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3"/>
  </p:notesMasterIdLst>
  <p:sldIdLst>
    <p:sldId id="256" r:id="rId2"/>
    <p:sldId id="403" r:id="rId3"/>
    <p:sldId id="431" r:id="rId4"/>
    <p:sldId id="432" r:id="rId5"/>
    <p:sldId id="433" r:id="rId6"/>
    <p:sldId id="434" r:id="rId7"/>
    <p:sldId id="435" r:id="rId8"/>
    <p:sldId id="436" r:id="rId9"/>
    <p:sldId id="437" r:id="rId10"/>
    <p:sldId id="438" r:id="rId11"/>
    <p:sldId id="439" r:id="rId12"/>
    <p:sldId id="440" r:id="rId13"/>
    <p:sldId id="441" r:id="rId14"/>
    <p:sldId id="442" r:id="rId15"/>
    <p:sldId id="443" r:id="rId16"/>
    <p:sldId id="444" r:id="rId17"/>
    <p:sldId id="445" r:id="rId18"/>
    <p:sldId id="446" r:id="rId19"/>
    <p:sldId id="447" r:id="rId20"/>
    <p:sldId id="448" r:id="rId21"/>
    <p:sldId id="454" r:id="rId22"/>
    <p:sldId id="455" r:id="rId23"/>
    <p:sldId id="449" r:id="rId24"/>
    <p:sldId id="450" r:id="rId25"/>
    <p:sldId id="451" r:id="rId26"/>
    <p:sldId id="452" r:id="rId27"/>
    <p:sldId id="453" r:id="rId28"/>
    <p:sldId id="428" r:id="rId29"/>
    <p:sldId id="430" r:id="rId30"/>
    <p:sldId id="427" r:id="rId31"/>
    <p:sldId id="382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F2F"/>
    <a:srgbClr val="FF5050"/>
    <a:srgbClr val="89A4A7"/>
    <a:srgbClr val="FF0000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45" autoAdjust="0"/>
  </p:normalViewPr>
  <p:slideViewPr>
    <p:cSldViewPr>
      <p:cViewPr varScale="1">
        <p:scale>
          <a:sx n="94" d="100"/>
          <a:sy n="94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Feedforward runs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7" y="261541"/>
            <a:ext cx="8059082" cy="604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Waist </a:t>
            </a:r>
            <a:r>
              <a:rPr lang="en-GB" sz="2000" b="1" dirty="0" smtClean="0">
                <a:solidFill>
                  <a:schemeClr val="tx1"/>
                </a:solidFill>
              </a:rPr>
              <a:t>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95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7" y="261541"/>
            <a:ext cx="8059082" cy="604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P2-IPK gain 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62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8" y="261541"/>
            <a:ext cx="8059080" cy="604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P2-IPK gain 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9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8" y="261541"/>
            <a:ext cx="8059080" cy="604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P2-IPK gain 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41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8" y="261541"/>
            <a:ext cx="8059079" cy="604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P2-IPK gain 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78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8" y="261541"/>
            <a:ext cx="8059079" cy="604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P2-IPK gain 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10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8" y="261541"/>
            <a:ext cx="8059078" cy="604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P2-IPK gain 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08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8" y="261541"/>
            <a:ext cx="8059078" cy="6045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P2-IPK gain 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86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9" y="261541"/>
            <a:ext cx="8059076" cy="6045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P2-IPK gain 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32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9" y="261541"/>
            <a:ext cx="8059076" cy="604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P2-IPK gain scan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220072" y="1412776"/>
            <a:ext cx="2507866" cy="1184788"/>
          </a:xfrm>
          <a:prstGeom prst="round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Gradient still &gt; -1 even when P2-IPK gain is at 1.8 times nominal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804248" y="1124744"/>
            <a:ext cx="92369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56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1600200"/>
            <a:ext cx="83632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Further analysis </a:t>
            </a:r>
            <a:r>
              <a:rPr lang="en-GB" kern="0" dirty="0" smtClean="0"/>
              <a:t>of June 2013 data, looking </a:t>
            </a:r>
            <a:r>
              <a:rPr lang="en-GB" kern="0" dirty="0" smtClean="0"/>
              <a:t>at </a:t>
            </a:r>
            <a:r>
              <a:rPr lang="en-GB" kern="0" dirty="0" smtClean="0"/>
              <a:t>feedforward runs on </a:t>
            </a:r>
            <a:r>
              <a:rPr lang="en-GB" kern="0" dirty="0" smtClean="0"/>
              <a:t>21</a:t>
            </a:r>
            <a:r>
              <a:rPr lang="en-GB" kern="0" baseline="30000" dirty="0" smtClean="0"/>
              <a:t>st</a:t>
            </a:r>
            <a:r>
              <a:rPr lang="en-GB" kern="0" dirty="0" smtClean="0"/>
              <a:t> June as part of:</a:t>
            </a:r>
          </a:p>
          <a:p>
            <a:pPr lvl="1"/>
            <a:r>
              <a:rPr lang="en-GB" kern="0" dirty="0" smtClean="0"/>
              <a:t>Waist scan (QD0FF current scan)</a:t>
            </a:r>
          </a:p>
          <a:p>
            <a:pPr lvl="1"/>
            <a:r>
              <a:rPr lang="en-GB" kern="0" dirty="0" smtClean="0"/>
              <a:t>P2-IPK ‘single loop’ gain scan</a:t>
            </a:r>
          </a:p>
          <a:p>
            <a:r>
              <a:rPr lang="en-GB" kern="0" dirty="0" smtClean="0"/>
              <a:t>Simulating the DAC outputs over a feedforward run for an arbitrary pair of gains P2-IPK and P3-IPK </a:t>
            </a:r>
            <a:endParaRPr lang="en-GB" kern="0" dirty="0" smtClean="0"/>
          </a:p>
          <a:p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33108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Simulating DAC outputs</a:t>
            </a:r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20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1600200"/>
            <a:ext cx="83632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The DAC outputs that would have been obtained in a feedforward run for a different pair of P2 and P3 gains can be simulated</a:t>
            </a:r>
          </a:p>
          <a:p>
            <a:r>
              <a:rPr lang="en-GB" kern="0" dirty="0" smtClean="0"/>
              <a:t>The resulting plot of simulated kick (in um) to bunch 2 at IPB against bunch 1 position at IPB can be produced</a:t>
            </a:r>
          </a:p>
          <a:p>
            <a:r>
              <a:rPr lang="en-GB" kern="0" dirty="0" smtClean="0"/>
              <a:t>For example, ffRun3 on 7</a:t>
            </a:r>
            <a:r>
              <a:rPr lang="en-GB" kern="0" baseline="30000" dirty="0" smtClean="0"/>
              <a:t>th</a:t>
            </a:r>
            <a:r>
              <a:rPr lang="en-GB" kern="0" dirty="0" smtClean="0"/>
              <a:t> June in reality had the following performance:</a:t>
            </a:r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300018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9" y="261541"/>
            <a:ext cx="8059075" cy="604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9389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Simulating DAC outputs</a:t>
            </a:r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22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1600200"/>
            <a:ext cx="83632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Taking the same run and replacing the DACs by those that would have been obtained using gains of -21185 and 9611 gives the plot on the next slide</a:t>
            </a:r>
          </a:p>
          <a:p>
            <a:r>
              <a:rPr lang="en-GB" kern="0" dirty="0" smtClean="0"/>
              <a:t>Note that these new gains were obtained by fitting the bunch 1 feedforward on data of precisely this run</a:t>
            </a:r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115788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9" y="261541"/>
            <a:ext cx="8059076" cy="604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67654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Simulating DAC outputs</a:t>
            </a:r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24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1600200"/>
            <a:ext cx="83632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A large range of pairs of P2</a:t>
            </a:r>
            <a:r>
              <a:rPr lang="en-GB" kern="0" dirty="0"/>
              <a:t> </a:t>
            </a:r>
            <a:r>
              <a:rPr lang="en-GB" kern="0" dirty="0" smtClean="0"/>
              <a:t>and P3 gains  can be simulated</a:t>
            </a:r>
          </a:p>
          <a:p>
            <a:r>
              <a:rPr lang="en-GB" kern="0" dirty="0" smtClean="0"/>
              <a:t>The gradient and correlation of the bunch 2 kick-to-bunch 1 position plots can be presented as a function of the gains used</a:t>
            </a:r>
          </a:p>
          <a:p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318302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9" y="261541"/>
            <a:ext cx="8059075" cy="604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63688" y="3140968"/>
            <a:ext cx="5328592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555776" y="2996952"/>
            <a:ext cx="22322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Fit gradient = -1 um/um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6029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5373" y="261541"/>
            <a:ext cx="8059075" cy="6045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Rectangle 8"/>
          <p:cNvSpPr/>
          <p:nvPr/>
        </p:nvSpPr>
        <p:spPr>
          <a:xfrm>
            <a:off x="4355976" y="4005064"/>
            <a:ext cx="22322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Fit gradient </a:t>
            </a:r>
            <a:r>
              <a:rPr lang="en-GB" sz="1400" smtClean="0">
                <a:solidFill>
                  <a:schemeClr val="bg1"/>
                </a:solidFill>
              </a:rPr>
              <a:t>= -1 </a:t>
            </a:r>
            <a:r>
              <a:rPr lang="en-GB" sz="1400" dirty="0" smtClean="0">
                <a:solidFill>
                  <a:schemeClr val="bg1"/>
                </a:solidFill>
              </a:rPr>
              <a:t>um/um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156176" y="4251568"/>
            <a:ext cx="144016" cy="12427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427980" y="4652510"/>
            <a:ext cx="144016" cy="14464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987824" y="4797152"/>
            <a:ext cx="22322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Gains used for the run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076056" y="4733020"/>
            <a:ext cx="396044" cy="7232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004048" y="4734652"/>
            <a:ext cx="16173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Optimum?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78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Simulating DAC outputs</a:t>
            </a:r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27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1600200"/>
            <a:ext cx="83632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This approach can give pair of gains which</a:t>
            </a:r>
          </a:p>
          <a:p>
            <a:pPr lvl="1"/>
            <a:r>
              <a:rPr lang="en-GB" kern="0" dirty="0" smtClean="0"/>
              <a:t>Give a kick to bunch 2 equal but opposite to the position of bunch 1 at IPB (‘gradient = -1’)</a:t>
            </a:r>
          </a:p>
          <a:p>
            <a:pPr lvl="1"/>
            <a:r>
              <a:rPr lang="en-GB" kern="0" dirty="0" smtClean="0"/>
              <a:t>Maximise the magnitude of the correlation of the kick applied to bunch 2 to the position of bunch 1 at IPB</a:t>
            </a:r>
          </a:p>
          <a:p>
            <a:r>
              <a:rPr lang="en-GB" kern="0" dirty="0" smtClean="0"/>
              <a:t>However, the inability to get a gradient of -1 even when fitting to the run itself may be an indication of a computational error or other limitation</a:t>
            </a:r>
          </a:p>
        </p:txBody>
      </p:sp>
    </p:spTree>
    <p:extLst>
      <p:ext uri="{BB962C8B-B14F-4D97-AF65-F5344CB8AC3E}">
        <p14:creationId xmlns:p14="http://schemas.microsoft.com/office/powerpoint/2010/main" val="18358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28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Appendix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387" y="3886200"/>
            <a:ext cx="8785225" cy="1752600"/>
          </a:xfrm>
        </p:spPr>
        <p:txBody>
          <a:bodyPr/>
          <a:lstStyle/>
          <a:p>
            <a:r>
              <a:rPr lang="en-GB" dirty="0" smtClean="0"/>
              <a:t>theta vs. sample number</a:t>
            </a:r>
            <a:br>
              <a:rPr lang="en-GB" dirty="0" smtClean="0"/>
            </a:br>
            <a:r>
              <a:rPr lang="en-GB" dirty="0" smtClean="0"/>
              <a:t>for the 210613 calibration run IPBcalib1_y_0dB_twoBunchMode_noFilters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34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6" y="261541"/>
            <a:ext cx="8059086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512" y="6073551"/>
            <a:ext cx="87849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calibration file: IPBcalib1_y_0dB_twoBunchMode_noFilters on 210613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496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6" y="261541"/>
            <a:ext cx="8059087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9512" y="6073551"/>
            <a:ext cx="87849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calibration file: IPBcalib1_y_0dB_twoBunchMode_noFilters on 210613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8715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30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Appendix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IPK kick vs. IPB bunch 1 position</a:t>
            </a:r>
            <a:br>
              <a:rPr lang="en-GB" dirty="0" smtClean="0"/>
            </a:br>
            <a:r>
              <a:rPr lang="en-GB" dirty="0" smtClean="0"/>
              <a:t>plot explanation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0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31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949815" y="1196752"/>
            <a:ext cx="2881912" cy="1123722"/>
          </a:xfrm>
          <a:prstGeom prst="roundRect">
            <a:avLst/>
          </a:prstGeom>
          <a:noFill/>
          <a:ln>
            <a:solidFill>
              <a:srgbClr val="89A4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Bunch 1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upstream-downstream position correlation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940152" y="2521302"/>
            <a:ext cx="2891575" cy="11237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+mj-lt"/>
              </a:rPr>
              <a:t>Ratio of calculated kick to kick that should have been applied</a:t>
            </a: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32"/>
          <a:stretch/>
        </p:blipFill>
        <p:spPr bwMode="auto">
          <a:xfrm>
            <a:off x="251520" y="216488"/>
            <a:ext cx="5472608" cy="6112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5940152" y="3861048"/>
            <a:ext cx="2891575" cy="11237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+mj-lt"/>
              </a:rPr>
              <a:t>Whether DAC outputs are within the kicker amplifier’s linear range</a:t>
            </a: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3" name="Straight Connector 2"/>
          <p:cNvCxnSpPr>
            <a:stCxn id="8" idx="1"/>
          </p:cNvCxnSpPr>
          <p:nvPr/>
        </p:nvCxnSpPr>
        <p:spPr>
          <a:xfrm flipH="1" flipV="1">
            <a:off x="4860032" y="980728"/>
            <a:ext cx="1089783" cy="777885"/>
          </a:xfrm>
          <a:prstGeom prst="line">
            <a:avLst/>
          </a:prstGeom>
          <a:ln w="19050">
            <a:solidFill>
              <a:srgbClr val="89A4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1"/>
          </p:cNvCxnSpPr>
          <p:nvPr/>
        </p:nvCxnSpPr>
        <p:spPr>
          <a:xfrm flipH="1" flipV="1">
            <a:off x="4860032" y="1196752"/>
            <a:ext cx="1080120" cy="1886411"/>
          </a:xfrm>
          <a:prstGeom prst="line">
            <a:avLst/>
          </a:prstGeom>
          <a:ln w="19050">
            <a:solidFill>
              <a:srgbClr val="89A4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" idx="1"/>
          </p:cNvCxnSpPr>
          <p:nvPr/>
        </p:nvCxnSpPr>
        <p:spPr>
          <a:xfrm flipH="1" flipV="1">
            <a:off x="5508104" y="3083163"/>
            <a:ext cx="432048" cy="1339746"/>
          </a:xfrm>
          <a:prstGeom prst="line">
            <a:avLst/>
          </a:prstGeom>
          <a:ln w="19050">
            <a:solidFill>
              <a:srgbClr val="89A4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251520" y="280740"/>
            <a:ext cx="1272355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Example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940152" y="5257606"/>
            <a:ext cx="2891575" cy="69167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+mj-lt"/>
              </a:rPr>
              <a:t>Negative gradient: ‘correcting towards 0’</a:t>
            </a: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093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6" y="261541"/>
            <a:ext cx="8059086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512" y="6073551"/>
            <a:ext cx="87849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calibration file: IPBcalib1_y_0dB_twoBunchMode_noFilters on 210613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9466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6" y="261541"/>
            <a:ext cx="8059086" cy="604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First run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6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7" y="261541"/>
            <a:ext cx="8059084" cy="604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Waist </a:t>
            </a:r>
            <a:r>
              <a:rPr lang="en-GB" sz="2000" b="1" dirty="0" smtClean="0">
                <a:solidFill>
                  <a:schemeClr val="tx1"/>
                </a:solidFill>
              </a:rPr>
              <a:t>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37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7" y="261541"/>
            <a:ext cx="8059084" cy="6045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Waist </a:t>
            </a:r>
            <a:r>
              <a:rPr lang="en-GB" sz="2000" b="1" dirty="0" smtClean="0">
                <a:solidFill>
                  <a:schemeClr val="tx1"/>
                </a:solidFill>
              </a:rPr>
              <a:t>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47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7" y="261541"/>
            <a:ext cx="8059083" cy="6045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292080" y="1412776"/>
            <a:ext cx="2435858" cy="1184788"/>
          </a:xfrm>
          <a:prstGeom prst="round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low upstream-downstream correlation when waist at IP BPM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948264" y="908720"/>
            <a:ext cx="57606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Waist </a:t>
            </a:r>
            <a:r>
              <a:rPr lang="en-GB" sz="2000" b="1" dirty="0" smtClean="0">
                <a:solidFill>
                  <a:schemeClr val="tx1"/>
                </a:solidFill>
              </a:rPr>
              <a:t>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66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7" y="261541"/>
            <a:ext cx="8059083" cy="604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3934" y="258804"/>
            <a:ext cx="2435858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Waist </a:t>
            </a:r>
            <a:r>
              <a:rPr lang="en-GB" sz="2000" b="1" dirty="0" smtClean="0">
                <a:solidFill>
                  <a:schemeClr val="tx1"/>
                </a:solidFill>
              </a:rPr>
              <a:t>scan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9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2659</TotalTime>
  <Words>1416</Words>
  <Application>Microsoft Office PowerPoint</Application>
  <PresentationFormat>On-screen Show (4:3)</PresentationFormat>
  <Paragraphs>214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Arial</vt:lpstr>
      <vt:lpstr>Default Design</vt:lpstr>
      <vt:lpstr>Feedforward runs</vt:lpstr>
      <vt:lpstr>Introduction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Simulating DAC outputs</vt:lpstr>
      <vt:lpstr>ZPUL3 power supply</vt:lpstr>
      <vt:lpstr>Simulating DAC outputs</vt:lpstr>
      <vt:lpstr>ZPUL3 power supply</vt:lpstr>
      <vt:lpstr>Simulating DAC outputs</vt:lpstr>
      <vt:lpstr>ZPUL3 power supply</vt:lpstr>
      <vt:lpstr>ZPUL3 power supply</vt:lpstr>
      <vt:lpstr>Simulating DAC outputs</vt:lpstr>
      <vt:lpstr>Appendix</vt:lpstr>
      <vt:lpstr>ZPUL3 power supply</vt:lpstr>
      <vt:lpstr>Appendix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198</cp:revision>
  <dcterms:created xsi:type="dcterms:W3CDTF">2009-05-21T13:39:04Z</dcterms:created>
  <dcterms:modified xsi:type="dcterms:W3CDTF">2013-07-26T01:44:03Z</dcterms:modified>
</cp:coreProperties>
</file>