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02/08/2013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23 May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Feedforward Gain Calculation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Wil</a:t>
            </a:r>
            <a:r>
              <a:rPr lang="en-GB" dirty="0" smtClean="0">
                <a:latin typeface="Calibri"/>
                <a:cs typeface="Calibri"/>
              </a:rPr>
              <a:t>l go through the steps I took to get the FF gain</a:t>
            </a:r>
          </a:p>
          <a:p>
            <a:r>
              <a:rPr lang="en-GB" dirty="0" smtClean="0">
                <a:latin typeface="Calibri"/>
                <a:cs typeface="Calibri"/>
              </a:rPr>
              <a:t>Nothing really new but feels like we’ve all forgotten</a:t>
            </a:r>
          </a:p>
          <a:p>
            <a:r>
              <a:rPr lang="en-GB" dirty="0" smtClean="0">
                <a:latin typeface="Calibri"/>
                <a:cs typeface="Calibri"/>
              </a:rPr>
              <a:t>Will talk about the fitting a bit too</a:t>
            </a:r>
          </a:p>
          <a:p>
            <a:pPr marL="0" indent="0">
              <a:buNone/>
            </a:pP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23 May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Gain Calculation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3" y="908720"/>
                <a:ext cx="8821612" cy="5217443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I have tried to calculate the gains we’ll need for FF</a:t>
                </a:r>
              </a:p>
              <a:p>
                <a:r>
                  <a:rPr lang="en-GB" dirty="0" smtClean="0"/>
                  <a:t>Starting </a:t>
                </a:r>
                <a:r>
                  <a:rPr lang="en-GB" dirty="0" smtClean="0"/>
                  <a:t>at the FONT region: </a:t>
                </a:r>
              </a:p>
              <a:p>
                <a:r>
                  <a:rPr lang="en-GB" dirty="0" smtClean="0"/>
                  <a:t>First assume we can predict the position at the IP: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𝐼𝑃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𝑝𝑟𝑒𝑑</m:t>
                            </m:r>
                          </m:sub>
                        </m:sSub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𝑃</m:t>
                        </m:r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+</m:t>
                    </m:r>
                    <m:r>
                      <a:rPr lang="en-GB" b="0" i="1" smtClean="0">
                        <a:latin typeface="Cambria Math"/>
                      </a:rPr>
                      <m:t>𝐵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𝑃</m:t>
                        </m:r>
                        <m:r>
                          <a:rPr lang="en-GB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 smtClean="0"/>
                  <a:t>I’ll talk about A and B later</a:t>
                </a:r>
                <a:endParaRPr lang="en-GB" dirty="0" smtClean="0"/>
              </a:p>
              <a:p>
                <a:r>
                  <a:rPr lang="en-GB" dirty="0" smtClean="0"/>
                  <a:t>We can rewrite this in terms of “FONT”</a:t>
                </a:r>
                <a:endParaRPr lang="en-GB" dirty="0"/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𝑝𝑟𝑒𝑑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𝑃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𝑃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/>
                      </a:rPr>
                      <m:t>+</m:t>
                    </m:r>
                    <m:r>
                      <a:rPr lang="en-GB" b="0" i="1" smtClean="0">
                        <a:latin typeface="Cambria Math"/>
                      </a:rPr>
                      <m:t>𝐵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endParaRPr lang="en-GB" dirty="0" smtClean="0"/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dirty="0" smtClean="0"/>
                  <a:t>are the calibration constants derived from the upstream mover scans</a:t>
                </a:r>
                <a:endParaRPr lang="en-GB" dirty="0"/>
              </a:p>
              <a:p>
                <a:pPr lvl="1"/>
                <a:endParaRPr lang="en-GB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3" y="908720"/>
                <a:ext cx="8821612" cy="5217443"/>
              </a:xfrm>
              <a:blipFill rotWithShape="1">
                <a:blip r:embed="rId2"/>
                <a:stretch>
                  <a:fillRect l="-1519" t="-1519" r="-1312" b="-3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28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80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Gain Calculation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3" y="908720"/>
                <a:ext cx="8821612" cy="5665118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Now downstream at the IP:</a:t>
                </a:r>
              </a:p>
              <a:p>
                <a:r>
                  <a:rPr lang="en-GB" dirty="0" smtClean="0"/>
                  <a:t>We can say: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𝐷𝐴𝐶𝑂𝑈𝑇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endParaRPr lang="en-GB" dirty="0" smtClean="0"/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 smtClean="0"/>
                  <a:t>are the gains to be determined</a:t>
                </a:r>
              </a:p>
              <a:p>
                <a:r>
                  <a:rPr lang="en-GB" dirty="0" smtClean="0"/>
                  <a:t>From our downstream kicker scan we also know</a:t>
                </a:r>
                <a:endParaRPr lang="en-GB" dirty="0"/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𝑘𝑖𝑐𝑘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𝐷𝐴𝐶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𝑘</m:t>
                    </m:r>
                  </m:oMath>
                </a14:m>
                <a:endParaRPr lang="en-GB" dirty="0" smtClean="0"/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</a:rPr>
                      <m:t>𝑘</m:t>
                    </m:r>
                  </m:oMath>
                </a14:m>
                <a:r>
                  <a:rPr lang="en-GB" dirty="0" smtClean="0"/>
                  <a:t> is the constant from the kicker scan</a:t>
                </a:r>
              </a:p>
              <a:p>
                <a:r>
                  <a:rPr lang="en-GB" dirty="0" smtClean="0"/>
                  <a:t>Then </a:t>
                </a:r>
                <a:r>
                  <a:rPr lang="en-GB" dirty="0" smtClean="0"/>
                  <a:t>write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𝑘𝑖𝑐𝑘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𝑘</m:t>
                    </m:r>
                    <m:d>
                      <m:dPr>
                        <m:ctrlPr>
                          <a:rPr lang="en-GB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f>
                          <m:fPr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𝑑𝑖𝑓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𝑠𝑢𝑚𝐼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GB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f>
                          <m:fPr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𝑑𝑖𝑓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𝑠𝑢𝑚𝐼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GB" dirty="0"/>
              </a:p>
              <a:p>
                <a:pPr lvl="1"/>
                <a:endParaRPr lang="en-GB" dirty="0"/>
              </a:p>
              <a:p>
                <a:pPr lvl="1"/>
                <a:endParaRPr lang="en-GB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3" y="908720"/>
                <a:ext cx="8821612" cy="5665118"/>
              </a:xfrm>
              <a:blipFill rotWithShape="1">
                <a:blip r:embed="rId2"/>
                <a:stretch>
                  <a:fillRect l="-1519" t="-13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28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17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Gain Calculation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3" y="908720"/>
                <a:ext cx="8821612" cy="566511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dirty="0" smtClean="0"/>
                  <a:t>Combining these two things:</a:t>
                </a:r>
              </a:p>
              <a:p>
                <a:r>
                  <a:rPr lang="en-GB" dirty="0" smtClean="0"/>
                  <a:t>To kick the beam back to zero we want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𝑘𝑖𝑐𝑘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=−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𝑝𝑟𝑒𝑑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r>
                  <a:rPr lang="en-GB" dirty="0" smtClean="0"/>
                  <a:t>We can therefore write</a:t>
                </a:r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 smtClean="0"/>
                  <a:t>k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f>
                          <m:fPr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𝑑𝑖𝑓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𝑠𝑢𝑚𝐼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GB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f>
                          <m:fPr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𝑑𝑖𝑓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𝑠𝑢𝑚𝐼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GB" b="0" i="0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−</m:t>
                    </m:r>
                    <m:r>
                      <a:rPr lang="en-GB" i="1"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/>
                      </a:rPr>
                      <m:t>+</m:t>
                    </m:r>
                    <m:r>
                      <a:rPr lang="en-GB" b="0" i="1" smtClean="0">
                        <a:latin typeface="Cambria Math"/>
                      </a:rPr>
                      <m:t>−</m:t>
                    </m:r>
                    <m:r>
                      <a:rPr lang="en-GB" i="1">
                        <a:latin typeface="Cambria Math"/>
                      </a:rPr>
                      <m:t>𝐵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3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endParaRPr lang="en-GB" dirty="0"/>
              </a:p>
              <a:p>
                <a:r>
                  <a:rPr lang="en-GB" dirty="0" smtClean="0"/>
                  <a:t>Rearranging: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GB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𝐴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𝑘</m:t>
                        </m:r>
                      </m:den>
                    </m:f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/>
                          </a:rPr>
                          <m:t>𝑘</m:t>
                        </m:r>
                      </m:den>
                    </m:f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endParaRPr lang="en-GB" dirty="0"/>
              </a:p>
              <a:p>
                <a:r>
                  <a:rPr lang="en-GB" dirty="0" smtClean="0"/>
                  <a:t>So buy inspection:</a:t>
                </a:r>
              </a:p>
              <a:p>
                <a:pPr marL="0" lvl="1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𝐴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GB" dirty="0"/>
                  <a:t> 	and   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𝐵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/>
                          </a:rPr>
                          <m:t>𝑘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3" y="908720"/>
                <a:ext cx="8821612" cy="5665118"/>
              </a:xfrm>
              <a:blipFill rotWithShape="1">
                <a:blip r:embed="rId2"/>
                <a:stretch>
                  <a:fillRect l="-1381" t="-12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28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67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Gain Calculation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3" y="908720"/>
                <a:ext cx="8821612" cy="566511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 smtClean="0"/>
                  <a:t>The A and B constants can be calculated via:</a:t>
                </a:r>
              </a:p>
              <a:p>
                <a:pPr lvl="1"/>
                <a:r>
                  <a:rPr lang="en-GB" dirty="0" smtClean="0"/>
                  <a:t>Transfer matrices -&gt; doesn’t seem to work</a:t>
                </a:r>
              </a:p>
              <a:p>
                <a:pPr lvl="1"/>
                <a:r>
                  <a:rPr lang="en-GB" dirty="0" smtClean="0"/>
                  <a:t>Fitting</a:t>
                </a:r>
              </a:p>
              <a:p>
                <a:pPr lvl="1"/>
                <a:r>
                  <a:rPr lang="en-GB" dirty="0" err="1" smtClean="0"/>
                  <a:t>Neven’s</a:t>
                </a:r>
                <a:r>
                  <a:rPr lang="en-GB" dirty="0" smtClean="0"/>
                  <a:t> method</a:t>
                </a:r>
              </a:p>
              <a:p>
                <a:r>
                  <a:rPr lang="en-GB" dirty="0" smtClean="0"/>
                  <a:t>We have always used fitting as this seemed easiest (and it worked)</a:t>
                </a:r>
              </a:p>
              <a:p>
                <a:r>
                  <a:rPr lang="en-GB" dirty="0" smtClean="0"/>
                  <a:t>The fit </a:t>
                </a:r>
                <a:r>
                  <a:rPr lang="en-GB" dirty="0" smtClean="0"/>
                  <a:t>I do is a least squares fit: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𝐼𝑃𝐵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𝑃</m:t>
                        </m:r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+</m:t>
                    </m:r>
                    <m:r>
                      <a:rPr lang="en-GB" i="1">
                        <a:latin typeface="Cambria Math"/>
                      </a:rPr>
                      <m:t>𝐵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𝑃</m:t>
                        </m:r>
                        <m:r>
                          <a:rPr lang="en-GB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+</m:t>
                    </m:r>
                    <m:r>
                      <a:rPr lang="en-GB" b="0" i="1" smtClean="0">
                        <a:latin typeface="Cambria Math"/>
                      </a:rPr>
                      <m:t>𝐶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I think this takes into account how well P2 and P3 correlate, this is why </a:t>
                </a:r>
                <a:r>
                  <a:rPr lang="en-GB" dirty="0" err="1" smtClean="0"/>
                  <a:t>Neven’s</a:t>
                </a:r>
                <a:r>
                  <a:rPr lang="en-GB" dirty="0" smtClean="0"/>
                  <a:t> results show we under correct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3" y="908720"/>
                <a:ext cx="8821612" cy="5665118"/>
              </a:xfrm>
              <a:blipFill rotWithShape="1">
                <a:blip r:embed="rId2"/>
                <a:stretch>
                  <a:fillRect l="-1519" t="-2260" r="-9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28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15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1934</TotalTime>
  <Words>601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Feedforward Gain Calculation</vt:lpstr>
      <vt:lpstr>Introduction</vt:lpstr>
      <vt:lpstr>Feedforward Gain Calculation</vt:lpstr>
      <vt:lpstr>Feedforward Gain Calculation</vt:lpstr>
      <vt:lpstr>Feedforward Gain Calculation</vt:lpstr>
      <vt:lpstr>Feedforward Gain Calculation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79</cp:revision>
  <dcterms:created xsi:type="dcterms:W3CDTF">2011-03-24T11:41:11Z</dcterms:created>
  <dcterms:modified xsi:type="dcterms:W3CDTF">2013-08-02T11:58:07Z</dcterms:modified>
</cp:coreProperties>
</file>