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4"/>
  </p:notesMasterIdLst>
  <p:handoutMasterIdLst>
    <p:handoutMasterId r:id="rId15"/>
  </p:handoutMasterIdLst>
  <p:sldIdLst>
    <p:sldId id="390" r:id="rId2"/>
    <p:sldId id="392" r:id="rId3"/>
    <p:sldId id="393" r:id="rId4"/>
    <p:sldId id="402" r:id="rId5"/>
    <p:sldId id="403" r:id="rId6"/>
    <p:sldId id="394" r:id="rId7"/>
    <p:sldId id="401" r:id="rId8"/>
    <p:sldId id="395" r:id="rId9"/>
    <p:sldId id="396" r:id="rId10"/>
    <p:sldId id="400" r:id="rId11"/>
    <p:sldId id="398" r:id="rId12"/>
    <p:sldId id="399" r:id="rId13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9966"/>
    <a:srgbClr val="A50021"/>
    <a:srgbClr val="FFCCCC"/>
    <a:srgbClr val="993300"/>
    <a:srgbClr val="663300"/>
    <a:srgbClr val="FFFFCC"/>
    <a:srgbClr val="FFC07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4" autoAdjust="0"/>
    <p:restoredTop sz="82302" autoAdjust="0"/>
  </p:normalViewPr>
  <p:slideViewPr>
    <p:cSldViewPr>
      <p:cViewPr varScale="1">
        <p:scale>
          <a:sx n="51" d="100"/>
          <a:sy n="51" d="100"/>
        </p:scale>
        <p:origin x="154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1BF03-75BB-447B-9479-DF874FDAEDD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60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21121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ILC-Asia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</a:t>
            </a:r>
            <a:r>
              <a:rPr lang="en-US" altLang="ja-JP" sz="1600" baseline="0" dirty="0" err="1" smtClean="0">
                <a:solidFill>
                  <a:schemeClr val="hlink"/>
                </a:solidFill>
              </a:rPr>
              <a:t>phys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/soft meeting</a:t>
            </a:r>
            <a:r>
              <a:rPr lang="en-US" altLang="ja-JP" sz="1600" dirty="0" smtClean="0">
                <a:solidFill>
                  <a:schemeClr val="hlink"/>
                </a:solidFill>
              </a:rPr>
              <a:t>, </a:t>
            </a:r>
            <a:r>
              <a:rPr lang="en-US" altLang="ja-JP" sz="1600" dirty="0" smtClean="0">
                <a:solidFill>
                  <a:schemeClr val="hlink"/>
                </a:solidFill>
              </a:rPr>
              <a:t>2013/7/23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744757" y="4365104"/>
            <a:ext cx="37369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Taikan Suehara</a:t>
            </a:r>
          </a:p>
          <a:p>
            <a:pPr algn="ctr"/>
            <a:r>
              <a:rPr kumimoji="1" lang="en-US" altLang="ja-JP" sz="3200" kern="1200" dirty="0" smtClean="0"/>
              <a:t>(Tohoku University)</a:t>
            </a:r>
            <a:endParaRPr kumimoji="1" lang="en-US" altLang="ja-JP" sz="3200" kern="1200" dirty="0" smtClean="0"/>
          </a:p>
        </p:txBody>
      </p:sp>
      <p:sp>
        <p:nvSpPr>
          <p:cNvPr id="13" name="タイトル 3"/>
          <p:cNvSpPr txBox="1">
            <a:spLocks/>
          </p:cNvSpPr>
          <p:nvPr/>
        </p:nvSpPr>
        <p:spPr bwMode="auto">
          <a:xfrm>
            <a:off x="611560" y="62068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9pPr>
          </a:lstStyle>
          <a:p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Recoil 500 </a:t>
            </a:r>
            <a:r>
              <a:rPr lang="en-US" altLang="ja-JP" sz="6000" kern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GeV</a:t>
            </a:r>
            <a:endParaRPr lang="ja-JP" altLang="en-US" sz="6000" kern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49" y="1916831"/>
            <a:ext cx="4680520" cy="449204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ee</a:t>
            </a:r>
            <a:r>
              <a:rPr lang="en-US" altLang="ja-JP" dirty="0" smtClean="0"/>
              <a:t>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77315"/>
              </p:ext>
            </p:extLst>
          </p:nvPr>
        </p:nvGraphicFramePr>
        <p:xfrm>
          <a:off x="0" y="836712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e&gt;=2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4582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6241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500994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1.6e+4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94156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413309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1654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18976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151032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14827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15562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115384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11496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478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31324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443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1278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30123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1193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l&gt;0.9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757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84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71" y="4162853"/>
            <a:ext cx="4680520" cy="449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3" y="3851457"/>
            <a:ext cx="4176465" cy="2832315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4435873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7</a:t>
            </a:r>
            <a:r>
              <a:rPr kumimoji="1" lang="en-US" altLang="ja-JP" sz="2800" dirty="0" smtClean="0"/>
              <a:t>.10%</a:t>
            </a:r>
            <a:endParaRPr kumimoji="1" lang="ja-JP" altLang="en-US" sz="2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86126"/>
            <a:ext cx="4176464" cy="28323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4" y="898236"/>
            <a:ext cx="4178796" cy="2833896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51457"/>
            <a:ext cx="4176464" cy="2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mmh</a:t>
            </a:r>
            <a:r>
              <a:rPr lang="en-US" altLang="ja-JP" dirty="0" smtClean="0"/>
              <a:t>: 6.49%</a:t>
            </a:r>
          </a:p>
          <a:p>
            <a:r>
              <a:rPr kumimoji="1" lang="en-US" altLang="ja-JP" dirty="0" err="1" smtClean="0"/>
              <a:t>eeh</a:t>
            </a:r>
            <a:r>
              <a:rPr kumimoji="1" lang="en-US" altLang="ja-JP" dirty="0" smtClean="0"/>
              <a:t>: 7.10%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combined: 4.8%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Have to improve statistics</a:t>
            </a:r>
          </a:p>
          <a:p>
            <a:pPr lvl="1"/>
            <a:r>
              <a:rPr lang="en-US" altLang="ja-JP" dirty="0" smtClean="0"/>
              <a:t>signal (Miyamoto-san)</a:t>
            </a:r>
          </a:p>
          <a:p>
            <a:pPr lvl="1"/>
            <a:r>
              <a:rPr kumimoji="1" lang="en-US" altLang="ja-JP" dirty="0" smtClean="0"/>
              <a:t>2f, 4f (SGV: not prepared)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1f_3f (SGV: prepared)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3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Absolute </a:t>
            </a:r>
            <a:r>
              <a:rPr lang="en-US" altLang="ja-JP" dirty="0" err="1" smtClean="0"/>
              <a:t>Zh</a:t>
            </a:r>
            <a:r>
              <a:rPr lang="en-US" altLang="ja-JP" dirty="0" smtClean="0"/>
              <a:t> cross section</a:t>
            </a:r>
            <a:br>
              <a:rPr lang="en-US" altLang="ja-JP" dirty="0" smtClean="0"/>
            </a:br>
            <a:r>
              <a:rPr lang="en-US" altLang="ja-JP" dirty="0"/>
              <a:t>(2.6% with </a:t>
            </a:r>
            <a:r>
              <a:rPr lang="en-US" altLang="ja-JP" dirty="0" err="1"/>
              <a:t>Zh</a:t>
            </a:r>
            <a:r>
              <a:rPr lang="en-US" altLang="ja-JP" dirty="0"/>
              <a:t> -&gt; </a:t>
            </a:r>
            <a:r>
              <a:rPr lang="en-US" altLang="ja-JP" dirty="0" err="1"/>
              <a:t>llh</a:t>
            </a:r>
            <a:r>
              <a:rPr lang="en-US" altLang="ja-JP" dirty="0"/>
              <a:t> in 250 </a:t>
            </a:r>
            <a:r>
              <a:rPr lang="en-US" altLang="ja-JP" dirty="0" err="1"/>
              <a:t>GeV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en-US" altLang="ja-JP" dirty="0" smtClean="0"/>
              <a:t>limits</a:t>
            </a:r>
            <a:r>
              <a:rPr lang="en-US" altLang="ja-JP" dirty="0"/>
              <a:t> </a:t>
            </a:r>
            <a:r>
              <a:rPr lang="en-US" altLang="ja-JP" dirty="0" smtClean="0"/>
              <a:t>global fit of Higgs couplings</a:t>
            </a:r>
            <a:endParaRPr kumimoji="1" lang="en-US" altLang="ja-JP" dirty="0" smtClean="0"/>
          </a:p>
          <a:p>
            <a:r>
              <a:rPr lang="en-US" altLang="ja-JP" dirty="0" smtClean="0"/>
              <a:t>Some ideas to improve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Zh</a:t>
            </a:r>
            <a:endParaRPr lang="en-US" altLang="ja-JP" baseline="-25000" dirty="0"/>
          </a:p>
          <a:p>
            <a:pPr lvl="1"/>
            <a:r>
              <a:rPr kumimoji="1" lang="en-US" altLang="ja-JP" dirty="0" smtClean="0"/>
              <a:t>including </a:t>
            </a:r>
            <a:r>
              <a:rPr kumimoji="1" lang="en-US" altLang="ja-JP" dirty="0" err="1" smtClean="0"/>
              <a:t>qqh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Miyamoto-san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including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This talk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936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>
                <a:latin typeface="Symbol" panose="05050102010706020507" pitchFamily="18" charset="2"/>
              </a:rPr>
              <a:t>mm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) </a:t>
            </a:r>
            <a:r>
              <a:rPr lang="en-US" altLang="ja-JP" dirty="0" err="1" smtClean="0"/>
              <a:t>eL</a:t>
            </a:r>
            <a:r>
              <a:rPr lang="en-US" altLang="ja-JP" dirty="0" smtClean="0"/>
              <a:t>(0.8) </a:t>
            </a:r>
            <a:r>
              <a:rPr lang="en-US" altLang="ja-JP" dirty="0" err="1" smtClean="0"/>
              <a:t>pR</a:t>
            </a:r>
            <a:r>
              <a:rPr lang="en-US" altLang="ja-JP" dirty="0" smtClean="0"/>
              <a:t>(0.3)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10 </a:t>
            </a:r>
            <a:r>
              <a:rPr lang="en-US" altLang="ja-JP" dirty="0" err="1" smtClean="0"/>
              <a:t>fb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3.3 </a:t>
            </a:r>
            <a:r>
              <a:rPr kumimoji="1" lang="en-US" altLang="ja-JP" dirty="0" err="1" smtClean="0"/>
              <a:t>fb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Combining two may improve the resolution</a:t>
            </a:r>
            <a:endParaRPr kumimoji="1" lang="en-US" altLang="ja-JP" dirty="0" smtClean="0"/>
          </a:p>
          <a:p>
            <a:r>
              <a:rPr lang="en-US" altLang="ja-JP" dirty="0" smtClean="0"/>
              <a:t>Recoil mass</a:t>
            </a:r>
          </a:p>
          <a:p>
            <a:pPr lvl="1"/>
            <a:r>
              <a:rPr kumimoji="1" lang="en-US" altLang="ja-JP" dirty="0" smtClean="0"/>
              <a:t>Smeared in 500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r>
              <a:rPr kumimoji="1" lang="en-US" altLang="ja-JP" dirty="0" smtClean="0"/>
              <a:t>Background</a:t>
            </a:r>
          </a:p>
          <a:p>
            <a:pPr lvl="1"/>
            <a:r>
              <a:rPr lang="en-US" altLang="ja-JP" dirty="0" smtClean="0"/>
              <a:t>Large t-channel diagram in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Analysis</a:t>
            </a:r>
          </a:p>
          <a:p>
            <a:pPr lvl="1"/>
            <a:r>
              <a:rPr lang="en-US" altLang="ja-JP" dirty="0" smtClean="0"/>
              <a:t>Almost the same as 250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llh</a:t>
            </a:r>
            <a:r>
              <a:rPr kumimoji="1" lang="en-US" altLang="ja-JP" dirty="0" smtClean="0"/>
              <a:t> at 500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8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Almost same as </a:t>
            </a:r>
            <a:r>
              <a:rPr lang="en-US" altLang="ja-JP" dirty="0" err="1" smtClean="0"/>
              <a:t>LoI</a:t>
            </a:r>
            <a:endParaRPr lang="en-US" altLang="ja-JP" dirty="0" smtClean="0"/>
          </a:p>
          <a:p>
            <a:r>
              <a:rPr kumimoji="1" lang="en-US" altLang="ja-JP" dirty="0" smtClean="0"/>
              <a:t>Lepton ID</a:t>
            </a:r>
          </a:p>
          <a:p>
            <a:r>
              <a:rPr lang="en-US" altLang="ja-JP" dirty="0" smtClean="0"/>
              <a:t>Z mass (81.2 to 101.2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di-lepton </a:t>
            </a:r>
            <a:r>
              <a:rPr lang="en-US" altLang="ja-JP" dirty="0" err="1" smtClean="0"/>
              <a:t>pT</a:t>
            </a:r>
            <a:r>
              <a:rPr lang="en-US" altLang="ja-JP" dirty="0"/>
              <a:t> </a:t>
            </a:r>
            <a:r>
              <a:rPr lang="en-US" altLang="ja-JP" dirty="0" smtClean="0"/>
              <a:t>&gt; 20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recoil mass (115-250 </a:t>
            </a:r>
            <a:r>
              <a:rPr lang="en-US" altLang="ja-JP" dirty="0">
                <a:latin typeface="Symbol" panose="05050102010706020507" pitchFamily="18" charset="2"/>
              </a:rPr>
              <a:t>mm</a:t>
            </a:r>
            <a:r>
              <a:rPr lang="en-US" altLang="ja-JP" dirty="0" smtClean="0"/>
              <a:t>, 100-250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lang="en-US" altLang="ja-JP" dirty="0" err="1" smtClean="0"/>
              <a:t>acoplanarity</a:t>
            </a:r>
            <a:r>
              <a:rPr lang="en-US" altLang="ja-JP" dirty="0" smtClean="0"/>
              <a:t> 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+- 0.1 rad vetoed)</a:t>
            </a:r>
          </a:p>
          <a:p>
            <a:r>
              <a:rPr lang="en-US" altLang="ja-JP" dirty="0" err="1" smtClean="0"/>
              <a:t>pT</a:t>
            </a:r>
            <a:r>
              <a:rPr lang="en-US" altLang="ja-JP" dirty="0" smtClean="0"/>
              <a:t> balance</a:t>
            </a:r>
            <a:br>
              <a:rPr lang="en-US" altLang="ja-JP" dirty="0" smtClean="0"/>
            </a:br>
            <a:r>
              <a:rPr lang="en-US" altLang="ja-JP" dirty="0" smtClean="0"/>
              <a:t>|di-lepton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–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of the most energetic neutral particle| &gt; 10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6699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Same as </a:t>
            </a:r>
            <a:r>
              <a:rPr kumimoji="1" lang="en-US" altLang="ja-JP" dirty="0" err="1" smtClean="0"/>
              <a:t>LoI</a:t>
            </a:r>
            <a:endParaRPr kumimoji="1" lang="en-US" altLang="ja-JP" dirty="0" smtClean="0"/>
          </a:p>
          <a:p>
            <a:r>
              <a:rPr kumimoji="1" lang="en-US" altLang="ja-JP" dirty="0" smtClean="0"/>
              <a:t>di-lepton </a:t>
            </a:r>
            <a:r>
              <a:rPr kumimoji="1" lang="en-US" altLang="ja-JP" dirty="0" err="1" smtClean="0"/>
              <a:t>pT</a:t>
            </a:r>
            <a:endParaRPr kumimoji="1" lang="en-US" altLang="ja-JP" dirty="0" smtClean="0"/>
          </a:p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 of di-lepton</a:t>
            </a:r>
          </a:p>
          <a:p>
            <a:r>
              <a:rPr kumimoji="1" lang="en-US" altLang="ja-JP" dirty="0" err="1" smtClean="0"/>
              <a:t>acolinearity</a:t>
            </a:r>
            <a:endParaRPr kumimoji="1" lang="en-US" altLang="ja-JP" dirty="0" smtClean="0"/>
          </a:p>
          <a:p>
            <a:r>
              <a:rPr kumimoji="1" lang="en-US" altLang="ja-JP" dirty="0" smtClean="0"/>
              <a:t>Z mass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TMVA used</a:t>
            </a:r>
          </a:p>
          <a:p>
            <a:r>
              <a:rPr lang="en-US" altLang="ja-JP" dirty="0" smtClean="0"/>
              <a:t>BDT &amp; likelihood gives similar results</a:t>
            </a:r>
          </a:p>
          <a:p>
            <a:r>
              <a:rPr kumimoji="1" lang="en-US" altLang="ja-JP" dirty="0" smtClean="0"/>
              <a:t>Likelihood adopted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Likelihood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06" y="764704"/>
            <a:ext cx="4725894" cy="453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58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mumu</a:t>
            </a:r>
            <a:r>
              <a:rPr lang="en-US" altLang="ja-JP" dirty="0" smtClean="0"/>
              <a:t> channel: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323507"/>
              </p:ext>
            </p:extLst>
          </p:nvPr>
        </p:nvGraphicFramePr>
        <p:xfrm>
          <a:off x="-31215" y="914400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m&gt;=2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1691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3490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1.03e+6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966334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56719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361231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225706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111908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4203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64342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95766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3861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1573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30594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14598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28447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4544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like&gt;0.8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997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3345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1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BG </a:t>
            </a:r>
            <a:r>
              <a:rPr lang="en-US" altLang="ja-JP" dirty="0" smtClean="0"/>
              <a:t>fit (</a:t>
            </a:r>
            <a:r>
              <a:rPr lang="en-US" altLang="ja-JP" dirty="0" err="1" smtClean="0"/>
              <a:t>Gaus</a:t>
            </a:r>
            <a:r>
              <a:rPr lang="en-US" altLang="ja-JP" dirty="0" smtClean="0"/>
              <a:t> *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pol for mm, linear for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Fit will all </a:t>
            </a:r>
            <a:r>
              <a:rPr kumimoji="1" lang="en-US" altLang="ja-JP" dirty="0" err="1" smtClean="0"/>
              <a:t>paremeters</a:t>
            </a:r>
            <a:r>
              <a:rPr kumimoji="1" lang="en-US" altLang="ja-JP" dirty="0" smtClean="0"/>
              <a:t> free</a:t>
            </a:r>
          </a:p>
          <a:p>
            <a:pPr lvl="1"/>
            <a:r>
              <a:rPr lang="en-US" altLang="ja-JP" dirty="0" smtClean="0"/>
              <a:t>GPET with 5 parameters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(left side)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+ expo (right side)</a:t>
            </a:r>
          </a:p>
          <a:p>
            <a:pPr lvl="1"/>
            <a:r>
              <a:rPr lang="en-US" altLang="ja-JP" dirty="0" smtClean="0"/>
              <a:t>background distribution from fit function</a:t>
            </a:r>
          </a:p>
          <a:p>
            <a:pPr lvl="2"/>
            <a:r>
              <a:rPr kumimoji="1" lang="en-US" altLang="ja-JP" dirty="0" smtClean="0"/>
              <a:t>to avoid large fluctuation due to the small stat</a:t>
            </a:r>
          </a:p>
          <a:p>
            <a:r>
              <a:rPr lang="en-US" altLang="ja-JP" dirty="0" smtClean="0"/>
              <a:t>Toy-MC – 10000 times</a:t>
            </a:r>
          </a:p>
          <a:p>
            <a:pPr lvl="1"/>
            <a:r>
              <a:rPr kumimoji="1" lang="en-US" altLang="ja-JP" dirty="0" smtClean="0"/>
              <a:t>Poisson from data (sig), </a:t>
            </a:r>
            <a:r>
              <a:rPr kumimoji="1" lang="en-US" altLang="ja-JP" dirty="0" err="1" smtClean="0"/>
              <a:t>func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bg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Fit with fixing shape parameters</a:t>
            </a:r>
            <a:br>
              <a:rPr lang="en-US" altLang="ja-JP" dirty="0" smtClean="0"/>
            </a:br>
            <a:r>
              <a:rPr lang="en-US" altLang="ja-JP" dirty="0" smtClean="0"/>
              <a:t>(mean and amplitude free)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fit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3809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3800638"/>
            <a:ext cx="4332562" cy="2938174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mumu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2779"/>
            <a:ext cx="4248472" cy="288114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892779"/>
            <a:ext cx="4248472" cy="28811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57664"/>
            <a:ext cx="4248472" cy="28811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004048" y="4143486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6.49%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043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brems</a:t>
            </a:r>
            <a:r>
              <a:rPr kumimoji="1" lang="en-US" altLang="ja-JP" dirty="0" smtClean="0"/>
              <a:t> recovery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1" y="1772816"/>
            <a:ext cx="6984777" cy="473680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9611" y="1081998"/>
            <a:ext cx="708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all neutral particle at </a:t>
            </a:r>
            <a:r>
              <a:rPr kumimoji="1" lang="en-US" altLang="ja-JP" sz="2800" dirty="0" err="1" smtClean="0"/>
              <a:t>cos</a:t>
            </a:r>
            <a:r>
              <a:rPr kumimoji="1" lang="en-US" altLang="ja-JP" sz="2800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sz="2800" dirty="0" smtClean="0"/>
              <a:t> &gt; 0.99 are added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7251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123091</TotalTime>
  <Words>354</Words>
  <Application>Microsoft Office PowerPoint</Application>
  <PresentationFormat>画面に合わせる (4:3)</PresentationFormat>
  <Paragraphs>195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 Unicode MS</vt:lpstr>
      <vt:lpstr>ＭＳ Ｐゴシック</vt:lpstr>
      <vt:lpstr>ＭＳ Ｐ明朝</vt:lpstr>
      <vt:lpstr>Symbol</vt:lpstr>
      <vt:lpstr>Times New Roman</vt:lpstr>
      <vt:lpstr>3_標準デザイン</vt:lpstr>
      <vt:lpstr>PowerPoint プレゼンテーション</vt:lpstr>
      <vt:lpstr>Motivation</vt:lpstr>
      <vt:lpstr>llh at 500 GeV</vt:lpstr>
      <vt:lpstr>Cuts</vt:lpstr>
      <vt:lpstr>Likelihood</vt:lpstr>
      <vt:lpstr>mumu channel: cut table</vt:lpstr>
      <vt:lpstr>Recoil fit</vt:lpstr>
      <vt:lpstr>mumu: recoil fit</vt:lpstr>
      <vt:lpstr>ee: brems recovery</vt:lpstr>
      <vt:lpstr>ee: cut table</vt:lpstr>
      <vt:lpstr>ee: recoil fit</vt:lpstr>
      <vt:lpstr>Summary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Taikan Suehara</cp:lastModifiedBy>
  <cp:revision>1985</cp:revision>
  <dcterms:created xsi:type="dcterms:W3CDTF">2005-02-15T18:17:03Z</dcterms:created>
  <dcterms:modified xsi:type="dcterms:W3CDTF">2013-08-24T02:47:18Z</dcterms:modified>
</cp:coreProperties>
</file>