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509" r:id="rId2"/>
    <p:sldId id="510" r:id="rId3"/>
    <p:sldId id="511" r:id="rId4"/>
    <p:sldId id="517" r:id="rId5"/>
    <p:sldId id="518" r:id="rId6"/>
    <p:sldId id="519" r:id="rId7"/>
    <p:sldId id="512" r:id="rId8"/>
    <p:sldId id="513" r:id="rId9"/>
    <p:sldId id="522" r:id="rId10"/>
    <p:sldId id="520" r:id="rId11"/>
    <p:sldId id="524" r:id="rId12"/>
    <p:sldId id="525" r:id="rId13"/>
    <p:sldId id="521" r:id="rId14"/>
    <p:sldId id="526" r:id="rId15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346C"/>
    <a:srgbClr val="0033CC"/>
    <a:srgbClr val="8094D6"/>
    <a:srgbClr val="C9DA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65" autoAdjust="0"/>
    <p:restoredTop sz="92329" autoAdjust="0"/>
  </p:normalViewPr>
  <p:slideViewPr>
    <p:cSldViewPr>
      <p:cViewPr varScale="1">
        <p:scale>
          <a:sx n="78" d="100"/>
          <a:sy n="78" d="100"/>
        </p:scale>
        <p:origin x="69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2013/9/4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1012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2013/09/04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ILD Analysis and Software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2013/09/04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ILD Analysis and Software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2013/09/04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ILD Analysis and Software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8424936" cy="1008112"/>
          </a:xfrm>
        </p:spPr>
        <p:txBody>
          <a:bodyPr/>
          <a:lstStyle/>
          <a:p>
            <a:r>
              <a:rPr lang="en-US" altLang="ja-JP" sz="3600" dirty="0" smtClean="0"/>
              <a:t>Measurement of  </a:t>
            </a:r>
            <a:r>
              <a:rPr lang="en-US" altLang="ja-JP" sz="3600" dirty="0" err="1" smtClean="0">
                <a:latin typeface="Symbol" panose="05050102010706020507" pitchFamily="18" charset="2"/>
              </a:rPr>
              <a:t>s</a:t>
            </a:r>
            <a:r>
              <a:rPr lang="en-US" altLang="ja-JP" sz="3600" baseline="-25000" dirty="0" err="1" smtClean="0"/>
              <a:t>ZH</a:t>
            </a:r>
            <a:r>
              <a:rPr lang="en-US" altLang="ja-JP" sz="3600" dirty="0" smtClean="0"/>
              <a:t> using </a:t>
            </a:r>
            <a:r>
              <a:rPr lang="en-US" altLang="ja-JP" sz="3600" dirty="0" err="1" smtClean="0"/>
              <a:t>Z</a:t>
            </a:r>
            <a:r>
              <a:rPr lang="en-US" altLang="ja-JP" sz="3600" dirty="0" err="1" smtClean="0">
                <a:sym typeface="Wingdings" panose="05000000000000000000" pitchFamily="2" charset="2"/>
              </a:rPr>
              <a:t>qq</a:t>
            </a:r>
            <a:r>
              <a:rPr lang="en-US" altLang="ja-JP" sz="3600" dirty="0" smtClean="0">
                <a:sym typeface="Wingdings" panose="05000000000000000000" pitchFamily="2" charset="2"/>
              </a:rPr>
              <a:t> </a:t>
            </a:r>
            <a:r>
              <a:rPr lang="en-US" altLang="ja-JP" sz="3600" dirty="0" smtClean="0"/>
              <a:t>mode</a:t>
            </a:r>
            <a:br>
              <a:rPr lang="en-US" altLang="ja-JP" sz="3600" dirty="0" smtClean="0"/>
            </a:br>
            <a:r>
              <a:rPr lang="en-US" altLang="ja-JP" sz="3600" dirty="0" smtClean="0"/>
              <a:t>- preliminary result - </a:t>
            </a:r>
            <a:endParaRPr kumimoji="1" lang="ja-JP" altLang="en-US" sz="3600" dirty="0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>
          <a:xfrm>
            <a:off x="1297360" y="3933056"/>
            <a:ext cx="6400800" cy="2160240"/>
          </a:xfrm>
        </p:spPr>
        <p:txBody>
          <a:bodyPr/>
          <a:lstStyle/>
          <a:p>
            <a:r>
              <a:rPr kumimoji="1" lang="en-US" altLang="ja-JP" dirty="0" err="1" smtClean="0"/>
              <a:t>Akiya</a:t>
            </a:r>
            <a:r>
              <a:rPr kumimoji="1" lang="en-US" altLang="ja-JP" dirty="0" smtClean="0"/>
              <a:t> Miyamoto</a:t>
            </a:r>
          </a:p>
          <a:p>
            <a:r>
              <a:rPr lang="en-US" altLang="ja-JP" dirty="0" smtClean="0"/>
              <a:t>KEK</a:t>
            </a:r>
          </a:p>
          <a:p>
            <a:endParaRPr kumimoji="1" lang="en-US" altLang="ja-JP" dirty="0"/>
          </a:p>
          <a:p>
            <a:r>
              <a:rPr kumimoji="1" lang="en-US" altLang="ja-JP" sz="1800" dirty="0" smtClean="0"/>
              <a:t>ILD Analysis/Software meeting</a:t>
            </a:r>
          </a:p>
          <a:p>
            <a:r>
              <a:rPr lang="en-US" altLang="ja-JP" sz="1800" dirty="0" smtClean="0"/>
              <a:t>4 September 2013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16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Study at 500 GeV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At 500 GeV, </a:t>
            </a:r>
            <a:r>
              <a:rPr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baseline="-25000" dirty="0" err="1" smtClean="0"/>
              <a:t>qqH</a:t>
            </a:r>
            <a:r>
              <a:rPr lang="en-US" altLang="ja-JP" dirty="0" smtClean="0"/>
              <a:t> ( eL80.pR30 ) ~ 70fb.  </a:t>
            </a:r>
            <a:r>
              <a:rPr lang="en-US" altLang="ja-JP" dirty="0" smtClean="0">
                <a:sym typeface="Wingdings" panose="05000000000000000000" pitchFamily="2" charset="2"/>
              </a:rPr>
              <a:t> ~ 35k events w. 500fb</a:t>
            </a:r>
            <a:r>
              <a:rPr lang="en-US" altLang="ja-JP" baseline="30000" dirty="0" smtClean="0">
                <a:sym typeface="Wingdings" panose="05000000000000000000" pitchFamily="2" charset="2"/>
              </a:rPr>
              <a:t>-1</a:t>
            </a:r>
            <a:endParaRPr lang="en-US" altLang="ja-JP" dirty="0">
              <a:sym typeface="Wingdings" panose="05000000000000000000" pitchFamily="2" charset="2"/>
            </a:endParaRPr>
          </a:p>
          <a:p>
            <a:endParaRPr lang="en-US" altLang="ja-JP" baseline="30000" dirty="0" smtClean="0">
              <a:sym typeface="Wingdings" panose="05000000000000000000" pitchFamily="2" charset="2"/>
            </a:endParaRPr>
          </a:p>
          <a:p>
            <a:r>
              <a:rPr lang="en-US" altLang="ja-JP" dirty="0" smtClean="0">
                <a:sym typeface="Wingdings" panose="05000000000000000000" pitchFamily="2" charset="2"/>
              </a:rPr>
              <a:t>Jet is narrower at 500 GeV.  Instead of reconstruct 2 jet with smaller R, </a:t>
            </a:r>
          </a:p>
          <a:p>
            <a:pPr marL="0" indent="0">
              <a:buNone/>
            </a:pPr>
            <a:r>
              <a:rPr lang="en-US" altLang="ja-JP" dirty="0">
                <a:sym typeface="Wingdings" panose="05000000000000000000" pitchFamily="2" charset="2"/>
              </a:rPr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    use R=1.2 and reconstruct Z as a single jet.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10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2013/09/04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 and Software meeting</a:t>
            </a:r>
            <a:endParaRPr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10" y="3212976"/>
            <a:ext cx="4270332" cy="289597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278" y="3295101"/>
            <a:ext cx="4108454" cy="2786193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778810" y="6070208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Jet Energy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15616" y="377189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qqh</a:t>
            </a:r>
            <a:endParaRPr kumimoji="1" lang="ja-JP" altLang="en-US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912516" y="416340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WW</a:t>
            </a:r>
            <a:r>
              <a:rPr kumimoji="1"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</a:t>
            </a:r>
            <a:r>
              <a:rPr kumimoji="1"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4q</a:t>
            </a:r>
            <a:endParaRPr kumimoji="1" lang="ja-JP" altLang="en-US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678054" y="5009871"/>
            <a:ext cx="949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33C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ZZ</a:t>
            </a:r>
            <a:r>
              <a:rPr kumimoji="1" lang="en-US" altLang="ja-JP" dirty="0" smtClean="0">
                <a:solidFill>
                  <a:srgbClr val="0033C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</a:t>
            </a:r>
            <a:r>
              <a:rPr kumimoji="1" lang="en-US" altLang="ja-JP" dirty="0" smtClean="0">
                <a:solidFill>
                  <a:srgbClr val="0033C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4q</a:t>
            </a:r>
            <a:endParaRPr kumimoji="1" lang="ja-JP" altLang="en-US" dirty="0" smtClean="0">
              <a:solidFill>
                <a:srgbClr val="0033C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292080" y="326660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WW</a:t>
            </a:r>
            <a:r>
              <a:rPr kumimoji="1"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</a:t>
            </a:r>
            <a:r>
              <a:rPr kumimoji="1"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4q</a:t>
            </a:r>
            <a:endParaRPr kumimoji="1" lang="ja-JP" altLang="en-US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064426" y="402487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qqh</a:t>
            </a:r>
            <a:endParaRPr kumimoji="1" lang="ja-JP" altLang="en-US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371428" y="5084604"/>
            <a:ext cx="949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33C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ZZ</a:t>
            </a:r>
            <a:r>
              <a:rPr kumimoji="1" lang="en-US" altLang="ja-JP" dirty="0" smtClean="0">
                <a:solidFill>
                  <a:srgbClr val="0033C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</a:t>
            </a:r>
            <a:r>
              <a:rPr kumimoji="1" lang="en-US" altLang="ja-JP" dirty="0" smtClean="0">
                <a:solidFill>
                  <a:srgbClr val="0033C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4q</a:t>
            </a:r>
            <a:endParaRPr kumimoji="1" lang="ja-JP" altLang="en-US" dirty="0" smtClean="0">
              <a:solidFill>
                <a:srgbClr val="0033C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111882" y="5930519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Cos</a:t>
            </a:r>
            <a:r>
              <a:rPr kumimoji="1" lang="en-US" altLang="ja-JP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q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(jet)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7514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Event selection at 500 GeV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Pre-selection</a:t>
            </a:r>
          </a:p>
          <a:p>
            <a:pPr lvl="1"/>
            <a:r>
              <a:rPr lang="en-US" altLang="ja-JP" dirty="0" smtClean="0"/>
              <a:t>Jet </a:t>
            </a:r>
            <a:r>
              <a:rPr lang="en-US" altLang="ja-JP" dirty="0" err="1" smtClean="0"/>
              <a:t>Pt</a:t>
            </a:r>
            <a:r>
              <a:rPr lang="en-US" altLang="ja-JP" dirty="0" smtClean="0"/>
              <a:t> &gt; 50 GeV</a:t>
            </a:r>
          </a:p>
          <a:p>
            <a:pPr lvl="1"/>
            <a:r>
              <a:rPr lang="en-US" altLang="ja-JP" dirty="0" smtClean="0"/>
              <a:t>Jet mass : 70 ~ 150 GeV/c</a:t>
            </a:r>
            <a:r>
              <a:rPr lang="en-US" altLang="ja-JP" baseline="30000" dirty="0" smtClean="0"/>
              <a:t>2</a:t>
            </a:r>
          </a:p>
          <a:p>
            <a:pPr lvl="1"/>
            <a:r>
              <a:rPr lang="en-US" altLang="ja-JP" dirty="0" smtClean="0"/>
              <a:t>Jet energy : 210 ~ 300 GeV</a:t>
            </a:r>
          </a:p>
          <a:p>
            <a:pPr lvl="1">
              <a:buFont typeface="Wingdings" panose="05000000000000000000" pitchFamily="2" charset="2"/>
              <a:buChar char="è"/>
            </a:pPr>
            <a:r>
              <a:rPr lang="en-US" altLang="ja-JP" dirty="0" smtClean="0">
                <a:sym typeface="Wingdings" panose="05000000000000000000" pitchFamily="2" charset="2"/>
              </a:rPr>
              <a:t>pre-selected </a:t>
            </a:r>
            <a:r>
              <a:rPr lang="en-US" altLang="ja-JP" dirty="0" err="1" smtClean="0">
                <a:sym typeface="Wingdings" panose="05000000000000000000" pitchFamily="2" charset="2"/>
              </a:rPr>
              <a:t>qqh</a:t>
            </a:r>
            <a:r>
              <a:rPr lang="en-US" altLang="ja-JP" dirty="0" smtClean="0">
                <a:sym typeface="Wingdings" panose="05000000000000000000" pitchFamily="2" charset="2"/>
              </a:rPr>
              <a:t> sample was used  to define energy corrected jet mass,</a:t>
            </a:r>
          </a:p>
          <a:p>
            <a:pPr marL="457200" lvl="1" indent="0">
              <a:buNone/>
            </a:pPr>
            <a:r>
              <a:rPr lang="en-US" altLang="ja-JP" dirty="0">
                <a:sym typeface="Wingdings" panose="05000000000000000000" pitchFamily="2" charset="2"/>
              </a:rPr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    similar to 350 GeV analysis.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Final selection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Corrected jet mass : 87 ~ 105 GeV/c</a:t>
            </a:r>
            <a:r>
              <a:rPr lang="en-US" altLang="ja-JP" baseline="30000" dirty="0" smtClean="0">
                <a:sym typeface="Wingdings" panose="05000000000000000000" pitchFamily="2" charset="2"/>
              </a:rPr>
              <a:t>2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|</a:t>
            </a:r>
            <a:r>
              <a:rPr lang="en-US" altLang="ja-JP" dirty="0" err="1" smtClean="0">
                <a:sym typeface="Wingdings" panose="05000000000000000000" pitchFamily="2" charset="2"/>
              </a:rPr>
              <a:t>cosqjet</a:t>
            </a:r>
            <a:r>
              <a:rPr lang="en-US" altLang="ja-JP" dirty="0" smtClean="0">
                <a:sym typeface="Wingdings" panose="05000000000000000000" pitchFamily="2" charset="2"/>
              </a:rPr>
              <a:t>| &lt; 0.7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Number of particles in jet &gt; 20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Maximum </a:t>
            </a:r>
            <a:r>
              <a:rPr lang="en-US" altLang="ja-JP" dirty="0" err="1" smtClean="0">
                <a:sym typeface="Wingdings" panose="05000000000000000000" pitchFamily="2" charset="2"/>
              </a:rPr>
              <a:t>E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en-US" altLang="ja-JP" dirty="0" smtClean="0">
                <a:sym typeface="Wingdings" panose="05000000000000000000" pitchFamily="2" charset="2"/>
              </a:rPr>
              <a:t> &lt; 100 GeV  ( to suppress </a:t>
            </a:r>
            <a:r>
              <a:rPr lang="en-US" altLang="ja-JP" dirty="0" err="1" smtClean="0">
                <a:sym typeface="Wingdings" panose="05000000000000000000" pitchFamily="2" charset="2"/>
              </a:rPr>
              <a:t>qq</a:t>
            </a:r>
            <a:r>
              <a:rPr lang="en-US" altLang="ja-JP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en-US" altLang="ja-JP" dirty="0" smtClean="0">
                <a:sym typeface="Wingdings" panose="05000000000000000000" pitchFamily="2" charset="2"/>
              </a:rPr>
              <a:t> events )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11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2013/09/04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 and Software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339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Final selection recoil mass &amp; statistics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12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2013/09/04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 and Software meeting</a:t>
            </a:r>
            <a:endParaRPr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868144" y="1929369"/>
            <a:ext cx="3095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Event statistics for 500 fb-1,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eL80.pR30 at 500 GeV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574669"/>
              </p:ext>
            </p:extLst>
          </p:nvPr>
        </p:nvGraphicFramePr>
        <p:xfrm>
          <a:off x="5474632" y="3602118"/>
          <a:ext cx="3487706" cy="2026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3502"/>
                <a:gridCol w="1058068"/>
                <a:gridCol w="806905"/>
                <a:gridCol w="1309231"/>
              </a:tblGrid>
              <a:tr h="181357">
                <a:tc>
                  <a:txBody>
                    <a:bodyPr/>
                    <a:lstStyle/>
                    <a:p>
                      <a:pPr algn="l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Process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Nevents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Fraction(%)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qqh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</a:rPr>
                        <a:t>11113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1450"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B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ffh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</a:rPr>
                        <a:t>338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</a:rPr>
                        <a:t>0.19 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2f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</a:rPr>
                        <a:t>47377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</a:rPr>
                        <a:t>27.01 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4f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</a:rPr>
                        <a:t>121086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</a:rPr>
                        <a:t>69.02 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6f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</a:rPr>
                        <a:t>6357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</a:rPr>
                        <a:t>3.62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aa_2f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</a:rPr>
                        <a:t>91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</a:rPr>
                        <a:t>0.05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>
                          <a:effectLst/>
                        </a:rPr>
                        <a:t>ae/ea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</a:rPr>
                        <a:t>186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</a:rPr>
                        <a:t>0.11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2" name="テキスト ボックス 11"/>
          <p:cNvSpPr txBox="1"/>
          <p:nvPr/>
        </p:nvSpPr>
        <p:spPr>
          <a:xfrm>
            <a:off x="5499245" y="5741195"/>
            <a:ext cx="22365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S/N=0.0633</a:t>
            </a:r>
          </a:p>
          <a:p>
            <a:r>
              <a:rPr lang="en-US" altLang="ja-JP" dirty="0" err="1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sqrt</a:t>
            </a:r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(S+N)/S=0.0389</a:t>
            </a:r>
          </a:p>
          <a:p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96" y="1143961"/>
            <a:ext cx="5200507" cy="3526781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2364360" y="441807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Recoil mass 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691680" y="2907351"/>
            <a:ext cx="27302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Red: all background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Black: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qqh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+ background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14996" y="5535139"/>
            <a:ext cx="3942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Hard to see recoil mass peak, 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but excess due to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qqh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could be seen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979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Recoil mass distribution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13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2013/09/04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 and Software meeting</a:t>
            </a:r>
            <a:endParaRPr lang="ja-JP" altLang="en-US" dirty="0"/>
          </a:p>
        </p:txBody>
      </p:sp>
      <p:pic>
        <p:nvPicPr>
          <p:cNvPr id="8" name="コンテンツ プレースホルダ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61" y="1453846"/>
            <a:ext cx="5415246" cy="3672408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3995936" y="5522107"/>
            <a:ext cx="3108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Recoil mass distribution </a:t>
            </a: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after subtracting background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356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 possibility to measure </a:t>
            </a:r>
            <a:r>
              <a:rPr lang="en-US" altLang="ja-JP" dirty="0" err="1">
                <a:latin typeface="Symbol" panose="05050102010706020507" pitchFamily="18" charset="2"/>
              </a:rPr>
              <a:t>s</a:t>
            </a:r>
            <a:r>
              <a:rPr lang="en-US" altLang="ja-JP" baseline="-25000" dirty="0" err="1"/>
              <a:t>ZH</a:t>
            </a:r>
            <a:r>
              <a:rPr lang="en-US" altLang="ja-JP" baseline="-25000" dirty="0"/>
              <a:t> </a:t>
            </a:r>
            <a:r>
              <a:rPr lang="en-US" altLang="ja-JP" dirty="0" smtClean="0"/>
              <a:t>using </a:t>
            </a:r>
            <a:r>
              <a:rPr lang="en-US" altLang="ja-JP" dirty="0" err="1" smtClean="0"/>
              <a:t>using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Z</a:t>
            </a:r>
            <a:r>
              <a:rPr lang="en-US" altLang="ja-JP" dirty="0" err="1" smtClean="0">
                <a:sym typeface="Wingdings" panose="05000000000000000000" pitchFamily="2" charset="2"/>
              </a:rPr>
              <a:t>qq</a:t>
            </a:r>
            <a:r>
              <a:rPr lang="en-US" altLang="ja-JP" dirty="0" smtClean="0">
                <a:sym typeface="Wingdings" panose="05000000000000000000" pitchFamily="2" charset="2"/>
              </a:rPr>
              <a:t> mode was investigated</a:t>
            </a:r>
            <a:r>
              <a:rPr lang="en-US" altLang="ja-JP" dirty="0" smtClean="0"/>
              <a:t>.</a:t>
            </a:r>
          </a:p>
          <a:p>
            <a:endParaRPr kumimoji="1" lang="en-US" altLang="ja-JP" dirty="0"/>
          </a:p>
          <a:p>
            <a:r>
              <a:rPr lang="en-US" altLang="ja-JP" dirty="0" smtClean="0"/>
              <a:t>At 350 GeV, Higgs peak in jet recoil mass can be seen.</a:t>
            </a:r>
            <a:br>
              <a:rPr lang="en-US" altLang="ja-JP" dirty="0" smtClean="0"/>
            </a:br>
            <a:r>
              <a:rPr lang="en-US" altLang="ja-JP" dirty="0" smtClean="0"/>
              <a:t>Combining eL80/eR30 </a:t>
            </a:r>
            <a:r>
              <a:rPr lang="en-US" altLang="ja-JP" dirty="0"/>
              <a:t>150fb</a:t>
            </a:r>
            <a:r>
              <a:rPr lang="en-US" altLang="ja-JP" baseline="30000" dirty="0"/>
              <a:t>-1</a:t>
            </a:r>
            <a:r>
              <a:rPr lang="en-US" altLang="ja-JP" dirty="0"/>
              <a:t> and eR80/eL30 150fb</a:t>
            </a:r>
            <a:r>
              <a:rPr lang="en-US" altLang="ja-JP" baseline="30000" dirty="0"/>
              <a:t>-1</a:t>
            </a:r>
            <a:r>
              <a:rPr lang="en-US" altLang="ja-JP" dirty="0"/>
              <a:t>, </a:t>
            </a:r>
            <a:br>
              <a:rPr lang="en-US" altLang="ja-JP" dirty="0"/>
            </a:br>
            <a:r>
              <a:rPr lang="en-US" altLang="ja-JP" dirty="0">
                <a:solidFill>
                  <a:srgbClr val="FF0000"/>
                </a:solidFill>
                <a:latin typeface="Symbol" panose="05050102010706020507" pitchFamily="18" charset="2"/>
              </a:rPr>
              <a:t>Ds/s ~ 3.6</a:t>
            </a:r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% </a:t>
            </a:r>
            <a:r>
              <a:rPr lang="en-US" altLang="ja-JP" dirty="0" smtClean="0"/>
              <a:t>is  expected.</a:t>
            </a:r>
          </a:p>
          <a:p>
            <a:endParaRPr lang="en-US" altLang="ja-JP" dirty="0">
              <a:solidFill>
                <a:srgbClr val="FF0000"/>
              </a:solidFill>
            </a:endParaRPr>
          </a:p>
          <a:p>
            <a:r>
              <a:rPr lang="en-US" altLang="ja-JP" dirty="0" smtClean="0"/>
              <a:t>At 500 GeV, hard to see Higgs peak in jet recoil mass distribution.</a:t>
            </a:r>
            <a:br>
              <a:rPr lang="en-US" altLang="ja-JP" dirty="0" smtClean="0"/>
            </a:br>
            <a:r>
              <a:rPr lang="en-US" altLang="ja-JP" dirty="0" smtClean="0"/>
              <a:t>But from event excess in </a:t>
            </a:r>
            <a:r>
              <a:rPr lang="en-US" altLang="ja-JP" dirty="0" err="1" smtClean="0"/>
              <a:t>qqh</a:t>
            </a:r>
            <a:r>
              <a:rPr lang="en-US" altLang="ja-JP" dirty="0" smtClean="0"/>
              <a:t> like events, </a:t>
            </a:r>
            <a:r>
              <a:rPr lang="en-US" altLang="ja-JP" dirty="0">
                <a:solidFill>
                  <a:srgbClr val="FF0000"/>
                </a:solidFill>
                <a:latin typeface="Symbol" panose="05050102010706020507" pitchFamily="18" charset="2"/>
              </a:rPr>
              <a:t>Ds/s ~ </a:t>
            </a:r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3.9% </a:t>
            </a:r>
            <a:r>
              <a:rPr lang="en-US" altLang="ja-JP" dirty="0" smtClean="0"/>
              <a:t>is expected</a:t>
            </a:r>
            <a:br>
              <a:rPr lang="en-US" altLang="ja-JP" dirty="0" smtClean="0"/>
            </a:br>
            <a:r>
              <a:rPr lang="en-US" altLang="ja-JP" dirty="0" smtClean="0"/>
              <a:t>for 500 fb</a:t>
            </a:r>
            <a:r>
              <a:rPr lang="en-US" altLang="ja-JP" baseline="30000" dirty="0" smtClean="0"/>
              <a:t>-1</a:t>
            </a:r>
            <a:r>
              <a:rPr lang="en-US" altLang="ja-JP" dirty="0" smtClean="0"/>
              <a:t>, eL80.pR30 beam polarization.</a:t>
            </a:r>
          </a:p>
          <a:p>
            <a:endParaRPr lang="en-US" altLang="ja-JP" dirty="0">
              <a:solidFill>
                <a:srgbClr val="FF0000"/>
              </a:solidFill>
            </a:endParaRPr>
          </a:p>
          <a:p>
            <a:r>
              <a:rPr lang="en-US" altLang="ja-JP" dirty="0" smtClean="0"/>
              <a:t>Further improvement may be possible by more sophisticated analysis.</a:t>
            </a:r>
          </a:p>
          <a:p>
            <a:r>
              <a:rPr lang="en-US" altLang="ja-JP" dirty="0" smtClean="0"/>
              <a:t>A possibility to use </a:t>
            </a:r>
            <a:r>
              <a:rPr lang="en-US" altLang="ja-JP" dirty="0" err="1" smtClean="0"/>
              <a:t>Z</a:t>
            </a:r>
            <a:r>
              <a:rPr lang="en-US" altLang="ja-JP" dirty="0" err="1" smtClean="0">
                <a:sym typeface="Wingdings" panose="05000000000000000000" pitchFamily="2" charset="2"/>
              </a:rPr>
              <a:t>qq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r>
              <a:rPr lang="en-US" altLang="ja-JP" dirty="0" smtClean="0"/>
              <a:t>at 250 GeV should be investigated.</a:t>
            </a:r>
            <a:r>
              <a:rPr lang="en-US" altLang="ja-JP" dirty="0">
                <a:solidFill>
                  <a:srgbClr val="FF0000"/>
                </a:solidFill>
              </a:rPr>
              <a:t/>
            </a:r>
            <a:br>
              <a:rPr lang="en-US" altLang="ja-JP" dirty="0">
                <a:solidFill>
                  <a:srgbClr val="FF0000"/>
                </a:solidFill>
              </a:rPr>
            </a:br>
            <a:endParaRPr lang="en-US" altLang="ja-JP" dirty="0" smtClean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14</a:t>
            </a:fld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2013/09/04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 and Software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130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Motivation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baseline="-25000" dirty="0" err="1" smtClean="0"/>
              <a:t>ZH</a:t>
            </a:r>
            <a:r>
              <a:rPr lang="en-US" altLang="ja-JP" dirty="0" smtClean="0"/>
              <a:t> measurement by </a:t>
            </a:r>
            <a:r>
              <a:rPr lang="en-US" altLang="ja-JP" dirty="0" err="1" smtClean="0"/>
              <a:t>Z</a:t>
            </a:r>
            <a:r>
              <a:rPr lang="en-US" altLang="ja-JP" dirty="0" err="1" smtClean="0">
                <a:sym typeface="Wingdings" panose="05000000000000000000" pitchFamily="2" charset="2"/>
              </a:rPr>
              <a:t></a:t>
            </a:r>
            <a:r>
              <a:rPr lang="en-US" altLang="ja-JP" dirty="0" err="1" smtClean="0"/>
              <a:t>e</a:t>
            </a:r>
            <a:r>
              <a:rPr lang="en-US" altLang="ja-JP" baseline="30000" dirty="0" err="1" smtClean="0"/>
              <a:t>+</a:t>
            </a:r>
            <a:r>
              <a:rPr lang="en-US" altLang="ja-JP" dirty="0" err="1" smtClean="0"/>
              <a:t>e</a:t>
            </a:r>
            <a:r>
              <a:rPr lang="en-US" altLang="ja-JP" baseline="30000" dirty="0" smtClean="0"/>
              <a:t>-</a:t>
            </a:r>
            <a:r>
              <a:rPr lang="en-US" altLang="ja-JP" dirty="0" smtClean="0"/>
              <a:t>/</a:t>
            </a:r>
            <a:r>
              <a:rPr lang="en-US" altLang="ja-JP" dirty="0" err="1" smtClean="0">
                <a:latin typeface="Symbol" panose="05050102010706020507" pitchFamily="18" charset="2"/>
              </a:rPr>
              <a:t>m</a:t>
            </a:r>
            <a:r>
              <a:rPr lang="en-US" altLang="ja-JP" baseline="30000" dirty="0" err="1" smtClean="0"/>
              <a:t>+</a:t>
            </a:r>
            <a:r>
              <a:rPr lang="en-US" altLang="ja-JP" dirty="0" err="1" smtClean="0">
                <a:latin typeface="Symbol" panose="05050102010706020507" pitchFamily="18" charset="2"/>
              </a:rPr>
              <a:t>m</a:t>
            </a:r>
            <a:r>
              <a:rPr lang="en-US" altLang="ja-JP" baseline="30000" dirty="0" smtClean="0"/>
              <a:t>-</a:t>
            </a:r>
            <a:r>
              <a:rPr lang="en-US" altLang="ja-JP" dirty="0" smtClean="0"/>
              <a:t> recoil mass technique.</a:t>
            </a:r>
            <a:br>
              <a:rPr lang="en-US" altLang="ja-JP" dirty="0" smtClean="0"/>
            </a:br>
            <a:r>
              <a:rPr lang="en-US" altLang="ja-JP" dirty="0" smtClean="0"/>
              <a:t>at 250 GeV/ 250 fb</a:t>
            </a:r>
            <a:r>
              <a:rPr lang="en-US" altLang="ja-JP" baseline="30000" dirty="0" smtClean="0"/>
              <a:t>-1</a:t>
            </a:r>
            <a:r>
              <a:rPr lang="en-US" altLang="ja-JP" dirty="0" smtClean="0"/>
              <a:t> : 2.6% </a:t>
            </a:r>
          </a:p>
          <a:p>
            <a:pPr lvl="1"/>
            <a:r>
              <a:rPr lang="en-US" altLang="ja-JP" dirty="0" smtClean="0"/>
              <a:t>Precession is limited by event statistics.  </a:t>
            </a:r>
          </a:p>
          <a:p>
            <a:pPr lvl="1"/>
            <a:r>
              <a:rPr lang="en-US" altLang="ja-JP" dirty="0" err="1">
                <a:latin typeface="Symbol" panose="05050102010706020507" pitchFamily="18" charset="2"/>
              </a:rPr>
              <a:t>s</a:t>
            </a:r>
            <a:r>
              <a:rPr lang="en-US" altLang="ja-JP" baseline="-25000" dirty="0" err="1"/>
              <a:t>ZH</a:t>
            </a:r>
            <a:r>
              <a:rPr lang="en-US" altLang="ja-JP" baseline="-25000" dirty="0"/>
              <a:t> </a:t>
            </a:r>
            <a:r>
              <a:rPr lang="en-US" altLang="ja-JP" dirty="0" smtClean="0"/>
              <a:t>is very important observable for the absolute Higgs coupling measurement.</a:t>
            </a:r>
          </a:p>
          <a:p>
            <a:pPr lvl="1"/>
            <a:endParaRPr lang="en-US" altLang="ja-JP" dirty="0"/>
          </a:p>
          <a:p>
            <a:r>
              <a:rPr lang="en-US" altLang="ja-JP" dirty="0" smtClean="0"/>
              <a:t>Possible way to improve would be</a:t>
            </a:r>
          </a:p>
          <a:p>
            <a:pPr lvl="1"/>
            <a:r>
              <a:rPr lang="en-US" altLang="ja-JP" dirty="0" smtClean="0"/>
              <a:t>High Luminosity ILC : with 1150 fb</a:t>
            </a:r>
            <a:r>
              <a:rPr lang="en-US" altLang="ja-JP" baseline="30000" dirty="0" smtClean="0"/>
              <a:t>-1</a:t>
            </a:r>
            <a:r>
              <a:rPr lang="en-US" altLang="ja-JP" dirty="0" smtClean="0"/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 1.2% (Snowmass ILC Higgs WG)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Another possibility : Z </a:t>
            </a:r>
            <a:r>
              <a:rPr lang="en-US" altLang="ja-JP" dirty="0" err="1" smtClean="0">
                <a:sym typeface="Wingdings" panose="05000000000000000000" pitchFamily="2" charset="2"/>
              </a:rPr>
              <a:t>qqbar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Philosophy:</a:t>
            </a:r>
          </a:p>
          <a:p>
            <a:pPr lvl="3"/>
            <a:r>
              <a:rPr lang="en-US" altLang="ja-JP" dirty="0" smtClean="0">
                <a:sym typeface="Wingdings" panose="05000000000000000000" pitchFamily="2" charset="2"/>
              </a:rPr>
              <a:t>Find jet pair ( or a jet ) with mass M</a:t>
            </a:r>
            <a:r>
              <a:rPr lang="en-US" altLang="ja-JP" baseline="-25000" dirty="0" smtClean="0">
                <a:sym typeface="Wingdings" panose="05000000000000000000" pitchFamily="2" charset="2"/>
              </a:rPr>
              <a:t>Z</a:t>
            </a:r>
            <a:r>
              <a:rPr lang="en-US" altLang="ja-JP" dirty="0" smtClean="0">
                <a:sym typeface="Wingdings" panose="05000000000000000000" pitchFamily="2" charset="2"/>
              </a:rPr>
              <a:t> inclusively.</a:t>
            </a:r>
          </a:p>
          <a:p>
            <a:pPr lvl="3"/>
            <a:r>
              <a:rPr lang="en-US" altLang="ja-JP" dirty="0" smtClean="0">
                <a:sym typeface="Wingdings" panose="05000000000000000000" pitchFamily="2" charset="2"/>
              </a:rPr>
              <a:t>Measure Higgs from a recoil mass of jet pair.</a:t>
            </a:r>
            <a:br>
              <a:rPr lang="en-US" altLang="ja-JP" dirty="0" smtClean="0">
                <a:sym typeface="Wingdings" panose="05000000000000000000" pitchFamily="2" charset="2"/>
              </a:rPr>
            </a:br>
            <a:r>
              <a:rPr lang="en-US" altLang="ja-JP" dirty="0" smtClean="0">
                <a:sym typeface="Wingdings" panose="05000000000000000000" pitchFamily="2" charset="2"/>
              </a:rPr>
              <a:t> Measured yield will not depend on Higgs decay mode.</a:t>
            </a:r>
          </a:p>
          <a:p>
            <a:pPr marL="914400" lvl="2" indent="0">
              <a:buNone/>
            </a:pPr>
            <a:r>
              <a:rPr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2013/09/04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 and Software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791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Inclusive jet pair study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142984"/>
            <a:ext cx="8482042" cy="2646056"/>
          </a:xfrm>
        </p:spPr>
        <p:txBody>
          <a:bodyPr/>
          <a:lstStyle/>
          <a:p>
            <a:r>
              <a:rPr lang="en-US" altLang="ja-JP" dirty="0" smtClean="0"/>
              <a:t>Event selection strategy</a:t>
            </a:r>
          </a:p>
          <a:p>
            <a:pPr lvl="1"/>
            <a:r>
              <a:rPr lang="en-US" altLang="ja-JP" dirty="0" err="1" smtClean="0"/>
              <a:t>k_t</a:t>
            </a:r>
            <a:r>
              <a:rPr lang="en-US" altLang="ja-JP" dirty="0" smtClean="0"/>
              <a:t> jet clustering with R=1.2</a:t>
            </a:r>
          </a:p>
          <a:p>
            <a:pPr lvl="1"/>
            <a:r>
              <a:rPr lang="en-US" altLang="ja-JP" dirty="0" smtClean="0"/>
              <a:t>Select good jet by kt2 (Pt</a:t>
            </a:r>
            <a:r>
              <a:rPr lang="en-US" altLang="ja-JP" baseline="-25000" dirty="0" smtClean="0"/>
              <a:t>jet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 )</a:t>
            </a:r>
          </a:p>
          <a:p>
            <a:pPr lvl="1"/>
            <a:r>
              <a:rPr lang="en-US" altLang="ja-JP" dirty="0" smtClean="0"/>
              <a:t>Observed correlation in jet mass and jet energy was corrected.</a:t>
            </a:r>
          </a:p>
          <a:p>
            <a:pPr lvl="2">
              <a:buFont typeface="Wingdings" panose="05000000000000000000" pitchFamily="2" charset="2"/>
              <a:buChar char="è"/>
            </a:pPr>
            <a:r>
              <a:rPr kumimoji="1" lang="en-US" altLang="ja-JP" dirty="0" smtClean="0">
                <a:sym typeface="Wingdings" panose="05000000000000000000" pitchFamily="2" charset="2"/>
              </a:rPr>
              <a:t>improved S/N of recoil mass distribution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r>
              <a:rPr lang="en-US" altLang="ja-JP" dirty="0" smtClean="0">
                <a:sym typeface="Wingdings" panose="05000000000000000000" pitchFamily="2" charset="2"/>
              </a:rPr>
              <a:t>250 GeV: Jets in Higgs events are fat, though jet from Z or W are not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altLang="ja-JP" dirty="0" smtClean="0">
                <a:sym typeface="Wingdings" panose="05000000000000000000" pitchFamily="2" charset="2"/>
              </a:rPr>
              <a:t>the study is done 350 GeV, where jets are more sharp.</a:t>
            </a:r>
            <a:endParaRPr lang="en-US" altLang="ja-JP" dirty="0">
              <a:sym typeface="Wingdings" panose="05000000000000000000" pitchFamily="2" charset="2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2013/09/04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 and Software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629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Inclusive Jet pair mass distribution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4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2013/09/04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 and Software meeting</a:t>
            </a:r>
            <a:endParaRPr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99" y="2708920"/>
            <a:ext cx="4118549" cy="279303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116" y="3885557"/>
            <a:ext cx="4124425" cy="2797024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125" y="1197568"/>
            <a:ext cx="3993925" cy="2708524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467543" y="1197568"/>
            <a:ext cx="40940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Kt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jet clustering, R=1.2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Mass of any two jet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commbination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Compare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Zh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and 4q with </a:t>
            </a:r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arbitrary normalization</a:t>
            </a:r>
          </a:p>
          <a:p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981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Various distribution for </a:t>
            </a:r>
            <a:r>
              <a:rPr lang="en-US" altLang="ja-JP" dirty="0" err="1" smtClean="0"/>
              <a:t>qqh</a:t>
            </a:r>
            <a:r>
              <a:rPr lang="en-US" altLang="ja-JP" dirty="0" smtClean="0"/>
              <a:t> events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5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2013/09/04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 and Software meeting</a:t>
            </a:r>
            <a:endParaRPr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45" y="1196752"/>
            <a:ext cx="3739425" cy="253593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215597"/>
            <a:ext cx="3711637" cy="251708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 rot="16200000">
            <a:off x="-519473" y="2150544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Jet pair mass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3589284" y="2150544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Jet pair mass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664427" y="3509832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kt2 jet1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967833" y="3471646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kt2 jet2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44" y="3877713"/>
            <a:ext cx="4097031" cy="2778446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804483" y="4094693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Jet pair E and M correlation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261" y="3807959"/>
            <a:ext cx="4188044" cy="2840168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1816322" y="5722598"/>
            <a:ext cx="21788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kt2(jet1)&gt;4000</a:t>
            </a: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kt2(jet2): 500~6000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 rot="16200000">
            <a:off x="3559602" y="4944925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Jet pair 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mass_corr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554764" y="6463461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Recoil mass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59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Event selection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Selection condition</a:t>
            </a:r>
          </a:p>
          <a:p>
            <a:pPr lvl="1"/>
            <a:r>
              <a:rPr lang="en-US" altLang="ja-JP" dirty="0" smtClean="0"/>
              <a:t>kt2(jet1)&gt;4000</a:t>
            </a:r>
            <a:r>
              <a:rPr lang="ja-JP" altLang="en-US" dirty="0" smtClean="0"/>
              <a:t>  </a:t>
            </a:r>
            <a:r>
              <a:rPr lang="en-US" altLang="ja-JP" dirty="0" smtClean="0"/>
              <a:t>&amp;&amp; kt2(jet2) &gt;500 &amp;&amp; kt2(jet2)&lt;6000</a:t>
            </a:r>
          </a:p>
          <a:p>
            <a:pPr lvl="1"/>
            <a:r>
              <a:rPr lang="en-US" altLang="ja-JP" dirty="0" smtClean="0"/>
              <a:t>Jet pair energy : 140 ~ 180 GeV</a:t>
            </a:r>
          </a:p>
          <a:p>
            <a:pPr lvl="1"/>
            <a:r>
              <a:rPr lang="en-US" altLang="ja-JP" dirty="0" smtClean="0"/>
              <a:t>Jet pair mass w. E </a:t>
            </a:r>
            <a:r>
              <a:rPr lang="en-US" altLang="ja-JP" dirty="0" err="1" smtClean="0"/>
              <a:t>corr</a:t>
            </a:r>
            <a:r>
              <a:rPr lang="en-US" altLang="ja-JP" dirty="0" smtClean="0"/>
              <a:t> : 85 ~ 100 GeV/c</a:t>
            </a:r>
            <a:r>
              <a:rPr lang="en-US" altLang="ja-JP" baseline="30000" dirty="0" smtClean="0"/>
              <a:t>2</a:t>
            </a:r>
            <a:r>
              <a:rPr lang="en-US" altLang="ja-JP" baseline="30000" dirty="0"/>
              <a:t> </a:t>
            </a:r>
            <a:r>
              <a:rPr lang="en-US" altLang="ja-JP" dirty="0" smtClean="0"/>
              <a:t> </a:t>
            </a:r>
          </a:p>
          <a:p>
            <a:pPr lvl="1"/>
            <a:r>
              <a:rPr lang="en-US" altLang="ja-JP" dirty="0" err="1" smtClean="0"/>
              <a:t>Eg</a:t>
            </a:r>
            <a:r>
              <a:rPr lang="en-US" altLang="ja-JP" dirty="0" smtClean="0"/>
              <a:t> max &lt; 80 GeV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6</a:t>
            </a:fld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2013/09/04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 and Software meeting</a:t>
            </a:r>
            <a:endParaRPr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440" y="2878059"/>
            <a:ext cx="4930130" cy="3343421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5940152" y="436510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qqh</a:t>
            </a:r>
            <a:endParaRPr kumimoji="1" lang="ja-JP" altLang="en-US" dirty="0" smtClean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064851" y="5198286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4q(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ww</a:t>
            </a:r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kumimoji="1" lang="ja-JP" altLang="en-US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832689" y="5520696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4q(</a:t>
            </a:r>
            <a:r>
              <a:rPr lang="en-US" altLang="ja-JP" dirty="0" err="1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zz</a:t>
            </a:r>
            <a:r>
              <a:rPr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)</a:t>
            </a:r>
            <a:endParaRPr kumimoji="1" lang="ja-JP" altLang="en-US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156340" y="6097401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Recoil mass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948264" y="3861048"/>
            <a:ext cx="1095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350 GeV</a:t>
            </a:r>
          </a:p>
          <a:p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eL.pR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377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Including all background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30" y="1350390"/>
            <a:ext cx="6629400" cy="4495800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7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2013/09/04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 and Software meeting</a:t>
            </a:r>
            <a:endParaRPr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155370"/>
              </p:ext>
            </p:extLst>
          </p:nvPr>
        </p:nvGraphicFramePr>
        <p:xfrm>
          <a:off x="5709559" y="1499435"/>
          <a:ext cx="2880321" cy="35283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1383"/>
                <a:gridCol w="924087"/>
                <a:gridCol w="804851"/>
              </a:tblGrid>
              <a:tr h="45945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 smtClean="0">
                          <a:effectLst/>
                        </a:rPr>
                        <a:t>eR80.pR30</a:t>
                      </a:r>
                    </a:p>
                    <a:p>
                      <a:pPr algn="l" fontAlgn="ctr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(300fb-1)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 smtClean="0">
                          <a:effectLst/>
                        </a:rPr>
                        <a:t>eL80.pR30</a:t>
                      </a:r>
                    </a:p>
                    <a:p>
                      <a:pPr algn="l" fontAlgn="ctr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(300fb-1)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 err="1">
                          <a:effectLst/>
                        </a:rPr>
                        <a:t>qqh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7581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11263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2f_h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13049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33326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4f_h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15726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109011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4f_sl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10767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65971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4f_l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597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1755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Higgs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1313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1975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aa/ae/ea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3971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7320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tt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4124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8441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all-bkg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49546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227800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S/sqrt(S+B)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31.72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23.04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 err="1">
                          <a:effectLst/>
                        </a:rPr>
                        <a:t>sqrt</a:t>
                      </a:r>
                      <a:r>
                        <a:rPr lang="en-GB" sz="1100" u="none" strike="noStrike" dirty="0">
                          <a:effectLst/>
                        </a:rPr>
                        <a:t>(S+B)/S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0.03153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0.04341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</a:tr>
              <a:tr h="23607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</a:rPr>
                        <a:t>S/N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0.153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0.049 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6084168" y="981058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Selection statistics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左右矢印 9"/>
          <p:cNvSpPr/>
          <p:nvPr/>
        </p:nvSpPr>
        <p:spPr bwMode="auto">
          <a:xfrm>
            <a:off x="1619672" y="4797152"/>
            <a:ext cx="2160240" cy="288032"/>
          </a:xfrm>
          <a:prstGeom prst="leftRightArrow">
            <a:avLst/>
          </a:prstGeom>
          <a:noFill/>
          <a:ln w="12700" cap="flat" cmpd="sng" algn="ctr">
            <a:solidFill>
              <a:srgbClr val="23346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71600" y="5023584"/>
            <a:ext cx="4514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Recoil mass 123~133 GeV were counted.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877050" y="5085184"/>
            <a:ext cx="22493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150 fb-1 each to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-80/+30 &amp; +80/-30%</a:t>
            </a:r>
          </a:p>
          <a:p>
            <a:endParaRPr kumimoji="1"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Ds/s ~ 3.6%</a:t>
            </a:r>
            <a:endParaRPr kumimoji="1" lang="ja-JP" altLang="en-US" dirty="0" smtClean="0">
              <a:solidFill>
                <a:srgbClr val="FF0000"/>
              </a:solidFill>
              <a:latin typeface="Symbol" panose="05050102010706020507" pitchFamily="18" charset="2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955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Typical distribution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106" y="1524000"/>
            <a:ext cx="6629400" cy="4495800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8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2013/09/04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 and Software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59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350 GeV 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Preliminary results of  the recoil mass study of jet pair at </a:t>
            </a:r>
            <a:r>
              <a:rPr lang="en-US" altLang="ja-JP" dirty="0" smtClean="0">
                <a:solidFill>
                  <a:srgbClr val="FF0000"/>
                </a:solidFill>
              </a:rPr>
              <a:t>350</a:t>
            </a:r>
            <a:r>
              <a:rPr lang="en-US" altLang="ja-JP" dirty="0" smtClean="0"/>
              <a:t> GeV,</a:t>
            </a:r>
            <a:br>
              <a:rPr lang="en-US" altLang="ja-JP" dirty="0" smtClean="0"/>
            </a:br>
            <a:r>
              <a:rPr lang="en-US" altLang="ja-JP" dirty="0" smtClean="0"/>
              <a:t>combining eL80/eR30 150fb</a:t>
            </a:r>
            <a:r>
              <a:rPr lang="en-US" altLang="ja-JP" baseline="30000" dirty="0" smtClean="0"/>
              <a:t>-1</a:t>
            </a:r>
            <a:r>
              <a:rPr lang="en-US" altLang="ja-JP" dirty="0" smtClean="0"/>
              <a:t> and eR80/eL30 150fb</a:t>
            </a:r>
            <a:r>
              <a:rPr lang="en-US" altLang="ja-JP" baseline="30000" dirty="0" smtClean="0"/>
              <a:t>-1</a:t>
            </a:r>
            <a:r>
              <a:rPr lang="en-US" altLang="ja-JP" dirty="0" smtClean="0"/>
              <a:t>, </a:t>
            </a:r>
            <a:br>
              <a:rPr lang="en-US" altLang="ja-JP" dirty="0" smtClean="0"/>
            </a:br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Ds/s ~ 3.6% </a:t>
            </a:r>
            <a:r>
              <a:rPr lang="en-US" altLang="ja-JP" dirty="0" smtClean="0">
                <a:solidFill>
                  <a:srgbClr val="FF0000"/>
                </a:solidFill>
              </a:rPr>
              <a:t/>
            </a:r>
            <a:br>
              <a:rPr lang="en-US" altLang="ja-JP" dirty="0" smtClean="0">
                <a:solidFill>
                  <a:srgbClr val="FF0000"/>
                </a:solidFill>
              </a:rPr>
            </a:br>
            <a:endParaRPr lang="en-US" altLang="ja-JP" dirty="0" smtClean="0">
              <a:solidFill>
                <a:srgbClr val="FF0000"/>
              </a:solidFill>
            </a:endParaRPr>
          </a:p>
          <a:p>
            <a:r>
              <a:rPr kumimoji="1" lang="en-US" altLang="ja-JP" dirty="0" smtClean="0"/>
              <a:t>Assuming </a:t>
            </a:r>
            <a:r>
              <a:rPr kumimoji="1" lang="en-US" altLang="ja-JP" dirty="0" smtClean="0">
                <a:solidFill>
                  <a:srgbClr val="FF0000"/>
                </a:solidFill>
              </a:rPr>
              <a:t>2.6% </a:t>
            </a:r>
            <a:r>
              <a:rPr kumimoji="1" lang="en-US" altLang="ja-JP" dirty="0" smtClean="0"/>
              <a:t>from </a:t>
            </a:r>
            <a:r>
              <a:rPr kumimoji="1" lang="en-US" altLang="ja-JP" dirty="0" err="1" smtClean="0"/>
              <a:t>e+e</a:t>
            </a:r>
            <a:r>
              <a:rPr kumimoji="1" lang="en-US" altLang="ja-JP" dirty="0" smtClean="0"/>
              <a:t>-/ </a:t>
            </a:r>
            <a:r>
              <a:rPr kumimoji="1" lang="en-US" altLang="ja-JP" dirty="0" err="1" smtClean="0"/>
              <a:t>mu+mu</a:t>
            </a:r>
            <a:r>
              <a:rPr kumimoji="1" lang="en-US" altLang="ja-JP" dirty="0" smtClean="0"/>
              <a:t>- recoil mass measurement at </a:t>
            </a:r>
            <a:r>
              <a:rPr kumimoji="1" lang="en-US" altLang="ja-JP" dirty="0" smtClean="0">
                <a:solidFill>
                  <a:srgbClr val="FF0000"/>
                </a:solidFill>
              </a:rPr>
              <a:t>350 GeV</a:t>
            </a:r>
            <a:r>
              <a:rPr kumimoji="1" lang="en-US" altLang="ja-JP" dirty="0" smtClean="0"/>
              <a:t>, </a:t>
            </a:r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Ds/s(ZH) ~  2.1</a:t>
            </a:r>
            <a:r>
              <a:rPr lang="en-US" altLang="ja-JP" dirty="0" smtClean="0">
                <a:solidFill>
                  <a:srgbClr val="FF0000"/>
                </a:solidFill>
                <a:latin typeface="+mj-lt"/>
              </a:rPr>
              <a:t>%</a:t>
            </a:r>
            <a:r>
              <a:rPr lang="en-US" altLang="ja-JP" dirty="0" smtClean="0">
                <a:latin typeface="+mj-lt"/>
              </a:rPr>
              <a:t>  could be obtained with 300 fb</a:t>
            </a:r>
            <a:r>
              <a:rPr lang="en-US" altLang="ja-JP" baseline="30000" dirty="0" smtClean="0">
                <a:latin typeface="+mj-lt"/>
              </a:rPr>
              <a:t>-1</a:t>
            </a:r>
            <a:r>
              <a:rPr lang="en-US" altLang="ja-JP" dirty="0" smtClean="0">
                <a:latin typeface="+mj-lt"/>
              </a:rPr>
              <a:t>(300 days) by </a:t>
            </a:r>
            <a:br>
              <a:rPr lang="en-US" altLang="ja-JP" dirty="0" smtClean="0">
                <a:latin typeface="+mj-lt"/>
              </a:rPr>
            </a:br>
            <a:r>
              <a:rPr lang="en-US" altLang="ja-JP" dirty="0" smtClean="0">
                <a:latin typeface="+mj-lt"/>
              </a:rPr>
              <a:t>combining </a:t>
            </a:r>
            <a:r>
              <a:rPr lang="en-US" altLang="ja-JP" dirty="0" err="1" smtClean="0">
                <a:latin typeface="+mj-lt"/>
              </a:rPr>
              <a:t>leptonic</a:t>
            </a:r>
            <a:r>
              <a:rPr lang="en-US" altLang="ja-JP" dirty="0" smtClean="0">
                <a:latin typeface="+mj-lt"/>
              </a:rPr>
              <a:t> and </a:t>
            </a:r>
            <a:r>
              <a:rPr lang="en-US" altLang="ja-JP" dirty="0" err="1" smtClean="0">
                <a:latin typeface="+mj-lt"/>
              </a:rPr>
              <a:t>hadronic</a:t>
            </a:r>
            <a:r>
              <a:rPr lang="en-US" altLang="ja-JP" dirty="0" smtClean="0">
                <a:latin typeface="+mj-lt"/>
              </a:rPr>
              <a:t> mode.</a:t>
            </a:r>
            <a:br>
              <a:rPr lang="en-US" altLang="ja-JP" dirty="0" smtClean="0">
                <a:latin typeface="+mj-lt"/>
              </a:rPr>
            </a:br>
            <a:endParaRPr kumimoji="1" lang="en-US" altLang="ja-JP" dirty="0">
              <a:latin typeface="+mj-lt"/>
            </a:endParaRPr>
          </a:p>
          <a:p>
            <a:r>
              <a:rPr lang="en-US" altLang="ja-JP" dirty="0" smtClean="0">
                <a:latin typeface="+mj-lt"/>
              </a:rPr>
              <a:t>Combining </a:t>
            </a:r>
            <a:r>
              <a:rPr lang="en-US" altLang="ja-JP" dirty="0">
                <a:solidFill>
                  <a:srgbClr val="FF0000"/>
                </a:solidFill>
                <a:latin typeface="Symbol" panose="05050102010706020507" pitchFamily="18" charset="2"/>
              </a:rPr>
              <a:t>Ds/s(ZH) ~  </a:t>
            </a:r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2.6</a:t>
            </a:r>
            <a:r>
              <a:rPr lang="en-US" altLang="ja-JP" dirty="0" smtClean="0">
                <a:solidFill>
                  <a:srgbClr val="FF0000"/>
                </a:solidFill>
              </a:rPr>
              <a:t>%</a:t>
            </a:r>
            <a:r>
              <a:rPr lang="en-US" altLang="ja-JP" dirty="0" smtClean="0"/>
              <a:t> (</a:t>
            </a:r>
            <a:r>
              <a:rPr lang="en-US" altLang="ja-JP" dirty="0" err="1" smtClean="0"/>
              <a:t>leptonic</a:t>
            </a:r>
            <a:r>
              <a:rPr lang="en-US" altLang="ja-JP" dirty="0" smtClean="0"/>
              <a:t> only ) at 250 fb</a:t>
            </a:r>
            <a:r>
              <a:rPr lang="en-US" altLang="ja-JP" baseline="30000" dirty="0" smtClean="0"/>
              <a:t>-1</a:t>
            </a:r>
            <a:r>
              <a:rPr lang="en-US" altLang="ja-JP" dirty="0"/>
              <a:t>@</a:t>
            </a:r>
            <a:r>
              <a:rPr lang="en-US" altLang="ja-JP" dirty="0" smtClean="0"/>
              <a:t>250 GeV, </a:t>
            </a:r>
            <a:r>
              <a:rPr lang="en-US" altLang="ja-JP" dirty="0">
                <a:solidFill>
                  <a:srgbClr val="FF0000"/>
                </a:solidFill>
                <a:latin typeface="Symbol" panose="05050102010706020507" pitchFamily="18" charset="2"/>
              </a:rPr>
              <a:t>Ds/s(ZH) ~  </a:t>
            </a:r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1.6</a:t>
            </a:r>
            <a:r>
              <a:rPr lang="en-US" altLang="ja-JP" dirty="0">
                <a:solidFill>
                  <a:srgbClr val="FF0000"/>
                </a:solidFill>
              </a:rPr>
              <a:t>%</a:t>
            </a:r>
            <a:r>
              <a:rPr lang="en-US" altLang="ja-JP" dirty="0"/>
              <a:t> </a:t>
            </a:r>
            <a:r>
              <a:rPr lang="en-US" altLang="ja-JP" dirty="0" smtClean="0"/>
              <a:t>by running 250 GeV and 350 GeV with TDR nominal design. (without HL ILC)</a:t>
            </a:r>
          </a:p>
          <a:p>
            <a:pPr marL="0" indent="0">
              <a:buNone/>
            </a:pPr>
            <a:endParaRPr lang="en-US" altLang="ja-JP" dirty="0">
              <a:latin typeface="+mj-lt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9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2013/09/04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ILD Analysis and Software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553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721</TotalTime>
  <Words>629</Words>
  <Application>Microsoft Office PowerPoint</Application>
  <PresentationFormat>画面に合わせる (4:3)</PresentationFormat>
  <Paragraphs>214</Paragraphs>
  <Slides>14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3" baseType="lpstr">
      <vt:lpstr>Arial Unicode MS</vt:lpstr>
      <vt:lpstr>ＭＳ Ｐゴシック</vt:lpstr>
      <vt:lpstr>Arial</vt:lpstr>
      <vt:lpstr>Calibri</vt:lpstr>
      <vt:lpstr>Comic Sans MS</vt:lpstr>
      <vt:lpstr>Symbol</vt:lpstr>
      <vt:lpstr>Times New Roman</vt:lpstr>
      <vt:lpstr>Wingdings</vt:lpstr>
      <vt:lpstr>miyamoto-EnglishTalk</vt:lpstr>
      <vt:lpstr>Measurement of  sZH using Zqq mode - preliminary result - </vt:lpstr>
      <vt:lpstr>Motivation</vt:lpstr>
      <vt:lpstr>Inclusive jet pair study</vt:lpstr>
      <vt:lpstr>Inclusive Jet pair mass distribution </vt:lpstr>
      <vt:lpstr>Various distribution for qqh events </vt:lpstr>
      <vt:lpstr>Event selection</vt:lpstr>
      <vt:lpstr>Including all background</vt:lpstr>
      <vt:lpstr>Typical distribution</vt:lpstr>
      <vt:lpstr>350 GeV Summary</vt:lpstr>
      <vt:lpstr>Study at 500 GeV</vt:lpstr>
      <vt:lpstr>Event selection at 500 GeV</vt:lpstr>
      <vt:lpstr>Final selection recoil mass &amp; statistics</vt:lpstr>
      <vt:lpstr>Recoil mass distribution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Snowmass EF workshop @ BNL on Higgs</dc:title>
  <dc:creator>miyamoto</dc:creator>
  <cp:lastModifiedBy>miyamoto</cp:lastModifiedBy>
  <cp:revision>63</cp:revision>
  <dcterms:created xsi:type="dcterms:W3CDTF">2013-04-09T04:56:30Z</dcterms:created>
  <dcterms:modified xsi:type="dcterms:W3CDTF">2013-09-04T12:38:48Z</dcterms:modified>
</cp:coreProperties>
</file>