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387" r:id="rId3"/>
    <p:sldId id="403" r:id="rId4"/>
    <p:sldId id="336" r:id="rId5"/>
    <p:sldId id="337" r:id="rId6"/>
    <p:sldId id="338" r:id="rId7"/>
    <p:sldId id="389" r:id="rId8"/>
    <p:sldId id="390" r:id="rId9"/>
    <p:sldId id="384" r:id="rId10"/>
    <p:sldId id="344" r:id="rId11"/>
    <p:sldId id="330" r:id="rId12"/>
    <p:sldId id="399" r:id="rId13"/>
    <p:sldId id="341" r:id="rId14"/>
    <p:sldId id="400" r:id="rId15"/>
    <p:sldId id="378" r:id="rId16"/>
    <p:sldId id="388" r:id="rId17"/>
    <p:sldId id="374" r:id="rId18"/>
    <p:sldId id="383" r:id="rId19"/>
    <p:sldId id="349" r:id="rId20"/>
    <p:sldId id="406" r:id="rId21"/>
    <p:sldId id="350" r:id="rId22"/>
    <p:sldId id="351" r:id="rId23"/>
    <p:sldId id="379" r:id="rId24"/>
    <p:sldId id="386" r:id="rId25"/>
    <p:sldId id="353" r:id="rId26"/>
    <p:sldId id="404" r:id="rId27"/>
    <p:sldId id="380" r:id="rId28"/>
    <p:sldId id="38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CC"/>
    <a:srgbClr val="FF3300"/>
    <a:srgbClr val="00CC00"/>
    <a:srgbClr val="008000"/>
    <a:srgbClr val="0000FF"/>
    <a:srgbClr val="0033CC"/>
    <a:srgbClr val="993300"/>
    <a:srgbClr val="CC66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93" autoAdjust="0"/>
    <p:restoredTop sz="94660"/>
  </p:normalViewPr>
  <p:slideViewPr>
    <p:cSldViewPr>
      <p:cViewPr varScale="1">
        <p:scale>
          <a:sx n="50" d="100"/>
          <a:sy n="50" d="100"/>
        </p:scale>
        <p:origin x="-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295795724125422"/>
          <c:y val="5.6957670792001952E-2"/>
          <c:w val="0.76217978077373938"/>
          <c:h val="0.7600198308544765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0033CC"/>
              </a:solidFill>
            </c:spPr>
          </c:marker>
          <c:xVal>
            <c:numRef>
              <c:f>modules!$B$7:$B$13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modules!$G$7:$G$13</c:f>
              <c:numCache>
                <c:formatCode>General</c:formatCode>
                <c:ptCount val="7"/>
                <c:pt idx="0">
                  <c:v>0.1269165516630161</c:v>
                </c:pt>
                <c:pt idx="1">
                  <c:v>0.1236089286698024</c:v>
                </c:pt>
                <c:pt idx="2">
                  <c:v>0.118221437301065</c:v>
                </c:pt>
                <c:pt idx="3">
                  <c:v>0.12787570493815476</c:v>
                </c:pt>
                <c:pt idx="4">
                  <c:v>0.11539489879002481</c:v>
                </c:pt>
                <c:pt idx="5">
                  <c:v>0.11309044392855451</c:v>
                </c:pt>
                <c:pt idx="6">
                  <c:v>0.12692307692307692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980096"/>
        <c:axId val="131223936"/>
      </c:scatterChart>
      <c:valAx>
        <c:axId val="130980096"/>
        <c:scaling>
          <c:orientation val="minMax"/>
          <c:max val="8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+mn-lt"/>
              </a:defRPr>
            </a:pPr>
            <a:endParaRPr lang="fr-FR"/>
          </a:p>
        </c:txPr>
        <c:crossAx val="131223936"/>
        <c:crosses val="autoZero"/>
        <c:crossBetween val="midCat"/>
      </c:valAx>
      <c:valAx>
        <c:axId val="131223936"/>
        <c:scaling>
          <c:orientation val="minMax"/>
          <c:max val="0.2"/>
          <c:min val="0"/>
        </c:scaling>
        <c:delete val="0"/>
        <c:axPos val="l"/>
        <c:majorGridlines>
          <c:spPr>
            <a:ln w="22225"/>
          </c:spPr>
        </c:majorGridlines>
        <c:numFmt formatCode="0%" sourceLinked="0"/>
        <c:majorTickMark val="in"/>
        <c:minorTickMark val="none"/>
        <c:tickLblPos val="nextTo"/>
        <c:spPr>
          <a:ln w="317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fr-FR"/>
          </a:p>
        </c:txPr>
        <c:crossAx val="130980096"/>
        <c:crosses val="autoZero"/>
        <c:crossBetween val="midCat"/>
      </c:valAx>
      <c:spPr>
        <a:noFill/>
        <a:ln w="15875"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14184639963483"/>
          <c:y val="5.1400554097404488E-2"/>
          <c:w val="0.80146902887139104"/>
          <c:h val="0.77195275590551182"/>
        </c:manualLayout>
      </c:layout>
      <c:scatterChart>
        <c:scatterStyle val="lineMarker"/>
        <c:varyColors val="0"/>
        <c:ser>
          <c:idx val="0"/>
          <c:order val="0"/>
          <c:spPr>
            <a:ln w="28556">
              <a:noFill/>
            </a:ln>
          </c:spPr>
          <c:marker>
            <c:symbol val="diamond"/>
            <c:size val="8"/>
            <c:spPr>
              <a:solidFill>
                <a:srgbClr val="0033CC"/>
              </a:solidFill>
            </c:spPr>
          </c:marker>
          <c:xVal>
            <c:numRef>
              <c:f>modules!$B$7:$B$13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modules!$E$7:$E$13</c:f>
              <c:numCache>
                <c:formatCode>0.00E+00</c:formatCode>
                <c:ptCount val="7"/>
                <c:pt idx="0">
                  <c:v>2469.0098457532054</c:v>
                </c:pt>
                <c:pt idx="1">
                  <c:v>2979.0717122395831</c:v>
                </c:pt>
                <c:pt idx="2">
                  <c:v>2327.5895332532054</c:v>
                </c:pt>
                <c:pt idx="3">
                  <c:v>2559.4997771434296</c:v>
                </c:pt>
                <c:pt idx="4">
                  <c:v>2063.5908829126602</c:v>
                </c:pt>
                <c:pt idx="5">
                  <c:v>3134.0745017027243</c:v>
                </c:pt>
                <c:pt idx="6">
                  <c:v>2844.6614583333335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137728"/>
        <c:axId val="134139904"/>
      </c:scatterChart>
      <c:valAx>
        <c:axId val="13413772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134139904"/>
        <c:crosses val="autoZero"/>
        <c:crossBetween val="midCat"/>
      </c:valAx>
      <c:valAx>
        <c:axId val="134139904"/>
        <c:scaling>
          <c:logBase val="10"/>
          <c:orientation val="minMax"/>
          <c:max val="10000"/>
          <c:min val="100"/>
        </c:scaling>
        <c:delete val="0"/>
        <c:axPos val="l"/>
        <c:majorGridlines>
          <c:spPr>
            <a:ln w="19050">
              <a:solidFill>
                <a:schemeClr val="tx1"/>
              </a:solidFill>
            </a:ln>
          </c:spPr>
        </c:majorGridlines>
        <c:minorGridlines>
          <c:spPr>
            <a:ln w="15875">
              <a:solidFill>
                <a:schemeClr val="tx1"/>
              </a:solidFill>
            </a:ln>
          </c:spPr>
        </c:minorGridlines>
        <c:numFmt formatCode="General" sourceLinked="0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crossAx val="134137728"/>
        <c:crosses val="autoZero"/>
        <c:crossBetween val="midCat"/>
      </c:valAx>
      <c:spPr>
        <a:noFill/>
        <a:ln w="15875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0.05479</cdr:x>
      <cdr:y>0.04154</cdr:y>
    </cdr:from>
    <cdr:to>
      <cdr:x>0.1193</cdr:x>
      <cdr:y>0.78489</cdr:y>
    </cdr:to>
    <cdr:sp macro="" textlink="">
      <cdr:nvSpPr>
        <cdr:cNvPr id="3" name="TextBox 2"/>
        <cdr:cNvSpPr txBox="1"/>
      </cdr:nvSpPr>
      <cdr:spPr>
        <a:xfrm xmlns:a="http://schemas.openxmlformats.org/drawingml/2006/main" rot="10800000">
          <a:off x="459160" y="181000"/>
          <a:ext cx="540596" cy="32391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eaVert" wrap="square" rtlCol="0" anchor="ctr"/>
        <a:lstStyle xmlns:a="http://schemas.openxmlformats.org/drawingml/2006/main"/>
        <a:p xmlns:a="http://schemas.openxmlformats.org/drawingml/2006/main">
          <a:pPr algn="r"/>
          <a:r>
            <a:rPr lang="fr-FR" sz="1800" b="1" dirty="0" err="1">
              <a:latin typeface="Constantia" pitchFamily="18" charset="0"/>
              <a:cs typeface="Times New Roman" pitchFamily="18" charset="0"/>
            </a:rPr>
            <a:t>Energy</a:t>
          </a:r>
          <a:r>
            <a:rPr lang="fr-FR" sz="1800" b="1" dirty="0">
              <a:latin typeface="Constantia" pitchFamily="18" charset="0"/>
              <a:cs typeface="Times New Roman" pitchFamily="18" charset="0"/>
            </a:rPr>
            <a:t> </a:t>
          </a:r>
          <a:r>
            <a:rPr lang="fr-FR" sz="1800" b="1" dirty="0" err="1">
              <a:latin typeface="Constantia" pitchFamily="18" charset="0"/>
              <a:cs typeface="Times New Roman" pitchFamily="18" charset="0"/>
            </a:rPr>
            <a:t>Resolution</a:t>
          </a:r>
          <a:r>
            <a:rPr lang="fr-FR" sz="1800" b="1" dirty="0">
              <a:latin typeface="Constantia" pitchFamily="18" charset="0"/>
              <a:cs typeface="Times New Roman" pitchFamily="18" charset="0"/>
            </a:rPr>
            <a:t>  (</a:t>
          </a:r>
          <a:r>
            <a:rPr lang="fr-FR" sz="1800" b="1" dirty="0" err="1" smtClean="0">
              <a:latin typeface="Constantia" pitchFamily="18" charset="0"/>
              <a:cs typeface="Times New Roman" pitchFamily="18" charset="0"/>
            </a:rPr>
            <a:t>r.m.s</a:t>
          </a:r>
          <a:r>
            <a:rPr lang="fr-FR" sz="1800" b="1" dirty="0">
              <a:latin typeface="Constantia" pitchFamily="18" charset="0"/>
              <a:cs typeface="Times New Roman" pitchFamily="18" charset="0"/>
            </a:rPr>
            <a:t>)</a:t>
          </a:r>
        </a:p>
        <a:p xmlns:a="http://schemas.openxmlformats.org/drawingml/2006/main">
          <a:pPr algn="r"/>
          <a:endParaRPr lang="fr-FR" sz="1200" b="1" dirty="0"/>
        </a:p>
      </cdr:txBody>
    </cdr:sp>
  </cdr:relSizeAnchor>
  <cdr:relSizeAnchor xmlns:cdr="http://schemas.openxmlformats.org/drawingml/2006/chartDrawing">
    <cdr:from>
      <cdr:x>0.30398</cdr:x>
      <cdr:y>0.90085</cdr:y>
    </cdr:from>
    <cdr:to>
      <cdr:x>0.79446</cdr:x>
      <cdr:y>0.98004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2547392" y="3925416"/>
          <a:ext cx="4110242" cy="3450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latin typeface="Constantia" pitchFamily="18" charset="0"/>
              <a:cs typeface="Times New Roman" pitchFamily="18" charset="0"/>
            </a:rPr>
            <a:t>Module </a:t>
          </a:r>
          <a:r>
            <a:rPr lang="fr-FR" sz="1800" b="1" dirty="0" err="1">
              <a:latin typeface="Constantia" pitchFamily="18" charset="0"/>
              <a:cs typeface="Times New Roman" pitchFamily="18" charset="0"/>
            </a:rPr>
            <a:t>number</a:t>
          </a:r>
          <a:endParaRPr lang="fr-FR" sz="1800" b="1" dirty="0">
            <a:latin typeface="Constantia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0.16364</cdr:x>
      <cdr:y>0.82388</cdr:y>
    </cdr:from>
    <cdr:to>
      <cdr:x>0.96364</cdr:x>
      <cdr:y>0.86832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5800" y="2825069"/>
          <a:ext cx="33528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0.02303</cdr:x>
      <cdr:y>0.12689</cdr:y>
    </cdr:from>
    <cdr:to>
      <cdr:x>0.12095</cdr:x>
      <cdr:y>0.37737</cdr:y>
    </cdr:to>
    <cdr:sp macro="" textlink="">
      <cdr:nvSpPr>
        <cdr:cNvPr id="2" name="TextBox 1"/>
        <cdr:cNvSpPr txBox="1"/>
      </cdr:nvSpPr>
      <cdr:spPr>
        <a:xfrm xmlns:a="http://schemas.openxmlformats.org/drawingml/2006/main" rot="10800000">
          <a:off x="87745" y="425450"/>
          <a:ext cx="373075" cy="8398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eaVert" wrap="square" rtlCol="0"/>
        <a:lstStyle xmlns:a="http://schemas.openxmlformats.org/drawingml/2006/main"/>
        <a:p xmlns:a="http://schemas.openxmlformats.org/drawingml/2006/main">
          <a:pPr algn="r"/>
          <a:r>
            <a:rPr lang="fr-FR" sz="1800" b="1" dirty="0">
              <a:latin typeface="Constantia" pitchFamily="18" charset="0"/>
              <a:cs typeface="Times New Roman" pitchFamily="18" charset="0"/>
            </a:rPr>
            <a:t>Gain</a:t>
          </a:r>
        </a:p>
      </cdr:txBody>
    </cdr:sp>
  </cdr:relSizeAnchor>
  <cdr:relSizeAnchor xmlns:cdr="http://schemas.openxmlformats.org/drawingml/2006/chartDrawing">
    <cdr:from>
      <cdr:x>0.35331</cdr:x>
      <cdr:y>0.9165</cdr:y>
    </cdr:from>
    <cdr:to>
      <cdr:x>0.8099</cdr:x>
      <cdr:y>0.99207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2747664" y="3893738"/>
          <a:ext cx="3550838" cy="32105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latin typeface="Constantia" pitchFamily="18" charset="0"/>
              <a:cs typeface="Times New Roman" pitchFamily="18" charset="0"/>
            </a:rPr>
            <a:t>Module </a:t>
          </a:r>
          <a:r>
            <a:rPr lang="fr-FR" sz="1800" b="1" dirty="0" err="1">
              <a:latin typeface="Constantia" pitchFamily="18" charset="0"/>
              <a:cs typeface="Times New Roman" pitchFamily="18" charset="0"/>
            </a:rPr>
            <a:t>number</a:t>
          </a:r>
          <a:endParaRPr lang="fr-FR" sz="1800" b="1" dirty="0">
            <a:latin typeface="Constantia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3E0EA98-1BB3-41F5-8DD6-24D51ED776FE}" type="slidenum">
              <a:rPr lang="zh-CN" altLang="en-US"/>
              <a:pPr>
                <a:defRPr/>
              </a:pPr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5377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7EA471-0B14-40B3-A0BB-E23A711D879E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196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E0EA98-1BB3-41F5-8DD6-24D51ED776FE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6672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7"/>
          <p:cNvSpPr>
            <a:spLocks/>
          </p:cNvSpPr>
          <p:nvPr/>
        </p:nvSpPr>
        <p:spPr bwMode="gray">
          <a:xfrm>
            <a:off x="-9525" y="762000"/>
            <a:ext cx="9164638" cy="3832225"/>
          </a:xfrm>
          <a:custGeom>
            <a:avLst/>
            <a:gdLst>
              <a:gd name="T0" fmla="*/ 2147483647 w 5773"/>
              <a:gd name="T1" fmla="*/ 2147483647 h 2414"/>
              <a:gd name="T2" fmla="*/ 2147483647 w 5773"/>
              <a:gd name="T3" fmla="*/ 2147483647 h 2414"/>
              <a:gd name="T4" fmla="*/ 2147483647 w 5773"/>
              <a:gd name="T5" fmla="*/ 2147483647 h 2414"/>
              <a:gd name="T6" fmla="*/ 2147483647 w 5773"/>
              <a:gd name="T7" fmla="*/ 2147483647 h 2414"/>
              <a:gd name="T8" fmla="*/ 2147483647 w 5773"/>
              <a:gd name="T9" fmla="*/ 2147483647 h 2414"/>
              <a:gd name="T10" fmla="*/ 2147483647 w 5773"/>
              <a:gd name="T11" fmla="*/ 2147483647 h 2414"/>
              <a:gd name="T12" fmla="*/ 2147483647 w 5773"/>
              <a:gd name="T13" fmla="*/ 2147483647 h 2414"/>
              <a:gd name="T14" fmla="*/ 2147483647 w 5773"/>
              <a:gd name="T15" fmla="*/ 2147483647 h 2414"/>
              <a:gd name="T16" fmla="*/ 2147483647 w 5773"/>
              <a:gd name="T17" fmla="*/ 2147483647 h 24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Freeform 18"/>
          <p:cNvSpPr>
            <a:spLocks/>
          </p:cNvSpPr>
          <p:nvPr/>
        </p:nvSpPr>
        <p:spPr bwMode="gray">
          <a:xfrm>
            <a:off x="-9525" y="1044575"/>
            <a:ext cx="9150350" cy="3265488"/>
          </a:xfrm>
          <a:custGeom>
            <a:avLst/>
            <a:gdLst>
              <a:gd name="T0" fmla="*/ 2147483647 w 5764"/>
              <a:gd name="T1" fmla="*/ 2147483647 h 2057"/>
              <a:gd name="T2" fmla="*/ 2147483647 w 5764"/>
              <a:gd name="T3" fmla="*/ 2147483647 h 2057"/>
              <a:gd name="T4" fmla="*/ 2147483647 w 5764"/>
              <a:gd name="T5" fmla="*/ 2147483647 h 2057"/>
              <a:gd name="T6" fmla="*/ 2147483647 w 5764"/>
              <a:gd name="T7" fmla="*/ 2147483647 h 2057"/>
              <a:gd name="T8" fmla="*/ 2147483647 w 5764"/>
              <a:gd name="T9" fmla="*/ 2147483647 h 2057"/>
              <a:gd name="T10" fmla="*/ 2147483647 w 5764"/>
              <a:gd name="T11" fmla="*/ 2147483647 h 2057"/>
              <a:gd name="T12" fmla="*/ 2147483647 w 5764"/>
              <a:gd name="T13" fmla="*/ 2147483647 h 2057"/>
              <a:gd name="T14" fmla="*/ 2147483647 w 5764"/>
              <a:gd name="T15" fmla="*/ 2147483647 h 2057"/>
              <a:gd name="T16" fmla="*/ 2147483647 w 5764"/>
              <a:gd name="T17" fmla="*/ 2147483647 h 20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086600" y="1262063"/>
            <a:ext cx="533400" cy="533400"/>
            <a:chOff x="4752" y="1200"/>
            <a:chExt cx="288" cy="288"/>
          </a:xfrm>
        </p:grpSpPr>
        <p:sp>
          <p:nvSpPr>
            <p:cNvPr id="7" name="Oval 20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Oval 21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7620000" y="685800"/>
            <a:ext cx="914400" cy="914400"/>
            <a:chOff x="4992" y="816"/>
            <a:chExt cx="576" cy="576"/>
          </a:xfrm>
        </p:grpSpPr>
        <p:sp>
          <p:nvSpPr>
            <p:cNvPr id="10" name="Oval 23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Oval 24"/>
            <p:cNvSpPr>
              <a:spLocks noChangeArrowheads="1"/>
            </p:cNvSpPr>
            <p:nvPr userDrawn="1"/>
          </p:nvSpPr>
          <p:spPr bwMode="gray">
            <a:xfrm>
              <a:off x="4992" y="912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12" name="Group 25"/>
          <p:cNvGrpSpPr>
            <a:grpSpLocks/>
          </p:cNvGrpSpPr>
          <p:nvPr/>
        </p:nvGrpSpPr>
        <p:grpSpPr bwMode="auto">
          <a:xfrm>
            <a:off x="304794" y="2743201"/>
            <a:ext cx="1367366" cy="1366838"/>
            <a:chOff x="4992" y="816"/>
            <a:chExt cx="608" cy="574"/>
          </a:xfrm>
        </p:grpSpPr>
        <p:sp>
          <p:nvSpPr>
            <p:cNvPr id="13" name="Oval 26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608" cy="574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Oval 27"/>
            <p:cNvSpPr>
              <a:spLocks noChangeArrowheads="1"/>
            </p:cNvSpPr>
            <p:nvPr userDrawn="1"/>
          </p:nvSpPr>
          <p:spPr bwMode="gray">
            <a:xfrm>
              <a:off x="5052" y="876"/>
              <a:ext cx="480" cy="45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905000"/>
            <a:ext cx="7086600" cy="1012825"/>
          </a:xfrm>
          <a:prstGeom prst="rect">
            <a:avLst/>
          </a:prstGeom>
          <a:effectLst>
            <a:outerShdw dist="53882" dir="2700000" algn="ctr" rotWithShape="0">
              <a:schemeClr val="tx1"/>
            </a:outerShdw>
          </a:effectLst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zh-CN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95400" y="2895600"/>
            <a:ext cx="6705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95D82ED-A458-4466-B4F5-DA5BB1BC9106}" type="slidenum">
              <a:rPr lang="zh-CN" altLang="en-US"/>
              <a:pPr>
                <a:defRPr/>
              </a:pPr>
              <a:t>‹N°›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953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7"/>
          <p:cNvGraphicFramePr>
            <a:graphicFrameLocks noChangeAspect="1"/>
          </p:cNvGraphicFramePr>
          <p:nvPr/>
        </p:nvGraphicFramePr>
        <p:xfrm>
          <a:off x="0" y="0"/>
          <a:ext cx="91440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65" name="Image" r:id="rId3" imgW="9561905" imgH="1600000" progId="Photoshop.Image.6">
                  <p:embed/>
                </p:oleObj>
              </mc:Choice>
              <mc:Fallback>
                <p:oleObj name="Image" r:id="rId3" imgW="9561905" imgH="1600000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white">
                      <a:xfrm>
                        <a:off x="0" y="0"/>
                        <a:ext cx="914400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16"/>
          <p:cNvSpPr>
            <a:spLocks/>
          </p:cNvSpPr>
          <p:nvPr/>
        </p:nvSpPr>
        <p:spPr bwMode="gray">
          <a:xfrm>
            <a:off x="-11113" y="55563"/>
            <a:ext cx="9155113" cy="1620837"/>
          </a:xfrm>
          <a:custGeom>
            <a:avLst/>
            <a:gdLst>
              <a:gd name="T0" fmla="*/ 2147483647 w 5767"/>
              <a:gd name="T1" fmla="*/ 2147483647 h 1021"/>
              <a:gd name="T2" fmla="*/ 2147483647 w 5767"/>
              <a:gd name="T3" fmla="*/ 2147483647 h 1021"/>
              <a:gd name="T4" fmla="*/ 2147483647 w 5767"/>
              <a:gd name="T5" fmla="*/ 2147483647 h 1021"/>
              <a:gd name="T6" fmla="*/ 2147483647 w 5767"/>
              <a:gd name="T7" fmla="*/ 0 h 1021"/>
              <a:gd name="T8" fmla="*/ 2147483647 w 5767"/>
              <a:gd name="T9" fmla="*/ 2147483647 h 1021"/>
              <a:gd name="T10" fmla="*/ 2147483647 w 5767"/>
              <a:gd name="T11" fmla="*/ 2147483647 h 1021"/>
              <a:gd name="T12" fmla="*/ 2147483647 w 5767"/>
              <a:gd name="T13" fmla="*/ 2147483647 h 1021"/>
              <a:gd name="T14" fmla="*/ 2147483647 w 5767"/>
              <a:gd name="T15" fmla="*/ 2147483647 h 1021"/>
              <a:gd name="T16" fmla="*/ 2147483647 w 5767"/>
              <a:gd name="T17" fmla="*/ 2147483647 h 10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17"/>
          <p:cNvSpPr>
            <a:spLocks/>
          </p:cNvSpPr>
          <p:nvPr userDrawn="1"/>
        </p:nvSpPr>
        <p:spPr bwMode="gray">
          <a:xfrm>
            <a:off x="-20638" y="307975"/>
            <a:ext cx="9161463" cy="1006475"/>
          </a:xfrm>
          <a:custGeom>
            <a:avLst/>
            <a:gdLst>
              <a:gd name="T0" fmla="*/ 2147483647 w 5771"/>
              <a:gd name="T1" fmla="*/ 2147483647 h 634"/>
              <a:gd name="T2" fmla="*/ 2147483647 w 5771"/>
              <a:gd name="T3" fmla="*/ 2147483647 h 634"/>
              <a:gd name="T4" fmla="*/ 2147483647 w 5771"/>
              <a:gd name="T5" fmla="*/ 2147483647 h 634"/>
              <a:gd name="T6" fmla="*/ 2147483647 w 5771"/>
              <a:gd name="T7" fmla="*/ 2147483647 h 634"/>
              <a:gd name="T8" fmla="*/ 2147483647 w 5771"/>
              <a:gd name="T9" fmla="*/ 2147483647 h 634"/>
              <a:gd name="T10" fmla="*/ 2147483647 w 5771"/>
              <a:gd name="T11" fmla="*/ 2147483647 h 634"/>
              <a:gd name="T12" fmla="*/ 2147483647 w 5771"/>
              <a:gd name="T13" fmla="*/ 2147483647 h 634"/>
              <a:gd name="T14" fmla="*/ 2147483647 w 5771"/>
              <a:gd name="T15" fmla="*/ 2147483647 h 634"/>
              <a:gd name="T16" fmla="*/ 2147483647 w 5771"/>
              <a:gd name="T17" fmla="*/ 2147483647 h 6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7740650" y="347663"/>
            <a:ext cx="387350" cy="366712"/>
            <a:chOff x="4752" y="1200"/>
            <a:chExt cx="288" cy="288"/>
          </a:xfrm>
        </p:grpSpPr>
        <p:sp>
          <p:nvSpPr>
            <p:cNvPr id="8" name="Oval 19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9" name="Oval 20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10" name="Group 24"/>
          <p:cNvGrpSpPr>
            <a:grpSpLocks/>
          </p:cNvGrpSpPr>
          <p:nvPr userDrawn="1"/>
        </p:nvGrpSpPr>
        <p:grpSpPr bwMode="auto">
          <a:xfrm>
            <a:off x="171450" y="457199"/>
            <a:ext cx="720725" cy="719666"/>
            <a:chOff x="4992" y="816"/>
            <a:chExt cx="576" cy="544"/>
          </a:xfrm>
        </p:grpSpPr>
        <p:sp>
          <p:nvSpPr>
            <p:cNvPr id="11" name="Oval 25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4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Oval 11"/>
            <p:cNvSpPr>
              <a:spLocks noChangeArrowheads="1"/>
            </p:cNvSpPr>
            <p:nvPr userDrawn="1"/>
          </p:nvSpPr>
          <p:spPr bwMode="gray">
            <a:xfrm>
              <a:off x="5045" y="874"/>
              <a:ext cx="460" cy="43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5000"/>
                  </a:schemeClr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8153400" y="17463"/>
            <a:ext cx="609600" cy="592137"/>
            <a:chOff x="4992" y="816"/>
            <a:chExt cx="576" cy="576"/>
          </a:xfrm>
        </p:grpSpPr>
        <p:sp>
          <p:nvSpPr>
            <p:cNvPr id="14" name="Oval 22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Oval 23"/>
            <p:cNvSpPr>
              <a:spLocks noChangeArrowheads="1"/>
            </p:cNvSpPr>
            <p:nvPr userDrawn="1"/>
          </p:nvSpPr>
          <p:spPr bwMode="gray">
            <a:xfrm>
              <a:off x="4992" y="912"/>
              <a:ext cx="480" cy="38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8800"/>
            <a:ext cx="6858000" cy="4495800"/>
          </a:xfrm>
        </p:spPr>
        <p:txBody>
          <a:bodyPr/>
          <a:lstStyle>
            <a:lvl1pPr>
              <a:defRPr>
                <a:latin typeface="Constantia" pitchFamily="18" charset="0"/>
              </a:defRPr>
            </a:lvl1pPr>
            <a:lvl2pPr>
              <a:defRPr>
                <a:latin typeface="Constantia" pitchFamily="18" charset="0"/>
              </a:defRPr>
            </a:lvl2pPr>
            <a:lvl3pPr>
              <a:defRPr>
                <a:latin typeface="Constantia" pitchFamily="18" charset="0"/>
              </a:defRPr>
            </a:lvl3pPr>
            <a:lvl4pPr>
              <a:defRPr>
                <a:latin typeface="Constantia" pitchFamily="18" charset="0"/>
              </a:defRPr>
            </a:lvl4pPr>
            <a:lvl5pPr>
              <a:defRPr>
                <a:latin typeface="Constantia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cxnSp>
        <p:nvCxnSpPr>
          <p:cNvPr id="20" name="Straight Connector 13"/>
          <p:cNvCxnSpPr/>
          <p:nvPr userDrawn="1"/>
        </p:nvCxnSpPr>
        <p:spPr>
          <a:xfrm>
            <a:off x="0" y="6550025"/>
            <a:ext cx="9144000" cy="317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5"/>
          <p:cNvSpPr txBox="1">
            <a:spLocks/>
          </p:cNvSpPr>
          <p:nvPr userDrawn="1"/>
        </p:nvSpPr>
        <p:spPr bwMode="auto">
          <a:xfrm>
            <a:off x="218546" y="617319"/>
            <a:ext cx="619654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F4420FB-CCA3-4478-B2AA-67A02F200FD5}" type="slidenum">
              <a:rPr lang="zh-CN" altLang="en-US" sz="1800" smtClean="0">
                <a:latin typeface="Constantia" panose="02030602050306030303" pitchFamily="18" charset="0"/>
              </a:rPr>
              <a:pPr>
                <a:defRPr/>
              </a:pPr>
              <a:t>‹N°›</a:t>
            </a:fld>
            <a:endParaRPr lang="en-US" altLang="zh-CN" sz="1800" dirty="0">
              <a:latin typeface="Constantia" panose="02030602050306030303" pitchFamily="18" charset="0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15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7"/>
          <p:cNvGraphicFramePr>
            <a:graphicFrameLocks noChangeAspect="1"/>
          </p:cNvGraphicFramePr>
          <p:nvPr/>
        </p:nvGraphicFramePr>
        <p:xfrm>
          <a:off x="0" y="0"/>
          <a:ext cx="91440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13" name="Image" r:id="rId3" imgW="9561905" imgH="1600000" progId="Photoshop.Image.6">
                  <p:embed/>
                </p:oleObj>
              </mc:Choice>
              <mc:Fallback>
                <p:oleObj name="Image" r:id="rId3" imgW="9561905" imgH="1600000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white">
                      <a:xfrm>
                        <a:off x="0" y="0"/>
                        <a:ext cx="914400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reeform 16"/>
          <p:cNvSpPr>
            <a:spLocks/>
          </p:cNvSpPr>
          <p:nvPr/>
        </p:nvSpPr>
        <p:spPr bwMode="gray">
          <a:xfrm>
            <a:off x="-11113" y="55563"/>
            <a:ext cx="9155113" cy="1620837"/>
          </a:xfrm>
          <a:custGeom>
            <a:avLst/>
            <a:gdLst>
              <a:gd name="T0" fmla="*/ 2147483647 w 5767"/>
              <a:gd name="T1" fmla="*/ 2147483647 h 1021"/>
              <a:gd name="T2" fmla="*/ 2147483647 w 5767"/>
              <a:gd name="T3" fmla="*/ 2147483647 h 1021"/>
              <a:gd name="T4" fmla="*/ 2147483647 w 5767"/>
              <a:gd name="T5" fmla="*/ 2147483647 h 1021"/>
              <a:gd name="T6" fmla="*/ 2147483647 w 5767"/>
              <a:gd name="T7" fmla="*/ 0 h 1021"/>
              <a:gd name="T8" fmla="*/ 2147483647 w 5767"/>
              <a:gd name="T9" fmla="*/ 2147483647 h 1021"/>
              <a:gd name="T10" fmla="*/ 2147483647 w 5767"/>
              <a:gd name="T11" fmla="*/ 2147483647 h 1021"/>
              <a:gd name="T12" fmla="*/ 2147483647 w 5767"/>
              <a:gd name="T13" fmla="*/ 2147483647 h 1021"/>
              <a:gd name="T14" fmla="*/ 2147483647 w 5767"/>
              <a:gd name="T15" fmla="*/ 2147483647 h 1021"/>
              <a:gd name="T16" fmla="*/ 2147483647 w 5767"/>
              <a:gd name="T17" fmla="*/ 2147483647 h 10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Freeform 17"/>
          <p:cNvSpPr>
            <a:spLocks/>
          </p:cNvSpPr>
          <p:nvPr/>
        </p:nvSpPr>
        <p:spPr bwMode="gray">
          <a:xfrm>
            <a:off x="-20638" y="307975"/>
            <a:ext cx="9161463" cy="1006475"/>
          </a:xfrm>
          <a:custGeom>
            <a:avLst/>
            <a:gdLst>
              <a:gd name="T0" fmla="*/ 2147483647 w 5771"/>
              <a:gd name="T1" fmla="*/ 2147483647 h 634"/>
              <a:gd name="T2" fmla="*/ 2147483647 w 5771"/>
              <a:gd name="T3" fmla="*/ 2147483647 h 634"/>
              <a:gd name="T4" fmla="*/ 2147483647 w 5771"/>
              <a:gd name="T5" fmla="*/ 2147483647 h 634"/>
              <a:gd name="T6" fmla="*/ 2147483647 w 5771"/>
              <a:gd name="T7" fmla="*/ 2147483647 h 634"/>
              <a:gd name="T8" fmla="*/ 2147483647 w 5771"/>
              <a:gd name="T9" fmla="*/ 2147483647 h 634"/>
              <a:gd name="T10" fmla="*/ 2147483647 w 5771"/>
              <a:gd name="T11" fmla="*/ 2147483647 h 634"/>
              <a:gd name="T12" fmla="*/ 2147483647 w 5771"/>
              <a:gd name="T13" fmla="*/ 2147483647 h 634"/>
              <a:gd name="T14" fmla="*/ 2147483647 w 5771"/>
              <a:gd name="T15" fmla="*/ 2147483647 h 634"/>
              <a:gd name="T16" fmla="*/ 2147483647 w 5771"/>
              <a:gd name="T17" fmla="*/ 2147483647 h 6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740650" y="347663"/>
            <a:ext cx="387350" cy="366712"/>
            <a:chOff x="4752" y="1200"/>
            <a:chExt cx="288" cy="288"/>
          </a:xfrm>
        </p:grpSpPr>
        <p:sp>
          <p:nvSpPr>
            <p:cNvPr id="6" name="Oval 19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Oval 20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11" name="Group 21"/>
          <p:cNvGrpSpPr>
            <a:grpSpLocks/>
          </p:cNvGrpSpPr>
          <p:nvPr/>
        </p:nvGrpSpPr>
        <p:grpSpPr bwMode="auto">
          <a:xfrm>
            <a:off x="8153400" y="17463"/>
            <a:ext cx="609600" cy="592137"/>
            <a:chOff x="4992" y="816"/>
            <a:chExt cx="576" cy="576"/>
          </a:xfrm>
        </p:grpSpPr>
        <p:sp>
          <p:nvSpPr>
            <p:cNvPr id="12" name="Oval 22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Oval 23"/>
            <p:cNvSpPr>
              <a:spLocks noChangeArrowheads="1"/>
            </p:cNvSpPr>
            <p:nvPr userDrawn="1"/>
          </p:nvSpPr>
          <p:spPr bwMode="gray">
            <a:xfrm>
              <a:off x="4992" y="912"/>
              <a:ext cx="480" cy="38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14" name="TextBox 5"/>
          <p:cNvSpPr txBox="1">
            <a:spLocks noChangeArrowheads="1"/>
          </p:cNvSpPr>
          <p:nvPr userDrawn="1"/>
        </p:nvSpPr>
        <p:spPr bwMode="auto">
          <a:xfrm>
            <a:off x="6350" y="47625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4000" b="1" smtClean="0"/>
              <a:t>     </a:t>
            </a:r>
          </a:p>
        </p:txBody>
      </p:sp>
      <p:grpSp>
        <p:nvGrpSpPr>
          <p:cNvPr id="16" name="Group 24"/>
          <p:cNvGrpSpPr>
            <a:grpSpLocks/>
          </p:cNvGrpSpPr>
          <p:nvPr userDrawn="1"/>
        </p:nvGrpSpPr>
        <p:grpSpPr bwMode="auto">
          <a:xfrm>
            <a:off x="171450" y="457199"/>
            <a:ext cx="720725" cy="719666"/>
            <a:chOff x="4992" y="816"/>
            <a:chExt cx="576" cy="544"/>
          </a:xfrm>
        </p:grpSpPr>
        <p:sp>
          <p:nvSpPr>
            <p:cNvPr id="17" name="Oval 25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4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Oval 11"/>
            <p:cNvSpPr>
              <a:spLocks noChangeArrowheads="1"/>
            </p:cNvSpPr>
            <p:nvPr userDrawn="1"/>
          </p:nvSpPr>
          <p:spPr bwMode="gray">
            <a:xfrm>
              <a:off x="5045" y="874"/>
              <a:ext cx="460" cy="43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5000"/>
                  </a:schemeClr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19" name="Slide Number Placeholder 5"/>
          <p:cNvSpPr txBox="1">
            <a:spLocks/>
          </p:cNvSpPr>
          <p:nvPr userDrawn="1"/>
        </p:nvSpPr>
        <p:spPr bwMode="auto">
          <a:xfrm>
            <a:off x="218546" y="617319"/>
            <a:ext cx="619654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F4420FB-CCA3-4478-B2AA-67A02F200FD5}" type="slidenum">
              <a:rPr lang="zh-CN" altLang="en-US" sz="1800" smtClean="0">
                <a:latin typeface="Constantia" panose="02030602050306030303" pitchFamily="18" charset="0"/>
              </a:rPr>
              <a:pPr>
                <a:defRPr/>
              </a:pPr>
              <a:t>‹N°›</a:t>
            </a:fld>
            <a:endParaRPr lang="en-US" altLang="zh-CN" sz="1800" dirty="0">
              <a:latin typeface="Constantia" panose="02030602050306030303" pitchFamily="18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7"/>
          <p:cNvGraphicFramePr>
            <a:graphicFrameLocks noChangeAspect="1"/>
          </p:cNvGraphicFramePr>
          <p:nvPr/>
        </p:nvGraphicFramePr>
        <p:xfrm>
          <a:off x="0" y="0"/>
          <a:ext cx="91440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" name="Image" r:id="rId6" imgW="9561905" imgH="1600000" progId="Photoshop.Image.6">
                  <p:embed/>
                </p:oleObj>
              </mc:Choice>
              <mc:Fallback>
                <p:oleObj name="Image" r:id="rId6" imgW="9561905" imgH="1600000" progId="Photoshop.Image.6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white">
                      <a:xfrm>
                        <a:off x="0" y="0"/>
                        <a:ext cx="914400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Freeform 16"/>
          <p:cNvSpPr>
            <a:spLocks/>
          </p:cNvSpPr>
          <p:nvPr/>
        </p:nvSpPr>
        <p:spPr bwMode="gray">
          <a:xfrm>
            <a:off x="-11113" y="55563"/>
            <a:ext cx="9155113" cy="1620837"/>
          </a:xfrm>
          <a:custGeom>
            <a:avLst/>
            <a:gdLst>
              <a:gd name="T0" fmla="*/ 2147483647 w 5767"/>
              <a:gd name="T1" fmla="*/ 2147483647 h 1021"/>
              <a:gd name="T2" fmla="*/ 2147483647 w 5767"/>
              <a:gd name="T3" fmla="*/ 2147483647 h 1021"/>
              <a:gd name="T4" fmla="*/ 2147483647 w 5767"/>
              <a:gd name="T5" fmla="*/ 2147483647 h 1021"/>
              <a:gd name="T6" fmla="*/ 2147483647 w 5767"/>
              <a:gd name="T7" fmla="*/ 0 h 1021"/>
              <a:gd name="T8" fmla="*/ 2147483647 w 5767"/>
              <a:gd name="T9" fmla="*/ 2147483647 h 1021"/>
              <a:gd name="T10" fmla="*/ 2147483647 w 5767"/>
              <a:gd name="T11" fmla="*/ 2147483647 h 1021"/>
              <a:gd name="T12" fmla="*/ 2147483647 w 5767"/>
              <a:gd name="T13" fmla="*/ 2147483647 h 1021"/>
              <a:gd name="T14" fmla="*/ 2147483647 w 5767"/>
              <a:gd name="T15" fmla="*/ 2147483647 h 1021"/>
              <a:gd name="T16" fmla="*/ 2147483647 w 5767"/>
              <a:gd name="T17" fmla="*/ 2147483647 h 10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7" h="1021">
                <a:moveTo>
                  <a:pt x="6" y="109"/>
                </a:moveTo>
                <a:cubicBezTo>
                  <a:pt x="144" y="93"/>
                  <a:pt x="626" y="42"/>
                  <a:pt x="1427" y="46"/>
                </a:cubicBezTo>
                <a:cubicBezTo>
                  <a:pt x="2228" y="50"/>
                  <a:pt x="3321" y="224"/>
                  <a:pt x="4032" y="255"/>
                </a:cubicBezTo>
                <a:cubicBezTo>
                  <a:pt x="4742" y="286"/>
                  <a:pt x="5649" y="91"/>
                  <a:pt x="5767" y="0"/>
                </a:cubicBezTo>
                <a:lnTo>
                  <a:pt x="5767" y="776"/>
                </a:lnTo>
                <a:cubicBezTo>
                  <a:pt x="4948" y="879"/>
                  <a:pt x="4543" y="844"/>
                  <a:pt x="4065" y="831"/>
                </a:cubicBezTo>
                <a:cubicBezTo>
                  <a:pt x="3587" y="818"/>
                  <a:pt x="2973" y="694"/>
                  <a:pt x="1984" y="674"/>
                </a:cubicBezTo>
                <a:cubicBezTo>
                  <a:pt x="995" y="654"/>
                  <a:pt x="28" y="969"/>
                  <a:pt x="14" y="995"/>
                </a:cubicBezTo>
                <a:cubicBezTo>
                  <a:pt x="0" y="1021"/>
                  <a:pt x="6" y="255"/>
                  <a:pt x="6" y="109"/>
                </a:cubicBezTo>
                <a:close/>
              </a:path>
            </a:pathLst>
          </a:cu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Freeform 17"/>
          <p:cNvSpPr>
            <a:spLocks/>
          </p:cNvSpPr>
          <p:nvPr/>
        </p:nvSpPr>
        <p:spPr bwMode="gray">
          <a:xfrm>
            <a:off x="-20638" y="307975"/>
            <a:ext cx="9161463" cy="1006475"/>
          </a:xfrm>
          <a:custGeom>
            <a:avLst/>
            <a:gdLst>
              <a:gd name="T0" fmla="*/ 2147483647 w 5771"/>
              <a:gd name="T1" fmla="*/ 2147483647 h 634"/>
              <a:gd name="T2" fmla="*/ 2147483647 w 5771"/>
              <a:gd name="T3" fmla="*/ 2147483647 h 634"/>
              <a:gd name="T4" fmla="*/ 2147483647 w 5771"/>
              <a:gd name="T5" fmla="*/ 2147483647 h 634"/>
              <a:gd name="T6" fmla="*/ 2147483647 w 5771"/>
              <a:gd name="T7" fmla="*/ 2147483647 h 634"/>
              <a:gd name="T8" fmla="*/ 2147483647 w 5771"/>
              <a:gd name="T9" fmla="*/ 2147483647 h 634"/>
              <a:gd name="T10" fmla="*/ 2147483647 w 5771"/>
              <a:gd name="T11" fmla="*/ 2147483647 h 634"/>
              <a:gd name="T12" fmla="*/ 2147483647 w 5771"/>
              <a:gd name="T13" fmla="*/ 2147483647 h 634"/>
              <a:gd name="T14" fmla="*/ 2147483647 w 5771"/>
              <a:gd name="T15" fmla="*/ 2147483647 h 634"/>
              <a:gd name="T16" fmla="*/ 2147483647 w 5771"/>
              <a:gd name="T17" fmla="*/ 2147483647 h 6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1" h="634">
                <a:moveTo>
                  <a:pt x="20" y="109"/>
                </a:moveTo>
                <a:cubicBezTo>
                  <a:pt x="26" y="109"/>
                  <a:pt x="645" y="0"/>
                  <a:pt x="1442" y="3"/>
                </a:cubicBezTo>
                <a:cubicBezTo>
                  <a:pt x="2239" y="6"/>
                  <a:pt x="3443" y="123"/>
                  <a:pt x="4150" y="148"/>
                </a:cubicBezTo>
                <a:cubicBezTo>
                  <a:pt x="4858" y="173"/>
                  <a:pt x="5633" y="63"/>
                  <a:pt x="5771" y="37"/>
                </a:cubicBezTo>
                <a:lnTo>
                  <a:pt x="5771" y="557"/>
                </a:lnTo>
                <a:cubicBezTo>
                  <a:pt x="4926" y="634"/>
                  <a:pt x="4422" y="612"/>
                  <a:pt x="3942" y="592"/>
                </a:cubicBezTo>
                <a:cubicBezTo>
                  <a:pt x="3463" y="572"/>
                  <a:pt x="2588" y="450"/>
                  <a:pt x="1839" y="456"/>
                </a:cubicBezTo>
                <a:cubicBezTo>
                  <a:pt x="1182" y="455"/>
                  <a:pt x="0" y="618"/>
                  <a:pt x="6" y="620"/>
                </a:cubicBezTo>
                <a:cubicBezTo>
                  <a:pt x="12" y="621"/>
                  <a:pt x="14" y="109"/>
                  <a:pt x="20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29" name="Group 18"/>
          <p:cNvGrpSpPr>
            <a:grpSpLocks/>
          </p:cNvGrpSpPr>
          <p:nvPr/>
        </p:nvGrpSpPr>
        <p:grpSpPr bwMode="auto">
          <a:xfrm>
            <a:off x="7740650" y="347663"/>
            <a:ext cx="360000" cy="360000"/>
            <a:chOff x="4752" y="1200"/>
            <a:chExt cx="288" cy="288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 userDrawn="1"/>
          </p:nvSpPr>
          <p:spPr bwMode="gray">
            <a:xfrm>
              <a:off x="4752" y="120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grpSp>
        <p:nvGrpSpPr>
          <p:cNvPr id="1036" name="Group 21"/>
          <p:cNvGrpSpPr>
            <a:grpSpLocks/>
          </p:cNvGrpSpPr>
          <p:nvPr/>
        </p:nvGrpSpPr>
        <p:grpSpPr bwMode="auto">
          <a:xfrm>
            <a:off x="8153400" y="17462"/>
            <a:ext cx="576000" cy="576000"/>
            <a:chOff x="4992" y="816"/>
            <a:chExt cx="576" cy="576"/>
          </a:xfrm>
        </p:grpSpPr>
        <p:sp>
          <p:nvSpPr>
            <p:cNvPr id="1037" name="Oval 22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7" name="Oval 23"/>
            <p:cNvSpPr>
              <a:spLocks noChangeArrowheads="1"/>
            </p:cNvSpPr>
            <p:nvPr userDrawn="1"/>
          </p:nvSpPr>
          <p:spPr bwMode="gray">
            <a:xfrm>
              <a:off x="4992" y="912"/>
              <a:ext cx="480" cy="385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23" name="Group 24"/>
          <p:cNvGrpSpPr>
            <a:grpSpLocks/>
          </p:cNvGrpSpPr>
          <p:nvPr userDrawn="1"/>
        </p:nvGrpSpPr>
        <p:grpSpPr bwMode="auto">
          <a:xfrm>
            <a:off x="171450" y="457199"/>
            <a:ext cx="720725" cy="719666"/>
            <a:chOff x="4992" y="816"/>
            <a:chExt cx="576" cy="544"/>
          </a:xfrm>
        </p:grpSpPr>
        <p:sp>
          <p:nvSpPr>
            <p:cNvPr id="24" name="Oval 25"/>
            <p:cNvSpPr>
              <a:spLocks noChangeArrowheads="1"/>
            </p:cNvSpPr>
            <p:nvPr userDrawn="1"/>
          </p:nvSpPr>
          <p:spPr bwMode="gray">
            <a:xfrm>
              <a:off x="4992" y="816"/>
              <a:ext cx="576" cy="54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Oval 11"/>
            <p:cNvSpPr>
              <a:spLocks noChangeArrowheads="1"/>
            </p:cNvSpPr>
            <p:nvPr userDrawn="1"/>
          </p:nvSpPr>
          <p:spPr bwMode="gray">
            <a:xfrm>
              <a:off x="5045" y="874"/>
              <a:ext cx="460" cy="43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26" name="Slide Number Placeholder 5"/>
          <p:cNvSpPr txBox="1">
            <a:spLocks/>
          </p:cNvSpPr>
          <p:nvPr userDrawn="1"/>
        </p:nvSpPr>
        <p:spPr bwMode="auto">
          <a:xfrm>
            <a:off x="218546" y="617319"/>
            <a:ext cx="619654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F4420FB-CCA3-4478-B2AA-67A02F200FD5}" type="slidenum">
              <a:rPr lang="zh-CN" altLang="en-US" sz="1800" smtClean="0">
                <a:latin typeface="Constantia" panose="02030602050306030303" pitchFamily="18" charset="0"/>
              </a:rPr>
              <a:pPr>
                <a:defRPr/>
              </a:pPr>
              <a:t>‹N°›</a:t>
            </a:fld>
            <a:endParaRPr lang="en-US" altLang="zh-CN" sz="1800" dirty="0">
              <a:latin typeface="Constantia" panose="02030602050306030303" pitchFamily="18" charset="0"/>
            </a:endParaRPr>
          </a:p>
        </p:txBody>
      </p:sp>
      <p:sp>
        <p:nvSpPr>
          <p:cNvPr id="27" name="Title 1"/>
          <p:cNvSpPr txBox="1">
            <a:spLocks/>
          </p:cNvSpPr>
          <p:nvPr userDrawn="1"/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endParaRPr lang="en-US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7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Constantia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Constantia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nstantia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nstantia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40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6638" y="1981200"/>
            <a:ext cx="7086600" cy="2438400"/>
          </a:xfrm>
          <a:ln w="12700"/>
        </p:spPr>
        <p:txBody>
          <a:bodyPr/>
          <a:lstStyle/>
          <a:p>
            <a:pPr eaLnBrk="1" hangingPunct="1">
              <a:defRPr/>
            </a:pPr>
            <a:r>
              <a:rPr lang="en-US" altLang="zh-C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Beam test Analysis </a:t>
            </a:r>
            <a:r>
              <a:rPr lang="en-US" altLang="zh-C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Micromegas TPC</a:t>
            </a:r>
            <a:br>
              <a:rPr lang="en-US" altLang="zh-C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</a:br>
            <a:r>
              <a:rPr lang="en-US" altLang="zh-C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 </a:t>
            </a:r>
            <a:r>
              <a:rPr lang="en-US" altLang="zh-C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by Wenxin Wang</a:t>
            </a:r>
            <a:endParaRPr lang="en-US" altLang="zh-CN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6574" y="4419600"/>
            <a:ext cx="2087431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en-US" sz="32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CEA-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Saclay</a:t>
            </a:r>
            <a:endParaRPr lang="en-US" sz="32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914400" y="1600200"/>
            <a:ext cx="7065962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en-US" sz="4000" b="1" dirty="0">
                <a:solidFill>
                  <a:srgbClr val="000000"/>
                </a:solidFill>
                <a:latin typeface="Constantia" pitchFamily="18" charset="0"/>
              </a:rPr>
              <a:t>(</a:t>
            </a:r>
            <a:r>
              <a:rPr lang="en-US" altLang="zh-CN" sz="4000" b="1" dirty="0" smtClean="0">
                <a:solidFill>
                  <a:srgbClr val="000000"/>
                </a:solidFill>
                <a:latin typeface="Constantia" pitchFamily="18" charset="0"/>
                <a:ea typeface="宋体" pitchFamily="2" charset="-122"/>
              </a:rPr>
              <a:t>2012~2013)</a:t>
            </a:r>
            <a:endParaRPr lang="en-US" altLang="zh-CN" sz="4000" b="1" dirty="0">
              <a:solidFill>
                <a:srgbClr val="000000"/>
              </a:solidFill>
              <a:latin typeface="Constantia" pitchFamily="18" charset="0"/>
              <a:ea typeface="宋体" pitchFamily="2" charset="-122"/>
            </a:endParaRPr>
          </a:p>
          <a:p>
            <a:pPr algn="ctr"/>
            <a:r>
              <a:rPr lang="en-US" sz="2800" b="1" dirty="0">
                <a:solidFill>
                  <a:srgbClr val="000000"/>
                </a:solidFill>
                <a:latin typeface="Constantia" pitchFamily="18" charset="0"/>
              </a:rPr>
              <a:t>Fully cover the endplate of LP-TPC</a:t>
            </a:r>
          </a:p>
        </p:txBody>
      </p:sp>
      <p:pic>
        <p:nvPicPr>
          <p:cNvPr id="38917" name="Picture 2" descr="H:\P10209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62" y="3355975"/>
            <a:ext cx="31654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TPCinPCMA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355975"/>
            <a:ext cx="2586272" cy="203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5029200" y="3962400"/>
            <a:ext cx="3814080" cy="1782762"/>
            <a:chOff x="5029200" y="3962400"/>
            <a:chExt cx="3814080" cy="1782762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962400"/>
              <a:ext cx="2213880" cy="178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 flipV="1">
              <a:off x="5029200" y="4114800"/>
              <a:ext cx="1752600" cy="381000"/>
            </a:xfrm>
            <a:prstGeom prst="straightConnector1">
              <a:avLst/>
            </a:prstGeom>
            <a:ln w="158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029200" y="4953000"/>
              <a:ext cx="1828800" cy="381000"/>
            </a:xfrm>
            <a:prstGeom prst="straightConnector1">
              <a:avLst/>
            </a:prstGeom>
            <a:ln w="158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748101" y="6172200"/>
            <a:ext cx="439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Using a quasi-industrial </a:t>
            </a:r>
            <a:r>
              <a:rPr lang="en-US" dirty="0">
                <a:latin typeface="Constantia" pitchFamily="18" charset="0"/>
              </a:rPr>
              <a:t>production chain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Tests </a:t>
            </a:r>
            <a:r>
              <a:rPr lang="fr-FR" dirty="0" err="1" smtClean="0"/>
              <a:t>with</a:t>
            </a:r>
            <a:r>
              <a:rPr lang="fr-FR" dirty="0" smtClean="0"/>
              <a:t> multi-modules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00035" y="1492617"/>
            <a:ext cx="5465178" cy="3154501"/>
            <a:chOff x="1066799" y="1492617"/>
            <a:chExt cx="5465179" cy="3154501"/>
          </a:xfrm>
        </p:grpSpPr>
        <p:grpSp>
          <p:nvGrpSpPr>
            <p:cNvPr id="40983" name="Group 44"/>
            <p:cNvGrpSpPr>
              <a:grpSpLocks/>
            </p:cNvGrpSpPr>
            <p:nvPr/>
          </p:nvGrpSpPr>
          <p:grpSpPr bwMode="auto">
            <a:xfrm>
              <a:off x="1066799" y="1492617"/>
              <a:ext cx="3048053" cy="2912598"/>
              <a:chOff x="1015005" y="1524000"/>
              <a:chExt cx="3048882" cy="2911944"/>
            </a:xfrm>
          </p:grpSpPr>
          <p:sp>
            <p:nvSpPr>
              <p:cNvPr id="40992" name="ZoneTexte 39"/>
              <p:cNvSpPr txBox="1">
                <a:spLocks noChangeArrowheads="1"/>
              </p:cNvSpPr>
              <p:nvPr/>
            </p:nvSpPr>
            <p:spPr bwMode="auto">
              <a:xfrm>
                <a:off x="2121039" y="4128236"/>
                <a:ext cx="643749" cy="30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 cm</a:t>
                </a:r>
              </a:p>
            </p:txBody>
          </p:sp>
          <p:grpSp>
            <p:nvGrpSpPr>
              <p:cNvPr id="40993" name="Group 1"/>
              <p:cNvGrpSpPr>
                <a:grpSpLocks/>
              </p:cNvGrpSpPr>
              <p:nvPr/>
            </p:nvGrpSpPr>
            <p:grpSpPr bwMode="auto">
              <a:xfrm>
                <a:off x="1015005" y="1524000"/>
                <a:ext cx="3048882" cy="2604039"/>
                <a:chOff x="-166720" y="684213"/>
                <a:chExt cx="3693144" cy="3224212"/>
              </a:xfrm>
            </p:grpSpPr>
            <p:pic>
              <p:nvPicPr>
                <p:cNvPr id="40994" name="Picture 9" descr="PhotoFEC 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900" y="684213"/>
                  <a:ext cx="1965325" cy="315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95" name="Connecteur droit avec flèche 12"/>
                <p:cNvCxnSpPr>
                  <a:cxnSpLocks noChangeShapeType="1"/>
                </p:cNvCxnSpPr>
                <p:nvPr/>
              </p:nvCxnSpPr>
              <p:spPr bwMode="auto">
                <a:xfrm>
                  <a:off x="727075" y="3906838"/>
                  <a:ext cx="1800225" cy="158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96" name="Connecteur droit avec flèche 14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117600" y="2284413"/>
                  <a:ext cx="3060700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97" name="ZoneTexte 38"/>
                <p:cNvSpPr txBox="1">
                  <a:spLocks noChangeArrowheads="1"/>
                </p:cNvSpPr>
                <p:nvPr/>
              </p:nvSpPr>
              <p:spPr bwMode="auto">
                <a:xfrm>
                  <a:off x="2746644" y="2331894"/>
                  <a:ext cx="779780" cy="3809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25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 cm</a:t>
                  </a:r>
                </a:p>
              </p:txBody>
            </p:sp>
            <p:sp>
              <p:nvSpPr>
                <p:cNvPr id="29" name="Espace réservé du contenu 1"/>
                <p:cNvSpPr txBox="1">
                  <a:spLocks/>
                </p:cNvSpPr>
                <p:nvPr/>
              </p:nvSpPr>
              <p:spPr bwMode="auto">
                <a:xfrm rot="16200000">
                  <a:off x="-981414" y="1918709"/>
                  <a:ext cx="2004468" cy="375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1418" tIns="45709" rIns="91418" bIns="45709"/>
                <a:lstStyle/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Front-End Card </a:t>
                  </a:r>
                </a:p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 smtClean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(FEC)</a:t>
                  </a:r>
                  <a:endParaRPr lang="en-US" sz="1600" kern="0" dirty="0">
                    <a:solidFill>
                      <a:srgbClr val="0000FF"/>
                    </a:solidFill>
                    <a:latin typeface="Constantia" pitchFamily="18" charset="0"/>
                    <a:cs typeface="+mn-cs"/>
                  </a:endParaRPr>
                </a:p>
              </p:txBody>
            </p:sp>
          </p:grpSp>
        </p:grpSp>
        <p:grpSp>
          <p:nvGrpSpPr>
            <p:cNvPr id="40984" name="Group 2"/>
            <p:cNvGrpSpPr>
              <a:grpSpLocks/>
            </p:cNvGrpSpPr>
            <p:nvPr/>
          </p:nvGrpSpPr>
          <p:grpSpPr bwMode="auto">
            <a:xfrm>
              <a:off x="3476625" y="2332038"/>
              <a:ext cx="3055353" cy="2315080"/>
              <a:chOff x="3476625" y="2332038"/>
              <a:chExt cx="3055353" cy="2315080"/>
            </a:xfrm>
          </p:grpSpPr>
          <p:grpSp>
            <p:nvGrpSpPr>
              <p:cNvPr id="40985" name="Group 5"/>
              <p:cNvGrpSpPr>
                <a:grpSpLocks/>
              </p:cNvGrpSpPr>
              <p:nvPr/>
            </p:nvGrpSpPr>
            <p:grpSpPr bwMode="auto">
              <a:xfrm>
                <a:off x="4530724" y="2332038"/>
                <a:ext cx="2001254" cy="2315080"/>
                <a:chOff x="4079179" y="2059160"/>
                <a:chExt cx="2150082" cy="2599891"/>
              </a:xfrm>
            </p:grpSpPr>
            <p:pic>
              <p:nvPicPr>
                <p:cNvPr id="40987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9179" y="2059160"/>
                  <a:ext cx="1366837" cy="2320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88" name="Connecteur droit avec flèche 1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545904" y="3384724"/>
                  <a:ext cx="1800225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89" name="ZoneTexte 43"/>
                <p:cNvSpPr txBox="1">
                  <a:spLocks noChangeArrowheads="1"/>
                </p:cNvSpPr>
                <p:nvPr/>
              </p:nvSpPr>
              <p:spPr bwMode="auto">
                <a:xfrm>
                  <a:off x="5393160" y="3234878"/>
                  <a:ext cx="836101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12.5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sp>
              <p:nvSpPr>
                <p:cNvPr id="40990" name="ZoneTexte 44"/>
                <p:cNvSpPr txBox="1">
                  <a:spLocks noChangeArrowheads="1"/>
                </p:cNvSpPr>
                <p:nvPr/>
              </p:nvSpPr>
              <p:spPr bwMode="auto">
                <a:xfrm>
                  <a:off x="4550665" y="4313410"/>
                  <a:ext cx="739657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2.8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cxnSp>
              <p:nvCxnSpPr>
                <p:cNvPr id="40991" name="Connecteur droit avec flèche 45"/>
                <p:cNvCxnSpPr>
                  <a:cxnSpLocks noChangeAspect="1"/>
                </p:cNvCxnSpPr>
                <p:nvPr/>
              </p:nvCxnSpPr>
              <p:spPr bwMode="auto">
                <a:xfrm>
                  <a:off x="4758630" y="4145135"/>
                  <a:ext cx="388937" cy="22383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8" name="Flèche droite 34"/>
              <p:cNvSpPr/>
              <p:nvPr/>
            </p:nvSpPr>
            <p:spPr bwMode="auto">
              <a:xfrm>
                <a:off x="3476625" y="3113088"/>
                <a:ext cx="1020763" cy="344487"/>
              </a:xfrm>
              <a:prstGeom prst="right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solidFill>
                    <a:prstClr val="black"/>
                  </a:solidFill>
                  <a:latin typeface="Constantia"/>
                  <a:cs typeface="+mn-cs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848600" cy="56356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Integrated electronics</a:t>
            </a:r>
            <a:endParaRPr lang="en-US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2790825" y="1295400"/>
            <a:ext cx="47529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Remove packaging and protection diodes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Wire-bond AFTER chips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Use two </a:t>
            </a:r>
            <a:r>
              <a:rPr lang="en-US" sz="1600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-point connectors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81013" y="4333875"/>
            <a:ext cx="5269261" cy="2143125"/>
            <a:chOff x="1603377" y="4333875"/>
            <a:chExt cx="5269261" cy="2143125"/>
          </a:xfrm>
        </p:grpSpPr>
        <p:cxnSp>
          <p:nvCxnSpPr>
            <p:cNvPr id="40999" name="Connecteur droit avec flèche 20"/>
            <p:cNvCxnSpPr>
              <a:cxnSpLocks noChangeShapeType="1"/>
            </p:cNvCxnSpPr>
            <p:nvPr/>
          </p:nvCxnSpPr>
          <p:spPr bwMode="auto">
            <a:xfrm rot="5400000" flipH="1" flipV="1">
              <a:off x="3019426" y="5588000"/>
              <a:ext cx="1776412" cy="1587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1000" name="Group 6"/>
            <p:cNvGrpSpPr>
              <a:grpSpLocks/>
            </p:cNvGrpSpPr>
            <p:nvPr/>
          </p:nvGrpSpPr>
          <p:grpSpPr bwMode="auto">
            <a:xfrm>
              <a:off x="1603377" y="4333875"/>
              <a:ext cx="5269261" cy="2120900"/>
              <a:chOff x="1603377" y="4333875"/>
              <a:chExt cx="5269261" cy="2120900"/>
            </a:xfrm>
          </p:grpSpPr>
          <p:grpSp>
            <p:nvGrpSpPr>
              <p:cNvPr id="41001" name="Group 3"/>
              <p:cNvGrpSpPr>
                <a:grpSpLocks/>
              </p:cNvGrpSpPr>
              <p:nvPr/>
            </p:nvGrpSpPr>
            <p:grpSpPr bwMode="auto">
              <a:xfrm>
                <a:off x="4322763" y="4959350"/>
                <a:ext cx="2549875" cy="909638"/>
                <a:chOff x="4322763" y="4959350"/>
                <a:chExt cx="2549875" cy="909638"/>
              </a:xfrm>
            </p:grpSpPr>
            <p:grpSp>
              <p:nvGrpSpPr>
                <p:cNvPr id="41009" name="Group 42"/>
                <p:cNvGrpSpPr>
                  <a:grpSpLocks/>
                </p:cNvGrpSpPr>
                <p:nvPr/>
              </p:nvGrpSpPr>
              <p:grpSpPr bwMode="auto">
                <a:xfrm>
                  <a:off x="5422900" y="4959350"/>
                  <a:ext cx="1449738" cy="909638"/>
                  <a:chOff x="4716463" y="4867275"/>
                  <a:chExt cx="1449737" cy="910183"/>
                </a:xfrm>
              </p:grpSpPr>
              <p:pic>
                <p:nvPicPr>
                  <p:cNvPr id="41011" name="Picture 3" descr="Camera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56150" y="5301208"/>
                    <a:ext cx="503238" cy="476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41012" name="Connecteur droit avec flèch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730750" y="5224463"/>
                    <a:ext cx="576263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013" name="Connecteur droit avec flèche 26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5142707" y="5516562"/>
                    <a:ext cx="431800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1014" name="ZoneTexte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6463" y="4867275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0.78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15" name="ZoneTexte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87975" y="5301208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0.74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</p:grpSp>
            <p:sp>
              <p:nvSpPr>
                <p:cNvPr id="22" name="Flèche droite 29"/>
                <p:cNvSpPr/>
                <p:nvPr/>
              </p:nvSpPr>
              <p:spPr bwMode="auto">
                <a:xfrm>
                  <a:off x="4322763" y="5414963"/>
                  <a:ext cx="1020762" cy="346075"/>
                </a:xfrm>
                <a:prstGeom prst="rightArrow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onstantia"/>
                    <a:cs typeface="+mn-cs"/>
                  </a:endParaRPr>
                </a:p>
              </p:txBody>
            </p:sp>
          </p:grpSp>
          <p:grpSp>
            <p:nvGrpSpPr>
              <p:cNvPr id="41002" name="Group 29"/>
              <p:cNvGrpSpPr>
                <a:grpSpLocks/>
              </p:cNvGrpSpPr>
              <p:nvPr/>
            </p:nvGrpSpPr>
            <p:grpSpPr bwMode="auto">
              <a:xfrm>
                <a:off x="1603377" y="4333875"/>
                <a:ext cx="2995747" cy="2120900"/>
                <a:chOff x="157794" y="4178300"/>
                <a:chExt cx="3276464" cy="2268538"/>
              </a:xfrm>
            </p:grpSpPr>
            <p:cxnSp>
              <p:nvCxnSpPr>
                <p:cNvPr id="41003" name="Connecteur droit avec flèche 17"/>
                <p:cNvCxnSpPr>
                  <a:cxnSpLocks noChangeShapeType="1"/>
                </p:cNvCxnSpPr>
                <p:nvPr/>
              </p:nvCxnSpPr>
              <p:spPr bwMode="auto">
                <a:xfrm>
                  <a:off x="749300" y="4518025"/>
                  <a:ext cx="1800225" cy="1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41004" name="Group 3"/>
                <p:cNvGrpSpPr>
                  <a:grpSpLocks/>
                </p:cNvGrpSpPr>
                <p:nvPr/>
              </p:nvGrpSpPr>
              <p:grpSpPr bwMode="auto">
                <a:xfrm>
                  <a:off x="157794" y="4178300"/>
                  <a:ext cx="3276464" cy="2268538"/>
                  <a:chOff x="157794" y="4178300"/>
                  <a:chExt cx="3276464" cy="2268538"/>
                </a:xfrm>
              </p:grpSpPr>
              <p:pic>
                <p:nvPicPr>
                  <p:cNvPr id="41005" name="Picture 6" descr="Photos 01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42" t="1726" r="47417" b="2589"/>
                  <a:stretch>
                    <a:fillRect/>
                  </a:stretch>
                </p:blipFill>
                <p:spPr bwMode="auto">
                  <a:xfrm>
                    <a:off x="762000" y="4637088"/>
                    <a:ext cx="1800225" cy="1809750"/>
                  </a:xfrm>
                  <a:prstGeom prst="rect">
                    <a:avLst/>
                  </a:prstGeom>
                  <a:solidFill>
                    <a:srgbClr val="FFFFE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1006" name="ZoneTexte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3825" y="4178300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07" name="ZoneTexte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1288" y="4991503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37" name="Espace réservé du contenu 1"/>
                  <p:cNvSpPr txBox="1">
                    <a:spLocks/>
                  </p:cNvSpPr>
                  <p:nvPr/>
                </p:nvSpPr>
                <p:spPr bwMode="auto">
                  <a:xfrm rot="16200000">
                    <a:off x="-440550" y="5235432"/>
                    <a:ext cx="1587346" cy="3906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1418" tIns="45709" rIns="91418" bIns="45709"/>
                  <a:lstStyle/>
                  <a:p>
                    <a:pPr marL="174625" indent="-174625" eaLnBrk="0" fontAlgn="auto" hangingPunct="0">
                      <a:spcBef>
                        <a:spcPct val="2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kern="0" dirty="0" smtClean="0">
                        <a:solidFill>
                          <a:srgbClr val="0000FF"/>
                        </a:solidFill>
                        <a:latin typeface="Constantia" pitchFamily="18" charset="0"/>
                        <a:cs typeface="+mn-cs"/>
                      </a:rPr>
                      <a:t>AFTER Chip</a:t>
                    </a:r>
                    <a:endPara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39947" name="Rectangle 39"/>
          <p:cNvSpPr>
            <a:spLocks noChangeArrowheads="1"/>
          </p:cNvSpPr>
          <p:nvPr/>
        </p:nvSpPr>
        <p:spPr bwMode="auto">
          <a:xfrm>
            <a:off x="2962275" y="6046788"/>
            <a:ext cx="541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2000" b="1" dirty="0">
                <a:solidFill>
                  <a:srgbClr val="C00000"/>
                </a:solidFill>
                <a:latin typeface="Constantia" pitchFamily="18" charset="0"/>
              </a:rPr>
              <a:t>The resistive foil protects against sparks</a:t>
            </a:r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818062" y="1460500"/>
            <a:ext cx="3563938" cy="4330700"/>
            <a:chOff x="5221956" y="1460758"/>
            <a:chExt cx="3563401" cy="4330700"/>
          </a:xfrm>
        </p:grpSpPr>
        <p:pic>
          <p:nvPicPr>
            <p:cNvPr id="39" name="Image 38" descr="IMG_4380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69510" y="1460758"/>
              <a:ext cx="1015847" cy="43307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" name="Straight Arrow Connector 59"/>
            <p:cNvCxnSpPr/>
            <p:nvPr/>
          </p:nvCxnSpPr>
          <p:spPr>
            <a:xfrm>
              <a:off x="5261636" y="4314156"/>
              <a:ext cx="2434860" cy="1477302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5221956" y="1460759"/>
              <a:ext cx="2626917" cy="1130299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>
            <a:grpSpLocks/>
          </p:cNvGrpSpPr>
          <p:nvPr/>
        </p:nvGrpSpPr>
        <p:grpSpPr bwMode="auto">
          <a:xfrm>
            <a:off x="4738685" y="2541588"/>
            <a:ext cx="2489200" cy="980899"/>
            <a:chOff x="5207727" y="2541794"/>
            <a:chExt cx="2488473" cy="980460"/>
          </a:xfrm>
        </p:grpSpPr>
        <p:grpSp>
          <p:nvGrpSpPr>
            <p:cNvPr id="40977" name="Group 6"/>
            <p:cNvGrpSpPr>
              <a:grpSpLocks/>
            </p:cNvGrpSpPr>
            <p:nvPr/>
          </p:nvGrpSpPr>
          <p:grpSpPr bwMode="auto">
            <a:xfrm>
              <a:off x="6173526" y="2541794"/>
              <a:ext cx="1522674" cy="980460"/>
              <a:chOff x="5475195" y="2204864"/>
              <a:chExt cx="1936074" cy="1202513"/>
            </a:xfrm>
          </p:grpSpPr>
          <p:pic>
            <p:nvPicPr>
              <p:cNvPr id="40980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0112" y="2204864"/>
                <a:ext cx="1831157" cy="120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0981" name="Connecteur droit avec flèche 28"/>
              <p:cNvCxnSpPr>
                <a:cxnSpLocks noChangeAspect="1"/>
              </p:cNvCxnSpPr>
              <p:nvPr/>
            </p:nvCxnSpPr>
            <p:spPr bwMode="auto">
              <a:xfrm>
                <a:off x="5585063" y="2638858"/>
                <a:ext cx="1174273" cy="674514"/>
              </a:xfrm>
              <a:prstGeom prst="straightConnector1">
                <a:avLst/>
              </a:prstGeom>
              <a:noFill/>
              <a:ln w="9525" algn="ctr">
                <a:solidFill>
                  <a:srgbClr val="0000FF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982" name="ZoneTexte 42"/>
              <p:cNvSpPr txBox="1">
                <a:spLocks noChangeArrowheads="1"/>
              </p:cNvSpPr>
              <p:nvPr/>
            </p:nvSpPr>
            <p:spPr bwMode="auto">
              <a:xfrm>
                <a:off x="5475195" y="2946847"/>
                <a:ext cx="875116" cy="37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4.5</a:t>
                </a:r>
                <a:r>
                  <a:rPr lang="fr-FR" sz="1400" dirty="0" smtClean="0">
                    <a:solidFill>
                      <a:srgbClr val="0000FF"/>
                    </a:solidFill>
                    <a:latin typeface="Constantia" pitchFamily="18" charset="0"/>
                  </a:rPr>
                  <a:t> 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cm</a:t>
                </a:r>
              </a:p>
            </p:txBody>
          </p:sp>
        </p:grpSp>
        <p:cxnSp>
          <p:nvCxnSpPr>
            <p:cNvPr id="54" name="Straight Arrow Connector 53"/>
            <p:cNvCxnSpPr/>
            <p:nvPr/>
          </p:nvCxnSpPr>
          <p:spPr>
            <a:xfrm flipV="1">
              <a:off x="5207727" y="2619547"/>
              <a:ext cx="1161711" cy="176710"/>
            </a:xfrm>
            <a:prstGeom prst="straightConnector1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207727" y="3362164"/>
              <a:ext cx="2183762" cy="9520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9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/>
              <a:t>Test bench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10" y="1304924"/>
            <a:ext cx="7315200" cy="246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68216" y="3960155"/>
            <a:ext cx="3048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onstantia" pitchFamily="18" charset="0"/>
              </a:rPr>
              <a:t>Test with collimator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4977410" y="3770133"/>
            <a:ext cx="3937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latin typeface="Constantia" pitchFamily="18" charset="0"/>
              </a:rPr>
              <a:t>Test </a:t>
            </a:r>
            <a:r>
              <a:rPr lang="en-US" dirty="0" smtClean="0">
                <a:latin typeface="Constantia" pitchFamily="18" charset="0"/>
              </a:rPr>
              <a:t>without </a:t>
            </a:r>
            <a:r>
              <a:rPr lang="en-US" dirty="0">
                <a:latin typeface="Constantia" pitchFamily="18" charset="0"/>
              </a:rPr>
              <a:t>collimator</a:t>
            </a:r>
          </a:p>
          <a:p>
            <a:pPr algn="ctr" eaLnBrk="1" hangingPunct="1"/>
            <a:r>
              <a:rPr lang="en-US" dirty="0" smtClean="0">
                <a:latin typeface="Constantia" pitchFamily="18" charset="0"/>
              </a:rPr>
              <a:t>to check the map of </a:t>
            </a:r>
            <a:r>
              <a:rPr lang="en-US" dirty="0">
                <a:latin typeface="Constantia" pitchFamily="18" charset="0"/>
              </a:rPr>
              <a:t>missing pads</a:t>
            </a:r>
          </a:p>
        </p:txBody>
      </p:sp>
      <p:pic>
        <p:nvPicPr>
          <p:cNvPr id="7" name="Picture 6" descr="0009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210" y="4383971"/>
            <a:ext cx="2822575" cy="202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2543-0000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461" y="4383970"/>
            <a:ext cx="2974499" cy="202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S1F_femi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99" y="4409537"/>
            <a:ext cx="3086100" cy="204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742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848600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Modules comparison</a:t>
            </a:r>
            <a:endParaRPr lang="fr-FR" dirty="0" smtClean="0"/>
          </a:p>
        </p:txBody>
      </p:sp>
      <p:sp>
        <p:nvSpPr>
          <p:cNvPr id="45060" name="Rectangle 8"/>
          <p:cNvSpPr>
            <a:spLocks noChangeArrowheads="1"/>
          </p:cNvSpPr>
          <p:nvPr/>
        </p:nvSpPr>
        <p:spPr bwMode="auto">
          <a:xfrm>
            <a:off x="1752600" y="5701063"/>
            <a:ext cx="6248400" cy="43088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Constantia" pitchFamily="18" charset="0"/>
              </a:rPr>
              <a:t>At V</a:t>
            </a:r>
            <a:r>
              <a:rPr lang="en-US" sz="2200" baseline="-25000" dirty="0">
                <a:latin typeface="Constantia" pitchFamily="18" charset="0"/>
              </a:rPr>
              <a:t>mesh</a:t>
            </a:r>
            <a:r>
              <a:rPr lang="en-US" sz="2200" dirty="0">
                <a:latin typeface="Constantia" pitchFamily="18" charset="0"/>
              </a:rPr>
              <a:t> 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380</a:t>
            </a:r>
            <a:r>
              <a:rPr lang="en-US" sz="2200" dirty="0">
                <a:latin typeface="Constantia" pitchFamily="18" charset="0"/>
              </a:rPr>
              <a:t> V,   Energy </a:t>
            </a:r>
            <a:r>
              <a:rPr lang="en-US" sz="2200" dirty="0" smtClean="0">
                <a:latin typeface="Constantia" pitchFamily="18" charset="0"/>
              </a:rPr>
              <a:t>resolution </a:t>
            </a:r>
            <a:r>
              <a:rPr lang="en-US" sz="2200" b="1" dirty="0">
                <a:solidFill>
                  <a:srgbClr val="CC6600"/>
                </a:solidFill>
                <a:latin typeface="Constantia" pitchFamily="18" charset="0"/>
              </a:rPr>
              <a:t>~</a:t>
            </a:r>
            <a:r>
              <a:rPr lang="en-US" sz="22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200" b="1" dirty="0" smtClean="0">
                <a:solidFill>
                  <a:srgbClr val="CC6600"/>
                </a:solidFill>
                <a:latin typeface="Constantia" pitchFamily="18" charset="0"/>
              </a:rPr>
              <a:t>% </a:t>
            </a:r>
            <a:r>
              <a:rPr lang="en-US" sz="2200" b="1" dirty="0" err="1" smtClean="0">
                <a:solidFill>
                  <a:srgbClr val="CC6600"/>
                </a:solidFill>
                <a:latin typeface="Constantia" pitchFamily="18" charset="0"/>
              </a:rPr>
              <a:t>r.m.s</a:t>
            </a:r>
            <a:r>
              <a:rPr lang="en-US" sz="2200" b="1" dirty="0" smtClean="0">
                <a:solidFill>
                  <a:srgbClr val="CC6600"/>
                </a:solidFill>
                <a:latin typeface="Constantia" pitchFamily="18" charset="0"/>
              </a:rPr>
              <a:t> </a:t>
            </a:r>
            <a:endParaRPr lang="en-US" sz="2200" b="1" dirty="0">
              <a:solidFill>
                <a:srgbClr val="CC6600"/>
              </a:solidFill>
              <a:latin typeface="Constantia" pitchFamily="18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422113119"/>
              </p:ext>
            </p:extLst>
          </p:nvPr>
        </p:nvGraphicFramePr>
        <p:xfrm>
          <a:off x="300355" y="1385465"/>
          <a:ext cx="8236024" cy="4285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/>
              <a:t>Modules comparison</a:t>
            </a:r>
          </a:p>
        </p:txBody>
      </p:sp>
      <p:graphicFrame>
        <p:nvGraphicFramePr>
          <p:cNvPr id="7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160480"/>
              </p:ext>
            </p:extLst>
          </p:nvPr>
        </p:nvGraphicFramePr>
        <p:xfrm>
          <a:off x="609600" y="1435685"/>
          <a:ext cx="77768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10392" y="5907352"/>
            <a:ext cx="7696200" cy="43088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Constantia" pitchFamily="18" charset="0"/>
              </a:rPr>
              <a:t>At V</a:t>
            </a:r>
            <a:r>
              <a:rPr lang="en-US" sz="2200" baseline="-25000" dirty="0">
                <a:latin typeface="Constantia" pitchFamily="18" charset="0"/>
              </a:rPr>
              <a:t>mesh</a:t>
            </a:r>
            <a:r>
              <a:rPr lang="en-US" sz="2200" dirty="0">
                <a:latin typeface="Constantia" pitchFamily="18" charset="0"/>
              </a:rPr>
              <a:t> =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380</a:t>
            </a:r>
            <a:r>
              <a:rPr lang="en-US" sz="2200" dirty="0">
                <a:latin typeface="Constantia" pitchFamily="18" charset="0"/>
              </a:rPr>
              <a:t> V, </a:t>
            </a:r>
            <a:r>
              <a:rPr lang="en-US" sz="2200" dirty="0" smtClean="0">
                <a:latin typeface="Constantia" pitchFamily="18" charset="0"/>
              </a:rPr>
              <a:t>average gain </a:t>
            </a:r>
            <a:r>
              <a:rPr lang="en-US" sz="2200" dirty="0" smtClean="0">
                <a:solidFill>
                  <a:srgbClr val="0000CC"/>
                </a:solidFill>
                <a:latin typeface="Constantia" pitchFamily="18" charset="0"/>
              </a:rPr>
              <a:t> </a:t>
            </a:r>
            <a:r>
              <a:rPr lang="en-US" sz="2200" b="1" dirty="0">
                <a:solidFill>
                  <a:srgbClr val="008000"/>
                </a:solidFill>
                <a:latin typeface="Constantia" pitchFamily="18" charset="0"/>
              </a:rPr>
              <a:t>~ </a:t>
            </a:r>
            <a:r>
              <a:rPr lang="en-US" sz="2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2630</a:t>
            </a:r>
            <a:r>
              <a:rPr lang="en-US" sz="2200" dirty="0" smtClean="0">
                <a:latin typeface="Constantia" pitchFamily="18" charset="0"/>
              </a:rPr>
              <a:t>, gain spread ~</a:t>
            </a:r>
            <a:r>
              <a:rPr lang="en-US" sz="2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2200" b="1" dirty="0" smtClean="0">
                <a:solidFill>
                  <a:srgbClr val="008000"/>
                </a:solidFill>
                <a:latin typeface="Constantia" pitchFamily="18" charset="0"/>
              </a:rPr>
              <a:t>% </a:t>
            </a:r>
            <a:endParaRPr lang="en-US" sz="2200" b="1" dirty="0">
              <a:solidFill>
                <a:srgbClr val="008000"/>
              </a:solidFill>
              <a:latin typeface="Constantia" pitchFamily="18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62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/>
              <a:t>Gain </a:t>
            </a:r>
            <a:r>
              <a:rPr lang="en-US" dirty="0" smtClean="0"/>
              <a:t>Study using </a:t>
            </a:r>
            <a:r>
              <a:rPr lang="en-US" dirty="0"/>
              <a:t>beam events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90" y="4256570"/>
            <a:ext cx="34226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21" descr="3066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7" b="2051"/>
          <a:stretch>
            <a:fillRect/>
          </a:stretch>
        </p:blipFill>
        <p:spPr bwMode="auto">
          <a:xfrm>
            <a:off x="328746" y="1623429"/>
            <a:ext cx="4108037" cy="256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00700" y="5358911"/>
            <a:ext cx="2667000" cy="923330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2500</a:t>
            </a:r>
            <a:r>
              <a:rPr lang="en-US" dirty="0" smtClean="0">
                <a:latin typeface="Constantia" pitchFamily="18" charset="0"/>
              </a:rPr>
              <a:t> at V</a:t>
            </a:r>
            <a:r>
              <a:rPr lang="en-US" baseline="-25000" dirty="0" smtClean="0">
                <a:latin typeface="Constantia" pitchFamily="18" charset="0"/>
              </a:rPr>
              <a:t>mesh</a:t>
            </a:r>
            <a:r>
              <a:rPr lang="en-US" dirty="0" smtClean="0">
                <a:latin typeface="Constantia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380</a:t>
            </a:r>
            <a:r>
              <a:rPr lang="en-US" dirty="0" smtClean="0">
                <a:latin typeface="Constantia" pitchFamily="18" charset="0"/>
              </a:rPr>
              <a:t>V</a:t>
            </a:r>
          </a:p>
          <a:p>
            <a:pPr algn="ctr"/>
            <a:r>
              <a:rPr lang="en-US" dirty="0" smtClean="0">
                <a:latin typeface="Constantia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2700 </a:t>
            </a:r>
            <a:r>
              <a:rPr lang="en-US" dirty="0" smtClean="0">
                <a:latin typeface="Constantia" pitchFamily="18" charset="0"/>
              </a:rPr>
              <a:t>at V</a:t>
            </a:r>
            <a:r>
              <a:rPr lang="en-US" baseline="-25000" dirty="0" smtClean="0">
                <a:latin typeface="Constantia" pitchFamily="18" charset="0"/>
              </a:rPr>
              <a:t>mesh</a:t>
            </a:r>
            <a:r>
              <a:rPr lang="en-US" dirty="0" smtClean="0">
                <a:latin typeface="Constantia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380</a:t>
            </a:r>
            <a:r>
              <a:rPr lang="en-US" dirty="0" smtClean="0">
                <a:latin typeface="Constantia" pitchFamily="18" charset="0"/>
              </a:rPr>
              <a:t>V</a:t>
            </a:r>
          </a:p>
          <a:p>
            <a:pPr algn="ctr"/>
            <a:r>
              <a:rPr lang="en-US" dirty="0" smtClean="0">
                <a:latin typeface="Constantia" pitchFamily="18" charset="0"/>
              </a:rPr>
              <a:t>From test bench)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1371600" y="1269830"/>
            <a:ext cx="2232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Charge per row</a:t>
            </a:r>
          </a:p>
        </p:txBody>
      </p:sp>
      <p:pic>
        <p:nvPicPr>
          <p:cNvPr id="8" name="Picture 2" descr="H:\wwx\PictureForThesis\chapter7\Figure7-3\0\figure7-3-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452" y="1454773"/>
            <a:ext cx="4927388" cy="359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41525" y="4840769"/>
            <a:ext cx="3124200" cy="1077913"/>
          </a:xfrm>
          <a:prstGeom prst="rect">
            <a:avLst/>
          </a:prstGeom>
          <a:solidFill>
            <a:schemeClr val="bg1"/>
          </a:solidFill>
          <a:ln w="19050">
            <a:solidFill>
              <a:srgbClr val="0000CC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onstantia" pitchFamily="18" charset="0"/>
              </a:rPr>
              <a:t>For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6.84</a:t>
            </a:r>
            <a:r>
              <a:rPr lang="en-US" dirty="0">
                <a:solidFill>
                  <a:prstClr val="black"/>
                </a:solidFill>
                <a:latin typeface="Constantia" pitchFamily="18" charset="0"/>
              </a:rPr>
              <a:t> mm pitch </a:t>
            </a:r>
            <a:r>
              <a:rPr lang="en-US" dirty="0" smtClean="0">
                <a:solidFill>
                  <a:prstClr val="black"/>
                </a:solidFill>
                <a:latin typeface="Constantia" pitchFamily="18" charset="0"/>
              </a:rPr>
              <a:t>&amp; </a:t>
            </a:r>
            <a:r>
              <a:rPr lang="fr-F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dirty="0">
                <a:solidFill>
                  <a:prstClr val="black"/>
                </a:solidFill>
                <a:latin typeface="Constantia" pitchFamily="18" charset="0"/>
              </a:rPr>
              <a:t> </a:t>
            </a:r>
            <a:r>
              <a:rPr lang="fr-FR" dirty="0" err="1">
                <a:solidFill>
                  <a:prstClr val="black"/>
                </a:solidFill>
                <a:latin typeface="Constantia" pitchFamily="18" charset="0"/>
              </a:rPr>
              <a:t>GeV</a:t>
            </a:r>
            <a:r>
              <a:rPr lang="fr-FR" dirty="0">
                <a:solidFill>
                  <a:prstClr val="black"/>
                </a:solidFill>
                <a:latin typeface="Constantia" pitchFamily="18" charset="0"/>
              </a:rPr>
              <a:t> e-</a:t>
            </a:r>
          </a:p>
          <a:p>
            <a:pPr algn="ctr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onstantia" pitchFamily="18" charset="0"/>
              </a:rPr>
              <a:t>N</a:t>
            </a:r>
            <a:r>
              <a:rPr lang="en-US" baseline="-25000" dirty="0" smtClean="0">
                <a:solidFill>
                  <a:prstClr val="black"/>
                </a:solidFill>
                <a:latin typeface="Constantia" pitchFamily="18" charset="0"/>
              </a:rPr>
              <a:t>electron</a:t>
            </a:r>
            <a:r>
              <a:rPr lang="en-US" dirty="0" smtClean="0">
                <a:solidFill>
                  <a:prstClr val="black"/>
                </a:solidFill>
                <a:latin typeface="Constantia" pitchFamily="18" charset="0"/>
              </a:rPr>
              <a:t> (MPV) expected =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onstantia" pitchFamily="18" charset="0"/>
              </a:rPr>
              <a:t> (from HEED simulation)</a:t>
            </a:r>
          </a:p>
        </p:txBody>
      </p:sp>
      <p:sp>
        <p:nvSpPr>
          <p:cNvPr id="14" name="Oval 13"/>
          <p:cNvSpPr/>
          <p:nvPr/>
        </p:nvSpPr>
        <p:spPr>
          <a:xfrm>
            <a:off x="6910705" y="2209800"/>
            <a:ext cx="304800" cy="27514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678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sz="3200" dirty="0" smtClean="0"/>
              <a:t>Beam events display</a:t>
            </a:r>
            <a:endParaRPr lang="en-US" sz="32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2389606"/>
            <a:ext cx="5262807" cy="376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5520817" y="1566863"/>
            <a:ext cx="33945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D or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D display </a:t>
            </a:r>
            <a:r>
              <a:rPr lang="en-US" sz="20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from ILC software</a:t>
            </a:r>
            <a:endParaRPr lang="en-US" sz="20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41462" y="1578234"/>
            <a:ext cx="21923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b="1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Online monitor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043738" y="3271461"/>
            <a:ext cx="2051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000"/>
              </a:spcBef>
            </a:pPr>
            <a:r>
              <a:rPr lang="en-US" b="1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>Offline monitor</a:t>
            </a:r>
          </a:p>
        </p:txBody>
      </p:sp>
      <p:sp>
        <p:nvSpPr>
          <p:cNvPr id="10" name="Rectangle 9"/>
          <p:cNvSpPr/>
          <p:nvPr/>
        </p:nvSpPr>
        <p:spPr>
          <a:xfrm rot="5400000">
            <a:off x="2495154" y="-54351"/>
            <a:ext cx="118268" cy="510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2489509" y="3600074"/>
            <a:ext cx="118268" cy="510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 flipV="1">
            <a:off x="2911885" y="3889961"/>
            <a:ext cx="3691401" cy="690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5400000" flipV="1">
            <a:off x="7345363" y="4297363"/>
            <a:ext cx="3673475" cy="533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0800000" flipV="1">
            <a:off x="-569585" y="2181556"/>
            <a:ext cx="5141584" cy="281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38" y="3060148"/>
            <a:ext cx="5036562" cy="2896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 rot="5400000" flipV="1">
            <a:off x="2902709" y="4198106"/>
            <a:ext cx="3338586" cy="457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5400000" flipV="1">
            <a:off x="7584237" y="4213598"/>
            <a:ext cx="3338586" cy="542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4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>
                <a:latin typeface="Constantia" pitchFamily="18" charset="0"/>
              </a:rPr>
              <a:t>Analysis Framework: </a:t>
            </a:r>
            <a:r>
              <a:rPr lang="en-US" dirty="0" err="1" smtClean="0">
                <a:latin typeface="Constantia" pitchFamily="18" charset="0"/>
              </a:rPr>
              <a:t>MarlinTPC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81200"/>
            <a:ext cx="7772400" cy="3810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Tx/>
              <a:buFont typeface="Wingdings 2"/>
              <a:buChar char=""/>
              <a:defRPr/>
            </a:pPr>
            <a:r>
              <a:rPr lang="en-US" sz="2400" b="1" dirty="0" err="1">
                <a:solidFill>
                  <a:srgbClr val="0033CC"/>
                </a:solidFill>
                <a:latin typeface="Constantia" pitchFamily="18" charset="0"/>
              </a:rPr>
              <a:t>MarlinTPC</a:t>
            </a:r>
            <a:endParaRPr lang="en-US" sz="2400" b="1" dirty="0">
              <a:solidFill>
                <a:srgbClr val="0033CC"/>
              </a:solidFill>
              <a:latin typeface="Constantia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dirty="0" smtClean="0">
                <a:latin typeface="Constantia" pitchFamily="18" charset="0"/>
              </a:rPr>
              <a:t>    </a:t>
            </a:r>
            <a:r>
              <a:rPr lang="en-US" sz="2100" dirty="0" smtClean="0">
                <a:latin typeface="Constantia" pitchFamily="18" charset="0"/>
              </a:rPr>
              <a:t>Marlin </a:t>
            </a:r>
            <a:r>
              <a:rPr lang="en-US" sz="2100" dirty="0">
                <a:latin typeface="Constantia" pitchFamily="18" charset="0"/>
              </a:rPr>
              <a:t>based simulation, </a:t>
            </a:r>
            <a:r>
              <a:rPr lang="en-US" sz="2100" dirty="0" smtClean="0">
                <a:latin typeface="Constantia" pitchFamily="18" charset="0"/>
              </a:rPr>
              <a:t>digitization, </a:t>
            </a:r>
            <a:r>
              <a:rPr lang="en-US" sz="2100" dirty="0">
                <a:latin typeface="Constantia" pitchFamily="18" charset="0"/>
              </a:rPr>
              <a:t>reconstruction and analysis code for the TPC</a:t>
            </a:r>
            <a:r>
              <a:rPr lang="en-US" sz="2100" dirty="0" smtClean="0">
                <a:latin typeface="Constantia" pitchFamily="18" charset="0"/>
              </a:rPr>
              <a:t>.</a:t>
            </a:r>
          </a:p>
          <a:p>
            <a:pPr marL="0" indent="0" eaLnBrk="1" fontAlgn="auto" hangingPunct="1">
              <a:spcAft>
                <a:spcPts val="120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800" dirty="0" smtClean="0">
              <a:solidFill>
                <a:srgbClr val="FFC000"/>
              </a:solidFill>
              <a:latin typeface="Constantia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Tx/>
              <a:buFont typeface="Wingdings 2"/>
              <a:buChar char=""/>
              <a:defRPr/>
            </a:pPr>
            <a:r>
              <a:rPr lang="fr-FR" sz="2400" b="1" dirty="0" err="1" smtClean="0">
                <a:solidFill>
                  <a:srgbClr val="0033CC"/>
                </a:solidFill>
                <a:latin typeface="Constantia" pitchFamily="18" charset="0"/>
              </a:rPr>
              <a:t>KalDet</a:t>
            </a:r>
            <a:r>
              <a:rPr lang="fr-FR" sz="2400" b="1" dirty="0" smtClean="0">
                <a:solidFill>
                  <a:srgbClr val="0033CC"/>
                </a:solidFill>
                <a:latin typeface="Constantia" pitchFamily="18" charset="0"/>
              </a:rPr>
              <a:t> &amp;</a:t>
            </a:r>
            <a:r>
              <a:rPr lang="fr-FR" sz="2400" b="1" dirty="0" err="1" smtClean="0">
                <a:solidFill>
                  <a:srgbClr val="0033CC"/>
                </a:solidFill>
                <a:latin typeface="Constantia" pitchFamily="18" charset="0"/>
              </a:rPr>
              <a:t>KalTest</a:t>
            </a:r>
            <a:r>
              <a:rPr lang="fr-FR" sz="2400" b="1" dirty="0" smtClean="0">
                <a:solidFill>
                  <a:srgbClr val="0033CC"/>
                </a:solidFill>
                <a:latin typeface="Constantia" pitchFamily="18" charset="0"/>
              </a:rPr>
              <a:t>: (</a:t>
            </a:r>
            <a:r>
              <a:rPr lang="fr-FR" sz="2400" b="1" dirty="0" err="1" smtClean="0">
                <a:solidFill>
                  <a:srgbClr val="0033CC"/>
                </a:solidFill>
                <a:latin typeface="Constantia" pitchFamily="18" charset="0"/>
              </a:rPr>
              <a:t>installed</a:t>
            </a:r>
            <a:r>
              <a:rPr lang="fr-FR" sz="2400" b="1" dirty="0" smtClean="0">
                <a:solidFill>
                  <a:srgbClr val="0033CC"/>
                </a:solidFill>
                <a:latin typeface="Constantia" pitchFamily="18" charset="0"/>
              </a:rPr>
              <a:t> in Marlin)</a:t>
            </a:r>
          </a:p>
          <a:p>
            <a:pPr marL="1154430" lvl="2" indent="-514350" eaLnBrk="1" fontAlgn="auto" hangingPunct="1">
              <a:spcAft>
                <a:spcPts val="0"/>
              </a:spcAft>
              <a:buFont typeface="Constantia" pitchFamily="18" charset="0"/>
              <a:buChar char="–"/>
              <a:defRPr/>
            </a:pPr>
            <a:r>
              <a:rPr lang="fr-FR" dirty="0" smtClean="0">
                <a:latin typeface="Constantia" pitchFamily="18" charset="0"/>
              </a:rPr>
              <a:t>A </a:t>
            </a:r>
            <a:r>
              <a:rPr lang="fr-FR" dirty="0">
                <a:latin typeface="Constantia" pitchFamily="18" charset="0"/>
              </a:rPr>
              <a:t>ROOT-</a:t>
            </a:r>
            <a:r>
              <a:rPr lang="fr-FR" dirty="0" err="1">
                <a:latin typeface="Constantia" pitchFamily="18" charset="0"/>
              </a:rPr>
              <a:t>based</a:t>
            </a:r>
            <a:r>
              <a:rPr lang="fr-FR" dirty="0">
                <a:latin typeface="Constantia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Constantia" pitchFamily="18" charset="0"/>
              </a:rPr>
              <a:t>Kalman</a:t>
            </a:r>
            <a:r>
              <a:rPr lang="fr-FR" dirty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fr-FR" dirty="0" err="1">
                <a:solidFill>
                  <a:srgbClr val="C00000"/>
                </a:solidFill>
                <a:latin typeface="Constantia" pitchFamily="18" charset="0"/>
              </a:rPr>
              <a:t>Filter</a:t>
            </a:r>
            <a:r>
              <a:rPr lang="fr-FR" dirty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fr-FR" dirty="0">
                <a:latin typeface="Constantia" pitchFamily="18" charset="0"/>
              </a:rPr>
              <a:t>Package</a:t>
            </a:r>
            <a:r>
              <a:rPr lang="fr-FR" dirty="0" smtClean="0">
                <a:latin typeface="Constantia" pitchFamily="18" charset="0"/>
              </a:rPr>
              <a:t>.</a:t>
            </a:r>
          </a:p>
          <a:p>
            <a:pPr marL="640080" lvl="2" indent="0" eaLnBrk="1" fontAlgn="auto" hangingPunct="1">
              <a:spcAft>
                <a:spcPts val="0"/>
              </a:spcAft>
              <a:buFont typeface="Constantia" pitchFamily="18" charset="0"/>
              <a:buChar char="–"/>
              <a:defRPr/>
            </a:pPr>
            <a:r>
              <a:rPr lang="fr-FR" dirty="0" smtClean="0">
                <a:latin typeface="Constantia" pitchFamily="18" charset="0"/>
              </a:rPr>
              <a:t>      </a:t>
            </a:r>
            <a:r>
              <a:rPr lang="fr-FR" dirty="0" err="1" smtClean="0">
                <a:latin typeface="Constantia" pitchFamily="18" charset="0"/>
              </a:rPr>
              <a:t>Used</a:t>
            </a:r>
            <a:r>
              <a:rPr lang="fr-FR" dirty="0" smtClean="0">
                <a:latin typeface="Constantia" pitchFamily="18" charset="0"/>
              </a:rPr>
              <a:t> to </a:t>
            </a:r>
            <a:r>
              <a:rPr lang="fr-FR" dirty="0" err="1" smtClean="0">
                <a:latin typeface="Constantia" pitchFamily="18" charset="0"/>
              </a:rPr>
              <a:t>reconstruct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tracks</a:t>
            </a:r>
            <a:r>
              <a:rPr lang="fr-FR" dirty="0" smtClean="0">
                <a:latin typeface="Constantia" pitchFamily="18" charset="0"/>
              </a:rPr>
              <a:t>.</a:t>
            </a:r>
          </a:p>
          <a:p>
            <a:pPr marL="640080" lvl="2" indent="0" eaLnBrk="1" fontAlgn="auto" hangingPunct="1">
              <a:spcAft>
                <a:spcPts val="0"/>
              </a:spcAft>
              <a:buFont typeface="Constantia" pitchFamily="18" charset="0"/>
              <a:buChar char="–"/>
              <a:defRPr/>
            </a:pPr>
            <a:endParaRPr lang="fr-FR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b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8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fr-FR" dirty="0"/>
              <a:t>Spatial </a:t>
            </a:r>
            <a:r>
              <a:rPr lang="fr-FR" dirty="0" err="1"/>
              <a:t>resolution</a:t>
            </a:r>
            <a:endParaRPr lang="en-US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143000" y="1745605"/>
            <a:ext cx="282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rgbClr val="0000CC"/>
                </a:solidFill>
                <a:latin typeface="Constantia" pitchFamily="18" charset="0"/>
              </a:rPr>
              <a:t>Event selection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40032"/>
            <a:ext cx="4364037" cy="342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1748135"/>
            <a:ext cx="533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 smtClean="0">
                <a:solidFill>
                  <a:srgbClr val="0000CC"/>
                </a:solidFill>
                <a:latin typeface="Constantia" pitchFamily="18" charset="0"/>
                <a:sym typeface="Wingdings" pitchFamily="2" charset="2"/>
              </a:rPr>
              <a:t> o</a:t>
            </a:r>
            <a:r>
              <a:rPr lang="en-US" sz="2400" dirty="0" smtClean="0">
                <a:solidFill>
                  <a:srgbClr val="0000CC"/>
                </a:solidFill>
                <a:latin typeface="Constantia" pitchFamily="18" charset="0"/>
              </a:rPr>
              <a:t>nly single track event</a:t>
            </a:r>
            <a:endParaRPr lang="en-US" sz="2400" dirty="0">
              <a:solidFill>
                <a:srgbClr val="0000CC"/>
              </a:solidFill>
              <a:latin typeface="Constantia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90" y="2540032"/>
            <a:ext cx="4354811" cy="342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ultiplier 11"/>
          <p:cNvSpPr/>
          <p:nvPr/>
        </p:nvSpPr>
        <p:spPr>
          <a:xfrm>
            <a:off x="433595" y="2286000"/>
            <a:ext cx="3810000" cy="3886200"/>
          </a:xfrm>
          <a:prstGeom prst="mathMultiply">
            <a:avLst>
              <a:gd name="adj1" fmla="val 5058"/>
            </a:avLst>
          </a:prstGeom>
          <a:solidFill>
            <a:srgbClr val="C0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337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:\wwx\PictureForThesis\chapter7\Figure7-18\finone\3208-90Evt.g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/>
          <a:stretch/>
        </p:blipFill>
        <p:spPr bwMode="auto">
          <a:xfrm>
            <a:off x="762000" y="1656398"/>
            <a:ext cx="3583349" cy="35452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 descr="H:\wwx\PictureForThesis\chapter7\Figure7-18\finone\3208-90Evt_largeError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95" y="1371600"/>
            <a:ext cx="3563557" cy="3830002"/>
          </a:xfrm>
          <a:prstGeom prst="rect">
            <a:avLst/>
          </a:prstGeom>
          <a:noFill/>
          <a:ln>
            <a:noFill/>
          </a:ln>
        </p:spPr>
      </p:pic>
      <p:sp>
        <p:nvSpPr>
          <p:cNvPr id="50180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867200" cy="563562"/>
          </a:xfrm>
        </p:spPr>
        <p:txBody>
          <a:bodyPr/>
          <a:lstStyle/>
          <a:p>
            <a:r>
              <a:rPr lang="en-US" dirty="0" smtClean="0"/>
              <a:t>Spatial resolution</a:t>
            </a:r>
          </a:p>
        </p:txBody>
      </p:sp>
      <p:sp>
        <p:nvSpPr>
          <p:cNvPr id="8" name="Double Bracket 7"/>
          <p:cNvSpPr/>
          <p:nvPr/>
        </p:nvSpPr>
        <p:spPr>
          <a:xfrm>
            <a:off x="3950582" y="5349875"/>
            <a:ext cx="4831018" cy="90170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0185" name="TextBox 8"/>
          <p:cNvSpPr txBox="1">
            <a:spLocks noChangeArrowheads="1"/>
          </p:cNvSpPr>
          <p:nvPr/>
        </p:nvSpPr>
        <p:spPr bwMode="auto">
          <a:xfrm>
            <a:off x="3792538" y="1246188"/>
            <a:ext cx="2303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 smtClean="0">
                <a:solidFill>
                  <a:srgbClr val="0000CC"/>
                </a:solidFill>
                <a:latin typeface="Constantia" pitchFamily="18" charset="0"/>
              </a:rPr>
              <a:t>Hit </a:t>
            </a:r>
            <a:r>
              <a:rPr lang="en-US" sz="2400" dirty="0">
                <a:solidFill>
                  <a:srgbClr val="0000CC"/>
                </a:solidFill>
                <a:latin typeface="Constantia" pitchFamily="18" charset="0"/>
              </a:rPr>
              <a:t>selection</a:t>
            </a:r>
          </a:p>
        </p:txBody>
      </p:sp>
      <p:cxnSp>
        <p:nvCxnSpPr>
          <p:cNvPr id="35" name="Connecteur droit avec flèche 22"/>
          <p:cNvCxnSpPr/>
          <p:nvPr/>
        </p:nvCxnSpPr>
        <p:spPr>
          <a:xfrm flipH="1">
            <a:off x="1946274" y="3429000"/>
            <a:ext cx="381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2378446" y="1930836"/>
            <a:ext cx="1572136" cy="64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000000"/>
                </a:solidFill>
                <a:latin typeface="Constantia" pitchFamily="18" charset="0"/>
              </a:rPr>
              <a:t>Fit 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track with all rows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950582" y="5370016"/>
                <a:ext cx="486613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onstantia" pitchFamily="18" charset="0"/>
                  </a:rPr>
                  <a:t> :  </a:t>
                </a:r>
                <a:r>
                  <a:rPr lang="en-US" dirty="0" smtClean="0">
                    <a:latin typeface="Constantia" pitchFamily="18" charset="0"/>
                  </a:rPr>
                  <a:t> supposed </a:t>
                </a:r>
                <a:r>
                  <a:rPr lang="en-US" dirty="0">
                    <a:latin typeface="Constantia" pitchFamily="18" charset="0"/>
                  </a:rPr>
                  <a:t>residual of the detector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Constantia" pitchFamily="18" charset="0"/>
                  </a:rPr>
                  <a:t>:   the fitted hit position in test row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>
                    <a:latin typeface="Constantia" pitchFamily="18" charset="0"/>
                  </a:rPr>
                  <a:t> :   the position of track crossing the test row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582" y="5370016"/>
                <a:ext cx="4866138" cy="923330"/>
              </a:xfrm>
              <a:prstGeom prst="rect">
                <a:avLst/>
              </a:prstGeom>
              <a:blipFill rotWithShape="1">
                <a:blip r:embed="rId5"/>
                <a:stretch>
                  <a:fillRect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2" y="5349875"/>
            <a:ext cx="2359025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H:\wwx\PictureForThesis\chapter7\Figure7-18\finone\3208-90Evt_remove35.gif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9"/>
          <a:stretch/>
        </p:blipFill>
        <p:spPr bwMode="auto">
          <a:xfrm>
            <a:off x="4944269" y="1585718"/>
            <a:ext cx="3592080" cy="35958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8229600" cy="563563"/>
          </a:xfrm>
        </p:spPr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module</a:t>
            </a:r>
          </a:p>
        </p:txBody>
      </p:sp>
      <p:pic>
        <p:nvPicPr>
          <p:cNvPr id="5" name="Picture 3" descr="K:\2012-04-16_20-SaclayTestBench\Benchtest photos\DSC00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5" t="674" r="5783" b="-674"/>
          <a:stretch>
            <a:fillRect/>
          </a:stretch>
        </p:blipFill>
        <p:spPr bwMode="auto">
          <a:xfrm>
            <a:off x="944563" y="1447800"/>
            <a:ext cx="3322637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295400" y="1844675"/>
            <a:ext cx="2882900" cy="2012950"/>
            <a:chOff x="899592" y="548680"/>
            <a:chExt cx="8205303" cy="5544616"/>
          </a:xfrm>
        </p:grpSpPr>
        <p:pic>
          <p:nvPicPr>
            <p:cNvPr id="7" name="Picture 2" descr="D:\PROJETS\TPC\MESURES\081208-11_LP_BeamTestsMagnet_DESY\Pictures\081209_LowDrift_500ns_Animation.gif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548680"/>
              <a:ext cx="8205303" cy="5544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ounded Rectangle 7"/>
            <p:cNvSpPr/>
            <p:nvPr/>
          </p:nvSpPr>
          <p:spPr>
            <a:xfrm>
              <a:off x="7957237" y="1414480"/>
              <a:ext cx="216880" cy="188029"/>
            </a:xfrm>
            <a:prstGeom prst="round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4552950" y="2305050"/>
            <a:ext cx="4133850" cy="3055938"/>
            <a:chOff x="899592" y="548680"/>
            <a:chExt cx="8205303" cy="5544616"/>
          </a:xfrm>
        </p:grpSpPr>
        <p:pic>
          <p:nvPicPr>
            <p:cNvPr id="10" name="Picture 2" descr="D:\PROJETS\TPC\MESURES\081208-11_LP_BeamTestsMagnet_DESY\Pictures\081209_LowDrift_500ns_Animation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548680"/>
              <a:ext cx="8205303" cy="5544616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ounded Rectangle 14"/>
            <p:cNvSpPr/>
            <p:nvPr/>
          </p:nvSpPr>
          <p:spPr>
            <a:xfrm>
              <a:off x="7957917" y="1412776"/>
              <a:ext cx="214271" cy="190101"/>
            </a:xfrm>
            <a:prstGeom prst="round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838200" y="4521200"/>
            <a:ext cx="38163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Module size: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 cm ×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 cm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2000" b="1" dirty="0">
                <a:solidFill>
                  <a:srgbClr val="0000CC"/>
                </a:solidFill>
                <a:latin typeface="Constantia" pitchFamily="18" charset="0"/>
              </a:rPr>
              <a:t> rows 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× </a:t>
            </a:r>
            <a:r>
              <a:rPr lang="en-US" sz="2000" b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2000" b="1" dirty="0">
                <a:solidFill>
                  <a:srgbClr val="FF9900"/>
                </a:solidFill>
                <a:latin typeface="Constantia" pitchFamily="18" charset="0"/>
              </a:rPr>
              <a:t> columns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Readout: 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1726 </a:t>
            </a:r>
            <a:r>
              <a:rPr lang="en-US" sz="2000" b="1" dirty="0">
                <a:solidFill>
                  <a:srgbClr val="008000"/>
                </a:solidFill>
                <a:latin typeface="Constantia" pitchFamily="18" charset="0"/>
              </a:rPr>
              <a:t>Pads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Pad size:  ~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 mm ×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" b="1" dirty="0">
                <a:solidFill>
                  <a:srgbClr val="000000"/>
                </a:solidFill>
                <a:latin typeface="Constantia" pitchFamily="18" charset="0"/>
              </a:rPr>
              <a:t> mm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346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3225E-6 L 0.41736 0.13972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6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5092" y="5467927"/>
            <a:ext cx="41956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Constantia" pitchFamily="18" charset="0"/>
              </a:rPr>
              <a:t>Profile histogram of the residual with the track in one row </a:t>
            </a:r>
            <a:r>
              <a:rPr lang="en-GB" sz="1600" b="1" dirty="0">
                <a:solidFill>
                  <a:srgbClr val="FF0000"/>
                </a:solidFill>
                <a:latin typeface="Constantia" pitchFamily="18" charset="0"/>
              </a:rPr>
              <a:t>before bias correction</a:t>
            </a:r>
            <a:endParaRPr lang="en-US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5467927"/>
            <a:ext cx="4114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Constantia" pitchFamily="18" charset="0"/>
              </a:rPr>
              <a:t>Profile histogram of the residual with the track in one row </a:t>
            </a:r>
            <a:r>
              <a:rPr lang="en-GB" sz="1600" b="1" dirty="0" smtClean="0">
                <a:solidFill>
                  <a:srgbClr val="FF0000"/>
                </a:solidFill>
                <a:latin typeface="Constantia" pitchFamily="18" charset="0"/>
              </a:rPr>
              <a:t>after </a:t>
            </a:r>
            <a:r>
              <a:rPr lang="en-GB" sz="1600" b="1" dirty="0">
                <a:solidFill>
                  <a:srgbClr val="FF0000"/>
                </a:solidFill>
                <a:latin typeface="Constantia" pitchFamily="18" charset="0"/>
              </a:rPr>
              <a:t>bias correction</a:t>
            </a:r>
            <a:endParaRPr lang="en-US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Spatial </a:t>
            </a:r>
            <a:r>
              <a:rPr lang="fr-FR" dirty="0" err="1" smtClean="0"/>
              <a:t>resolution</a:t>
            </a:r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152400" y="1843892"/>
            <a:ext cx="9040091" cy="3162300"/>
            <a:chOff x="152400" y="1843892"/>
            <a:chExt cx="9040091" cy="3162300"/>
          </a:xfrm>
        </p:grpSpPr>
        <p:pic>
          <p:nvPicPr>
            <p:cNvPr id="7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843892"/>
              <a:ext cx="4724400" cy="316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5" name="Straight Connector 104"/>
            <p:cNvCxnSpPr/>
            <p:nvPr/>
          </p:nvCxnSpPr>
          <p:spPr>
            <a:xfrm>
              <a:off x="3633849" y="204354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038600" y="204354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824348" y="20574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3229099" y="20574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2442358" y="20574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029691" y="202969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220190" y="204354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624941" y="204354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38200" y="20574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619005" y="36576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023756" y="36576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809504" y="36714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3214255" y="36714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427514" y="36714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014847" y="364374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205346" y="36576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610097" y="36576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823356" y="36714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1077" y="1928256"/>
              <a:ext cx="4741414" cy="307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7" name="Straight Connector 86"/>
            <p:cNvCxnSpPr/>
            <p:nvPr/>
          </p:nvCxnSpPr>
          <p:spPr>
            <a:xfrm>
              <a:off x="7932716" y="20712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8337467" y="20712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7123215" y="208511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7527966" y="208511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6741225" y="208511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328558" y="205740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519057" y="20712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923808" y="207125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137067" y="208511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7962405" y="361603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367156" y="361603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7152904" y="362989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7557655" y="362989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6770914" y="362989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6358247" y="360218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548746" y="361603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5953497" y="3616035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166756" y="3629890"/>
              <a:ext cx="0" cy="10668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ZoneTexte 3"/>
          <p:cNvSpPr txBox="1"/>
          <p:nvPr/>
        </p:nvSpPr>
        <p:spPr>
          <a:xfrm>
            <a:off x="7696200" y="156908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Constantia" pitchFamily="18" charset="0"/>
              </a:rPr>
              <a:t>Pad size</a:t>
            </a:r>
            <a:endParaRPr lang="en-US" sz="16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" name="Accolade ouvrante 4"/>
          <p:cNvSpPr/>
          <p:nvPr/>
        </p:nvSpPr>
        <p:spPr>
          <a:xfrm rot="5400000">
            <a:off x="8087095" y="1736040"/>
            <a:ext cx="95992" cy="40475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325364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nstantia" pitchFamily="18" charset="0"/>
              </a:rPr>
              <a:t>(mm)</a:t>
            </a:r>
            <a:endParaRPr lang="en-US" sz="1200" dirty="0">
              <a:latin typeface="Constantia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86200" y="486769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nstantia" pitchFamily="18" charset="0"/>
              </a:rPr>
              <a:t>(mm)</a:t>
            </a:r>
            <a:endParaRPr lang="en-US" sz="1200" dirty="0">
              <a:latin typeface="Constantia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29600" y="4828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nstantia" pitchFamily="18" charset="0"/>
              </a:rPr>
              <a:t>(mm)</a:t>
            </a:r>
            <a:endParaRPr lang="en-US" sz="1200" dirty="0">
              <a:latin typeface="Constantia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207747" y="328654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nstantia" pitchFamily="18" charset="0"/>
              </a:rPr>
              <a:t>(mm)</a:t>
            </a:r>
            <a:endParaRPr lang="en-US" sz="1200" dirty="0">
              <a:latin typeface="Constantia" pitchFamily="18" charset="0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48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TextBox 6"/>
          <p:cNvSpPr txBox="1">
            <a:spLocks noChangeArrowheads="1"/>
          </p:cNvSpPr>
          <p:nvPr/>
        </p:nvSpPr>
        <p:spPr bwMode="auto">
          <a:xfrm>
            <a:off x="467649" y="1187225"/>
            <a:ext cx="86763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000CC"/>
                </a:solidFill>
                <a:latin typeface="Constantia" pitchFamily="18" charset="0"/>
              </a:rPr>
              <a:t>Distribution of the </a:t>
            </a:r>
            <a:r>
              <a:rPr lang="en-US" sz="2000" dirty="0" smtClean="0">
                <a:solidFill>
                  <a:srgbClr val="0000CC"/>
                </a:solidFill>
                <a:latin typeface="Constantia" pitchFamily="18" charset="0"/>
              </a:rPr>
              <a:t>residuals</a:t>
            </a:r>
            <a:r>
              <a:rPr lang="en-US" sz="2000" dirty="0">
                <a:solidFill>
                  <a:srgbClr val="0000CC"/>
                </a:solidFill>
                <a:latin typeface="Constantia" pitchFamily="18" charset="0"/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latin typeface="Constantia" pitchFamily="18" charset="0"/>
              </a:rPr>
              <a:t>(z </a:t>
            </a:r>
            <a:r>
              <a:rPr lang="en-US" sz="2000" dirty="0">
                <a:solidFill>
                  <a:srgbClr val="0000CC"/>
                </a:solidFill>
                <a:latin typeface="Constantia" pitchFamily="18" charset="0"/>
              </a:rPr>
              <a:t>= </a:t>
            </a:r>
            <a:r>
              <a:rPr lang="en-US" sz="2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2000" dirty="0">
                <a:solidFill>
                  <a:srgbClr val="0000CC"/>
                </a:solidFill>
                <a:latin typeface="Constantia" pitchFamily="18" charset="0"/>
              </a:rPr>
              <a:t> cm)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85701" y="5867400"/>
                <a:ext cx="4253242" cy="614142"/>
              </a:xfrm>
              <a:prstGeom prst="rect">
                <a:avLst/>
              </a:prstGeom>
              <a:ln w="19050">
                <a:solidFill>
                  <a:srgbClr val="0000FF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/>
                        </a:rPr>
                        <m:t>𝜎</m:t>
                      </m:r>
                      <m:r>
                        <a:rPr lang="en-GB" sz="280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𝑖𝑛</m:t>
                              </m:r>
                              <m:r>
                                <a:rPr lang="en-GB" sz="2800" b="0" i="1" smtClean="0">
                                  <a:latin typeface="Cambria Math"/>
                                </a:rPr>
                                <m:t>𝑐𝑙𝑢𝑑𝑒</m:t>
                              </m:r>
                            </m:sub>
                          </m:sSub>
                          <m:r>
                            <a:rPr lang="en-GB" sz="2800" i="1">
                              <a:latin typeface="Cambria Math"/>
                            </a:rPr>
                            <m:t>×</m:t>
                          </m:r>
                          <m:sSub>
                            <m:sSubPr>
                              <m:ctrlPr>
                                <a:rPr lang="fr-FR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𝑒𝑥</m:t>
                              </m:r>
                              <m:r>
                                <a:rPr lang="en-GB" sz="2800" b="0" i="1" smtClean="0">
                                  <a:latin typeface="Cambria Math"/>
                                </a:rPr>
                                <m:t>𝑐𝑙𝑢𝑑𝑒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701" y="5867400"/>
                <a:ext cx="4253242" cy="61414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564" y="5867400"/>
                <a:ext cx="2443489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𝑡𝑟𝑎𝑐𝑘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𝑖𝑛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h𝑖𝑡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fr-FR" dirty="0"/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𝑒𝑥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𝑡𝑟𝑎𝑐𝑘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𝑒𝑥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h𝑖𝑡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fr-FR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564" y="5867400"/>
                <a:ext cx="2443489" cy="7146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Spatial </a:t>
            </a:r>
            <a:r>
              <a:rPr lang="fr-FR" dirty="0" err="1" smtClean="0"/>
              <a:t>resolution</a:t>
            </a:r>
            <a:endParaRPr lang="fr-FR" dirty="0"/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918510" y="1587335"/>
            <a:ext cx="7387290" cy="212901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918510" y="3720309"/>
            <a:ext cx="7353367" cy="19235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740" y="2282511"/>
                <a:ext cx="90172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/>
                              <a:ea typeface="Cambria Math"/>
                            </a:rPr>
                            <m:t>∆</m:t>
                          </m:r>
                        </m:e>
                        <m:sub>
                          <m:r>
                            <a:rPr lang="en-GB" sz="2800" i="1">
                              <a:latin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0" y="2282511"/>
                <a:ext cx="901722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01606" y="4160839"/>
                <a:ext cx="81734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/>
                              <a:ea typeface="Cambria Math"/>
                            </a:rPr>
                            <m:t>∆</m:t>
                          </m:r>
                        </m:e>
                        <m:sub>
                          <m:r>
                            <a:rPr lang="en-GB" sz="2800" i="1">
                              <a:latin typeface="Cambria Math"/>
                            </a:rPr>
                            <m:t>𝑒𝑥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6" y="4160839"/>
                <a:ext cx="81734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2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95264"/>
            <a:ext cx="4253263" cy="312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9"/>
          <a:stretch>
            <a:fillRect/>
          </a:stretch>
        </p:blipFill>
        <p:spPr bwMode="auto">
          <a:xfrm>
            <a:off x="4405663" y="1777034"/>
            <a:ext cx="4585937" cy="355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223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144853"/>
              </p:ext>
            </p:extLst>
          </p:nvPr>
        </p:nvGraphicFramePr>
        <p:xfrm>
          <a:off x="5334000" y="5410200"/>
          <a:ext cx="2322513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83" name="Équation" r:id="rId5" imgW="1168400" imgH="508000" progId="Equation.3">
                  <p:embed/>
                </p:oleObj>
              </mc:Choice>
              <mc:Fallback>
                <p:oleObj name="Équation" r:id="rId5" imgW="11684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410200"/>
                        <a:ext cx="2322513" cy="10080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2" name="TextBox 8"/>
          <p:cNvSpPr txBox="1">
            <a:spLocks noChangeArrowheads="1"/>
          </p:cNvSpPr>
          <p:nvPr/>
        </p:nvSpPr>
        <p:spPr bwMode="auto">
          <a:xfrm>
            <a:off x="0" y="1443038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B=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T   C</a:t>
            </a:r>
            <a:r>
              <a:rPr lang="en-US" b="1" baseline="-25000" dirty="0">
                <a:solidFill>
                  <a:srgbClr val="000000"/>
                </a:solidFill>
                <a:latin typeface="Constantia" pitchFamily="18" charset="0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94.2</a:t>
            </a:r>
            <a:r>
              <a:rPr lang="en-US" b="1" baseline="-25000" dirty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µm/√cm (</a:t>
            </a:r>
            <a:r>
              <a:rPr lang="en-US" b="1" dirty="0" err="1" smtClean="0">
                <a:solidFill>
                  <a:srgbClr val="000000"/>
                </a:solidFill>
                <a:latin typeface="Constantia" pitchFamily="18" charset="0"/>
              </a:rPr>
              <a:t>Magboltz</a:t>
            </a:r>
            <a:r>
              <a:rPr lang="en-US" b="1" dirty="0" smtClean="0">
                <a:solidFill>
                  <a:srgbClr val="000000"/>
                </a:solidFill>
                <a:latin typeface="Constantia" pitchFamily="18" charset="0"/>
              </a:rPr>
              <a:t> MC)</a:t>
            </a:r>
            <a:endParaRPr lang="fr-FR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Spatial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092912" y="5137388"/>
            <a:ext cx="221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rows</a:t>
            </a:r>
            <a:r>
              <a:rPr lang="fr-FR" dirty="0" smtClean="0">
                <a:latin typeface="Constantia" pitchFamily="18" charset="0"/>
              </a:rPr>
              <a:t> of a module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8153400" cy="563563"/>
          </a:xfrm>
        </p:spPr>
        <p:txBody>
          <a:bodyPr/>
          <a:lstStyle/>
          <a:p>
            <a:r>
              <a:rPr lang="en-US" sz="3400" dirty="0" smtClean="0"/>
              <a:t>Extrapolation of the spatial </a:t>
            </a:r>
            <a:r>
              <a:rPr lang="en-US" sz="3400" dirty="0"/>
              <a:t>resolution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8" y="1497506"/>
            <a:ext cx="3381375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827494" y="1631297"/>
            <a:ext cx="3733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>
                <a:latin typeface="Constantia" pitchFamily="18" charset="0"/>
              </a:rPr>
              <a:t>Extrapolate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2.3</a:t>
            </a:r>
            <a:r>
              <a:rPr lang="en-US" dirty="0">
                <a:latin typeface="Constantia" pitchFamily="18" charset="0"/>
              </a:rPr>
              <a:t>m &amp; B=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3.5</a:t>
            </a:r>
            <a:r>
              <a:rPr lang="en-US" dirty="0">
                <a:latin typeface="Constantia" pitchFamily="18" charset="0"/>
              </a:rPr>
              <a:t>T</a:t>
            </a:r>
          </a:p>
        </p:txBody>
      </p:sp>
      <p:pic>
        <p:nvPicPr>
          <p:cNvPr id="7" name="Picture 11" descr="\\Dapdc5\wenwang\Desktop\expl0-1-3-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50"/>
          <a:stretch>
            <a:fillRect/>
          </a:stretch>
        </p:blipFill>
        <p:spPr bwMode="auto">
          <a:xfrm>
            <a:off x="3556057" y="1995806"/>
            <a:ext cx="5195094" cy="406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11109" y="2819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B=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Constantia" pitchFamily="18" charset="0"/>
              </a:rPr>
              <a:t>T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606283">
            <a:off x="7696200" y="4343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B=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onstantia" pitchFamily="18" charset="0"/>
              </a:rPr>
              <a:t>T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466717">
            <a:off x="7646382" y="4844196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B=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3.5</a:t>
            </a:r>
            <a:r>
              <a:rPr lang="en-US" dirty="0" smtClean="0">
                <a:latin typeface="Constantia" pitchFamily="18" charset="0"/>
              </a:rPr>
              <a:t>T</a:t>
            </a:r>
            <a:endParaRPr lang="en-US" dirty="0">
              <a:latin typeface="Constantia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875505"/>
              </p:ext>
            </p:extLst>
          </p:nvPr>
        </p:nvGraphicFramePr>
        <p:xfrm>
          <a:off x="762000" y="4995277"/>
          <a:ext cx="232251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5" name="Equation" r:id="rId5" imgW="1168200" imgH="507960" progId="Equation.3">
                  <p:embed/>
                </p:oleObj>
              </mc:Choice>
              <mc:Fallback>
                <p:oleObj name="Equation" r:id="rId5" imgW="1168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995277"/>
                        <a:ext cx="2322513" cy="1008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19600" y="2604954"/>
            <a:ext cx="1981200" cy="900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---</a:t>
            </a:r>
            <a:r>
              <a:rPr lang="en-US" sz="2400" dirty="0" smtClean="0"/>
              <a:t> </a:t>
            </a:r>
            <a:r>
              <a:rPr lang="en-US" sz="1400" dirty="0" smtClean="0">
                <a:latin typeface="Constantia" pitchFamily="18" charset="0"/>
              </a:rPr>
              <a:t>Micromegas  with </a:t>
            </a:r>
          </a:p>
          <a:p>
            <a:pPr>
              <a:lnSpc>
                <a:spcPts val="1500"/>
              </a:lnSpc>
            </a:pPr>
            <a:r>
              <a:rPr lang="en-US" sz="1400" dirty="0">
                <a:latin typeface="Constantia" pitchFamily="18" charset="0"/>
              </a:rPr>
              <a:t> </a:t>
            </a:r>
            <a:r>
              <a:rPr lang="en-US" sz="1400" dirty="0" smtClean="0">
                <a:latin typeface="Constantia" pitchFamily="18" charset="0"/>
              </a:rPr>
              <a:t>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1400" dirty="0" smtClean="0">
                <a:latin typeface="Constantia" pitchFamily="18" charset="0"/>
              </a:rPr>
              <a:t>mm width pads</a:t>
            </a:r>
          </a:p>
          <a:p>
            <a:pPr>
              <a:lnSpc>
                <a:spcPts val="1800"/>
              </a:lnSpc>
            </a:pPr>
            <a:r>
              <a:rPr lang="en-US" b="1" dirty="0" smtClean="0">
                <a:solidFill>
                  <a:srgbClr val="99CC00"/>
                </a:solidFill>
                <a:latin typeface="+mn-lt"/>
              </a:rPr>
              <a:t>---</a:t>
            </a:r>
            <a:r>
              <a:rPr lang="en-US" sz="1400" dirty="0" smtClean="0">
                <a:latin typeface="Constantia" pitchFamily="18" charset="0"/>
              </a:rPr>
              <a:t>  GEM with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dirty="0" smtClean="0">
                <a:latin typeface="Constantia" pitchFamily="18" charset="0"/>
              </a:rPr>
              <a:t> mm  </a:t>
            </a:r>
          </a:p>
          <a:p>
            <a:pPr>
              <a:lnSpc>
                <a:spcPts val="1500"/>
              </a:lnSpc>
            </a:pPr>
            <a:r>
              <a:rPr lang="en-US" sz="1400" dirty="0">
                <a:latin typeface="Constantia" pitchFamily="18" charset="0"/>
              </a:rPr>
              <a:t> </a:t>
            </a:r>
            <a:r>
              <a:rPr lang="en-US" sz="1400" dirty="0" smtClean="0">
                <a:latin typeface="Constantia" pitchFamily="18" charset="0"/>
              </a:rPr>
              <a:t>         width pads</a:t>
            </a:r>
            <a:endParaRPr lang="en-US" sz="1400" dirty="0"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264269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B=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onstantia" pitchFamily="18" charset="0"/>
              </a:rPr>
              <a:t>T</a:t>
            </a:r>
          </a:p>
        </p:txBody>
      </p:sp>
      <p:sp>
        <p:nvSpPr>
          <p:cNvPr id="14" name="Oval 13"/>
          <p:cNvSpPr/>
          <p:nvPr/>
        </p:nvSpPr>
        <p:spPr>
          <a:xfrm>
            <a:off x="8458200" y="4813119"/>
            <a:ext cx="381000" cy="432162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939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 smtClean="0"/>
              <a:t>Distortions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5" r="6351"/>
          <a:stretch>
            <a:fillRect/>
          </a:stretch>
        </p:blipFill>
        <p:spPr bwMode="auto">
          <a:xfrm>
            <a:off x="4953000" y="1544438"/>
            <a:ext cx="3052733" cy="236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38162" y="1263633"/>
            <a:ext cx="3348038" cy="2593975"/>
            <a:chOff x="5219700" y="830263"/>
            <a:chExt cx="3667125" cy="28003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56"/>
            <a:stretch>
              <a:fillRect/>
            </a:stretch>
          </p:blipFill>
          <p:spPr bwMode="auto">
            <a:xfrm>
              <a:off x="5219700" y="1114425"/>
              <a:ext cx="3667125" cy="2516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6732588" y="830263"/>
              <a:ext cx="1295400" cy="564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B=</a:t>
              </a:r>
              <a:r>
                <a:rPr lang="en-US" sz="2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T</a:t>
              </a: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549885" y="3874104"/>
            <a:ext cx="3190875" cy="2555875"/>
            <a:chOff x="5305425" y="3506788"/>
            <a:chExt cx="3495675" cy="2759075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38"/>
            <a:stretch>
              <a:fillRect/>
            </a:stretch>
          </p:blipFill>
          <p:spPr bwMode="auto">
            <a:xfrm>
              <a:off x="5305425" y="3800475"/>
              <a:ext cx="3495675" cy="2465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6659563" y="3506788"/>
              <a:ext cx="1296987" cy="564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B=</a:t>
              </a:r>
              <a:r>
                <a:rPr lang="en-US" sz="2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T</a:t>
              </a:r>
            </a:p>
          </p:txBody>
        </p:sp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4648200" y="3411653"/>
            <a:ext cx="3376612" cy="3024188"/>
            <a:chOff x="1331640" y="2998079"/>
            <a:chExt cx="3456384" cy="3280756"/>
          </a:xfrm>
        </p:grpSpPr>
        <p:pic>
          <p:nvPicPr>
            <p:cNvPr id="13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44"/>
            <a:stretch>
              <a:fillRect/>
            </a:stretch>
          </p:blipFill>
          <p:spPr bwMode="auto">
            <a:xfrm>
              <a:off x="1331640" y="3905250"/>
              <a:ext cx="3456384" cy="2373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1644564" y="2998079"/>
              <a:ext cx="3119825" cy="1035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After alignment B=</a:t>
              </a:r>
              <a:r>
                <a:rPr lang="en-US" sz="28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800" dirty="0">
                  <a:solidFill>
                    <a:srgbClr val="000000"/>
                  </a:solidFill>
                  <a:latin typeface="Constantia" pitchFamily="18" charset="0"/>
                </a:rPr>
                <a:t>T</a:t>
              </a:r>
            </a:p>
          </p:txBody>
        </p:sp>
      </p:grp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741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827818" cy="563562"/>
          </a:xfrm>
        </p:spPr>
        <p:txBody>
          <a:bodyPr/>
          <a:lstStyle/>
          <a:p>
            <a:r>
              <a:rPr lang="en-US" dirty="0" smtClean="0"/>
              <a:t>Field distortions</a:t>
            </a:r>
          </a:p>
        </p:txBody>
      </p:sp>
      <p:sp>
        <p:nvSpPr>
          <p:cNvPr id="55300" name="TextBox 7"/>
          <p:cNvSpPr txBox="1">
            <a:spLocks noChangeArrowheads="1"/>
          </p:cNvSpPr>
          <p:nvPr/>
        </p:nvSpPr>
        <p:spPr bwMode="auto">
          <a:xfrm>
            <a:off x="588818" y="1403819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000000"/>
                </a:solidFill>
                <a:latin typeface="Constantia" pitchFamily="18" charset="0"/>
              </a:rPr>
              <a:t>Distortions in B=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dirty="0">
                <a:solidFill>
                  <a:srgbClr val="000000"/>
                </a:solidFill>
                <a:latin typeface="Constantia" pitchFamily="18" charset="0"/>
              </a:rPr>
              <a:t>T or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</a:rPr>
              <a:t>B=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</a:rPr>
              <a:t>T</a:t>
            </a:r>
          </a:p>
          <a:p>
            <a:pPr algn="ctr" eaLnBrk="1" hangingPunct="1"/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</a:rPr>
              <a:t>at </a:t>
            </a:r>
            <a:r>
              <a:rPr lang="en-US" sz="2400" b="1" dirty="0">
                <a:solidFill>
                  <a:srgbClr val="000000"/>
                </a:solidFill>
                <a:latin typeface="Constantia" pitchFamily="18" charset="0"/>
              </a:rPr>
              <a:t>different drift 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</a:rPr>
              <a:t>distances </a:t>
            </a:r>
            <a:r>
              <a:rPr lang="en-US" sz="2400" b="1" dirty="0" smtClean="0">
                <a:solidFill>
                  <a:srgbClr val="FF9900"/>
                </a:solidFill>
                <a:latin typeface="Constantia" pitchFamily="18" charset="0"/>
              </a:rPr>
              <a:t>z (</a:t>
            </a:r>
            <a:r>
              <a:rPr lang="en-US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2400" b="1" dirty="0" smtClean="0">
                <a:solidFill>
                  <a:srgbClr val="FF9900"/>
                </a:solidFill>
                <a:latin typeface="Constantia" pitchFamily="18" charset="0"/>
              </a:rPr>
              <a:t>cm~</a:t>
            </a:r>
            <a:r>
              <a:rPr lang="en-US" sz="2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sz="2400" b="1" dirty="0" smtClean="0">
                <a:solidFill>
                  <a:srgbClr val="FF9900"/>
                </a:solidFill>
                <a:latin typeface="Constantia" pitchFamily="18" charset="0"/>
              </a:rPr>
              <a:t>cm)</a:t>
            </a:r>
            <a:r>
              <a:rPr lang="en-US" sz="2400" b="1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</a:p>
        </p:txBody>
      </p:sp>
      <p:sp>
        <p:nvSpPr>
          <p:cNvPr id="55301" name="TextBox 8"/>
          <p:cNvSpPr txBox="1">
            <a:spLocks noChangeArrowheads="1"/>
          </p:cNvSpPr>
          <p:nvPr/>
        </p:nvSpPr>
        <p:spPr bwMode="auto">
          <a:xfrm>
            <a:off x="6221631" y="2447925"/>
            <a:ext cx="1109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Constantia" pitchFamily="18" charset="0"/>
              </a:rPr>
              <a:t>B=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>
                <a:solidFill>
                  <a:srgbClr val="000000"/>
                </a:solidFill>
                <a:latin typeface="Constantia" pitchFamily="18" charset="0"/>
              </a:rPr>
              <a:t>T</a:t>
            </a:r>
          </a:p>
        </p:txBody>
      </p:sp>
      <p:pic>
        <p:nvPicPr>
          <p:cNvPr id="553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5"/>
          <a:stretch>
            <a:fillRect/>
          </a:stretch>
        </p:blipFill>
        <p:spPr bwMode="auto">
          <a:xfrm>
            <a:off x="4613606" y="2910817"/>
            <a:ext cx="4426107" cy="303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/>
          <a:stretch>
            <a:fillRect/>
          </a:stretch>
        </p:blipFill>
        <p:spPr bwMode="auto">
          <a:xfrm>
            <a:off x="429775" y="2870418"/>
            <a:ext cx="4256525" cy="307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Box 9"/>
          <p:cNvSpPr txBox="1">
            <a:spLocks noChangeArrowheads="1"/>
          </p:cNvSpPr>
          <p:nvPr/>
        </p:nvSpPr>
        <p:spPr bwMode="auto">
          <a:xfrm>
            <a:off x="2004278" y="2448580"/>
            <a:ext cx="16205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Constantia" pitchFamily="18" charset="0"/>
              </a:rPr>
              <a:t>B=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nstantia" pitchFamily="18" charset="0"/>
              </a:rPr>
              <a:t>T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/>
              <a:t>Gain</a:t>
            </a:r>
          </a:p>
        </p:txBody>
      </p:sp>
      <p:pic>
        <p:nvPicPr>
          <p:cNvPr id="6" name="Imag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0"/>
          <a:stretch>
            <a:fillRect/>
          </a:stretch>
        </p:blipFill>
        <p:spPr bwMode="auto">
          <a:xfrm>
            <a:off x="19756" y="2919413"/>
            <a:ext cx="4150606" cy="303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380877" y="1842033"/>
            <a:ext cx="4897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rgbClr val="000000"/>
                </a:solidFill>
                <a:latin typeface="Constantia" pitchFamily="18" charset="0"/>
              </a:rPr>
              <a:t>Gain as a function of V</a:t>
            </a:r>
            <a:r>
              <a:rPr lang="en-US" sz="2200" baseline="-25000" dirty="0">
                <a:solidFill>
                  <a:srgbClr val="000000"/>
                </a:solidFill>
                <a:latin typeface="Constantia" pitchFamily="18" charset="0"/>
              </a:rPr>
              <a:t>mesh</a:t>
            </a:r>
            <a:r>
              <a:rPr lang="en-US" sz="2200" dirty="0">
                <a:solidFill>
                  <a:srgbClr val="000000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tantia" pitchFamily="18" charset="0"/>
              </a:rPr>
              <a:t>E</a:t>
            </a:r>
            <a:r>
              <a:rPr lang="en-US" baseline="-25000" dirty="0" err="1">
                <a:solidFill>
                  <a:srgbClr val="000000"/>
                </a:solidFill>
                <a:latin typeface="Constantia" pitchFamily="18" charset="0"/>
              </a:rPr>
              <a:t>drift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0.2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 kV/cm at </a:t>
            </a:r>
            <a:r>
              <a:rPr lang="en-US" dirty="0" smtClean="0">
                <a:solidFill>
                  <a:srgbClr val="000000"/>
                </a:solidFill>
                <a:latin typeface="Constantia" pitchFamily="18" charset="0"/>
              </a:rPr>
              <a:t>atmospheric pressure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)</a:t>
            </a: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696" y="1801459"/>
            <a:ext cx="4022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onstantia" pitchFamily="18" charset="0"/>
              </a:rPr>
              <a:t>A measured </a:t>
            </a:r>
            <a:r>
              <a:rPr lang="en-US" sz="20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en-US" sz="2000" dirty="0">
                <a:solidFill>
                  <a:srgbClr val="000000"/>
                </a:solidFill>
                <a:latin typeface="Constantia" pitchFamily="18" charset="0"/>
              </a:rPr>
              <a:t>Fe spectrum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Constantia" pitchFamily="18" charset="0"/>
              </a:rPr>
              <a:t>(at V</a:t>
            </a:r>
            <a:r>
              <a:rPr lang="en-US" sz="1600" baseline="-25000" dirty="0">
                <a:solidFill>
                  <a:srgbClr val="000000"/>
                </a:solidFill>
                <a:latin typeface="Constantia" pitchFamily="18" charset="0"/>
              </a:rPr>
              <a:t>mesh</a:t>
            </a:r>
            <a:r>
              <a:rPr lang="en-US" sz="1600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350</a:t>
            </a:r>
            <a:r>
              <a:rPr lang="en-US" sz="1600" dirty="0">
                <a:solidFill>
                  <a:srgbClr val="000000"/>
                </a:solidFill>
                <a:latin typeface="Constantia" pitchFamily="18" charset="0"/>
              </a:rPr>
              <a:t> V and </a:t>
            </a:r>
            <a:r>
              <a:rPr lang="en-US" sz="1600" dirty="0" err="1">
                <a:solidFill>
                  <a:srgbClr val="000000"/>
                </a:solidFill>
                <a:latin typeface="Constantia" pitchFamily="18" charset="0"/>
              </a:rPr>
              <a:t>V</a:t>
            </a:r>
            <a:r>
              <a:rPr lang="en-US" sz="1600" baseline="-25000" dirty="0" err="1">
                <a:solidFill>
                  <a:srgbClr val="000000"/>
                </a:solidFill>
                <a:latin typeface="Constantia" pitchFamily="18" charset="0"/>
              </a:rPr>
              <a:t>drift</a:t>
            </a:r>
            <a:r>
              <a:rPr lang="en-US" sz="1600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r>
              <a:rPr lang="en-US" sz="1600" dirty="0">
                <a:solidFill>
                  <a:srgbClr val="000000"/>
                </a:solidFill>
                <a:latin typeface="Constantia" pitchFamily="18" charset="0"/>
              </a:rPr>
              <a:t> V)</a:t>
            </a:r>
            <a:endParaRPr lang="fr-FR" sz="1600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2" y="3151508"/>
            <a:ext cx="4984071" cy="30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45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 smtClean="0"/>
              <a:t>Electron transparency</a:t>
            </a:r>
            <a:endParaRPr lang="en-US" dirty="0"/>
          </a:p>
        </p:txBody>
      </p:sp>
      <p:pic>
        <p:nvPicPr>
          <p:cNvPr id="7" name="Imag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76"/>
          <a:stretch>
            <a:fillRect/>
          </a:stretch>
        </p:blipFill>
        <p:spPr bwMode="auto">
          <a:xfrm>
            <a:off x="934157" y="1447800"/>
            <a:ext cx="706928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74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18090" y="1371599"/>
            <a:ext cx="8137525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A lot of experience has been gained in building and operating Micromegas TPC panels.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The characteristics of the Micromegas modules, such as the uniformity, energy resolution, stability have been studied in detail.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Calibri" pitchFamily="34" charset="0"/>
              </a:rPr>
              <a:t>7 modules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have been successfully tested with full integration of the electronics at the same time. 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Thanks to the </a:t>
            </a:r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resistive technology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, the measured resolution is about </a:t>
            </a:r>
            <a:r>
              <a:rPr lang="en-US" sz="2400" dirty="0">
                <a:solidFill>
                  <a:srgbClr val="0000FF"/>
                </a:solidFill>
                <a:latin typeface="Calibri" pitchFamily="34" charset="0"/>
              </a:rPr>
              <a:t>60 microns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at zero drift distance with </a:t>
            </a:r>
            <a:r>
              <a:rPr lang="en-US" sz="2400" dirty="0">
                <a:solidFill>
                  <a:srgbClr val="0000FF"/>
                </a:solidFill>
                <a:latin typeface="Calibri" pitchFamily="34" charset="0"/>
              </a:rPr>
              <a:t>3 mm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wide pads. This meets ILC needs.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Distortions are observed. Their detailed study will allow to correct them and improve the design to minimize them.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Conclusion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4173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0200" y="1413164"/>
            <a:ext cx="6553200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0033CC"/>
                </a:solidFill>
                <a:latin typeface="Constantia"/>
              </a:rPr>
              <a:t>2008~2011:  </a:t>
            </a:r>
          </a:p>
          <a:p>
            <a:pPr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prstClr val="black"/>
                </a:solidFill>
                <a:latin typeface="Constantia"/>
              </a:rPr>
              <a:t>	Test with one module a</a:t>
            </a:r>
            <a:r>
              <a:rPr lang="en-US" sz="3200" b="1" dirty="0" smtClean="0">
                <a:solidFill>
                  <a:prstClr val="black"/>
                </a:solidFill>
                <a:latin typeface="Constantia"/>
              </a:rPr>
              <a:t>t </a:t>
            </a:r>
            <a:r>
              <a:rPr lang="en-US" sz="3200" b="1" dirty="0">
                <a:solidFill>
                  <a:prstClr val="black"/>
                </a:solidFill>
                <a:latin typeface="Constantia"/>
              </a:rPr>
              <a:t>the center of </a:t>
            </a:r>
            <a:r>
              <a:rPr lang="en-US" sz="3200" b="1" dirty="0" smtClean="0">
                <a:solidFill>
                  <a:prstClr val="black"/>
                </a:solidFill>
                <a:latin typeface="Constantia"/>
              </a:rPr>
              <a:t>LP-TPC</a:t>
            </a:r>
          </a:p>
          <a:p>
            <a:pPr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33CC"/>
                </a:solidFill>
                <a:latin typeface="Constantia" pitchFamily="18" charset="0"/>
              </a:rPr>
              <a:t>2</a:t>
            </a:r>
            <a:r>
              <a:rPr lang="en-US" altLang="zh-CN" sz="3200" b="1" dirty="0" smtClean="0">
                <a:solidFill>
                  <a:srgbClr val="0033CC"/>
                </a:solidFill>
                <a:latin typeface="Constantia" pitchFamily="18" charset="0"/>
                <a:ea typeface="宋体" pitchFamily="2" charset="-122"/>
              </a:rPr>
              <a:t>012~2013: </a:t>
            </a:r>
          </a:p>
          <a:p>
            <a:pPr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prstClr val="black"/>
                </a:solidFill>
                <a:latin typeface="Constantia"/>
              </a:rPr>
              <a:t>	Test </a:t>
            </a:r>
            <a:r>
              <a:rPr lang="en-US" altLang="zh-CN" sz="3200" b="1" dirty="0">
                <a:solidFill>
                  <a:prstClr val="black"/>
                </a:solidFill>
                <a:latin typeface="Constantia"/>
              </a:rPr>
              <a:t>with </a:t>
            </a:r>
            <a:r>
              <a:rPr lang="en-US" altLang="zh-CN" sz="3200" b="1" dirty="0" smtClean="0">
                <a:solidFill>
                  <a:prstClr val="black"/>
                </a:solidFill>
                <a:latin typeface="Constantia"/>
              </a:rPr>
              <a:t>multi-modules a</a:t>
            </a:r>
            <a:r>
              <a:rPr lang="en-US" sz="3200" b="1" dirty="0" smtClean="0">
                <a:solidFill>
                  <a:prstClr val="black"/>
                </a:solidFill>
                <a:latin typeface="Constantia"/>
              </a:rPr>
              <a:t>t </a:t>
            </a:r>
            <a:r>
              <a:rPr lang="en-US" sz="3200" b="1" dirty="0">
                <a:solidFill>
                  <a:prstClr val="black"/>
                </a:solidFill>
                <a:latin typeface="Constantia"/>
              </a:rPr>
              <a:t>the </a:t>
            </a:r>
            <a:r>
              <a:rPr lang="en-US" sz="3200" b="1" dirty="0" smtClean="0">
                <a:solidFill>
                  <a:prstClr val="black"/>
                </a:solidFill>
                <a:latin typeface="Constantia"/>
              </a:rPr>
              <a:t>endplate of LP-TPC</a:t>
            </a:r>
          </a:p>
          <a:p>
            <a:pPr algn="ctr"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defRPr/>
            </a:pP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7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429000"/>
            <a:ext cx="2763838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1524000"/>
            <a:ext cx="91440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en-US" sz="4000" b="1" kern="0" dirty="0">
                <a:solidFill>
                  <a:prstClr val="black"/>
                </a:solidFill>
                <a:latin typeface="Constantia"/>
                <a:cs typeface="+mn-cs"/>
              </a:rPr>
              <a:t>(</a:t>
            </a:r>
            <a:r>
              <a:rPr lang="en-US" altLang="zh-CN" sz="4000" b="1" dirty="0">
                <a:solidFill>
                  <a:prstClr val="black"/>
                </a:solidFill>
                <a:latin typeface="Constantia"/>
                <a:cs typeface="+mn-cs"/>
              </a:rPr>
              <a:t>2008~2011)</a:t>
            </a:r>
            <a:endParaRPr lang="en-US" sz="4000" b="1" kern="0" dirty="0">
              <a:solidFill>
                <a:prstClr val="black"/>
              </a:solidFill>
              <a:latin typeface="Constanti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Constantia"/>
                <a:cs typeface="+mn-cs"/>
              </a:rPr>
              <a:t>At the center of LP-TPC</a:t>
            </a:r>
          </a:p>
        </p:txBody>
      </p:sp>
      <p:sp>
        <p:nvSpPr>
          <p:cNvPr id="10" name="Titre 2"/>
          <p:cNvSpPr txBox="1">
            <a:spLocks/>
          </p:cNvSpPr>
          <p:nvPr/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endParaRPr lang="fr-FR" kern="0" dirty="0"/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</a:t>
            </a:r>
            <a:r>
              <a:rPr lang="en-US" dirty="0"/>
              <a:t>with one single module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6" name="Group 8"/>
          <p:cNvGrpSpPr>
            <a:grpSpLocks/>
          </p:cNvGrpSpPr>
          <p:nvPr/>
        </p:nvGrpSpPr>
        <p:grpSpPr bwMode="auto">
          <a:xfrm>
            <a:off x="838200" y="1447800"/>
            <a:ext cx="7640880" cy="4832895"/>
            <a:chOff x="611560" y="1268760"/>
            <a:chExt cx="8102714" cy="4931115"/>
          </a:xfrm>
        </p:grpSpPr>
        <p:grpSp>
          <p:nvGrpSpPr>
            <p:cNvPr id="33800" name="Group 10"/>
            <p:cNvGrpSpPr>
              <a:grpSpLocks/>
            </p:cNvGrpSpPr>
            <p:nvPr/>
          </p:nvGrpSpPr>
          <p:grpSpPr bwMode="auto">
            <a:xfrm>
              <a:off x="611560" y="1268760"/>
              <a:ext cx="8102714" cy="4931115"/>
              <a:chOff x="53975" y="893763"/>
              <a:chExt cx="9082859" cy="5403634"/>
            </a:xfrm>
          </p:grpSpPr>
          <p:pic>
            <p:nvPicPr>
              <p:cNvPr id="33805" name="Picture 2" descr="D:\PROJETS\TPC\MESURES\091102-05_LP_BeamTests_SiEnveloppe_DESY\IMGP0070_re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75" y="893763"/>
                <a:ext cx="8999538" cy="5365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06" name="ZoneTexte 8"/>
              <p:cNvSpPr txBox="1">
                <a:spLocks noChangeArrowheads="1"/>
              </p:cNvSpPr>
              <p:nvPr/>
            </p:nvSpPr>
            <p:spPr bwMode="auto">
              <a:xfrm>
                <a:off x="3866308" y="5643563"/>
                <a:ext cx="1697134" cy="653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dirty="0">
                    <a:solidFill>
                      <a:srgbClr val="FFFFFF"/>
                    </a:solidFill>
                    <a:latin typeface="Constantia" pitchFamily="18" charset="0"/>
                  </a:rPr>
                  <a:t>Resistive ink</a:t>
                </a:r>
              </a:p>
              <a:p>
                <a:pPr algn="ctr" eaLnBrk="1" hangingPunct="1"/>
                <a:r>
                  <a:rPr lang="en-US" sz="1400" dirty="0">
                    <a:solidFill>
                      <a:srgbClr val="FFFFFF"/>
                    </a:solidFill>
                    <a:latin typeface="Constantia" pitchFamily="18" charset="0"/>
                  </a:rPr>
                  <a:t>~</a:t>
                </a:r>
                <a:r>
                  <a:rPr lang="en-US" sz="1400" dirty="0">
                    <a:solidFill>
                      <a:srgbClr val="FFFFFF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1400" dirty="0">
                    <a:solidFill>
                      <a:srgbClr val="FFFFFF"/>
                    </a:solidFill>
                    <a:latin typeface="Constantia" pitchFamily="18" charset="0"/>
                  </a:rPr>
                  <a:t> MΩ/□</a:t>
                </a:r>
              </a:p>
            </p:txBody>
          </p:sp>
          <p:sp>
            <p:nvSpPr>
              <p:cNvPr id="33807" name="ZoneTexte 9"/>
              <p:cNvSpPr txBox="1">
                <a:spLocks noChangeArrowheads="1"/>
              </p:cNvSpPr>
              <p:nvPr/>
            </p:nvSpPr>
            <p:spPr bwMode="auto">
              <a:xfrm>
                <a:off x="755809" y="3331973"/>
                <a:ext cx="2180906" cy="963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dirty="0">
                    <a:solidFill>
                      <a:srgbClr val="FFFFFF"/>
                    </a:solidFill>
                    <a:latin typeface="Constantia" pitchFamily="18" charset="0"/>
                  </a:rPr>
                  <a:t>Resistive </a:t>
                </a:r>
                <a:r>
                  <a:rPr lang="en-US" dirty="0" err="1">
                    <a:solidFill>
                      <a:srgbClr val="FFFFFF"/>
                    </a:solidFill>
                    <a:latin typeface="Constantia" pitchFamily="18" charset="0"/>
                  </a:rPr>
                  <a:t>Kapton</a:t>
                </a:r>
                <a:endParaRPr lang="en-US" dirty="0">
                  <a:solidFill>
                    <a:srgbClr val="FFFFFF"/>
                  </a:solidFill>
                  <a:latin typeface="Constantia" pitchFamily="18" charset="0"/>
                </a:endParaRPr>
              </a:p>
              <a:p>
                <a:pPr algn="ctr" eaLnBrk="1" hangingPunct="1"/>
                <a:r>
                  <a:rPr lang="en-US" sz="1400" dirty="0">
                    <a:solidFill>
                      <a:srgbClr val="FFFFFF"/>
                    </a:solidFill>
                    <a:latin typeface="Constantia" pitchFamily="18" charset="0"/>
                  </a:rPr>
                  <a:t>~</a:t>
                </a:r>
                <a:r>
                  <a:rPr lang="en-US" sz="1400" dirty="0">
                    <a:solidFill>
                      <a:srgbClr val="FFFFFF"/>
                    </a:solidFill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en-US" sz="1400" dirty="0">
                    <a:solidFill>
                      <a:srgbClr val="FFFFFF"/>
                    </a:solidFill>
                    <a:latin typeface="Constantia" pitchFamily="18" charset="0"/>
                  </a:rPr>
                  <a:t> MΩ/□</a:t>
                </a:r>
              </a:p>
              <a:p>
                <a:pPr algn="ctr" eaLnBrk="1" hangingPunct="1"/>
                <a:endParaRPr lang="en-US" dirty="0">
                  <a:solidFill>
                    <a:srgbClr val="FFFFFF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33808" name="ZoneTexte 10"/>
              <p:cNvSpPr txBox="1">
                <a:spLocks noChangeArrowheads="1"/>
              </p:cNvSpPr>
              <p:nvPr/>
            </p:nvSpPr>
            <p:spPr bwMode="auto">
              <a:xfrm>
                <a:off x="6404427" y="3215307"/>
                <a:ext cx="2732407" cy="722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dirty="0" smtClean="0">
                    <a:solidFill>
                      <a:srgbClr val="FFFFFF"/>
                    </a:solidFill>
                    <a:latin typeface="Constantia" pitchFamily="18" charset="0"/>
                  </a:rPr>
                  <a:t>Standard</a:t>
                </a:r>
              </a:p>
              <a:p>
                <a:pPr algn="ctr" eaLnBrk="1" hangingPunct="1"/>
                <a:r>
                  <a:rPr lang="en-US" dirty="0" smtClean="0">
                    <a:solidFill>
                      <a:srgbClr val="FFFFFF"/>
                    </a:solidFill>
                    <a:latin typeface="Constantia" pitchFamily="18" charset="0"/>
                  </a:rPr>
                  <a:t>(no resistive layer)</a:t>
                </a:r>
                <a:endParaRPr lang="en-US" dirty="0">
                  <a:solidFill>
                    <a:srgbClr val="FFFFFF"/>
                  </a:solidFill>
                  <a:latin typeface="Constantia" pitchFamily="18" charset="0"/>
                </a:endParaRPr>
              </a:p>
            </p:txBody>
          </p:sp>
          <p:sp>
            <p:nvSpPr>
              <p:cNvPr id="33809" name="ZoneTexte 11"/>
              <p:cNvSpPr txBox="1">
                <a:spLocks noChangeArrowheads="1"/>
              </p:cNvSpPr>
              <p:nvPr/>
            </p:nvSpPr>
            <p:spPr bwMode="auto">
              <a:xfrm>
                <a:off x="3657363" y="2419350"/>
                <a:ext cx="2019775" cy="619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sz="1600" dirty="0">
                    <a:solidFill>
                      <a:srgbClr val="000000"/>
                    </a:solidFill>
                    <a:latin typeface="Constantia" pitchFamily="18" charset="0"/>
                  </a:rPr>
                  <a:t> Resistive </a:t>
                </a:r>
                <a:r>
                  <a:rPr lang="en-US" sz="1600" dirty="0" err="1">
                    <a:solidFill>
                      <a:srgbClr val="000000"/>
                    </a:solidFill>
                    <a:latin typeface="Constantia" pitchFamily="18" charset="0"/>
                  </a:rPr>
                  <a:t>Kapton</a:t>
                </a:r>
                <a:endParaRPr lang="en-US" sz="1600" dirty="0">
                  <a:solidFill>
                    <a:srgbClr val="000000"/>
                  </a:solidFill>
                  <a:latin typeface="Constantia" pitchFamily="18" charset="0"/>
                </a:endParaRPr>
              </a:p>
              <a:p>
                <a:pPr algn="ctr" eaLnBrk="1" hangingPunct="1"/>
                <a:r>
                  <a:rPr lang="en-US" sz="1400" dirty="0">
                    <a:solidFill>
                      <a:srgbClr val="000000"/>
                    </a:solidFill>
                    <a:latin typeface="Constantia" pitchFamily="18" charset="0"/>
                  </a:rPr>
                  <a:t>~</a:t>
                </a: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1400" dirty="0">
                    <a:solidFill>
                      <a:srgbClr val="000000"/>
                    </a:solidFill>
                    <a:latin typeface="Constantia" pitchFamily="18" charset="0"/>
                  </a:rPr>
                  <a:t> MΩ/□</a:t>
                </a:r>
              </a:p>
            </p:txBody>
          </p:sp>
        </p:grpSp>
        <p:sp>
          <p:nvSpPr>
            <p:cNvPr id="33801" name="Rectangle 11"/>
            <p:cNvSpPr>
              <a:spLocks noChangeArrowheads="1"/>
            </p:cNvSpPr>
            <p:nvPr/>
          </p:nvSpPr>
          <p:spPr bwMode="auto">
            <a:xfrm>
              <a:off x="6739416" y="2259210"/>
              <a:ext cx="1512168" cy="408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Module </a:t>
              </a:r>
              <a:r>
                <a:rPr lang="en-US" sz="2000" b="1" dirty="0">
                  <a:solidFill>
                    <a:srgbClr val="FF9933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1</a:t>
              </a:r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 </a:t>
              </a:r>
              <a:endParaRPr lang="fr-FR" sz="2000" b="1" dirty="0">
                <a:solidFill>
                  <a:srgbClr val="FF9933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endParaRPr>
            </a:p>
          </p:txBody>
        </p:sp>
        <p:sp>
          <p:nvSpPr>
            <p:cNvPr id="33802" name="Rectangle 12"/>
            <p:cNvSpPr>
              <a:spLocks noChangeArrowheads="1"/>
            </p:cNvSpPr>
            <p:nvPr/>
          </p:nvSpPr>
          <p:spPr bwMode="auto">
            <a:xfrm>
              <a:off x="4060011" y="4437112"/>
              <a:ext cx="1512168" cy="408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Module </a:t>
              </a:r>
              <a:r>
                <a:rPr lang="en-US" sz="2000" b="1" dirty="0">
                  <a:solidFill>
                    <a:srgbClr val="FF9933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2</a:t>
              </a:r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 </a:t>
              </a:r>
              <a:endParaRPr lang="fr-FR" sz="2000" b="1" dirty="0">
                <a:solidFill>
                  <a:srgbClr val="FF9933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endParaRPr>
            </a:p>
          </p:txBody>
        </p:sp>
        <p:sp>
          <p:nvSpPr>
            <p:cNvPr id="33803" name="Rectangle 13"/>
            <p:cNvSpPr>
              <a:spLocks noChangeArrowheads="1"/>
            </p:cNvSpPr>
            <p:nvPr/>
          </p:nvSpPr>
          <p:spPr bwMode="auto">
            <a:xfrm>
              <a:off x="1187624" y="2268735"/>
              <a:ext cx="1512168" cy="408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Module </a:t>
              </a:r>
              <a:r>
                <a:rPr lang="en-US" sz="2000" b="1" dirty="0">
                  <a:solidFill>
                    <a:srgbClr val="FF9933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3</a:t>
              </a:r>
              <a:r>
                <a:rPr lang="en-US" sz="2000" b="1" dirty="0">
                  <a:solidFill>
                    <a:srgbClr val="572314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 </a:t>
              </a:r>
              <a:endParaRPr lang="fr-FR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endParaRPr>
            </a:p>
          </p:txBody>
        </p:sp>
        <p:sp>
          <p:nvSpPr>
            <p:cNvPr id="33804" name="Rectangle 14"/>
            <p:cNvSpPr>
              <a:spLocks noChangeArrowheads="1"/>
            </p:cNvSpPr>
            <p:nvPr/>
          </p:nvSpPr>
          <p:spPr bwMode="auto">
            <a:xfrm>
              <a:off x="3939939" y="1859100"/>
              <a:ext cx="1749031" cy="103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Module </a:t>
              </a:r>
              <a:r>
                <a:rPr lang="en-US" sz="2000" b="1" dirty="0">
                  <a:solidFill>
                    <a:srgbClr val="FF9933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4</a:t>
              </a:r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 &amp;</a:t>
              </a:r>
            </a:p>
            <a:p>
              <a:r>
                <a:rPr lang="en-US" sz="2000" b="1" dirty="0">
                  <a:solidFill>
                    <a:srgbClr val="FF9933"/>
                  </a:solidFill>
                  <a:latin typeface="Constantia" pitchFamily="18" charset="0"/>
                  <a:ea typeface="宋体" pitchFamily="2" charset="-122"/>
                  <a:cs typeface="Times New Roman" pitchFamily="18" charset="0"/>
                </a:rPr>
                <a:t>Module </a:t>
              </a:r>
              <a:r>
                <a:rPr lang="en-US" sz="2000" b="1" dirty="0">
                  <a:solidFill>
                    <a:srgbClr val="FF9933"/>
                  </a:solidFill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5</a:t>
              </a:r>
            </a:p>
            <a:p>
              <a:endParaRPr lang="fr-FR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endParaRPr>
            </a:p>
          </p:txBody>
        </p: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40" name="Picture 8" descr="H:\wwx\PictureForThesis\chapter7\Figure7-7\1\1088-10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92" y="4632655"/>
            <a:ext cx="3031389" cy="185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ZoneTexte 6"/>
          <p:cNvSpPr txBox="1">
            <a:spLocks noChangeArrowheads="1"/>
          </p:cNvSpPr>
          <p:nvPr/>
        </p:nvSpPr>
        <p:spPr bwMode="auto">
          <a:xfrm rot="-1729438">
            <a:off x="4587132" y="1641475"/>
            <a:ext cx="1071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Z=</a:t>
            </a:r>
            <a:r>
              <a:rPr lang="fr-FR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cm</a:t>
            </a:r>
          </a:p>
        </p:txBody>
      </p:sp>
      <p:sp>
        <p:nvSpPr>
          <p:cNvPr id="34821" name="ZoneTexte 9"/>
          <p:cNvSpPr txBox="1">
            <a:spLocks noChangeArrowheads="1"/>
          </p:cNvSpPr>
          <p:nvPr/>
        </p:nvSpPr>
        <p:spPr bwMode="auto">
          <a:xfrm>
            <a:off x="676275" y="2133600"/>
            <a:ext cx="41243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2000" b="1" dirty="0" err="1">
                <a:solidFill>
                  <a:srgbClr val="008000"/>
                </a:solidFill>
                <a:latin typeface="Constantia" pitchFamily="18" charset="0"/>
              </a:rPr>
              <a:t>Mean</a:t>
            </a:r>
            <a:r>
              <a:rPr lang="fr-FR" sz="2000" b="1" dirty="0">
                <a:solidFill>
                  <a:srgbClr val="008000"/>
                </a:solidFill>
                <a:latin typeface="Constantia" pitchFamily="18" charset="0"/>
              </a:rPr>
              <a:t> </a:t>
            </a:r>
            <a:r>
              <a:rPr lang="fr-FR" sz="2000" b="1" dirty="0" err="1">
                <a:solidFill>
                  <a:srgbClr val="008000"/>
                </a:solidFill>
                <a:latin typeface="Constantia" pitchFamily="18" charset="0"/>
              </a:rPr>
              <a:t>Residual</a:t>
            </a:r>
            <a:r>
              <a:rPr lang="fr-FR" sz="2000" b="1" dirty="0">
                <a:solidFill>
                  <a:srgbClr val="008000"/>
                </a:solidFill>
                <a:latin typeface="Constantia" pitchFamily="18" charset="0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vs </a:t>
            </a:r>
            <a:r>
              <a:rPr lang="fr-FR" sz="2000" b="1" dirty="0" err="1">
                <a:solidFill>
                  <a:srgbClr val="008000"/>
                </a:solidFill>
                <a:latin typeface="Constantia" pitchFamily="18" charset="0"/>
              </a:rPr>
              <a:t>Row</a:t>
            </a:r>
            <a:r>
              <a:rPr lang="fr-FR" sz="2000" b="1" dirty="0">
                <a:solidFill>
                  <a:srgbClr val="008000"/>
                </a:solidFill>
                <a:latin typeface="Constantia" pitchFamily="18" charset="0"/>
              </a:rPr>
              <a:t> </a:t>
            </a:r>
            <a:r>
              <a:rPr lang="fr-FR" sz="2000" b="1" dirty="0" err="1">
                <a:solidFill>
                  <a:srgbClr val="008000"/>
                </a:solidFill>
                <a:latin typeface="Constantia" pitchFamily="18" charset="0"/>
              </a:rPr>
              <a:t>Number</a:t>
            </a:r>
            <a:endParaRPr lang="fr-FR" sz="2000" b="1" dirty="0">
              <a:solidFill>
                <a:srgbClr val="008000"/>
              </a:solidFill>
              <a:latin typeface="Constantia" pitchFamily="18" charset="0"/>
            </a:endParaRPr>
          </a:p>
          <a:p>
            <a:pPr eaLnBrk="1" hangingPunct="1"/>
            <a:endParaRPr lang="fr-FR" sz="2000" dirty="0">
              <a:solidFill>
                <a:srgbClr val="000000"/>
              </a:solidFill>
              <a:latin typeface="Constantia" pitchFamily="18" charset="0"/>
            </a:endParaRPr>
          </a:p>
          <a:p>
            <a:pPr eaLnBrk="1" hangingPunct="1"/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Z-</a:t>
            </a:r>
            <a:r>
              <a:rPr lang="fr-FR" sz="2000" dirty="0" err="1">
                <a:solidFill>
                  <a:srgbClr val="000000"/>
                </a:solidFill>
                <a:latin typeface="Constantia" pitchFamily="18" charset="0"/>
              </a:rPr>
              <a:t>independent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onstantia" pitchFamily="18" charset="0"/>
              </a:rPr>
              <a:t>distortions</a:t>
            </a:r>
            <a:endParaRPr lang="fr-FR" sz="2000" dirty="0">
              <a:solidFill>
                <a:srgbClr val="000000"/>
              </a:solidFill>
              <a:latin typeface="Constantia" pitchFamily="18" charset="0"/>
            </a:endParaRPr>
          </a:p>
          <a:p>
            <a:pPr eaLnBrk="1" hangingPunct="1"/>
            <a:endParaRPr lang="fr-FR" sz="2000" dirty="0">
              <a:solidFill>
                <a:srgbClr val="000000"/>
              </a:solidFill>
              <a:latin typeface="Constantia" pitchFamily="18" charset="0"/>
            </a:endParaRPr>
          </a:p>
          <a:p>
            <a:pPr eaLnBrk="1" hangingPunct="1"/>
            <a:r>
              <a:rPr lang="fr-FR" sz="2000" dirty="0" err="1">
                <a:solidFill>
                  <a:srgbClr val="000000"/>
                </a:solidFill>
                <a:latin typeface="Constantia" pitchFamily="18" charset="0"/>
              </a:rPr>
              <a:t>Distortions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up to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microns for </a:t>
            </a:r>
            <a:r>
              <a:rPr lang="fr-FR" sz="2000" b="1" dirty="0" err="1">
                <a:solidFill>
                  <a:srgbClr val="0000FF"/>
                </a:solidFill>
                <a:latin typeface="Constantia" pitchFamily="18" charset="0"/>
              </a:rPr>
              <a:t>resistive</a:t>
            </a:r>
            <a:r>
              <a:rPr lang="fr-FR" sz="2000" b="1" dirty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fr-FR" sz="2000" b="1" dirty="0" err="1">
                <a:solidFill>
                  <a:srgbClr val="0000FF"/>
                </a:solidFill>
                <a:latin typeface="Constantia" pitchFamily="18" charset="0"/>
              </a:rPr>
              <a:t>ink</a:t>
            </a:r>
            <a:r>
              <a:rPr lang="fr-FR" sz="2000" b="1" dirty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(</a:t>
            </a:r>
            <a:r>
              <a:rPr lang="fr-FR" sz="2000" dirty="0" err="1">
                <a:solidFill>
                  <a:srgbClr val="000099"/>
                </a:solidFill>
                <a:latin typeface="Constantia" pitchFamily="18" charset="0"/>
              </a:rPr>
              <a:t>blue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points)</a:t>
            </a:r>
          </a:p>
          <a:p>
            <a:pPr eaLnBrk="1" hangingPunct="1"/>
            <a:endParaRPr lang="fr-FR" sz="2000" dirty="0">
              <a:solidFill>
                <a:srgbClr val="000000"/>
              </a:solidFill>
              <a:latin typeface="Constantia" pitchFamily="18" charset="0"/>
            </a:endParaRPr>
          </a:p>
          <a:p>
            <a:pPr eaLnBrk="1" hangingPunct="1"/>
            <a:r>
              <a:rPr lang="fr-FR" sz="2000" dirty="0" err="1">
                <a:solidFill>
                  <a:srgbClr val="000000"/>
                </a:solidFill>
                <a:latin typeface="Constantia" pitchFamily="18" charset="0"/>
              </a:rPr>
              <a:t>Rms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microns for </a:t>
            </a:r>
            <a:r>
              <a:rPr lang="fr-FR" sz="2000" b="1" dirty="0">
                <a:solidFill>
                  <a:srgbClr val="FF0000"/>
                </a:solidFill>
                <a:latin typeface="Constantia" pitchFamily="18" charset="0"/>
              </a:rPr>
              <a:t>CLK film</a:t>
            </a:r>
          </a:p>
          <a:p>
            <a:pPr eaLnBrk="1" hangingPunct="1"/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(</a:t>
            </a:r>
            <a:r>
              <a:rPr lang="fr-FR" sz="2000" dirty="0" err="1">
                <a:solidFill>
                  <a:srgbClr val="FF0000"/>
                </a:solidFill>
                <a:latin typeface="Constantia" pitchFamily="18" charset="0"/>
              </a:rPr>
              <a:t>red</a:t>
            </a:r>
            <a:r>
              <a:rPr lang="fr-FR" sz="2000" dirty="0">
                <a:solidFill>
                  <a:srgbClr val="000000"/>
                </a:solidFill>
                <a:latin typeface="Constantia" pitchFamily="18" charset="0"/>
              </a:rPr>
              <a:t> points)</a:t>
            </a:r>
          </a:p>
        </p:txBody>
      </p:sp>
      <p:sp>
        <p:nvSpPr>
          <p:cNvPr id="34826" name="ZoneTexte 8"/>
          <p:cNvSpPr txBox="1">
            <a:spLocks noChangeArrowheads="1"/>
          </p:cNvSpPr>
          <p:nvPr/>
        </p:nvSpPr>
        <p:spPr bwMode="auto">
          <a:xfrm rot="-1836698">
            <a:off x="4591894" y="4903788"/>
            <a:ext cx="10715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Z=</a:t>
            </a:r>
            <a:r>
              <a:rPr lang="fr-FR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cm</a:t>
            </a:r>
          </a:p>
        </p:txBody>
      </p:sp>
      <p:sp>
        <p:nvSpPr>
          <p:cNvPr id="34827" name="ZoneTexte 7"/>
          <p:cNvSpPr txBox="1">
            <a:spLocks noChangeArrowheads="1"/>
          </p:cNvSpPr>
          <p:nvPr/>
        </p:nvSpPr>
        <p:spPr bwMode="auto">
          <a:xfrm rot="-2140005">
            <a:off x="4606182" y="3227388"/>
            <a:ext cx="10715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Z=</a:t>
            </a:r>
            <a:r>
              <a:rPr lang="fr-FR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fr-FR" sz="1600" b="1" dirty="0">
                <a:solidFill>
                  <a:srgbClr val="000000"/>
                </a:solidFill>
                <a:latin typeface="Constantia" pitchFamily="18" charset="0"/>
              </a:rPr>
              <a:t>cm</a:t>
            </a:r>
          </a:p>
        </p:txBody>
      </p:sp>
      <p:pic>
        <p:nvPicPr>
          <p:cNvPr id="120838" name="Picture 6" descr="H:\wwx\PictureForThesis\chapter7\Figure7-7\1\1027-108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511" y="2923512"/>
            <a:ext cx="3002897" cy="180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39" name="Picture 7" descr="H:\wwx\PictureForThesis\chapter7\Figure7-7\1\1076-1043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6"/>
          <a:stretch/>
        </p:blipFill>
        <p:spPr bwMode="auto">
          <a:xfrm>
            <a:off x="5549511" y="1404110"/>
            <a:ext cx="2957560" cy="16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00" y="6393237"/>
            <a:ext cx="685800" cy="83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162722" y="6315286"/>
            <a:ext cx="1800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nstantia" pitchFamily="18" charset="0"/>
              </a:rPr>
              <a:t>Row number</a:t>
            </a:r>
            <a:endParaRPr lang="en-US" sz="1600" dirty="0">
              <a:latin typeface="Constantia" pitchFamily="18" charset="0"/>
            </a:endParaRPr>
          </a:p>
        </p:txBody>
      </p:sp>
      <p:sp>
        <p:nvSpPr>
          <p:cNvPr id="15" name="Titre 3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fr-FR" dirty="0" err="1" smtClean="0"/>
              <a:t>Uniformity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5968876" y="1295400"/>
            <a:ext cx="1994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Constantia" pitchFamily="18" charset="0"/>
              </a:rPr>
              <a:t>Resistive CLK Module</a:t>
            </a:r>
          </a:p>
          <a:p>
            <a:r>
              <a:rPr lang="en-US" sz="1200" b="1" dirty="0" smtClean="0">
                <a:solidFill>
                  <a:srgbClr val="0000CC"/>
                </a:solidFill>
                <a:latin typeface="Constantia" pitchFamily="18" charset="0"/>
              </a:rPr>
              <a:t>Resistive ink Module</a:t>
            </a:r>
            <a:endParaRPr lang="en-US" sz="1200" b="1" dirty="0">
              <a:solidFill>
                <a:srgbClr val="0000CC"/>
              </a:solidFill>
              <a:latin typeface="Constantia" pitchFamily="18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</p:spPr>
        <p:txBody>
          <a:bodyPr/>
          <a:lstStyle/>
          <a:p>
            <a:r>
              <a:rPr lang="en-US" dirty="0"/>
              <a:t>Spatial resolution</a:t>
            </a:r>
          </a:p>
        </p:txBody>
      </p:sp>
      <p:pic>
        <p:nvPicPr>
          <p:cNvPr id="6" name="Picture 5" descr="module 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11" y="2853267"/>
            <a:ext cx="4500000" cy="324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odule 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0" y="2849560"/>
            <a:ext cx="4500000" cy="32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261100" y="6096000"/>
            <a:ext cx="151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rPr>
              <a:t>Module </a:t>
            </a:r>
            <a:r>
              <a:rPr lang="en-US" sz="2000" b="1" dirty="0">
                <a:solidFill>
                  <a:srgbClr val="572314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en-US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rPr>
              <a:t> </a:t>
            </a:r>
            <a:endParaRPr lang="fr-FR" sz="2000" b="1" dirty="0">
              <a:solidFill>
                <a:srgbClr val="572314"/>
              </a:solidFill>
              <a:latin typeface="Constantia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828800" y="6096000"/>
            <a:ext cx="151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rPr>
              <a:t>Module </a:t>
            </a:r>
            <a:r>
              <a:rPr lang="en-US" sz="2000" b="1" dirty="0">
                <a:solidFill>
                  <a:srgbClr val="572314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en-US" sz="2000" b="1" dirty="0">
                <a:solidFill>
                  <a:srgbClr val="572314"/>
                </a:solidFill>
                <a:latin typeface="Constantia" pitchFamily="18" charset="0"/>
                <a:ea typeface="宋体" pitchFamily="2" charset="-122"/>
                <a:cs typeface="Times New Roman" pitchFamily="18" charset="0"/>
              </a:rPr>
              <a:t> </a:t>
            </a:r>
            <a:endParaRPr lang="fr-FR" sz="2000" b="1" dirty="0">
              <a:solidFill>
                <a:srgbClr val="572314"/>
              </a:solidFill>
              <a:latin typeface="Constantia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341571"/>
              </p:ext>
            </p:extLst>
          </p:nvPr>
        </p:nvGraphicFramePr>
        <p:xfrm>
          <a:off x="1890712" y="1922462"/>
          <a:ext cx="172720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43" name="公式" r:id="rId5" imgW="1168400" imgH="508000" progId="Equation.3">
                  <p:embed/>
                </p:oleObj>
              </mc:Choice>
              <mc:Fallback>
                <p:oleObj name="公式" r:id="rId5" imgW="11684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2" y="1922462"/>
                        <a:ext cx="1727200" cy="7508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4191000" y="1794072"/>
                <a:ext cx="4408488" cy="945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onstantia" pitchFamily="18" charset="0"/>
                  </a:rPr>
                  <a:t>    : the resolution at Z=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Constantia" pitchFamily="18" charset="0"/>
                  </a:rPr>
                  <a:t>: the effective number of electrons</a:t>
                </a:r>
              </a:p>
              <a:p>
                <a:pPr eaLnBrk="1" hangingPunct="1"/>
                <a:r>
                  <a:rPr lang="en-US" dirty="0" smtClean="0">
                    <a:solidFill>
                      <a:srgbClr val="000000"/>
                    </a:solidFill>
                    <a:latin typeface="Constantia" pitchFamily="18" charset="0"/>
                  </a:rPr>
                  <a:t>C</a:t>
                </a:r>
                <a:r>
                  <a:rPr lang="en-US" baseline="-25000" dirty="0" smtClean="0">
                    <a:solidFill>
                      <a:srgbClr val="000000"/>
                    </a:solidFill>
                    <a:latin typeface="Constantia" pitchFamily="18" charset="0"/>
                  </a:rPr>
                  <a:t>d</a:t>
                </a:r>
                <a:r>
                  <a:rPr lang="en-US" dirty="0" smtClean="0">
                    <a:solidFill>
                      <a:srgbClr val="000000"/>
                    </a:solidFill>
                    <a:latin typeface="Constantia" pitchFamily="18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Constantia" pitchFamily="18" charset="0"/>
                  </a:rPr>
                  <a:t>= </a:t>
                </a:r>
                <a:r>
                  <a:rPr lang="en-US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fr-FR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15.1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dirty="0">
                    <a:solidFill>
                      <a:srgbClr val="000000"/>
                    </a:solidFill>
                    <a:latin typeface="Constantia" pitchFamily="18" charset="0"/>
                  </a:rPr>
                  <a:t>µm/√cm (</a:t>
                </a:r>
                <a:r>
                  <a:rPr lang="en-US" dirty="0" err="1" smtClean="0">
                    <a:solidFill>
                      <a:srgbClr val="000000"/>
                    </a:solidFill>
                    <a:latin typeface="Constantia" pitchFamily="18" charset="0"/>
                  </a:rPr>
                  <a:t>Magboltz</a:t>
                </a:r>
                <a:r>
                  <a:rPr lang="en-US" dirty="0" smtClean="0">
                    <a:solidFill>
                      <a:srgbClr val="000000"/>
                    </a:solidFill>
                    <a:latin typeface="Constantia" pitchFamily="18" charset="0"/>
                  </a:rPr>
                  <a:t> MC)</a:t>
                </a:r>
                <a:endParaRPr lang="fr-FR" dirty="0">
                  <a:solidFill>
                    <a:srgbClr val="000000"/>
                  </a:solidFill>
                  <a:latin typeface="Constantia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0" y="1794072"/>
                <a:ext cx="4408488" cy="945580"/>
              </a:xfrm>
              <a:prstGeom prst="rect">
                <a:avLst/>
              </a:prstGeom>
              <a:blipFill rotWithShape="1">
                <a:blip r:embed="rId7"/>
                <a:stretch>
                  <a:fillRect l="-1245" t="-3871" b="-96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3810000" y="901877"/>
            <a:ext cx="167640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imes New Roman" pitchFamily="18" charset="0"/>
              </a:rPr>
              <a:t>(B =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imes New Roman" pitchFamily="18" charset="0"/>
              </a:rPr>
              <a:t>T</a:t>
            </a: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imes New Roman" pitchFamily="18" charset="0"/>
              </a:rPr>
              <a:t>)</a:t>
            </a:r>
            <a:endParaRPr lang="en-US" sz="3200" b="1" dirty="0">
              <a:latin typeface="Constantia" pitchFamily="18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9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0" y="901877"/>
            <a:ext cx="167640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imes New Roman" pitchFamily="18" charset="0"/>
              </a:rPr>
              <a:t>(B = </a:t>
            </a: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  <a:cs typeface="Times New Roman" pitchFamily="18" charset="0"/>
              </a:rPr>
              <a:t>T)</a:t>
            </a:r>
            <a:endParaRPr lang="en-US" sz="3200" b="1" dirty="0">
              <a:latin typeface="Constantia" pitchFamily="18" charset="0"/>
            </a:endParaRPr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6081712" y="6076950"/>
            <a:ext cx="2071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b="1" dirty="0" err="1">
                <a:solidFill>
                  <a:srgbClr val="572314"/>
                </a:solidFill>
                <a:latin typeface="Constantia" pitchFamily="18" charset="0"/>
              </a:rPr>
              <a:t>Module_INK</a:t>
            </a:r>
            <a:endParaRPr lang="fr-FR" sz="2000" b="1" dirty="0">
              <a:solidFill>
                <a:srgbClr val="572314"/>
              </a:solidFill>
              <a:latin typeface="Constantia" pitchFamily="18" charset="0"/>
            </a:endParaRP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585912" y="6076950"/>
            <a:ext cx="2071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b="1" dirty="0" err="1">
                <a:solidFill>
                  <a:srgbClr val="572314"/>
                </a:solidFill>
                <a:latin typeface="Constantia" pitchFamily="18" charset="0"/>
              </a:rPr>
              <a:t>Module_CLK</a:t>
            </a:r>
            <a:endParaRPr lang="fr-FR" sz="2000" b="1" dirty="0">
              <a:solidFill>
                <a:srgbClr val="572314"/>
              </a:solidFill>
              <a:latin typeface="Constantia" pitchFamily="18" charset="0"/>
            </a:endParaRPr>
          </a:p>
        </p:txBody>
      </p:sp>
      <p:pic>
        <p:nvPicPr>
          <p:cNvPr id="8" name="Picture 8" descr="module CL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89" y="2842577"/>
            <a:ext cx="4500000" cy="326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0" y="1990725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C</a:t>
            </a:r>
            <a:r>
              <a:rPr lang="en-US" baseline="-25000" dirty="0">
                <a:solidFill>
                  <a:srgbClr val="000000"/>
                </a:solidFill>
                <a:latin typeface="Constantia" pitchFamily="18" charset="0"/>
              </a:rPr>
              <a:t>d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94.2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 µm/√cm (</a:t>
            </a:r>
            <a:r>
              <a:rPr lang="en-US" dirty="0" err="1" smtClean="0">
                <a:solidFill>
                  <a:srgbClr val="000000"/>
                </a:solidFill>
                <a:latin typeface="Constantia" pitchFamily="18" charset="0"/>
              </a:rPr>
              <a:t>Magboltz</a:t>
            </a:r>
            <a:r>
              <a:rPr lang="en-US" dirty="0" smtClean="0">
                <a:solidFill>
                  <a:srgbClr val="000000"/>
                </a:solidFill>
                <a:latin typeface="Constantia" pitchFamily="18" charset="0"/>
              </a:rPr>
              <a:t> MC)</a:t>
            </a: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10" name="Picture 7" descr="module IN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0" y="2860373"/>
            <a:ext cx="4500000" cy="323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</a:t>
            </a:r>
            <a:r>
              <a:rPr lang="en-US" dirty="0" smtClean="0"/>
              <a:t>resolution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26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80897"/>
            <a:ext cx="6263520" cy="51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8229600" cy="563563"/>
          </a:xfrm>
        </p:spPr>
        <p:txBody>
          <a:bodyPr/>
          <a:lstStyle/>
          <a:p>
            <a:r>
              <a:rPr lang="fr-FR" dirty="0"/>
              <a:t>Spatial </a:t>
            </a:r>
            <a:r>
              <a:rPr lang="fr-FR" dirty="0" err="1"/>
              <a:t>resolution</a:t>
            </a:r>
            <a:endParaRPr lang="en-US" dirty="0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16756"/>
            <a:ext cx="6273819" cy="51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11/09/2013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256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默认设计模板 1">
    <a:dk1>
      <a:srgbClr val="000000"/>
    </a:dk1>
    <a:lt1>
      <a:srgbClr val="FFFFFF"/>
    </a:lt1>
    <a:dk2>
      <a:srgbClr val="233DA9"/>
    </a:dk2>
    <a:lt2>
      <a:srgbClr val="DDDDDD"/>
    </a:lt2>
    <a:accent1>
      <a:srgbClr val="65AAE9"/>
    </a:accent1>
    <a:accent2>
      <a:srgbClr val="B2B2B2"/>
    </a:accent2>
    <a:accent3>
      <a:srgbClr val="FFFFFF"/>
    </a:accent3>
    <a:accent4>
      <a:srgbClr val="000000"/>
    </a:accent4>
    <a:accent5>
      <a:srgbClr val="B8D2F2"/>
    </a:accent5>
    <a:accent6>
      <a:srgbClr val="A1A1A1"/>
    </a:accent6>
    <a:hlink>
      <a:srgbClr val="7DA0D3"/>
    </a:hlink>
    <a:folHlink>
      <a:srgbClr val="B2E385"/>
    </a:folHlink>
  </a:clrScheme>
  <a:fontScheme name="默认设计模板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4167</TotalTime>
  <Words>811</Words>
  <Application>Microsoft Office PowerPoint</Application>
  <PresentationFormat>Affichage à l'écran (4:3)</PresentationFormat>
  <Paragraphs>196</Paragraphs>
  <Slides>28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4</vt:i4>
      </vt:variant>
      <vt:variant>
        <vt:lpstr>Titres des diapositives</vt:lpstr>
      </vt:variant>
      <vt:variant>
        <vt:i4>28</vt:i4>
      </vt:variant>
    </vt:vector>
  </HeadingPairs>
  <TitlesOfParts>
    <vt:vector size="33" baseType="lpstr">
      <vt:lpstr>默认设计模板</vt:lpstr>
      <vt:lpstr>Image</vt:lpstr>
      <vt:lpstr>公式</vt:lpstr>
      <vt:lpstr>Équation</vt:lpstr>
      <vt:lpstr>Equation</vt:lpstr>
      <vt:lpstr>Beam test Analysis Micromegas TPC  by Wenxin Wang</vt:lpstr>
      <vt:lpstr>Micromegas module</vt:lpstr>
      <vt:lpstr>Présentation PowerPoint</vt:lpstr>
      <vt:lpstr>Tests with one single module </vt:lpstr>
      <vt:lpstr>Micromegas modules</vt:lpstr>
      <vt:lpstr>Uniformity</vt:lpstr>
      <vt:lpstr>Spatial resolution</vt:lpstr>
      <vt:lpstr>Spatial resolution</vt:lpstr>
      <vt:lpstr>Spatial resolution</vt:lpstr>
      <vt:lpstr>Tests with multi-modules</vt:lpstr>
      <vt:lpstr>Integrated electronics</vt:lpstr>
      <vt:lpstr>Test bench</vt:lpstr>
      <vt:lpstr>Modules comparison</vt:lpstr>
      <vt:lpstr>Modules comparison</vt:lpstr>
      <vt:lpstr>Gain Study using beam events </vt:lpstr>
      <vt:lpstr>Beam events display</vt:lpstr>
      <vt:lpstr>Analysis Framework: MarlinTPC</vt:lpstr>
      <vt:lpstr>Spatial resolution</vt:lpstr>
      <vt:lpstr>Spatial resolution</vt:lpstr>
      <vt:lpstr>Spatial resolution</vt:lpstr>
      <vt:lpstr>Spatial resolution</vt:lpstr>
      <vt:lpstr>Spatial resolution</vt:lpstr>
      <vt:lpstr>Extrapolation of the spatial resolution</vt:lpstr>
      <vt:lpstr>Distortions</vt:lpstr>
      <vt:lpstr>Field distortions</vt:lpstr>
      <vt:lpstr>Gain</vt:lpstr>
      <vt:lpstr>Electron transparency</vt:lpstr>
      <vt:lpstr>Présentation PowerPoint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ThemeGallery</dc:creator>
  <cp:lastModifiedBy>Colas Paul</cp:lastModifiedBy>
  <cp:revision>503</cp:revision>
  <dcterms:created xsi:type="dcterms:W3CDTF">2004-07-21T02:43:03Z</dcterms:created>
  <dcterms:modified xsi:type="dcterms:W3CDTF">2013-09-11T12:48:18Z</dcterms:modified>
</cp:coreProperties>
</file>