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notesMasterIdLst>
    <p:notesMasterId r:id="rId14"/>
  </p:notesMasterIdLst>
  <p:handoutMasterIdLst>
    <p:handoutMasterId r:id="rId15"/>
  </p:handoutMasterIdLst>
  <p:sldIdLst>
    <p:sldId id="390" r:id="rId2"/>
    <p:sldId id="392" r:id="rId3"/>
    <p:sldId id="393" r:id="rId4"/>
    <p:sldId id="402" r:id="rId5"/>
    <p:sldId id="403" r:id="rId6"/>
    <p:sldId id="394" r:id="rId7"/>
    <p:sldId id="401" r:id="rId8"/>
    <p:sldId id="395" r:id="rId9"/>
    <p:sldId id="396" r:id="rId10"/>
    <p:sldId id="400" r:id="rId11"/>
    <p:sldId id="398" r:id="rId12"/>
    <p:sldId id="399" r:id="rId13"/>
  </p:sldIdLst>
  <p:sldSz cx="9144000" cy="6858000" type="screen4x3"/>
  <p:notesSz cx="7099300" cy="102346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bg1"/>
        </a:solidFill>
        <a:latin typeface="Arial Unicode MS" panose="020B0604020202020204" pitchFamily="50" charset="-128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FF"/>
    <a:srgbClr val="FF9966"/>
    <a:srgbClr val="A50021"/>
    <a:srgbClr val="FFCCCC"/>
    <a:srgbClr val="993300"/>
    <a:srgbClr val="663300"/>
    <a:srgbClr val="FFFFCC"/>
    <a:srgbClr val="FFC07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083E6E3-FA7D-4D7B-A595-EF9225AFEA82}" styleName="淡色スタイル 1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8799B23B-EC83-4686-B30A-512413B5E67A}" styleName="淡色スタイル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04" autoAdjust="0"/>
    <p:restoredTop sz="82302" autoAdjust="0"/>
  </p:normalViewPr>
  <p:slideViewPr>
    <p:cSldViewPr>
      <p:cViewPr varScale="1">
        <p:scale>
          <a:sx n="51" d="100"/>
          <a:sy n="51" d="100"/>
        </p:scale>
        <p:origin x="1548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2604" y="-120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4" tIns="49517" rIns="99034" bIns="49517" numCol="1" anchor="t" anchorCtr="0" compatLnSpc="1">
            <a:prstTxWarp prst="textNoShape">
              <a:avLst/>
            </a:prstTxWarp>
          </a:bodyPr>
          <a:lstStyle>
            <a:lvl1pPr defTabSz="990386" eaLnBrk="1" hangingPunct="1">
              <a:defRPr sz="13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4" tIns="49517" rIns="99034" bIns="49517" numCol="1" anchor="t" anchorCtr="0" compatLnSpc="1">
            <a:prstTxWarp prst="textNoShape">
              <a:avLst/>
            </a:prstTxWarp>
          </a:bodyPr>
          <a:lstStyle>
            <a:lvl1pPr algn="r" defTabSz="990386" eaLnBrk="1" hangingPunct="1">
              <a:defRPr sz="13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4" tIns="49517" rIns="99034" bIns="49517" numCol="1" anchor="b" anchorCtr="0" compatLnSpc="1">
            <a:prstTxWarp prst="textNoShape">
              <a:avLst/>
            </a:prstTxWarp>
          </a:bodyPr>
          <a:lstStyle>
            <a:lvl1pPr defTabSz="990386" eaLnBrk="1" hangingPunct="1">
              <a:defRPr sz="13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4" tIns="49517" rIns="99034" bIns="49517" numCol="1" anchor="b" anchorCtr="0" compatLnSpc="1">
            <a:prstTxWarp prst="textNoShape">
              <a:avLst/>
            </a:prstTxWarp>
          </a:bodyPr>
          <a:lstStyle>
            <a:lvl1pPr algn="r" defTabSz="989013" eaLnBrk="1" hangingPunct="1">
              <a:defRPr sz="1300" smtClean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CDC2FAC4-C250-498A-88B8-6F8CA59696B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720095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>
            <a:lvl1pPr defTabSz="914075" eaLnBrk="1" hangingPunct="1">
              <a:defRPr sz="11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38600" y="0"/>
            <a:ext cx="3048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>
            <a:lvl1pPr algn="r" defTabSz="914075" eaLnBrk="1" hangingPunct="1">
              <a:defRPr sz="11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41400" y="762000"/>
            <a:ext cx="5081588" cy="3810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876800"/>
            <a:ext cx="52578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536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4" rIns="91427" bIns="45714" numCol="1" anchor="b" anchorCtr="0" compatLnSpc="1">
            <a:prstTxWarp prst="textNoShape">
              <a:avLst/>
            </a:prstTxWarp>
          </a:bodyPr>
          <a:lstStyle>
            <a:lvl1pPr defTabSz="914075" eaLnBrk="1" hangingPunct="1">
              <a:defRPr sz="11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38600" y="97536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7" tIns="45714" rIns="91427" bIns="45714" numCol="1" anchor="b" anchorCtr="0" compatLnSpc="1">
            <a:prstTxWarp prst="textNoShape">
              <a:avLst/>
            </a:prstTxWarp>
          </a:bodyPr>
          <a:lstStyle>
            <a:lvl1pPr algn="r" defTabSz="912813" eaLnBrk="1" hangingPunct="1">
              <a:defRPr sz="1100" smtClean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7A1BF03-75BB-447B-9479-DF874FDAEDD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666971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A1BF03-75BB-447B-9479-DF874FDAEDDE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01605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52645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20545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4008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400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822382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304800" y="1066800"/>
            <a:ext cx="8610600" cy="5334000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</p:spTree>
    <p:extLst>
      <p:ext uri="{BB962C8B-B14F-4D97-AF65-F5344CB8AC3E}">
        <p14:creationId xmlns:p14="http://schemas.microsoft.com/office/powerpoint/2010/main" val="10514486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304800" y="1066800"/>
            <a:ext cx="4229100" cy="53340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229100" cy="53340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060909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70231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ja-JP" alt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61049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8860222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2291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64116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63798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145056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11597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805636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5717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1E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 タイトルの書式設定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066800"/>
            <a:ext cx="86106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321121" y="6445250"/>
            <a:ext cx="8715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 Unicode MS" panose="020B0604020202020204" pitchFamily="50" charset="-128"/>
                <a:ea typeface="ＭＳ Ｐゴシック" panose="020B0600070205080204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n-US" altLang="ja-JP" sz="1600" dirty="0" smtClean="0">
                <a:solidFill>
                  <a:schemeClr val="hlink"/>
                </a:solidFill>
              </a:rPr>
              <a:t>Taikan Suehara, </a:t>
            </a:r>
            <a:r>
              <a:rPr lang="en-US" altLang="ja-JP" sz="1600" dirty="0" smtClean="0">
                <a:solidFill>
                  <a:schemeClr val="hlink"/>
                </a:solidFill>
              </a:rPr>
              <a:t>ILD</a:t>
            </a:r>
            <a:r>
              <a:rPr lang="en-US" altLang="ja-JP" sz="1600" baseline="0" dirty="0" smtClean="0">
                <a:solidFill>
                  <a:schemeClr val="hlink"/>
                </a:solidFill>
              </a:rPr>
              <a:t> </a:t>
            </a:r>
            <a:r>
              <a:rPr lang="en-US" altLang="ja-JP" sz="1600" baseline="0" dirty="0" err="1" smtClean="0">
                <a:solidFill>
                  <a:schemeClr val="hlink"/>
                </a:solidFill>
              </a:rPr>
              <a:t>phys</a:t>
            </a:r>
            <a:r>
              <a:rPr lang="en-US" altLang="ja-JP" sz="1600" baseline="0" dirty="0" smtClean="0">
                <a:solidFill>
                  <a:schemeClr val="hlink"/>
                </a:solidFill>
              </a:rPr>
              <a:t>/soft </a:t>
            </a:r>
            <a:r>
              <a:rPr lang="en-US" altLang="ja-JP" sz="1600" baseline="0" dirty="0" smtClean="0">
                <a:solidFill>
                  <a:schemeClr val="hlink"/>
                </a:solidFill>
              </a:rPr>
              <a:t>meeting</a:t>
            </a:r>
            <a:r>
              <a:rPr lang="en-US" altLang="ja-JP" sz="1600" dirty="0" smtClean="0">
                <a:solidFill>
                  <a:schemeClr val="hlink"/>
                </a:solidFill>
              </a:rPr>
              <a:t>, </a:t>
            </a:r>
            <a:r>
              <a:rPr lang="en-US" altLang="ja-JP" sz="1600" dirty="0" smtClean="0">
                <a:solidFill>
                  <a:schemeClr val="hlink"/>
                </a:solidFill>
              </a:rPr>
              <a:t>11</a:t>
            </a:r>
            <a:r>
              <a:rPr lang="en-US" altLang="ja-JP" sz="1600" baseline="0" dirty="0" smtClean="0">
                <a:solidFill>
                  <a:schemeClr val="hlink"/>
                </a:solidFill>
              </a:rPr>
              <a:t> Sep. 2013</a:t>
            </a:r>
            <a:r>
              <a:rPr lang="en-US" altLang="ja-JP" sz="1600" dirty="0" smtClean="0">
                <a:solidFill>
                  <a:schemeClr val="hlink"/>
                </a:solidFill>
              </a:rPr>
              <a:t>  </a:t>
            </a:r>
            <a:r>
              <a:rPr lang="en-US" altLang="ja-JP" sz="1600" dirty="0" smtClean="0"/>
              <a:t>page </a:t>
            </a:r>
            <a:fld id="{29655132-E8D5-416B-8E9E-403D9D83FBB0}" type="slidenum">
              <a:rPr lang="en-US" altLang="ja-JP" sz="1800" smtClean="0"/>
              <a:pPr algn="r" eaLnBrk="1" hangingPunct="1">
                <a:spcBef>
                  <a:spcPct val="50000"/>
                </a:spcBef>
                <a:defRPr/>
              </a:pPr>
              <a:t>‹#›</a:t>
            </a:fld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1235729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  <p:sldLayoutId id="2147483705" r:id="rId14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accent2">
              <a:lumMod val="60000"/>
              <a:lumOff val="40000"/>
            </a:schemeClr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rgbClr val="FFFF00"/>
          </a:solidFill>
          <a:effectLst>
            <a:outerShdw blurRad="38100" dist="38100" dir="2700000" algn="tl">
              <a:srgbClr val="FFFFFF"/>
            </a:outerShdw>
          </a:effectLst>
          <a:latin typeface="Arial Unicode MS" pitchFamily="50" charset="-128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2744757" y="4365104"/>
            <a:ext cx="373692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3200" dirty="0" smtClean="0"/>
              <a:t>Taikan Suehara</a:t>
            </a:r>
          </a:p>
          <a:p>
            <a:pPr algn="ctr"/>
            <a:r>
              <a:rPr kumimoji="1" lang="en-US" altLang="ja-JP" sz="3200" kern="1200" dirty="0" smtClean="0"/>
              <a:t>(Tohoku University)</a:t>
            </a:r>
          </a:p>
        </p:txBody>
      </p:sp>
      <p:sp>
        <p:nvSpPr>
          <p:cNvPr id="13" name="タイトル 3"/>
          <p:cNvSpPr txBox="1">
            <a:spLocks/>
          </p:cNvSpPr>
          <p:nvPr/>
        </p:nvSpPr>
        <p:spPr bwMode="auto">
          <a:xfrm>
            <a:off x="611560" y="620688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50" charset="-128"/>
                <a:ea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50" charset="-128"/>
                <a:ea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50" charset="-128"/>
                <a:ea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50" charset="-128"/>
                <a:ea typeface="ＭＳ Ｐゴシック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50" charset="-128"/>
                <a:ea typeface="ＭＳ Ｐゴシック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50" charset="-128"/>
                <a:ea typeface="ＭＳ Ｐゴシック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50" charset="-128"/>
                <a:ea typeface="ＭＳ Ｐゴシック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rgbClr val="FF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 Unicode MS" pitchFamily="50" charset="-128"/>
                <a:ea typeface="ＭＳ Ｐゴシック" charset="-128"/>
              </a:defRPr>
            </a:lvl9pPr>
          </a:lstStyle>
          <a:p>
            <a:r>
              <a:rPr lang="en-US" altLang="ja-JP" sz="6000" kern="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llh</a:t>
            </a:r>
            <a:r>
              <a:rPr lang="en-US" altLang="ja-JP" sz="6000" kern="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recoil analysis</a:t>
            </a:r>
            <a:br>
              <a:rPr lang="en-US" altLang="ja-JP" sz="6000" kern="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en-US" altLang="ja-JP" sz="6000" kern="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at</a:t>
            </a:r>
            <a:r>
              <a:rPr lang="en-US" altLang="ja-JP" sz="6000" kern="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ja-JP" sz="6000" kern="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500 </a:t>
            </a:r>
            <a:r>
              <a:rPr lang="en-US" altLang="ja-JP" sz="6000" kern="0" dirty="0" err="1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GeV</a:t>
            </a:r>
            <a:endParaRPr lang="ja-JP" altLang="en-US" sz="6000" kern="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30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8949" y="1916831"/>
            <a:ext cx="4680520" cy="4492043"/>
          </a:xfrm>
          <a:prstGeom prst="rect">
            <a:avLst/>
          </a:prstGeom>
        </p:spPr>
      </p:pic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ee</a:t>
            </a:r>
            <a:r>
              <a:rPr lang="en-US" altLang="ja-JP" dirty="0" smtClean="0"/>
              <a:t>: cut table</a:t>
            </a: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5277315"/>
              </p:ext>
            </p:extLst>
          </p:nvPr>
        </p:nvGraphicFramePr>
        <p:xfrm>
          <a:off x="0" y="836712"/>
          <a:ext cx="9144000" cy="316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/>
                <a:gridCol w="1143000"/>
                <a:gridCol w="1143000"/>
                <a:gridCol w="1143000"/>
                <a:gridCol w="1143000"/>
                <a:gridCol w="1143000"/>
                <a:gridCol w="1143000"/>
                <a:gridCol w="1143000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cut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err="1" smtClean="0"/>
                        <a:t>eeh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err="1" smtClean="0"/>
                        <a:t>mmh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ooh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2f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4f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6f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o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e&gt;=2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4582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76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6241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500994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1.6e+4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94156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413309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z mass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1654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2.3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559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18976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151032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14827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15562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err="1" smtClean="0"/>
                        <a:t>ptdl</a:t>
                      </a:r>
                      <a:r>
                        <a:rPr kumimoji="1" lang="en-US" altLang="ja-JP" sz="2000" dirty="0" smtClean="0"/>
                        <a:t>&gt;20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1627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2.0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459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12987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115384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12983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11496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recoil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1126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0.6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14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478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31324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443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1278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err="1" smtClean="0"/>
                        <a:t>acop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1118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0.6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14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426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30123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429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1193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err="1" smtClean="0"/>
                        <a:t>ptbal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1113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0.6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14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388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28417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417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1154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l&gt;0.9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757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0.6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1.4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26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2763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66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84</a:t>
                      </a:r>
                      <a:endParaRPr kumimoji="1" lang="ja-JP" altLang="en-US" sz="2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571" y="4162853"/>
            <a:ext cx="4680520" cy="4492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1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図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5203" y="3851457"/>
            <a:ext cx="4176465" cy="2832315"/>
          </a:xfrm>
          <a:prstGeom prst="rect">
            <a:avLst/>
          </a:prstGeom>
        </p:spPr>
      </p:pic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ee</a:t>
            </a:r>
            <a:r>
              <a:rPr kumimoji="1" lang="en-US" altLang="ja-JP" dirty="0" smtClean="0"/>
              <a:t>: recoil fit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220072" y="4435873"/>
            <a:ext cx="1204176" cy="52322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altLang="ja-JP" sz="2800" dirty="0" smtClean="0"/>
              <a:t>7</a:t>
            </a:r>
            <a:r>
              <a:rPr kumimoji="1" lang="en-US" altLang="ja-JP" sz="2800" dirty="0" smtClean="0"/>
              <a:t>.10%</a:t>
            </a:r>
            <a:endParaRPr kumimoji="1" lang="ja-JP" altLang="en-US" sz="2800" dirty="0"/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886126"/>
            <a:ext cx="4176464" cy="2832315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5204" y="898236"/>
            <a:ext cx="4178796" cy="2833896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851457"/>
            <a:ext cx="4176464" cy="2832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71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266700" y="927476"/>
            <a:ext cx="8610600" cy="5334000"/>
          </a:xfrm>
        </p:spPr>
        <p:txBody>
          <a:bodyPr/>
          <a:lstStyle/>
          <a:p>
            <a:r>
              <a:rPr lang="en-US" altLang="ja-JP" dirty="0" err="1" smtClean="0"/>
              <a:t>mmh</a:t>
            </a:r>
            <a:r>
              <a:rPr lang="en-US" altLang="ja-JP" dirty="0" smtClean="0"/>
              <a:t>: 6.49%</a:t>
            </a:r>
          </a:p>
          <a:p>
            <a:r>
              <a:rPr kumimoji="1" lang="en-US" altLang="ja-JP" dirty="0" err="1" smtClean="0"/>
              <a:t>eeh</a:t>
            </a:r>
            <a:r>
              <a:rPr kumimoji="1" lang="en-US" altLang="ja-JP" dirty="0" smtClean="0"/>
              <a:t>: 7.10</a:t>
            </a:r>
            <a:r>
              <a:rPr kumimoji="1" lang="en-US" altLang="ja-JP" dirty="0" smtClean="0"/>
              <a:t>%</a:t>
            </a:r>
            <a:endParaRPr lang="en-US" altLang="ja-JP" dirty="0"/>
          </a:p>
          <a:p>
            <a:r>
              <a:rPr kumimoji="1" lang="en-US" altLang="ja-JP" dirty="0" smtClean="0"/>
              <a:t>combined: 4.8%</a:t>
            </a:r>
          </a:p>
          <a:p>
            <a:endParaRPr lang="en-US" altLang="ja-JP" dirty="0"/>
          </a:p>
          <a:p>
            <a:r>
              <a:rPr lang="en-US" altLang="ja-JP" dirty="0" smtClean="0"/>
              <a:t>Ongoing: with more statistics &amp; </a:t>
            </a:r>
            <a:r>
              <a:rPr lang="en-US" altLang="ja-JP" dirty="0" err="1" smtClean="0"/>
              <a:t>bg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signal </a:t>
            </a:r>
            <a:r>
              <a:rPr lang="en-US" altLang="ja-JP" dirty="0" smtClean="0"/>
              <a:t>(Full: prepared thanks to </a:t>
            </a:r>
            <a:r>
              <a:rPr lang="en-US" altLang="ja-JP" dirty="0" err="1" smtClean="0"/>
              <a:t>Akiya</a:t>
            </a:r>
            <a:r>
              <a:rPr lang="en-US" altLang="ja-JP" dirty="0" smtClean="0"/>
              <a:t>)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2f, 4f (SGV: </a:t>
            </a:r>
            <a:r>
              <a:rPr kumimoji="1" lang="en-US" altLang="ja-JP" dirty="0" smtClean="0"/>
              <a:t>prepared thanks to Mikael)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1f_3f (SGV: prepared</a:t>
            </a:r>
            <a:r>
              <a:rPr lang="en-US" altLang="ja-JP" dirty="0" smtClean="0"/>
              <a:t>)</a:t>
            </a:r>
          </a:p>
          <a:p>
            <a:pPr lvl="1"/>
            <a:endParaRPr kumimoji="1" lang="en-US" altLang="ja-JP" dirty="0"/>
          </a:p>
          <a:p>
            <a:r>
              <a:rPr lang="en-US" altLang="ja-JP" dirty="0" smtClean="0"/>
              <a:t>250 </a:t>
            </a:r>
            <a:r>
              <a:rPr lang="en-US" altLang="ja-JP" dirty="0" err="1" smtClean="0"/>
              <a:t>GeV</a:t>
            </a:r>
            <a:r>
              <a:rPr lang="en-US" altLang="ja-JP" dirty="0" smtClean="0"/>
              <a:t>: Shun is still working on </a:t>
            </a:r>
            <a:r>
              <a:rPr lang="en-US" altLang="ja-JP" dirty="0" err="1" smtClean="0"/>
              <a:t>ee</a:t>
            </a:r>
            <a:r>
              <a:rPr lang="en-US" altLang="ja-JP" dirty="0" err="1" smtClean="0"/>
              <a:t>h</a:t>
            </a:r>
            <a:endParaRPr kumimoji="1" lang="en-US" altLang="ja-JP" dirty="0" smtClean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8438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Absolute </a:t>
            </a:r>
            <a:r>
              <a:rPr lang="en-US" altLang="ja-JP" dirty="0" err="1" smtClean="0"/>
              <a:t>Zh</a:t>
            </a:r>
            <a:r>
              <a:rPr lang="en-US" altLang="ja-JP" dirty="0" smtClean="0"/>
              <a:t> cross section</a:t>
            </a:r>
            <a:br>
              <a:rPr lang="en-US" altLang="ja-JP" dirty="0" smtClean="0"/>
            </a:br>
            <a:r>
              <a:rPr lang="en-US" altLang="ja-JP" dirty="0"/>
              <a:t>(2.6% with </a:t>
            </a:r>
            <a:r>
              <a:rPr lang="en-US" altLang="ja-JP" dirty="0" err="1"/>
              <a:t>Zh</a:t>
            </a:r>
            <a:r>
              <a:rPr lang="en-US" altLang="ja-JP" dirty="0"/>
              <a:t> -&gt; </a:t>
            </a:r>
            <a:r>
              <a:rPr lang="en-US" altLang="ja-JP" dirty="0" err="1"/>
              <a:t>llh</a:t>
            </a:r>
            <a:r>
              <a:rPr lang="en-US" altLang="ja-JP" dirty="0"/>
              <a:t> in 250 </a:t>
            </a:r>
            <a:r>
              <a:rPr lang="en-US" altLang="ja-JP" dirty="0" err="1"/>
              <a:t>GeV</a:t>
            </a:r>
            <a:r>
              <a:rPr lang="en-US" altLang="ja-JP" dirty="0"/>
              <a:t>)</a:t>
            </a:r>
            <a:br>
              <a:rPr lang="en-US" altLang="ja-JP" dirty="0"/>
            </a:br>
            <a:r>
              <a:rPr lang="en-US" altLang="ja-JP" dirty="0" smtClean="0"/>
              <a:t>limits</a:t>
            </a:r>
            <a:r>
              <a:rPr lang="en-US" altLang="ja-JP" dirty="0"/>
              <a:t> </a:t>
            </a:r>
            <a:r>
              <a:rPr lang="en-US" altLang="ja-JP" dirty="0" smtClean="0"/>
              <a:t>global fit of Higgs couplings</a:t>
            </a:r>
            <a:endParaRPr kumimoji="1" lang="en-US" altLang="ja-JP" dirty="0" smtClean="0"/>
          </a:p>
          <a:p>
            <a:r>
              <a:rPr lang="en-US" altLang="ja-JP" dirty="0" smtClean="0"/>
              <a:t>Some ideas to improve </a:t>
            </a:r>
            <a:r>
              <a:rPr lang="en-US" altLang="ja-JP" dirty="0" err="1" smtClean="0">
                <a:latin typeface="Symbol" panose="05050102010706020507" pitchFamily="18" charset="2"/>
              </a:rPr>
              <a:t>s</a:t>
            </a:r>
            <a:r>
              <a:rPr lang="en-US" altLang="ja-JP" baseline="-25000" dirty="0" err="1" smtClean="0"/>
              <a:t>Zh</a:t>
            </a:r>
            <a:endParaRPr lang="en-US" altLang="ja-JP" baseline="-25000" dirty="0"/>
          </a:p>
          <a:p>
            <a:pPr lvl="1"/>
            <a:r>
              <a:rPr kumimoji="1" lang="en-US" altLang="ja-JP" dirty="0" smtClean="0"/>
              <a:t>including </a:t>
            </a:r>
            <a:r>
              <a:rPr kumimoji="1" lang="en-US" altLang="ja-JP" dirty="0" err="1" smtClean="0"/>
              <a:t>qqh</a:t>
            </a:r>
            <a:endParaRPr lang="en-US" altLang="ja-JP" dirty="0"/>
          </a:p>
          <a:p>
            <a:pPr lvl="2"/>
            <a:r>
              <a:rPr lang="en-US" altLang="ja-JP" dirty="0" smtClean="0"/>
              <a:t>Talk in previous meeting by </a:t>
            </a:r>
            <a:r>
              <a:rPr lang="en-US" altLang="ja-JP" dirty="0" err="1" smtClean="0"/>
              <a:t>Akiya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including 500 </a:t>
            </a:r>
            <a:r>
              <a:rPr lang="en-US" altLang="ja-JP" dirty="0" err="1" smtClean="0"/>
              <a:t>GeV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This talk</a:t>
            </a:r>
            <a:endParaRPr lang="en-US" altLang="ja-JP" dirty="0"/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Motivation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59360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Cross section</a:t>
            </a:r>
            <a:r>
              <a:rPr lang="ja-JP" altLang="en-US" dirty="0"/>
              <a:t> </a:t>
            </a:r>
            <a:r>
              <a:rPr lang="en-US" altLang="ja-JP" dirty="0" smtClean="0"/>
              <a:t>(</a:t>
            </a:r>
            <a:r>
              <a:rPr lang="en-US" altLang="ja-JP" dirty="0" err="1" smtClean="0">
                <a:latin typeface="Symbol" panose="05050102010706020507" pitchFamily="18" charset="2"/>
              </a:rPr>
              <a:t>mm</a:t>
            </a:r>
            <a:r>
              <a:rPr lang="en-US" altLang="ja-JP" dirty="0" err="1" smtClean="0"/>
              <a:t>h</a:t>
            </a:r>
            <a:r>
              <a:rPr lang="en-US" altLang="ja-JP" dirty="0" smtClean="0"/>
              <a:t>) </a:t>
            </a:r>
            <a:r>
              <a:rPr lang="en-US" altLang="ja-JP" dirty="0" err="1" smtClean="0"/>
              <a:t>eL</a:t>
            </a:r>
            <a:r>
              <a:rPr lang="en-US" altLang="ja-JP" dirty="0" smtClean="0"/>
              <a:t>(0.8) </a:t>
            </a:r>
            <a:r>
              <a:rPr lang="en-US" altLang="ja-JP" dirty="0" err="1" smtClean="0"/>
              <a:t>pR</a:t>
            </a:r>
            <a:r>
              <a:rPr lang="en-US" altLang="ja-JP" dirty="0" smtClean="0"/>
              <a:t>(0.3)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250 </a:t>
            </a:r>
            <a:r>
              <a:rPr lang="en-US" altLang="ja-JP" dirty="0" err="1" smtClean="0"/>
              <a:t>GeV</a:t>
            </a:r>
            <a:r>
              <a:rPr lang="en-US" altLang="ja-JP" dirty="0" smtClean="0"/>
              <a:t>: 10 </a:t>
            </a:r>
            <a:r>
              <a:rPr lang="en-US" altLang="ja-JP" dirty="0" err="1" smtClean="0"/>
              <a:t>fb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500 </a:t>
            </a:r>
            <a:r>
              <a:rPr kumimoji="1" lang="en-US" altLang="ja-JP" dirty="0" err="1" smtClean="0"/>
              <a:t>GeV</a:t>
            </a:r>
            <a:r>
              <a:rPr kumimoji="1" lang="en-US" altLang="ja-JP" dirty="0" smtClean="0"/>
              <a:t>: 3.3 </a:t>
            </a:r>
            <a:r>
              <a:rPr kumimoji="1" lang="en-US" altLang="ja-JP" dirty="0" err="1" smtClean="0"/>
              <a:t>fb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Combining two may improve the resolution</a:t>
            </a:r>
            <a:endParaRPr kumimoji="1" lang="en-US" altLang="ja-JP" dirty="0" smtClean="0"/>
          </a:p>
          <a:p>
            <a:r>
              <a:rPr lang="en-US" altLang="ja-JP" dirty="0" smtClean="0"/>
              <a:t>Recoil mass</a:t>
            </a:r>
          </a:p>
          <a:p>
            <a:pPr lvl="1"/>
            <a:r>
              <a:rPr kumimoji="1" lang="en-US" altLang="ja-JP" dirty="0" smtClean="0"/>
              <a:t>Smeared in 500 </a:t>
            </a:r>
            <a:r>
              <a:rPr kumimoji="1" lang="en-US" altLang="ja-JP" dirty="0" err="1" smtClean="0"/>
              <a:t>GeV</a:t>
            </a:r>
            <a:endParaRPr kumimoji="1" lang="en-US" altLang="ja-JP" dirty="0" smtClean="0"/>
          </a:p>
          <a:p>
            <a:r>
              <a:rPr kumimoji="1" lang="en-US" altLang="ja-JP" dirty="0" smtClean="0"/>
              <a:t>Background</a:t>
            </a:r>
          </a:p>
          <a:p>
            <a:pPr lvl="1"/>
            <a:r>
              <a:rPr lang="en-US" altLang="ja-JP" dirty="0" smtClean="0"/>
              <a:t>Large t-channel diagram in 500 </a:t>
            </a:r>
            <a:r>
              <a:rPr lang="en-US" altLang="ja-JP" dirty="0" err="1" smtClean="0"/>
              <a:t>GeV</a:t>
            </a:r>
            <a:endParaRPr lang="en-US" altLang="ja-JP" dirty="0" smtClean="0"/>
          </a:p>
          <a:p>
            <a:r>
              <a:rPr lang="en-US" altLang="ja-JP" dirty="0" smtClean="0"/>
              <a:t>Analysis</a:t>
            </a:r>
          </a:p>
          <a:p>
            <a:pPr lvl="1"/>
            <a:r>
              <a:rPr lang="en-US" altLang="ja-JP" dirty="0" smtClean="0"/>
              <a:t>Almost the same as 250 </a:t>
            </a:r>
            <a:r>
              <a:rPr lang="en-US" altLang="ja-JP" dirty="0" err="1" smtClean="0"/>
              <a:t>GeV</a:t>
            </a: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llh</a:t>
            </a:r>
            <a:r>
              <a:rPr kumimoji="1" lang="en-US" altLang="ja-JP" dirty="0" smtClean="0"/>
              <a:t> at 500 </a:t>
            </a:r>
            <a:r>
              <a:rPr kumimoji="1" lang="en-US" altLang="ja-JP" dirty="0" err="1" smtClean="0"/>
              <a:t>GeV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78883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ja-JP" dirty="0" smtClean="0"/>
              <a:t>Almost same as </a:t>
            </a:r>
            <a:r>
              <a:rPr lang="en-US" altLang="ja-JP" dirty="0" err="1" smtClean="0"/>
              <a:t>LoI</a:t>
            </a:r>
            <a:endParaRPr lang="en-US" altLang="ja-JP" dirty="0" smtClean="0"/>
          </a:p>
          <a:p>
            <a:r>
              <a:rPr kumimoji="1" lang="en-US" altLang="ja-JP" dirty="0" smtClean="0"/>
              <a:t>Lepton ID</a:t>
            </a:r>
          </a:p>
          <a:p>
            <a:r>
              <a:rPr lang="en-US" altLang="ja-JP" dirty="0" smtClean="0"/>
              <a:t>Z mass (81.2 to 101.2 </a:t>
            </a:r>
            <a:r>
              <a:rPr lang="en-US" altLang="ja-JP" dirty="0" err="1" smtClean="0"/>
              <a:t>GeV</a:t>
            </a:r>
            <a:r>
              <a:rPr lang="en-US" altLang="ja-JP" dirty="0" smtClean="0"/>
              <a:t>)</a:t>
            </a:r>
          </a:p>
          <a:p>
            <a:r>
              <a:rPr lang="en-US" altLang="ja-JP" dirty="0" smtClean="0"/>
              <a:t>di-lepton </a:t>
            </a:r>
            <a:r>
              <a:rPr lang="en-US" altLang="ja-JP" dirty="0" err="1" smtClean="0"/>
              <a:t>pT</a:t>
            </a:r>
            <a:r>
              <a:rPr lang="en-US" altLang="ja-JP" dirty="0"/>
              <a:t> </a:t>
            </a:r>
            <a:r>
              <a:rPr lang="en-US" altLang="ja-JP" dirty="0" smtClean="0"/>
              <a:t>&gt; 20 </a:t>
            </a:r>
            <a:r>
              <a:rPr lang="en-US" altLang="ja-JP" dirty="0" err="1" smtClean="0"/>
              <a:t>GeV</a:t>
            </a:r>
            <a:endParaRPr lang="en-US" altLang="ja-JP" dirty="0" smtClean="0"/>
          </a:p>
          <a:p>
            <a:r>
              <a:rPr lang="en-US" altLang="ja-JP" dirty="0" smtClean="0"/>
              <a:t>recoil mass (115-250 </a:t>
            </a:r>
            <a:r>
              <a:rPr lang="en-US" altLang="ja-JP" dirty="0">
                <a:latin typeface="Symbol" panose="05050102010706020507" pitchFamily="18" charset="2"/>
              </a:rPr>
              <a:t>mm</a:t>
            </a:r>
            <a:r>
              <a:rPr lang="en-US" altLang="ja-JP" dirty="0" smtClean="0"/>
              <a:t>, 100-250 </a:t>
            </a:r>
            <a:r>
              <a:rPr lang="en-US" altLang="ja-JP" dirty="0" err="1" smtClean="0"/>
              <a:t>ee</a:t>
            </a:r>
            <a:r>
              <a:rPr lang="en-US" altLang="ja-JP" dirty="0" smtClean="0"/>
              <a:t>)</a:t>
            </a:r>
          </a:p>
          <a:p>
            <a:r>
              <a:rPr lang="en-US" altLang="ja-JP" dirty="0" err="1" smtClean="0"/>
              <a:t>acoplanarity</a:t>
            </a:r>
            <a:r>
              <a:rPr lang="en-US" altLang="ja-JP" dirty="0" smtClean="0"/>
              <a:t> (</a:t>
            </a:r>
            <a:r>
              <a:rPr lang="en-US" altLang="ja-JP" dirty="0" smtClean="0">
                <a:latin typeface="Symbol" panose="05050102010706020507" pitchFamily="18" charset="2"/>
              </a:rPr>
              <a:t>p</a:t>
            </a:r>
            <a:r>
              <a:rPr lang="en-US" altLang="ja-JP" dirty="0" smtClean="0"/>
              <a:t> +- 0.1 rad vetoed)</a:t>
            </a:r>
          </a:p>
          <a:p>
            <a:r>
              <a:rPr lang="en-US" altLang="ja-JP" dirty="0" err="1" smtClean="0"/>
              <a:t>pT</a:t>
            </a:r>
            <a:r>
              <a:rPr lang="en-US" altLang="ja-JP" dirty="0" smtClean="0"/>
              <a:t> balance</a:t>
            </a:r>
            <a:br>
              <a:rPr lang="en-US" altLang="ja-JP" dirty="0" smtClean="0"/>
            </a:br>
            <a:r>
              <a:rPr lang="en-US" altLang="ja-JP" dirty="0" smtClean="0"/>
              <a:t>|di-lepton </a:t>
            </a:r>
            <a:r>
              <a:rPr lang="en-US" altLang="ja-JP" dirty="0" err="1" smtClean="0"/>
              <a:t>pT</a:t>
            </a:r>
            <a:r>
              <a:rPr lang="en-US" altLang="ja-JP" dirty="0" smtClean="0"/>
              <a:t> – </a:t>
            </a:r>
            <a:r>
              <a:rPr lang="en-US" altLang="ja-JP" dirty="0" err="1" smtClean="0"/>
              <a:t>pT</a:t>
            </a:r>
            <a:r>
              <a:rPr lang="en-US" altLang="ja-JP" dirty="0" smtClean="0"/>
              <a:t> of the most energetic neutral particle| &gt; 10 </a:t>
            </a:r>
            <a:r>
              <a:rPr lang="en-US" altLang="ja-JP" dirty="0" err="1" smtClean="0"/>
              <a:t>GeV</a:t>
            </a:r>
            <a:endParaRPr lang="en-US" altLang="ja-JP" dirty="0" smtClean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Cuts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966996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kumimoji="1" lang="en-US" altLang="ja-JP" dirty="0" smtClean="0"/>
              <a:t>Same as </a:t>
            </a:r>
            <a:r>
              <a:rPr kumimoji="1" lang="en-US" altLang="ja-JP" dirty="0" err="1" smtClean="0"/>
              <a:t>LoI</a:t>
            </a:r>
            <a:endParaRPr kumimoji="1" lang="en-US" altLang="ja-JP" dirty="0" smtClean="0"/>
          </a:p>
          <a:p>
            <a:r>
              <a:rPr kumimoji="1" lang="en-US" altLang="ja-JP" dirty="0" smtClean="0"/>
              <a:t>di-lepton </a:t>
            </a:r>
            <a:r>
              <a:rPr kumimoji="1" lang="en-US" altLang="ja-JP" dirty="0" err="1" smtClean="0"/>
              <a:t>pT</a:t>
            </a:r>
            <a:endParaRPr kumimoji="1" lang="en-US" altLang="ja-JP" dirty="0" smtClean="0"/>
          </a:p>
          <a:p>
            <a:r>
              <a:rPr lang="en-US" altLang="ja-JP" dirty="0" err="1" smtClean="0"/>
              <a:t>cos</a:t>
            </a:r>
            <a:r>
              <a:rPr lang="en-US" altLang="ja-JP" dirty="0" err="1" smtClean="0">
                <a:latin typeface="Symbol" panose="05050102010706020507" pitchFamily="18" charset="2"/>
              </a:rPr>
              <a:t>q</a:t>
            </a:r>
            <a:r>
              <a:rPr lang="en-US" altLang="ja-JP" dirty="0" smtClean="0"/>
              <a:t> of di-lepton</a:t>
            </a:r>
          </a:p>
          <a:p>
            <a:r>
              <a:rPr kumimoji="1" lang="en-US" altLang="ja-JP" dirty="0" err="1" smtClean="0"/>
              <a:t>acolinearity</a:t>
            </a:r>
            <a:endParaRPr kumimoji="1" lang="en-US" altLang="ja-JP" dirty="0" smtClean="0"/>
          </a:p>
          <a:p>
            <a:r>
              <a:rPr kumimoji="1" lang="en-US" altLang="ja-JP" dirty="0" smtClean="0"/>
              <a:t>Z mass</a:t>
            </a:r>
          </a:p>
          <a:p>
            <a:endParaRPr lang="en-US" altLang="ja-JP" dirty="0"/>
          </a:p>
          <a:p>
            <a:pPr marL="0" indent="0">
              <a:buNone/>
            </a:pPr>
            <a:r>
              <a:rPr kumimoji="1" lang="en-US" altLang="ja-JP" dirty="0" smtClean="0"/>
              <a:t>TMVA used</a:t>
            </a:r>
          </a:p>
          <a:p>
            <a:r>
              <a:rPr lang="en-US" altLang="ja-JP" dirty="0" smtClean="0"/>
              <a:t>BDT &amp; likelihood gives similar results</a:t>
            </a:r>
          </a:p>
          <a:p>
            <a:r>
              <a:rPr kumimoji="1" lang="en-US" altLang="ja-JP" dirty="0" smtClean="0"/>
              <a:t>Likelihood adopted</a:t>
            </a:r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Likelihood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9506" y="764704"/>
            <a:ext cx="4725894" cy="4535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7587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err="1" smtClean="0"/>
              <a:t>mumu</a:t>
            </a:r>
            <a:r>
              <a:rPr lang="en-US" altLang="ja-JP" dirty="0" smtClean="0"/>
              <a:t> channel: cut table</a:t>
            </a:r>
            <a:endParaRPr kumimoji="1"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2323507"/>
              </p:ext>
            </p:extLst>
          </p:nvPr>
        </p:nvGraphicFramePr>
        <p:xfrm>
          <a:off x="-31215" y="914400"/>
          <a:ext cx="9144000" cy="3169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/>
                <a:gridCol w="1143000"/>
                <a:gridCol w="1143000"/>
                <a:gridCol w="1143000"/>
                <a:gridCol w="1143000"/>
                <a:gridCol w="1143000"/>
                <a:gridCol w="1143000"/>
                <a:gridCol w="1143000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cut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err="1" smtClean="0"/>
                        <a:t>eeh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err="1" smtClean="0"/>
                        <a:t>mmh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ooh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2f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4f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6f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o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m&gt;=2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128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1691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3490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1.03e+6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966334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56719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361231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z mass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7.2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1499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141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225706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111908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4203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2765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err="1" smtClean="0"/>
                        <a:t>ptdl</a:t>
                      </a:r>
                      <a:r>
                        <a:rPr kumimoji="1" lang="en-US" altLang="ja-JP" sz="2000" dirty="0" smtClean="0"/>
                        <a:t>&gt;20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6.2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1492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124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64342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95766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3861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1573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recoil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1.6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1211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11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15198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30594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232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68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err="1" smtClean="0"/>
                        <a:t>acop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1.3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1208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11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14598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28447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227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56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err="1" smtClean="0"/>
                        <a:t>ptbal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1.2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1206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10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4544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27618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217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35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like&gt;0.8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0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997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6.5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1632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3345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63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2000" dirty="0" smtClean="0"/>
                        <a:t>1.3</a:t>
                      </a:r>
                      <a:endParaRPr kumimoji="1" lang="ja-JP" alt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0124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BG </a:t>
            </a:r>
            <a:r>
              <a:rPr lang="en-US" altLang="ja-JP" dirty="0" smtClean="0"/>
              <a:t>fit (</a:t>
            </a:r>
            <a:r>
              <a:rPr lang="en-US" altLang="ja-JP" dirty="0" err="1" smtClean="0"/>
              <a:t>Gaus</a:t>
            </a:r>
            <a:r>
              <a:rPr lang="en-US" altLang="ja-JP" dirty="0" smtClean="0"/>
              <a:t> * 2</a:t>
            </a:r>
            <a:r>
              <a:rPr lang="en-US" altLang="ja-JP" baseline="30000" dirty="0" smtClean="0"/>
              <a:t>nd</a:t>
            </a:r>
            <a:r>
              <a:rPr lang="en-US" altLang="ja-JP" dirty="0" smtClean="0"/>
              <a:t> pol for mm, linear for </a:t>
            </a:r>
            <a:r>
              <a:rPr lang="en-US" altLang="ja-JP" dirty="0" err="1" smtClean="0"/>
              <a:t>ee</a:t>
            </a:r>
            <a:r>
              <a:rPr lang="en-US" altLang="ja-JP" dirty="0" smtClean="0"/>
              <a:t>)</a:t>
            </a:r>
          </a:p>
          <a:p>
            <a:r>
              <a:rPr kumimoji="1" lang="en-US" altLang="ja-JP" dirty="0" smtClean="0"/>
              <a:t>Fit will all </a:t>
            </a:r>
            <a:r>
              <a:rPr kumimoji="1" lang="en-US" altLang="ja-JP" dirty="0" err="1" smtClean="0"/>
              <a:t>paremeters</a:t>
            </a:r>
            <a:r>
              <a:rPr kumimoji="1" lang="en-US" altLang="ja-JP" dirty="0" smtClean="0"/>
              <a:t> free</a:t>
            </a:r>
          </a:p>
          <a:p>
            <a:pPr lvl="1"/>
            <a:r>
              <a:rPr lang="en-US" altLang="ja-JP" dirty="0" smtClean="0"/>
              <a:t>GPET with 5 parameters</a:t>
            </a:r>
            <a:br>
              <a:rPr lang="en-US" altLang="ja-JP" dirty="0" smtClean="0"/>
            </a:br>
            <a:r>
              <a:rPr lang="en-US" altLang="ja-JP" dirty="0" err="1" smtClean="0"/>
              <a:t>Gaus</a:t>
            </a:r>
            <a:r>
              <a:rPr lang="en-US" altLang="ja-JP" dirty="0" smtClean="0"/>
              <a:t> (left side)</a:t>
            </a:r>
            <a:br>
              <a:rPr lang="en-US" altLang="ja-JP" dirty="0" smtClean="0"/>
            </a:br>
            <a:r>
              <a:rPr lang="en-US" altLang="ja-JP" dirty="0" err="1" smtClean="0"/>
              <a:t>Gaus</a:t>
            </a:r>
            <a:r>
              <a:rPr lang="en-US" altLang="ja-JP" dirty="0" smtClean="0"/>
              <a:t> + expo (right side)</a:t>
            </a:r>
          </a:p>
          <a:p>
            <a:pPr lvl="1"/>
            <a:r>
              <a:rPr lang="en-US" altLang="ja-JP" dirty="0" smtClean="0"/>
              <a:t>background distribution from fit function</a:t>
            </a:r>
          </a:p>
          <a:p>
            <a:pPr lvl="2"/>
            <a:r>
              <a:rPr kumimoji="1" lang="en-US" altLang="ja-JP" dirty="0" smtClean="0"/>
              <a:t>to avoid large fluctuation due to the small stat</a:t>
            </a:r>
          </a:p>
          <a:p>
            <a:r>
              <a:rPr lang="en-US" altLang="ja-JP" dirty="0" smtClean="0"/>
              <a:t>Toy-MC – 10000 times</a:t>
            </a:r>
          </a:p>
          <a:p>
            <a:pPr lvl="1"/>
            <a:r>
              <a:rPr kumimoji="1" lang="en-US" altLang="ja-JP" dirty="0" smtClean="0"/>
              <a:t>Poisson from data (sig), </a:t>
            </a:r>
            <a:r>
              <a:rPr kumimoji="1" lang="en-US" altLang="ja-JP" dirty="0" err="1" smtClean="0"/>
              <a:t>func</a:t>
            </a:r>
            <a:r>
              <a:rPr kumimoji="1" lang="en-US" altLang="ja-JP" dirty="0" smtClean="0"/>
              <a:t> (</a:t>
            </a:r>
            <a:r>
              <a:rPr kumimoji="1" lang="en-US" altLang="ja-JP" dirty="0" err="1" smtClean="0"/>
              <a:t>bg</a:t>
            </a:r>
            <a:r>
              <a:rPr kumimoji="1" lang="en-US" altLang="ja-JP" dirty="0" smtClean="0"/>
              <a:t>)</a:t>
            </a:r>
          </a:p>
          <a:p>
            <a:pPr lvl="1"/>
            <a:r>
              <a:rPr lang="en-US" altLang="ja-JP" dirty="0" smtClean="0"/>
              <a:t>Fit with fixing shape parameters</a:t>
            </a:r>
            <a:br>
              <a:rPr lang="en-US" altLang="ja-JP" dirty="0" smtClean="0"/>
            </a:br>
            <a:r>
              <a:rPr lang="en-US" altLang="ja-JP" dirty="0" smtClean="0"/>
              <a:t>(mean and amplitude free)</a:t>
            </a:r>
            <a:endParaRPr kumimoji="1" lang="en-US" altLang="ja-JP" dirty="0" smtClean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Recoil fit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838097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0978" y="3800638"/>
            <a:ext cx="4332562" cy="2938174"/>
          </a:xfrm>
          <a:prstGeom prst="rect">
            <a:avLst/>
          </a:prstGeom>
        </p:spPr>
      </p:pic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mumu</a:t>
            </a:r>
            <a:r>
              <a:rPr kumimoji="1" lang="en-US" altLang="ja-JP" dirty="0" smtClean="0"/>
              <a:t>: recoil fit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892779"/>
            <a:ext cx="4248472" cy="2881148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0978" y="892779"/>
            <a:ext cx="4248472" cy="2881148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857664"/>
            <a:ext cx="4248472" cy="2881148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5004048" y="4143486"/>
            <a:ext cx="1204176" cy="52322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6.49%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80439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ee</a:t>
            </a:r>
            <a:r>
              <a:rPr kumimoji="1" lang="en-US" altLang="ja-JP" dirty="0" smtClean="0"/>
              <a:t>: </a:t>
            </a:r>
            <a:r>
              <a:rPr kumimoji="1" lang="en-US" altLang="ja-JP" dirty="0" err="1" smtClean="0"/>
              <a:t>brems</a:t>
            </a:r>
            <a:r>
              <a:rPr kumimoji="1" lang="en-US" altLang="ja-JP" dirty="0" smtClean="0"/>
              <a:t> recovery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611" y="1772816"/>
            <a:ext cx="6984777" cy="4736803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079611" y="1081998"/>
            <a:ext cx="70823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all neutral particle at </a:t>
            </a:r>
            <a:r>
              <a:rPr kumimoji="1" lang="en-US" altLang="ja-JP" sz="2800" dirty="0" err="1" smtClean="0"/>
              <a:t>cos</a:t>
            </a:r>
            <a:r>
              <a:rPr kumimoji="1" lang="en-US" altLang="ja-JP" sz="2800" dirty="0" err="1" smtClean="0">
                <a:latin typeface="Symbol" panose="05050102010706020507" pitchFamily="18" charset="2"/>
              </a:rPr>
              <a:t>q</a:t>
            </a:r>
            <a:r>
              <a:rPr kumimoji="1" lang="en-US" altLang="ja-JP" sz="2800" dirty="0" smtClean="0"/>
              <a:t> &gt; 0.99 are added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972510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標準デザイン">
  <a:themeElements>
    <a:clrScheme name="標準デザイン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標準デザイン">
      <a:majorFont>
        <a:latin typeface="Arial Unicode MS"/>
        <a:ea typeface="ＭＳ Ｐゴシック"/>
        <a:cs typeface=""/>
      </a:majorFont>
      <a:minorFont>
        <a:latin typeface="Arial Unicode M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Unicode MS" pitchFamily="50" charset="-128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 Unicode MS" pitchFamily="50" charset="-128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124668</TotalTime>
  <Words>373</Words>
  <Application>Microsoft Office PowerPoint</Application>
  <PresentationFormat>画面に合わせる (4:3)</PresentationFormat>
  <Paragraphs>196</Paragraphs>
  <Slides>12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8" baseType="lpstr">
      <vt:lpstr>Arial Unicode MS</vt:lpstr>
      <vt:lpstr>ＭＳ Ｐゴシック</vt:lpstr>
      <vt:lpstr>ＭＳ Ｐ明朝</vt:lpstr>
      <vt:lpstr>Symbol</vt:lpstr>
      <vt:lpstr>Times New Roman</vt:lpstr>
      <vt:lpstr>3_標準デザイン</vt:lpstr>
      <vt:lpstr>PowerPoint プレゼンテーション</vt:lpstr>
      <vt:lpstr>Motivation</vt:lpstr>
      <vt:lpstr>llh at 500 GeV</vt:lpstr>
      <vt:lpstr>Cuts</vt:lpstr>
      <vt:lpstr>Likelihood</vt:lpstr>
      <vt:lpstr>mumu channel: cut table</vt:lpstr>
      <vt:lpstr>Recoil fit</vt:lpstr>
      <vt:lpstr>mumu: recoil fit</vt:lpstr>
      <vt:lpstr>ee: brems recovery</vt:lpstr>
      <vt:lpstr>ee: cut table</vt:lpstr>
      <vt:lpstr>ee: recoil fit</vt:lpstr>
      <vt:lpstr>Summary</vt:lpstr>
    </vt:vector>
  </TitlesOfParts>
  <Company>The University of Tokyo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Shintake monitor in ATF2: status, performance and prospects</dc:title>
  <dc:creator>Taikan SUEHARA</dc:creator>
  <cp:lastModifiedBy>Taikan Suehara</cp:lastModifiedBy>
  <cp:revision>1989</cp:revision>
  <dcterms:created xsi:type="dcterms:W3CDTF">2005-02-15T18:17:03Z</dcterms:created>
  <dcterms:modified xsi:type="dcterms:W3CDTF">2013-09-11T12:01:50Z</dcterms:modified>
</cp:coreProperties>
</file>