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256" r:id="rId2"/>
    <p:sldId id="341" r:id="rId3"/>
    <p:sldId id="342" r:id="rId4"/>
    <p:sldId id="343" r:id="rId5"/>
    <p:sldId id="344" r:id="rId6"/>
  </p:sldIdLst>
  <p:sldSz cx="9144000" cy="6858000" type="screen4x3"/>
  <p:notesSz cx="6858000" cy="9144000"/>
  <p:embeddedFontLst>
    <p:embeddedFont>
      <p:font typeface="Arial Narrow" pitchFamily="34" charset="0"/>
      <p:regular r:id="rId8"/>
      <p:bold r:id="rId9"/>
      <p:italic r:id="rId10"/>
      <p:boldItalic r:id="rId1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9E7A7"/>
    <a:srgbClr val="FFFFCC"/>
    <a:srgbClr val="FFFF99"/>
    <a:srgbClr val="89A4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>
        <p:scale>
          <a:sx n="150" d="100"/>
          <a:sy n="150" d="100"/>
        </p:scale>
        <p:origin x="7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IP cable plan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874" cy="4525963"/>
          </a:xfrm>
        </p:spPr>
        <p:txBody>
          <a:bodyPr/>
          <a:lstStyle/>
          <a:p>
            <a:r>
              <a:rPr lang="en-GB" dirty="0" smtClean="0"/>
              <a:t>Cable plan for IP kicker and new IP BPMs, including cables to S-band hut</a:t>
            </a:r>
          </a:p>
          <a:p>
            <a:r>
              <a:rPr lang="en-GB" dirty="0" smtClean="0"/>
              <a:t>Options considered:</a:t>
            </a:r>
          </a:p>
          <a:p>
            <a:pPr lvl="1"/>
            <a:r>
              <a:rPr lang="en-GB" dirty="0" smtClean="0"/>
              <a:t>homodyne 2</a:t>
            </a:r>
            <a:r>
              <a:rPr lang="en-GB" baseline="30000" dirty="0" smtClean="0"/>
              <a:t>nd</a:t>
            </a:r>
            <a:r>
              <a:rPr lang="en-GB" dirty="0" smtClean="0"/>
              <a:t> stage electronics in S-band hut</a:t>
            </a:r>
            <a:endParaRPr lang="en-GB" dirty="0"/>
          </a:p>
          <a:p>
            <a:pPr lvl="1"/>
            <a:r>
              <a:rPr lang="en-GB" dirty="0"/>
              <a:t>homodyne 2</a:t>
            </a:r>
            <a:r>
              <a:rPr lang="en-GB" baseline="30000" dirty="0"/>
              <a:t>nd</a:t>
            </a:r>
            <a:r>
              <a:rPr lang="en-GB" dirty="0"/>
              <a:t> stage electronics </a:t>
            </a:r>
            <a:r>
              <a:rPr lang="en-GB" dirty="0" smtClean="0"/>
              <a:t>in tunnel</a:t>
            </a:r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45703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/>
          <p:cNvSpPr/>
          <p:nvPr/>
        </p:nvSpPr>
        <p:spPr>
          <a:xfrm>
            <a:off x="5743874" y="4931938"/>
            <a:ext cx="2880320" cy="43277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Maximum accessibility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35874" cy="4525963"/>
          </a:xfrm>
        </p:spPr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3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1700808"/>
            <a:ext cx="8640960" cy="2221559"/>
          </a:xfrm>
          <a:prstGeom prst="rect">
            <a:avLst/>
          </a:prstGeom>
          <a:solidFill>
            <a:srgbClr val="C9E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323528" y="1790727"/>
            <a:ext cx="1512168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IPK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6067668" y="3409836"/>
            <a:ext cx="2824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800" dirty="0">
                <a:solidFill>
                  <a:schemeClr val="bg1"/>
                </a:solidFill>
              </a:rPr>
              <a:t>Inside the tunnel</a:t>
            </a:r>
          </a:p>
        </p:txBody>
      </p:sp>
      <p:sp>
        <p:nvSpPr>
          <p:cNvPr id="9" name="Rectangle 8"/>
          <p:cNvSpPr/>
          <p:nvPr/>
        </p:nvSpPr>
        <p:spPr>
          <a:xfrm>
            <a:off x="3079578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IPA(Y)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15682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48666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IPC(Y)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87890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IPA(X)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23994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IPB(X)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60098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IPC(X)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3528" y="2554215"/>
            <a:ext cx="1512168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Colin’s box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43474" y="2554215"/>
            <a:ext cx="6477600" cy="43204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Homodyne 1</a:t>
            </a:r>
            <a:r>
              <a:rPr lang="en-GB" sz="28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st</a:t>
            </a:r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stage electronics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003350" y="2223505"/>
            <a:ext cx="0" cy="33071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23528" y="3345573"/>
            <a:ext cx="113238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TMD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355898" y="2986263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1547664" y="2986263"/>
            <a:ext cx="2" cy="1948057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1691679" y="2990621"/>
            <a:ext cx="0" cy="19434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1403648" y="3778351"/>
            <a:ext cx="0" cy="1151398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611560" y="3778352"/>
            <a:ext cx="0" cy="1950776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755576" y="3778351"/>
            <a:ext cx="0" cy="129614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2575522" y="2222775"/>
            <a:ext cx="5616624" cy="331440"/>
            <a:chOff x="2771800" y="2089448"/>
            <a:chExt cx="5616624" cy="357850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3707904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4644008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5580112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6516216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7452320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8388424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V="1">
              <a:off x="2771800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2575522" y="2986264"/>
            <a:ext cx="5616624" cy="1152127"/>
            <a:chOff x="2771800" y="2872776"/>
            <a:chExt cx="5616624" cy="1376912"/>
          </a:xfrm>
        </p:grpSpPr>
        <p:cxnSp>
          <p:nvCxnSpPr>
            <p:cNvPr id="39" name="Straight Arrow Connector 38"/>
            <p:cNvCxnSpPr/>
            <p:nvPr/>
          </p:nvCxnSpPr>
          <p:spPr>
            <a:xfrm flipV="1">
              <a:off x="3707904" y="288372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4644008" y="288153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5580112" y="287934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6516216" y="287715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7452320" y="287496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8388424" y="287277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2771800" y="288372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Rectangle 67"/>
          <p:cNvSpPr/>
          <p:nvPr/>
        </p:nvSpPr>
        <p:spPr>
          <a:xfrm>
            <a:off x="2143474" y="178999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Ref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1999457" y="2770239"/>
            <a:ext cx="1" cy="215284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999458" y="2770239"/>
            <a:ext cx="147136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2143474" y="4138391"/>
            <a:ext cx="6477600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Homodyne 2</a:t>
            </a:r>
            <a:r>
              <a:rPr lang="en-GB" sz="28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nd</a:t>
            </a:r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stage electronics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3439618" y="457408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4375722" y="457408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5311826" y="457408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6247930" y="457408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7184034" y="457408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3583634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V="1">
            <a:off x="4519738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5455842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6391946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7328050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8120138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90" name="Rectangle 28689"/>
          <p:cNvSpPr/>
          <p:nvPr/>
        </p:nvSpPr>
        <p:spPr>
          <a:xfrm>
            <a:off x="5599858" y="4859930"/>
            <a:ext cx="216024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4" name="Straight Arrow Connector 93"/>
          <p:cNvCxnSpPr/>
          <p:nvPr/>
        </p:nvCxnSpPr>
        <p:spPr>
          <a:xfrm flipV="1">
            <a:off x="2575522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8272538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2143474" y="4930479"/>
            <a:ext cx="3666168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FONT5 board(s)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992797" y="430853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monitors</a:t>
            </a:r>
            <a:endParaRPr lang="en-GB" sz="1400" dirty="0"/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5729128"/>
            <a:ext cx="650203" cy="461868"/>
          </a:xfrm>
          <a:prstGeom prst="rect">
            <a:avLst/>
          </a:prstGeom>
        </p:spPr>
      </p:pic>
      <p:cxnSp>
        <p:nvCxnSpPr>
          <p:cNvPr id="107" name="Straight Arrow Connector 106"/>
          <p:cNvCxnSpPr/>
          <p:nvPr/>
        </p:nvCxnSpPr>
        <p:spPr>
          <a:xfrm flipH="1">
            <a:off x="755576" y="5085184"/>
            <a:ext cx="1391018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H="1">
            <a:off x="611560" y="5219970"/>
            <a:ext cx="153191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V="1">
            <a:off x="1999458" y="5362892"/>
            <a:ext cx="1" cy="36113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02" name="Freeform 28701"/>
          <p:cNvSpPr/>
          <p:nvPr/>
        </p:nvSpPr>
        <p:spPr>
          <a:xfrm>
            <a:off x="1918268" y="4934121"/>
            <a:ext cx="85729" cy="425450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0" name="TextBox 119"/>
          <p:cNvSpPr txBox="1"/>
          <p:nvPr/>
        </p:nvSpPr>
        <p:spPr>
          <a:xfrm rot="16200000">
            <a:off x="-84967" y="4307419"/>
            <a:ext cx="1229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kicker trigger</a:t>
            </a:r>
            <a:endParaRPr lang="en-GB" sz="1400" dirty="0"/>
          </a:p>
        </p:txBody>
      </p:sp>
      <p:sp>
        <p:nvSpPr>
          <p:cNvPr id="121" name="TextBox 120"/>
          <p:cNvSpPr txBox="1"/>
          <p:nvPr/>
        </p:nvSpPr>
        <p:spPr>
          <a:xfrm rot="16200000">
            <a:off x="205648" y="4308537"/>
            <a:ext cx="1224133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400" dirty="0" smtClean="0"/>
              <a:t>kicker signal</a:t>
            </a:r>
            <a:endParaRPr lang="en-GB" sz="1400" dirty="0"/>
          </a:p>
        </p:txBody>
      </p:sp>
      <p:sp>
        <p:nvSpPr>
          <p:cNvPr id="123" name="Rectangle 122"/>
          <p:cNvSpPr/>
          <p:nvPr/>
        </p:nvSpPr>
        <p:spPr>
          <a:xfrm>
            <a:off x="1855442" y="5724026"/>
            <a:ext cx="1440160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714 MHz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367610" y="5724001"/>
            <a:ext cx="1438600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Ring clock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4879778" y="5722567"/>
            <a:ext cx="1438600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Trigger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29" name="Straight Arrow Connector 128"/>
          <p:cNvCxnSpPr/>
          <p:nvPr/>
        </p:nvCxnSpPr>
        <p:spPr>
          <a:xfrm flipV="1">
            <a:off x="4014986" y="5368727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flipV="1">
            <a:off x="5671170" y="537127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223594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2" name="TextBox 131"/>
          <p:cNvSpPr txBox="1"/>
          <p:nvPr/>
        </p:nvSpPr>
        <p:spPr>
          <a:xfrm>
            <a:off x="3583634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4159698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4" name="TextBox 133"/>
          <p:cNvSpPr txBox="1"/>
          <p:nvPr/>
        </p:nvSpPr>
        <p:spPr>
          <a:xfrm>
            <a:off x="4519738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095802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6" name="TextBox 135"/>
          <p:cNvSpPr txBox="1"/>
          <p:nvPr/>
        </p:nvSpPr>
        <p:spPr>
          <a:xfrm>
            <a:off x="5455842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031906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8" name="TextBox 137"/>
          <p:cNvSpPr txBox="1"/>
          <p:nvPr/>
        </p:nvSpPr>
        <p:spPr>
          <a:xfrm>
            <a:off x="6391946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6968010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40" name="TextBox 139"/>
          <p:cNvSpPr txBox="1"/>
          <p:nvPr/>
        </p:nvSpPr>
        <p:spPr>
          <a:xfrm>
            <a:off x="7328050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7904114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42" name="TextBox 141"/>
          <p:cNvSpPr txBox="1"/>
          <p:nvPr/>
        </p:nvSpPr>
        <p:spPr>
          <a:xfrm>
            <a:off x="8264154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58" name="Freeform 157"/>
          <p:cNvSpPr/>
          <p:nvPr/>
        </p:nvSpPr>
        <p:spPr>
          <a:xfrm>
            <a:off x="1605951" y="4934319"/>
            <a:ext cx="85729" cy="425450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9" name="Freeform 158"/>
          <p:cNvSpPr/>
          <p:nvPr/>
        </p:nvSpPr>
        <p:spPr>
          <a:xfrm>
            <a:off x="1461935" y="4934319"/>
            <a:ext cx="85729" cy="425450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0" name="Freeform 159"/>
          <p:cNvSpPr/>
          <p:nvPr/>
        </p:nvSpPr>
        <p:spPr>
          <a:xfrm>
            <a:off x="1317919" y="4934071"/>
            <a:ext cx="85729" cy="425450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7" name="Straight Arrow Connector 166"/>
          <p:cNvCxnSpPr/>
          <p:nvPr/>
        </p:nvCxnSpPr>
        <p:spPr>
          <a:xfrm flipV="1">
            <a:off x="1999457" y="5359196"/>
            <a:ext cx="1" cy="36113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/>
          <p:nvPr/>
        </p:nvCxnSpPr>
        <p:spPr>
          <a:xfrm flipV="1">
            <a:off x="1691679" y="5359196"/>
            <a:ext cx="1" cy="361134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 flipV="1">
            <a:off x="1547664" y="5359196"/>
            <a:ext cx="1" cy="361134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flipV="1">
            <a:off x="1403649" y="5359196"/>
            <a:ext cx="1" cy="361134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 rot="16200000">
            <a:off x="848780" y="4308537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monitors</a:t>
            </a:r>
            <a:endParaRPr lang="en-GB" sz="1400" dirty="0"/>
          </a:p>
        </p:txBody>
      </p:sp>
      <p:sp>
        <p:nvSpPr>
          <p:cNvPr id="204" name="TextBox 203"/>
          <p:cNvSpPr txBox="1"/>
          <p:nvPr/>
        </p:nvSpPr>
        <p:spPr>
          <a:xfrm rot="16200000">
            <a:off x="1305509" y="431922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LO</a:t>
            </a:r>
            <a:endParaRPr lang="en-GB" sz="1400" dirty="0"/>
          </a:p>
        </p:txBody>
      </p:sp>
      <p:cxnSp>
        <p:nvCxnSpPr>
          <p:cNvPr id="205" name="Straight Arrow Connector 204"/>
          <p:cNvCxnSpPr/>
          <p:nvPr/>
        </p:nvCxnSpPr>
        <p:spPr>
          <a:xfrm flipV="1">
            <a:off x="8745343" y="4365104"/>
            <a:ext cx="0" cy="129614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>
            <a:off x="8604448" y="4365104"/>
            <a:ext cx="147136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extBox 206"/>
          <p:cNvSpPr txBox="1"/>
          <p:nvPr/>
        </p:nvSpPr>
        <p:spPr>
          <a:xfrm rot="16200000">
            <a:off x="8182275" y="4859287"/>
            <a:ext cx="1296144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400" dirty="0" smtClean="0"/>
              <a:t>Alternative LO</a:t>
            </a:r>
            <a:endParaRPr lang="en-GB" sz="1400" dirty="0"/>
          </a:p>
        </p:txBody>
      </p:sp>
      <p:cxnSp>
        <p:nvCxnSpPr>
          <p:cNvPr id="211" name="Straight Arrow Connector 210"/>
          <p:cNvCxnSpPr/>
          <p:nvPr/>
        </p:nvCxnSpPr>
        <p:spPr>
          <a:xfrm>
            <a:off x="8008638" y="6021288"/>
            <a:ext cx="235770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/>
          <p:nvPr/>
        </p:nvCxnSpPr>
        <p:spPr>
          <a:xfrm>
            <a:off x="8008638" y="6237312"/>
            <a:ext cx="235770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TextBox 213"/>
          <p:cNvSpPr txBox="1"/>
          <p:nvPr/>
        </p:nvSpPr>
        <p:spPr>
          <a:xfrm>
            <a:off x="8224662" y="5877272"/>
            <a:ext cx="739826" cy="307777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r>
              <a:rPr lang="en-GB" sz="1400" dirty="0" smtClean="0"/>
              <a:t>RG58</a:t>
            </a:r>
            <a:endParaRPr lang="en-GB" sz="1400" dirty="0"/>
          </a:p>
        </p:txBody>
      </p:sp>
      <p:sp>
        <p:nvSpPr>
          <p:cNvPr id="215" name="TextBox 214"/>
          <p:cNvSpPr txBox="1"/>
          <p:nvPr/>
        </p:nvSpPr>
        <p:spPr>
          <a:xfrm>
            <a:off x="8224662" y="6073551"/>
            <a:ext cx="739826" cy="307777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r>
              <a:rPr lang="en-GB" sz="1400" dirty="0" smtClean="0"/>
              <a:t>Heliax</a:t>
            </a:r>
            <a:endParaRPr lang="en-GB" sz="1400" dirty="0"/>
          </a:p>
        </p:txBody>
      </p:sp>
      <p:sp>
        <p:nvSpPr>
          <p:cNvPr id="163" name="Rectangle 162"/>
          <p:cNvSpPr/>
          <p:nvPr/>
        </p:nvSpPr>
        <p:spPr>
          <a:xfrm>
            <a:off x="7904114" y="5877272"/>
            <a:ext cx="1060374" cy="5040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TextBox 227"/>
          <p:cNvSpPr txBox="1"/>
          <p:nvPr/>
        </p:nvSpPr>
        <p:spPr>
          <a:xfrm>
            <a:off x="174356" y="5714092"/>
            <a:ext cx="869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FONT5 board</a:t>
            </a:r>
            <a:endParaRPr lang="en-GB" sz="1400" dirty="0"/>
          </a:p>
        </p:txBody>
      </p:sp>
      <p:cxnSp>
        <p:nvCxnSpPr>
          <p:cNvPr id="229" name="Straight Arrow Connector 228"/>
          <p:cNvCxnSpPr/>
          <p:nvPr/>
        </p:nvCxnSpPr>
        <p:spPr>
          <a:xfrm flipV="1">
            <a:off x="2646834" y="5373216"/>
            <a:ext cx="0" cy="35785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/>
          <p:cNvCxnSpPr/>
          <p:nvPr/>
        </p:nvCxnSpPr>
        <p:spPr>
          <a:xfrm flipV="1">
            <a:off x="2502818" y="5373216"/>
            <a:ext cx="0" cy="35785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/>
          <p:nvPr/>
        </p:nvCxnSpPr>
        <p:spPr>
          <a:xfrm flipV="1">
            <a:off x="4167386" y="537321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232"/>
          <p:cNvCxnSpPr/>
          <p:nvPr/>
        </p:nvCxnSpPr>
        <p:spPr>
          <a:xfrm flipV="1">
            <a:off x="5527154" y="537321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2627784" y="5282044"/>
            <a:ext cx="667818" cy="523220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r>
              <a:rPr lang="en-GB" sz="1400" dirty="0" smtClean="0"/>
              <a:t>for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board</a:t>
            </a:r>
            <a:endParaRPr lang="en-GB" sz="1400" dirty="0"/>
          </a:p>
        </p:txBody>
      </p:sp>
      <p:sp>
        <p:nvSpPr>
          <p:cNvPr id="235" name="TextBox 234"/>
          <p:cNvSpPr txBox="1"/>
          <p:nvPr/>
        </p:nvSpPr>
        <p:spPr>
          <a:xfrm>
            <a:off x="4139952" y="5282044"/>
            <a:ext cx="667818" cy="523220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r>
              <a:rPr lang="en-GB" sz="1400" dirty="0" smtClean="0"/>
              <a:t>for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board</a:t>
            </a:r>
            <a:endParaRPr lang="en-GB" sz="1400" dirty="0"/>
          </a:p>
        </p:txBody>
      </p:sp>
      <p:sp>
        <p:nvSpPr>
          <p:cNvPr id="236" name="TextBox 235"/>
          <p:cNvSpPr txBox="1"/>
          <p:nvPr/>
        </p:nvSpPr>
        <p:spPr>
          <a:xfrm>
            <a:off x="5652120" y="5282044"/>
            <a:ext cx="667818" cy="523220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r>
              <a:rPr lang="en-GB" sz="1400" dirty="0" smtClean="0"/>
              <a:t>for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board</a:t>
            </a:r>
            <a:endParaRPr lang="en-GB" sz="1400" dirty="0"/>
          </a:p>
        </p:txBody>
      </p:sp>
      <p:cxnSp>
        <p:nvCxnSpPr>
          <p:cNvPr id="241" name="Straight Arrow Connector 240"/>
          <p:cNvCxnSpPr/>
          <p:nvPr/>
        </p:nvCxnSpPr>
        <p:spPr>
          <a:xfrm flipV="1">
            <a:off x="508298" y="2986442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/>
          <p:cNvCxnSpPr/>
          <p:nvPr/>
        </p:nvCxnSpPr>
        <p:spPr>
          <a:xfrm flipV="1">
            <a:off x="660698" y="2986621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Arrow Connector 242"/>
          <p:cNvCxnSpPr/>
          <p:nvPr/>
        </p:nvCxnSpPr>
        <p:spPr>
          <a:xfrm flipV="1">
            <a:off x="813098" y="2986800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Arrow Connector 243"/>
          <p:cNvCxnSpPr/>
          <p:nvPr/>
        </p:nvCxnSpPr>
        <p:spPr>
          <a:xfrm flipV="1">
            <a:off x="965498" y="2986979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Arrow Connector 244"/>
          <p:cNvCxnSpPr/>
          <p:nvPr/>
        </p:nvCxnSpPr>
        <p:spPr>
          <a:xfrm flipV="1">
            <a:off x="1117898" y="298715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245"/>
          <p:cNvCxnSpPr/>
          <p:nvPr/>
        </p:nvCxnSpPr>
        <p:spPr>
          <a:xfrm flipV="1">
            <a:off x="1270298" y="2987337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Arrow Connector 246"/>
          <p:cNvCxnSpPr/>
          <p:nvPr/>
        </p:nvCxnSpPr>
        <p:spPr>
          <a:xfrm flipV="1">
            <a:off x="1422698" y="298751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Arrow Connector 247"/>
          <p:cNvCxnSpPr/>
          <p:nvPr/>
        </p:nvCxnSpPr>
        <p:spPr>
          <a:xfrm flipV="1">
            <a:off x="1155750" y="2223914"/>
            <a:ext cx="0" cy="33071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04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‘All in’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35874" cy="4525963"/>
          </a:xfrm>
        </p:spPr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4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1700808"/>
            <a:ext cx="8640960" cy="3849395"/>
          </a:xfrm>
          <a:prstGeom prst="rect">
            <a:avLst/>
          </a:prstGeom>
          <a:solidFill>
            <a:srgbClr val="C9E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323528" y="1790727"/>
            <a:ext cx="1512168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IPK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6067668" y="3409836"/>
            <a:ext cx="2824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800" dirty="0">
                <a:solidFill>
                  <a:schemeClr val="bg1"/>
                </a:solidFill>
              </a:rPr>
              <a:t>Inside the tunnel</a:t>
            </a:r>
          </a:p>
        </p:txBody>
      </p:sp>
      <p:sp>
        <p:nvSpPr>
          <p:cNvPr id="99" name="Rectangle 98"/>
          <p:cNvSpPr/>
          <p:nvPr/>
        </p:nvSpPr>
        <p:spPr>
          <a:xfrm>
            <a:off x="5743874" y="4931938"/>
            <a:ext cx="2880320" cy="43277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79578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IPA(Y)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15682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48666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IPC(Y)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87890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IPA(X)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23994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IPB(X)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60098" y="179072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IPC(X)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3528" y="2554215"/>
            <a:ext cx="1512168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Colin’s box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43474" y="2554215"/>
            <a:ext cx="6477600" cy="43204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Homodyne 1</a:t>
            </a:r>
            <a:r>
              <a:rPr lang="en-GB" sz="28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st</a:t>
            </a:r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stage electronics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23528" y="3345573"/>
            <a:ext cx="113238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TMD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H="1" flipV="1">
            <a:off x="1547664" y="2986263"/>
            <a:ext cx="2" cy="1948057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1691679" y="2990621"/>
            <a:ext cx="0" cy="19434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1403648" y="3778351"/>
            <a:ext cx="0" cy="1151398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755576" y="3778351"/>
            <a:ext cx="0" cy="129614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2575522" y="2222775"/>
            <a:ext cx="5616624" cy="331440"/>
            <a:chOff x="2771800" y="2089448"/>
            <a:chExt cx="5616624" cy="357850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3707904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4644008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5580112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6516216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7452320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8388424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V="1">
              <a:off x="2771800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2575522" y="2986264"/>
            <a:ext cx="5616624" cy="1152127"/>
            <a:chOff x="2771800" y="2872776"/>
            <a:chExt cx="5616624" cy="1376912"/>
          </a:xfrm>
        </p:grpSpPr>
        <p:cxnSp>
          <p:nvCxnSpPr>
            <p:cNvPr id="39" name="Straight Arrow Connector 38"/>
            <p:cNvCxnSpPr/>
            <p:nvPr/>
          </p:nvCxnSpPr>
          <p:spPr>
            <a:xfrm flipV="1">
              <a:off x="3707904" y="288372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4644008" y="288153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5580112" y="287934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6516216" y="287715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7452320" y="287496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8388424" y="287277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2771800" y="288372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Rectangle 67"/>
          <p:cNvSpPr/>
          <p:nvPr/>
        </p:nvSpPr>
        <p:spPr>
          <a:xfrm>
            <a:off x="2143474" y="1789997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Ref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1999457" y="2770239"/>
            <a:ext cx="1" cy="215284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999458" y="2770239"/>
            <a:ext cx="147136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2143474" y="4138391"/>
            <a:ext cx="6477600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Homodyne 2</a:t>
            </a:r>
            <a:r>
              <a:rPr lang="en-GB" sz="28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nd</a:t>
            </a:r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stage electronics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3439618" y="457408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4375722" y="457408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5311826" y="457408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6247930" y="457408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7184034" y="457408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3583634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V="1">
            <a:off x="4519738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5455842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6391946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7328050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8120138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90" name="Rectangle 28689"/>
          <p:cNvSpPr/>
          <p:nvPr/>
        </p:nvSpPr>
        <p:spPr>
          <a:xfrm>
            <a:off x="5599858" y="4859930"/>
            <a:ext cx="216024" cy="648072"/>
          </a:xfrm>
          <a:prstGeom prst="rect">
            <a:avLst/>
          </a:prstGeom>
          <a:solidFill>
            <a:srgbClr val="C9E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4" name="Straight Arrow Connector 93"/>
          <p:cNvCxnSpPr/>
          <p:nvPr/>
        </p:nvCxnSpPr>
        <p:spPr>
          <a:xfrm flipV="1">
            <a:off x="2575522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8272538" y="457189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2143474" y="4930479"/>
            <a:ext cx="3666168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FONT5 board(s)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992797" y="430853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monitors</a:t>
            </a:r>
            <a:endParaRPr lang="en-GB" sz="1400" dirty="0"/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5729128"/>
            <a:ext cx="650203" cy="461868"/>
          </a:xfrm>
          <a:prstGeom prst="rect">
            <a:avLst/>
          </a:prstGeom>
        </p:spPr>
      </p:pic>
      <p:cxnSp>
        <p:nvCxnSpPr>
          <p:cNvPr id="108" name="Straight Arrow Connector 107"/>
          <p:cNvCxnSpPr/>
          <p:nvPr/>
        </p:nvCxnSpPr>
        <p:spPr>
          <a:xfrm flipV="1">
            <a:off x="611560" y="3778352"/>
            <a:ext cx="0" cy="1950776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V="1">
            <a:off x="1999458" y="5362892"/>
            <a:ext cx="1" cy="36113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02" name="Freeform 28701"/>
          <p:cNvSpPr/>
          <p:nvPr/>
        </p:nvSpPr>
        <p:spPr>
          <a:xfrm>
            <a:off x="1918268" y="4934121"/>
            <a:ext cx="85729" cy="425450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0" name="TextBox 119"/>
          <p:cNvSpPr txBox="1"/>
          <p:nvPr/>
        </p:nvSpPr>
        <p:spPr>
          <a:xfrm rot="16200000">
            <a:off x="-84967" y="4307419"/>
            <a:ext cx="1229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kicker trigger</a:t>
            </a:r>
            <a:endParaRPr lang="en-GB" sz="1400" dirty="0"/>
          </a:p>
        </p:txBody>
      </p:sp>
      <p:sp>
        <p:nvSpPr>
          <p:cNvPr id="121" name="TextBox 120"/>
          <p:cNvSpPr txBox="1"/>
          <p:nvPr/>
        </p:nvSpPr>
        <p:spPr>
          <a:xfrm rot="16200000">
            <a:off x="205648" y="4308537"/>
            <a:ext cx="1224133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400" dirty="0" smtClean="0"/>
              <a:t>kicker signal</a:t>
            </a:r>
            <a:endParaRPr lang="en-GB" sz="1400" dirty="0"/>
          </a:p>
        </p:txBody>
      </p:sp>
      <p:sp>
        <p:nvSpPr>
          <p:cNvPr id="123" name="Rectangle 122"/>
          <p:cNvSpPr/>
          <p:nvPr/>
        </p:nvSpPr>
        <p:spPr>
          <a:xfrm>
            <a:off x="1855442" y="5724026"/>
            <a:ext cx="1440160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714 MHz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367610" y="5724001"/>
            <a:ext cx="1438600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Ring clock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4879778" y="5722567"/>
            <a:ext cx="1438600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Trigger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23594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2" name="TextBox 131"/>
          <p:cNvSpPr txBox="1"/>
          <p:nvPr/>
        </p:nvSpPr>
        <p:spPr>
          <a:xfrm>
            <a:off x="3583634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4159698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4" name="TextBox 133"/>
          <p:cNvSpPr txBox="1"/>
          <p:nvPr/>
        </p:nvSpPr>
        <p:spPr>
          <a:xfrm>
            <a:off x="4519738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095802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6" name="TextBox 135"/>
          <p:cNvSpPr txBox="1"/>
          <p:nvPr/>
        </p:nvSpPr>
        <p:spPr>
          <a:xfrm>
            <a:off x="5455842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031906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8" name="TextBox 137"/>
          <p:cNvSpPr txBox="1"/>
          <p:nvPr/>
        </p:nvSpPr>
        <p:spPr>
          <a:xfrm>
            <a:off x="6391946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6968010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40" name="TextBox 139"/>
          <p:cNvSpPr txBox="1"/>
          <p:nvPr/>
        </p:nvSpPr>
        <p:spPr>
          <a:xfrm>
            <a:off x="7328050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7904114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42" name="TextBox 141"/>
          <p:cNvSpPr txBox="1"/>
          <p:nvPr/>
        </p:nvSpPr>
        <p:spPr>
          <a:xfrm>
            <a:off x="8264154" y="4615306"/>
            <a:ext cx="216024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cxnSp>
        <p:nvCxnSpPr>
          <p:cNvPr id="105" name="Straight Arrow Connector 104"/>
          <p:cNvCxnSpPr/>
          <p:nvPr/>
        </p:nvCxnSpPr>
        <p:spPr>
          <a:xfrm flipH="1">
            <a:off x="755576" y="5085184"/>
            <a:ext cx="1391018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Freeform 157"/>
          <p:cNvSpPr/>
          <p:nvPr/>
        </p:nvSpPr>
        <p:spPr>
          <a:xfrm>
            <a:off x="1605951" y="4934319"/>
            <a:ext cx="85729" cy="425450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9" name="Freeform 158"/>
          <p:cNvSpPr/>
          <p:nvPr/>
        </p:nvSpPr>
        <p:spPr>
          <a:xfrm>
            <a:off x="1461935" y="4934319"/>
            <a:ext cx="85729" cy="425450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0" name="Freeform 159"/>
          <p:cNvSpPr/>
          <p:nvPr/>
        </p:nvSpPr>
        <p:spPr>
          <a:xfrm>
            <a:off x="1317919" y="4934071"/>
            <a:ext cx="85729" cy="425450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7" name="Straight Arrow Connector 166"/>
          <p:cNvCxnSpPr/>
          <p:nvPr/>
        </p:nvCxnSpPr>
        <p:spPr>
          <a:xfrm flipV="1">
            <a:off x="1999457" y="5359196"/>
            <a:ext cx="1" cy="36113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/>
          <p:nvPr/>
        </p:nvCxnSpPr>
        <p:spPr>
          <a:xfrm flipV="1">
            <a:off x="1691679" y="5359196"/>
            <a:ext cx="1" cy="361134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 flipV="1">
            <a:off x="1547664" y="5359196"/>
            <a:ext cx="1" cy="361134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flipV="1">
            <a:off x="1403649" y="5359196"/>
            <a:ext cx="1" cy="361134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 rot="16200000">
            <a:off x="848780" y="4308537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monitors</a:t>
            </a:r>
            <a:endParaRPr lang="en-GB" sz="1400" dirty="0"/>
          </a:p>
        </p:txBody>
      </p:sp>
      <p:sp>
        <p:nvSpPr>
          <p:cNvPr id="204" name="TextBox 203"/>
          <p:cNvSpPr txBox="1"/>
          <p:nvPr/>
        </p:nvSpPr>
        <p:spPr>
          <a:xfrm rot="16200000">
            <a:off x="1305509" y="431922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LO</a:t>
            </a:r>
            <a:endParaRPr lang="en-GB" sz="1400" dirty="0"/>
          </a:p>
        </p:txBody>
      </p:sp>
      <p:cxnSp>
        <p:nvCxnSpPr>
          <p:cNvPr id="205" name="Straight Arrow Connector 204"/>
          <p:cNvCxnSpPr/>
          <p:nvPr/>
        </p:nvCxnSpPr>
        <p:spPr>
          <a:xfrm flipV="1">
            <a:off x="8745343" y="4365104"/>
            <a:ext cx="0" cy="129614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>
            <a:off x="8604448" y="4365104"/>
            <a:ext cx="147136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extBox 206"/>
          <p:cNvSpPr txBox="1"/>
          <p:nvPr/>
        </p:nvSpPr>
        <p:spPr>
          <a:xfrm rot="16200000">
            <a:off x="8182275" y="4859287"/>
            <a:ext cx="1296144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400" dirty="0" smtClean="0"/>
              <a:t>Alternative LO</a:t>
            </a:r>
            <a:endParaRPr lang="en-GB" sz="1400" dirty="0"/>
          </a:p>
        </p:txBody>
      </p:sp>
      <p:cxnSp>
        <p:nvCxnSpPr>
          <p:cNvPr id="211" name="Straight Arrow Connector 210"/>
          <p:cNvCxnSpPr/>
          <p:nvPr/>
        </p:nvCxnSpPr>
        <p:spPr>
          <a:xfrm>
            <a:off x="8008638" y="6021288"/>
            <a:ext cx="235770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/>
          <p:nvPr/>
        </p:nvCxnSpPr>
        <p:spPr>
          <a:xfrm>
            <a:off x="8008638" y="6237312"/>
            <a:ext cx="235770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TextBox 213"/>
          <p:cNvSpPr txBox="1"/>
          <p:nvPr/>
        </p:nvSpPr>
        <p:spPr>
          <a:xfrm>
            <a:off x="8224662" y="5877272"/>
            <a:ext cx="739826" cy="307777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r>
              <a:rPr lang="en-GB" sz="1400" dirty="0" smtClean="0"/>
              <a:t>RG58</a:t>
            </a:r>
            <a:endParaRPr lang="en-GB" sz="1400" dirty="0"/>
          </a:p>
        </p:txBody>
      </p:sp>
      <p:sp>
        <p:nvSpPr>
          <p:cNvPr id="215" name="TextBox 214"/>
          <p:cNvSpPr txBox="1"/>
          <p:nvPr/>
        </p:nvSpPr>
        <p:spPr>
          <a:xfrm>
            <a:off x="8224662" y="6073551"/>
            <a:ext cx="739826" cy="307777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r>
              <a:rPr lang="en-GB" sz="1400" dirty="0" smtClean="0"/>
              <a:t>Heliax</a:t>
            </a:r>
            <a:endParaRPr lang="en-GB" sz="1400" dirty="0"/>
          </a:p>
        </p:txBody>
      </p:sp>
      <p:sp>
        <p:nvSpPr>
          <p:cNvPr id="163" name="Rectangle 162"/>
          <p:cNvSpPr/>
          <p:nvPr/>
        </p:nvSpPr>
        <p:spPr>
          <a:xfrm>
            <a:off x="7904114" y="5877272"/>
            <a:ext cx="1060374" cy="5040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Arrow Connector 105"/>
          <p:cNvCxnSpPr/>
          <p:nvPr/>
        </p:nvCxnSpPr>
        <p:spPr>
          <a:xfrm flipH="1">
            <a:off x="611560" y="5219970"/>
            <a:ext cx="153191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74356" y="5714092"/>
            <a:ext cx="869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FONT5 board</a:t>
            </a:r>
            <a:endParaRPr lang="en-GB" sz="1400" dirty="0"/>
          </a:p>
        </p:txBody>
      </p:sp>
      <p:cxnSp>
        <p:nvCxnSpPr>
          <p:cNvPr id="113" name="Straight Arrow Connector 112"/>
          <p:cNvCxnSpPr/>
          <p:nvPr/>
        </p:nvCxnSpPr>
        <p:spPr>
          <a:xfrm flipV="1">
            <a:off x="4014986" y="5368727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V="1">
            <a:off x="5671170" y="537127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V="1">
            <a:off x="2646834" y="5373216"/>
            <a:ext cx="0" cy="35785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flipV="1">
            <a:off x="2502818" y="5373216"/>
            <a:ext cx="0" cy="35785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flipV="1">
            <a:off x="4167386" y="537321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 flipV="1">
            <a:off x="5527154" y="537321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2627784" y="5282044"/>
            <a:ext cx="667818" cy="523220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r>
              <a:rPr lang="en-GB" sz="1400" dirty="0" smtClean="0"/>
              <a:t>for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board</a:t>
            </a:r>
            <a:endParaRPr lang="en-GB" sz="1400" dirty="0"/>
          </a:p>
        </p:txBody>
      </p:sp>
      <p:sp>
        <p:nvSpPr>
          <p:cNvPr id="125" name="TextBox 124"/>
          <p:cNvSpPr txBox="1"/>
          <p:nvPr/>
        </p:nvSpPr>
        <p:spPr>
          <a:xfrm>
            <a:off x="4139952" y="5282044"/>
            <a:ext cx="667818" cy="523220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r>
              <a:rPr lang="en-GB" sz="1400" dirty="0" smtClean="0"/>
              <a:t>for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board</a:t>
            </a:r>
            <a:endParaRPr lang="en-GB" sz="1400" dirty="0"/>
          </a:p>
        </p:txBody>
      </p:sp>
      <p:sp>
        <p:nvSpPr>
          <p:cNvPr id="126" name="TextBox 125"/>
          <p:cNvSpPr txBox="1"/>
          <p:nvPr/>
        </p:nvSpPr>
        <p:spPr>
          <a:xfrm>
            <a:off x="5652120" y="5282044"/>
            <a:ext cx="667818" cy="523220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r>
              <a:rPr lang="en-GB" sz="1400" dirty="0" smtClean="0"/>
              <a:t>for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board</a:t>
            </a:r>
            <a:endParaRPr lang="en-GB" sz="1400" dirty="0"/>
          </a:p>
        </p:txBody>
      </p:sp>
      <p:cxnSp>
        <p:nvCxnSpPr>
          <p:cNvPr id="131" name="Straight Arrow Connector 130"/>
          <p:cNvCxnSpPr/>
          <p:nvPr/>
        </p:nvCxnSpPr>
        <p:spPr>
          <a:xfrm flipV="1">
            <a:off x="1003350" y="2223505"/>
            <a:ext cx="0" cy="33071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flipV="1">
            <a:off x="355898" y="2986263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 flipV="1">
            <a:off x="508298" y="2986442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 flipV="1">
            <a:off x="660698" y="2986621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/>
          <p:nvPr/>
        </p:nvCxnSpPr>
        <p:spPr>
          <a:xfrm flipV="1">
            <a:off x="813098" y="2986800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 flipV="1">
            <a:off x="965498" y="2986979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flipV="1">
            <a:off x="1117898" y="298715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flipV="1">
            <a:off x="1270298" y="2987337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flipV="1">
            <a:off x="1422698" y="298751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 flipV="1">
            <a:off x="1155750" y="2223914"/>
            <a:ext cx="0" cy="33071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23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874" cy="4525963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5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472554"/>
              </p:ext>
            </p:extLst>
          </p:nvPr>
        </p:nvGraphicFramePr>
        <p:xfrm>
          <a:off x="683568" y="3156560"/>
          <a:ext cx="8064896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3312368"/>
                <a:gridCol w="1440160"/>
                <a:gridCol w="144016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RG58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Heliax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+mj-lt"/>
                        </a:rPr>
                        <a:t>Currently installed</a:t>
                      </a:r>
                      <a:endParaRPr lang="en-GB" sz="2800" dirty="0"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6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12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+mj-lt"/>
                        </a:rPr>
                        <a:t>Proposed</a:t>
                      </a:r>
                      <a:endParaRPr lang="en-GB" sz="2800" dirty="0">
                        <a:latin typeface="+mj-lt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Arial Narrow" panose="020B0606020202030204" pitchFamily="34" charset="0"/>
                        </a:rPr>
                        <a:t>Maximum accessibility</a:t>
                      </a:r>
                      <a:endParaRPr lang="en-GB" sz="28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4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9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28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Arial Narrow" panose="020B0606020202030204" pitchFamily="34" charset="0"/>
                        </a:rPr>
                        <a:t>All</a:t>
                      </a:r>
                      <a:r>
                        <a:rPr lang="en-GB" sz="2800" baseline="0" dirty="0" smtClean="0">
                          <a:latin typeface="Arial Narrow" panose="020B0606020202030204" pitchFamily="34" charset="0"/>
                        </a:rPr>
                        <a:t> electronics in tunnel</a:t>
                      </a:r>
                      <a:endParaRPr lang="en-GB" sz="28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8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4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09600" y="1752601"/>
            <a:ext cx="8235874" cy="124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The number of cables required between the IP and the S-band hut is:</a:t>
            </a:r>
          </a:p>
          <a:p>
            <a:endParaRPr lang="en-GB" kern="0" dirty="0"/>
          </a:p>
          <a:p>
            <a:endParaRPr lang="en-GB" kern="0" dirty="0" smtClean="0"/>
          </a:p>
          <a:p>
            <a:endParaRPr lang="en-GB" kern="0" dirty="0"/>
          </a:p>
          <a:p>
            <a:endParaRPr lang="en-GB" kern="0" dirty="0" smtClean="0"/>
          </a:p>
          <a:p>
            <a:endParaRPr lang="en-GB" kern="0" dirty="0" smtClean="0"/>
          </a:p>
          <a:p>
            <a:r>
              <a:rPr lang="en-GB" kern="0" dirty="0" smtClean="0"/>
              <a:t>RG58 signals can be carried by heliaxes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64864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1858</TotalTime>
  <Words>247</Words>
  <Application>Microsoft Office PowerPoint</Application>
  <PresentationFormat>On-screen Show (4:3)</PresentationFormat>
  <Paragraphs>131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Arial Narrow</vt:lpstr>
      <vt:lpstr>Default Design</vt:lpstr>
      <vt:lpstr>IP cable plan</vt:lpstr>
      <vt:lpstr>Contents</vt:lpstr>
      <vt:lpstr>Maximum accessibility</vt:lpstr>
      <vt:lpstr>‘All in’</vt:lpstr>
      <vt:lpstr>Conclusion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138</cp:revision>
  <dcterms:created xsi:type="dcterms:W3CDTF">2009-05-21T13:39:04Z</dcterms:created>
  <dcterms:modified xsi:type="dcterms:W3CDTF">2013-09-11T09:59:25Z</dcterms:modified>
</cp:coreProperties>
</file>