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72" r:id="rId8"/>
    <p:sldId id="265" r:id="rId9"/>
    <p:sldId id="266" r:id="rId10"/>
    <p:sldId id="267" r:id="rId11"/>
    <p:sldId id="268" r:id="rId12"/>
    <p:sldId id="274" r:id="rId13"/>
    <p:sldId id="269" r:id="rId14"/>
    <p:sldId id="270" r:id="rId15"/>
    <p:sldId id="27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23" autoAdjust="0"/>
  </p:normalViewPr>
  <p:slideViewPr>
    <p:cSldViewPr>
      <p:cViewPr varScale="1">
        <p:scale>
          <a:sx n="106" d="100"/>
          <a:sy n="106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19 September2013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Applications of Stripline and Cavity Beam Position Monitors in Low-Latency, High-Precision, Intra-Train Feedback Systems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451"/>
            <a:ext cx="9144000" cy="4552899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3" y="1447405"/>
            <a:ext cx="9023114" cy="439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56835"/>
            <a:ext cx="5328592" cy="606568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5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9057"/>
            <a:ext cx="9144000" cy="511168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47405"/>
            <a:ext cx="9143998" cy="4394991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14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15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16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The design for a future linear collider envisage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ATF2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dirty="0" smtClean="0">
                <a:latin typeface="Calibri"/>
                <a:cs typeface="Calibri"/>
              </a:rPr>
              <a:t>Feedback On Nanosecond Timescales (FONT) is in its fifth iteration and is currently based at ATF2</a:t>
            </a:r>
          </a:p>
          <a:p>
            <a:pPr algn="just"/>
            <a:r>
              <a:rPr lang="en-GB" dirty="0" smtClean="0">
                <a:latin typeface="Calibri"/>
                <a:cs typeface="Calibri"/>
              </a:rPr>
              <a:t>Demonstrated a system which meets ILC targets</a:t>
            </a:r>
          </a:p>
          <a:p>
            <a:pPr algn="just"/>
            <a:endParaRPr lang="en-GB" dirty="0" smtClean="0">
              <a:latin typeface="Calibri"/>
              <a:cs typeface="Calibri"/>
            </a:endParaRPr>
          </a:p>
          <a:p>
            <a:pPr algn="just"/>
            <a:endParaRPr lang="en-GB" dirty="0">
              <a:latin typeface="Calibri"/>
              <a:cs typeface="Calibri"/>
            </a:endParaRPr>
          </a:p>
          <a:p>
            <a:pPr algn="just"/>
            <a:endParaRPr lang="en-GB" dirty="0" smtClean="0">
              <a:latin typeface="Calibri"/>
              <a:cs typeface="Calibri"/>
            </a:endParaRPr>
          </a:p>
          <a:p>
            <a:pPr algn="just"/>
            <a:endParaRPr lang="en-GB" dirty="0">
              <a:latin typeface="Calibri"/>
              <a:cs typeface="Calibri"/>
            </a:endParaRPr>
          </a:p>
          <a:p>
            <a:pPr algn="just"/>
            <a:endParaRPr lang="en-GB" dirty="0" smtClean="0">
              <a:latin typeface="Calibri"/>
              <a:cs typeface="Calibri"/>
            </a:endParaRPr>
          </a:p>
          <a:p>
            <a:pPr algn="just"/>
            <a:endParaRPr lang="en-GB" dirty="0" smtClean="0">
              <a:latin typeface="Calibri"/>
              <a:cs typeface="Calibri"/>
            </a:endParaRPr>
          </a:p>
          <a:p>
            <a:pPr algn="just"/>
            <a:r>
              <a:rPr lang="en-GB" dirty="0" smtClean="0">
                <a:latin typeface="Calibri"/>
                <a:cs typeface="Calibri"/>
              </a:rPr>
              <a:t>Extended targets aim to improve ILC requirements</a:t>
            </a:r>
          </a:p>
          <a:p>
            <a:pPr algn="just"/>
            <a:r>
              <a:rPr lang="en-GB" dirty="0" smtClean="0">
                <a:latin typeface="Calibri"/>
                <a:cs typeface="Calibri"/>
              </a:rPr>
              <a:t>Ultimately geared at nm level IP stabilisation</a:t>
            </a:r>
            <a:r>
              <a:rPr lang="en-GB" dirty="0" smtClean="0">
                <a:latin typeface="Calibri"/>
                <a:cs typeface="Calibri"/>
              </a:rPr>
              <a:t> at ATF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4901"/>
            <a:ext cx="9144000" cy="28022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086" y="4298265"/>
            <a:ext cx="2663608" cy="19298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308" y="1961034"/>
            <a:ext cx="5649383" cy="2652223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4" idx="1"/>
          </p:cNvCxnSpPr>
          <p:nvPr/>
        </p:nvCxnSpPr>
        <p:spPr>
          <a:xfrm flipH="1" flipV="1">
            <a:off x="5796136" y="4613257"/>
            <a:ext cx="653950" cy="6499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7" b="5436"/>
          <a:stretch/>
        </p:blipFill>
        <p:spPr bwMode="auto">
          <a:xfrm rot="5400000">
            <a:off x="423088" y="4569648"/>
            <a:ext cx="1522581" cy="2098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375" y="4797863"/>
            <a:ext cx="1980220" cy="1702935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stCxn id="20" idx="0"/>
          </p:cNvCxnSpPr>
          <p:nvPr/>
        </p:nvCxnSpPr>
        <p:spPr>
          <a:xfrm flipV="1">
            <a:off x="2233384" y="4613256"/>
            <a:ext cx="394400" cy="1005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0"/>
          </p:cNvCxnSpPr>
          <p:nvPr/>
        </p:nvCxnSpPr>
        <p:spPr>
          <a:xfrm flipH="1" flipV="1">
            <a:off x="4211960" y="4613256"/>
            <a:ext cx="258525" cy="184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/>
          <a:stretch/>
        </p:blipFill>
        <p:spPr bwMode="auto">
          <a:xfrm>
            <a:off x="6660232" y="865485"/>
            <a:ext cx="2451595" cy="177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8" y="977345"/>
            <a:ext cx="2278623" cy="1659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Arrow Connector 44"/>
          <p:cNvCxnSpPr>
            <a:stCxn id="40" idx="3"/>
          </p:cNvCxnSpPr>
          <p:nvPr/>
        </p:nvCxnSpPr>
        <p:spPr>
          <a:xfrm>
            <a:off x="2323691" y="1807129"/>
            <a:ext cx="448109" cy="541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9" idx="1"/>
          </p:cNvCxnSpPr>
          <p:nvPr/>
        </p:nvCxnSpPr>
        <p:spPr>
          <a:xfrm flipH="1">
            <a:off x="6300192" y="1751199"/>
            <a:ext cx="360040" cy="597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Stripline BPM Processors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 Feedback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18" y="3212976"/>
            <a:ext cx="5796490" cy="3240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368" y="908720"/>
            <a:ext cx="2162757" cy="2142732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7953902" y="2708920"/>
            <a:ext cx="576064" cy="10724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12360" y="1556792"/>
            <a:ext cx="1188765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234" y="1143362"/>
            <a:ext cx="2519435" cy="167344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4139951" y="2132856"/>
            <a:ext cx="1313506" cy="17014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96" y="836613"/>
            <a:ext cx="8853008" cy="561657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9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 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229599" cy="3996366"/>
          </a:xfrm>
        </p:spPr>
      </p:pic>
      <p:sp>
        <p:nvSpPr>
          <p:cNvPr id="20" name="TextBox 19"/>
          <p:cNvSpPr txBox="1"/>
          <p:nvPr/>
        </p:nvSpPr>
        <p:spPr>
          <a:xfrm>
            <a:off x="988790" y="523094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FB Off Jitter – 2.5 </a:t>
            </a:r>
            <a:r>
              <a:rPr lang="el-GR" dirty="0" smtClean="0">
                <a:latin typeface="Calibri"/>
              </a:rPr>
              <a:t>μ</a:t>
            </a:r>
            <a:r>
              <a:rPr lang="en-GB" dirty="0" smtClean="0">
                <a:latin typeface="Calibri"/>
              </a:rPr>
              <a:t>m</a:t>
            </a:r>
          </a:p>
          <a:p>
            <a:pPr algn="ctr"/>
            <a:r>
              <a:rPr lang="en-GB" dirty="0" smtClean="0">
                <a:latin typeface="Calibri"/>
              </a:rPr>
              <a:t>FB On Jitter – 1.4 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07904" y="523094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FB Off Jitter – 2.5 </a:t>
            </a:r>
            <a:r>
              <a:rPr lang="el-GR" dirty="0" smtClean="0">
                <a:latin typeface="Calibri"/>
              </a:rPr>
              <a:t>μ</a:t>
            </a:r>
            <a:r>
              <a:rPr lang="en-GB" dirty="0" smtClean="0">
                <a:latin typeface="Calibri"/>
              </a:rPr>
              <a:t>m</a:t>
            </a:r>
          </a:p>
          <a:p>
            <a:pPr algn="ctr"/>
            <a:r>
              <a:rPr lang="en-GB" dirty="0" smtClean="0">
                <a:latin typeface="Calibri"/>
              </a:rPr>
              <a:t>FB On Jitter – 0.9 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72200" y="523094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FB Off Jitter – 0.36 </a:t>
            </a:r>
            <a:r>
              <a:rPr lang="el-GR" dirty="0" smtClean="0">
                <a:latin typeface="Calibri"/>
              </a:rPr>
              <a:t>μ</a:t>
            </a:r>
            <a:r>
              <a:rPr lang="en-GB" dirty="0" smtClean="0">
                <a:latin typeface="Calibri"/>
              </a:rPr>
              <a:t>m</a:t>
            </a:r>
          </a:p>
          <a:p>
            <a:pPr algn="ctr"/>
            <a:r>
              <a:rPr lang="en-GB" dirty="0" smtClean="0">
                <a:latin typeface="Calibri"/>
              </a:rPr>
              <a:t>FB On Jitter – 0.30 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Upstream Feedback 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2299</TotalTime>
  <Words>268</Words>
  <Application>Microsoft Office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Applications of Stripline and Cavity Beam Position Monitors in Low-Latency, High-Precision, Intra-Train Feedback Systems</vt:lpstr>
      <vt:lpstr>Introduction</vt:lpstr>
      <vt:lpstr>ATF2</vt:lpstr>
      <vt:lpstr>Upstream Feedback System</vt:lpstr>
      <vt:lpstr>Stripline BPM Processors</vt:lpstr>
      <vt:lpstr>IP  Feedback System</vt:lpstr>
      <vt:lpstr>Upstream Feedback</vt:lpstr>
      <vt:lpstr>Upstream Feedback Results</vt:lpstr>
      <vt:lpstr>Upstream Feedback Results</vt:lpstr>
      <vt:lpstr>Feedforward</vt:lpstr>
      <vt:lpstr>Feedforward Results</vt:lpstr>
      <vt:lpstr>Feedforward Results</vt:lpstr>
      <vt:lpstr>IP Feedback</vt:lpstr>
      <vt:lpstr>IP Feedback Results</vt:lpstr>
      <vt:lpstr>IP Feedback Results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122</cp:revision>
  <dcterms:created xsi:type="dcterms:W3CDTF">2011-03-24T11:41:11Z</dcterms:created>
  <dcterms:modified xsi:type="dcterms:W3CDTF">2013-09-12T16:15:38Z</dcterms:modified>
</cp:coreProperties>
</file>