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75" r:id="rId4"/>
    <p:sldId id="261" r:id="rId5"/>
    <p:sldId id="276" r:id="rId6"/>
    <p:sldId id="279" r:id="rId7"/>
    <p:sldId id="280" r:id="rId8"/>
    <p:sldId id="281" r:id="rId9"/>
    <p:sldId id="277" r:id="rId10"/>
    <p:sldId id="282" r:id="rId11"/>
    <p:sldId id="263" r:id="rId12"/>
    <p:sldId id="286" r:id="rId13"/>
    <p:sldId id="287" r:id="rId14"/>
    <p:sldId id="288" r:id="rId15"/>
    <p:sldId id="289" r:id="rId16"/>
    <p:sldId id="290" r:id="rId17"/>
    <p:sldId id="283" r:id="rId18"/>
    <p:sldId id="272" r:id="rId19"/>
    <p:sldId id="265" r:id="rId20"/>
    <p:sldId id="284" r:id="rId21"/>
    <p:sldId id="267" r:id="rId22"/>
    <p:sldId id="268" r:id="rId23"/>
    <p:sldId id="274" r:id="rId24"/>
    <p:sldId id="269" r:id="rId25"/>
    <p:sldId id="270" r:id="rId26"/>
    <p:sldId id="291" r:id="rId27"/>
    <p:sldId id="292" r:id="rId28"/>
    <p:sldId id="271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0000"/>
    <a:srgbClr val="0000E1"/>
    <a:srgbClr val="1B36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023" autoAdjust="0"/>
  </p:normalViewPr>
  <p:slideViewPr>
    <p:cSldViewPr>
      <p:cViewPr varScale="1">
        <p:scale>
          <a:sx n="117" d="100"/>
          <a:sy n="117" d="100"/>
        </p:scale>
        <p:origin x="-140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16/09/2013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16/09/2013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16/09/2013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9.jpeg"/><Relationship Id="rId7" Type="http://schemas.openxmlformats.org/officeDocument/2006/relationships/image" Target="../media/image10.png"/><Relationship Id="rId8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1.png"/><Relationship Id="rId5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8.jpeg"/><Relationship Id="rId5" Type="http://schemas.openxmlformats.org/officeDocument/2006/relationships/image" Target="../media/image11.png"/><Relationship Id="rId6" Type="http://schemas.openxmlformats.org/officeDocument/2006/relationships/image" Target="../media/image12.jpeg"/><Relationship Id="rId7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3.png"/><Relationship Id="rId7" Type="http://schemas.openxmlformats.org/officeDocument/2006/relationships/image" Target="../media/image11.png"/><Relationship Id="rId8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7.jpe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9.jpeg"/><Relationship Id="rId7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9.jpeg"/><Relationship Id="rId7" Type="http://schemas.openxmlformats.org/officeDocument/2006/relationships/image" Target="../media/image10.png"/><Relationship Id="rId8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24534954-8D7E-4F66-94E6-3BA8E7EA0DB8}" type="slidenum">
              <a:rPr lang="en-GB" sz="1400" smtClean="0">
                <a:latin typeface="Calibri" pitchFamily="34" charset="0"/>
              </a:rPr>
              <a:t>1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19 September2013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0699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Applications of Stripline and Cavity Beam Position Monitors in Low-Latency, High-Precision, Intra-Train Feedback Systems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itle 6"/>
          <p:cNvSpPr txBox="1">
            <a:spLocks/>
          </p:cNvSpPr>
          <p:nvPr/>
        </p:nvSpPr>
        <p:spPr>
          <a:xfrm>
            <a:off x="609600" y="415820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M.R. Davis</a:t>
            </a:r>
            <a:r>
              <a:rPr lang="en-US" dirty="0"/>
              <a:t>, </a:t>
            </a:r>
            <a:r>
              <a:rPr lang="en-US" dirty="0" smtClean="0"/>
              <a:t>D.R. </a:t>
            </a:r>
            <a:r>
              <a:rPr lang="en-US" u="sng" dirty="0" err="1" smtClean="0"/>
              <a:t>Bett</a:t>
            </a:r>
            <a:r>
              <a:rPr lang="en-US" dirty="0"/>
              <a:t>, </a:t>
            </a:r>
            <a:r>
              <a:rPr lang="en-US" dirty="0" smtClean="0"/>
              <a:t>P.N. Burrows</a:t>
            </a:r>
            <a:r>
              <a:rPr lang="en-US" dirty="0"/>
              <a:t>, </a:t>
            </a:r>
            <a:r>
              <a:rPr lang="en-US" dirty="0" smtClean="0"/>
              <a:t>N. </a:t>
            </a:r>
            <a:r>
              <a:rPr lang="en-US" u="sng" dirty="0" err="1" smtClean="0"/>
              <a:t>Blaskovic</a:t>
            </a:r>
            <a:r>
              <a:rPr lang="en-US" dirty="0"/>
              <a:t> </a:t>
            </a:r>
            <a:r>
              <a:rPr lang="en-US" u="sng" dirty="0" err="1" smtClean="0"/>
              <a:t>Kraljevic</a:t>
            </a:r>
            <a:r>
              <a:rPr lang="en-US" dirty="0"/>
              <a:t>, </a:t>
            </a:r>
            <a:r>
              <a:rPr lang="en-US" dirty="0" smtClean="0"/>
              <a:t>G.B. Christian</a:t>
            </a:r>
            <a:r>
              <a:rPr lang="en-US" dirty="0"/>
              <a:t>, </a:t>
            </a:r>
            <a:r>
              <a:rPr lang="en-US" dirty="0" smtClean="0"/>
              <a:t>Y.I. Kim</a:t>
            </a:r>
            <a:r>
              <a:rPr lang="en-US" dirty="0"/>
              <a:t>, </a:t>
            </a:r>
            <a:r>
              <a:rPr lang="en-US" dirty="0" smtClean="0"/>
              <a:t>C. Perry</a:t>
            </a:r>
          </a:p>
          <a:p>
            <a:r>
              <a:rPr lang="en-US" dirty="0" smtClean="0"/>
              <a:t>John </a:t>
            </a:r>
            <a:r>
              <a:rPr lang="en-US" dirty="0"/>
              <a:t>Adams Institute, Oxford University, 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Upstream System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10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908050"/>
            <a:ext cx="22320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611188" y="2492375"/>
            <a:ext cx="2232025" cy="63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Analogue Front-end</a:t>
            </a:r>
          </a:p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BPM processor</a:t>
            </a:r>
          </a:p>
        </p:txBody>
      </p:sp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836613"/>
            <a:ext cx="215900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3492500" y="2492375"/>
            <a:ext cx="215900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FPGA-based digital processor</a:t>
            </a:r>
          </a:p>
        </p:txBody>
      </p:sp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836613"/>
            <a:ext cx="2108200" cy="280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9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4076700"/>
            <a:ext cx="3236912" cy="154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357563"/>
            <a:ext cx="1998662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6084888" y="3644900"/>
            <a:ext cx="2376487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Kicker drive amplifier</a:t>
            </a:r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684213" y="6092825"/>
            <a:ext cx="201612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Strip-line BPM with mover system</a:t>
            </a:r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5508625" y="5661025"/>
            <a:ext cx="2519363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Strip-line kicker</a:t>
            </a:r>
          </a:p>
        </p:txBody>
      </p:sp>
      <p:sp>
        <p:nvSpPr>
          <p:cNvPr id="34" name="Line 13"/>
          <p:cNvSpPr>
            <a:spLocks noChangeShapeType="1"/>
          </p:cNvSpPr>
          <p:nvPr/>
        </p:nvSpPr>
        <p:spPr bwMode="auto">
          <a:xfrm flipH="1">
            <a:off x="8312150" y="4724400"/>
            <a:ext cx="836613" cy="1588"/>
          </a:xfrm>
          <a:prstGeom prst="line">
            <a:avLst/>
          </a:prstGeom>
          <a:noFill/>
          <a:ln w="76320">
            <a:solidFill>
              <a:srgbClr val="333399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5" name="Line 14"/>
          <p:cNvSpPr>
            <a:spLocks noChangeShapeType="1"/>
          </p:cNvSpPr>
          <p:nvPr/>
        </p:nvSpPr>
        <p:spPr bwMode="auto">
          <a:xfrm flipH="1">
            <a:off x="2695575" y="4797425"/>
            <a:ext cx="2457450" cy="1588"/>
          </a:xfrm>
          <a:prstGeom prst="line">
            <a:avLst/>
          </a:prstGeom>
          <a:noFill/>
          <a:ln w="76320">
            <a:solidFill>
              <a:srgbClr val="333399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" name="Line 15"/>
          <p:cNvSpPr>
            <a:spLocks noChangeShapeType="1"/>
          </p:cNvSpPr>
          <p:nvPr/>
        </p:nvSpPr>
        <p:spPr bwMode="auto">
          <a:xfrm flipH="1">
            <a:off x="-4763" y="4724400"/>
            <a:ext cx="693738" cy="1588"/>
          </a:xfrm>
          <a:prstGeom prst="line">
            <a:avLst/>
          </a:prstGeom>
          <a:noFill/>
          <a:ln w="76320">
            <a:solidFill>
              <a:srgbClr val="333399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" name="Line 16"/>
          <p:cNvSpPr>
            <a:spLocks noChangeShapeType="1"/>
          </p:cNvSpPr>
          <p:nvPr/>
        </p:nvSpPr>
        <p:spPr bwMode="auto">
          <a:xfrm flipH="1">
            <a:off x="319088" y="4076700"/>
            <a:ext cx="369887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" name="Line 17"/>
          <p:cNvSpPr>
            <a:spLocks noChangeShapeType="1"/>
          </p:cNvSpPr>
          <p:nvPr/>
        </p:nvSpPr>
        <p:spPr bwMode="auto">
          <a:xfrm flipV="1">
            <a:off x="323850" y="1624013"/>
            <a:ext cx="1588" cy="245745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" name="Line 18"/>
          <p:cNvSpPr>
            <a:spLocks noChangeShapeType="1"/>
          </p:cNvSpPr>
          <p:nvPr/>
        </p:nvSpPr>
        <p:spPr bwMode="auto">
          <a:xfrm>
            <a:off x="323850" y="1628775"/>
            <a:ext cx="287338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" name="Line 19"/>
          <p:cNvSpPr>
            <a:spLocks noChangeShapeType="1"/>
          </p:cNvSpPr>
          <p:nvPr/>
        </p:nvSpPr>
        <p:spPr bwMode="auto">
          <a:xfrm>
            <a:off x="2843213" y="1628775"/>
            <a:ext cx="649287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" name="Line 20"/>
          <p:cNvSpPr>
            <a:spLocks noChangeShapeType="1"/>
          </p:cNvSpPr>
          <p:nvPr/>
        </p:nvSpPr>
        <p:spPr bwMode="auto">
          <a:xfrm>
            <a:off x="5651500" y="1628775"/>
            <a:ext cx="576263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4" name="Line 21"/>
          <p:cNvSpPr>
            <a:spLocks noChangeShapeType="1"/>
          </p:cNvSpPr>
          <p:nvPr/>
        </p:nvSpPr>
        <p:spPr bwMode="auto">
          <a:xfrm>
            <a:off x="8316913" y="1628775"/>
            <a:ext cx="358775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6" name="Line 22"/>
          <p:cNvSpPr>
            <a:spLocks noChangeShapeType="1"/>
          </p:cNvSpPr>
          <p:nvPr/>
        </p:nvSpPr>
        <p:spPr bwMode="auto">
          <a:xfrm>
            <a:off x="8675688" y="1628775"/>
            <a:ext cx="1587" cy="273685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7" name="Line 23"/>
          <p:cNvSpPr>
            <a:spLocks noChangeShapeType="1"/>
          </p:cNvSpPr>
          <p:nvPr/>
        </p:nvSpPr>
        <p:spPr bwMode="auto">
          <a:xfrm flipH="1">
            <a:off x="8383588" y="4365625"/>
            <a:ext cx="296862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aphicFrame>
        <p:nvGraphicFramePr>
          <p:cNvPr id="48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469974"/>
              </p:ext>
            </p:extLst>
          </p:nvPr>
        </p:nvGraphicFramePr>
        <p:xfrm>
          <a:off x="2124075" y="3213100"/>
          <a:ext cx="4548188" cy="1445233"/>
        </p:xfrm>
        <a:graphic>
          <a:graphicData uri="http://schemas.openxmlformats.org/drawingml/2006/table">
            <a:tbl>
              <a:tblPr/>
              <a:tblGrid>
                <a:gridCol w="3381375"/>
                <a:gridCol w="1166813"/>
              </a:tblGrid>
              <a:tr h="314325">
                <a:tc>
                  <a:txBody>
                    <a:bodyPr/>
                    <a:lstStyle>
                      <a:lvl1pPr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GB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System Resolution (BPM processor)</a:t>
                      </a:r>
                    </a:p>
                  </a:txBody>
                  <a:tcPr marL="90000" marR="90000" marT="115596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GB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&lt;1</a:t>
                      </a:r>
                      <a:r>
                        <a:rPr kumimoji="0" lang="en-GB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ejaVu Sans" charset="0"/>
                        </a:rPr>
                        <a:t>μ</a:t>
                      </a:r>
                      <a:r>
                        <a:rPr kumimoji="0" lang="en-GB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</a:p>
                  </a:txBody>
                  <a:tcPr marL="90000" marR="90000" marT="11916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14325">
                <a:tc>
                  <a:txBody>
                    <a:bodyPr/>
                    <a:lstStyle>
                      <a:lvl1pPr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GB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System Latency</a:t>
                      </a:r>
                    </a:p>
                  </a:txBody>
                  <a:tcPr marL="90000" marR="90000" marT="115596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GB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&lt;150 ns</a:t>
                      </a:r>
                    </a:p>
                  </a:txBody>
                  <a:tcPr marL="90000" marR="90000" marT="115596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14325">
                <a:tc>
                  <a:txBody>
                    <a:bodyPr/>
                    <a:lstStyle>
                      <a:lvl1pPr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GB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Amplifier/ Kicker Bandwidth</a:t>
                      </a:r>
                    </a:p>
                  </a:txBody>
                  <a:tcPr marL="90000" marR="90000" marT="115596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GB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~30 MHz</a:t>
                      </a:r>
                    </a:p>
                  </a:txBody>
                  <a:tcPr marL="90000" marR="90000" marT="115596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38150">
                <a:tc>
                  <a:txBody>
                    <a:bodyPr/>
                    <a:lstStyle>
                      <a:lvl1pPr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1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GB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Dynamic range of the BPM system</a:t>
                      </a:r>
                    </a:p>
                  </a:txBody>
                  <a:tcPr marL="90000" marR="90000" marT="115596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449263">
                        <a:spcBef>
                          <a:spcPct val="20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492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GB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+/- ~500</a:t>
                      </a:r>
                      <a:r>
                        <a:rPr kumimoji="0" lang="en-GB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DejaVu Sans" charset="0"/>
                        </a:rPr>
                        <a:t>μ</a:t>
                      </a:r>
                      <a:r>
                        <a:rPr kumimoji="0" lang="en-GB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</a:p>
                  </a:txBody>
                  <a:tcPr marL="90000" marR="90000" marT="11916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3234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Upstream BPM Processors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alibri"/>
                <a:cs typeface="Calibri"/>
              </a:rPr>
              <a:t>High resolution low latency analogue processors</a:t>
            </a:r>
          </a:p>
          <a:p>
            <a:r>
              <a:rPr lang="en-GB" dirty="0" smtClean="0">
                <a:latin typeface="Calibri"/>
                <a:cs typeface="Calibri"/>
              </a:rPr>
              <a:t>Difference over sum method</a:t>
            </a:r>
          </a:p>
          <a:p>
            <a:r>
              <a:rPr lang="en-GB" dirty="0" smtClean="0">
                <a:latin typeface="Calibri"/>
                <a:cs typeface="Calibri"/>
              </a:rPr>
              <a:t>Top and bottom signals: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Added using a resistive coupler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Subtracted using a hybrid</a:t>
            </a:r>
          </a:p>
          <a:p>
            <a:r>
              <a:rPr lang="en-GB" dirty="0" smtClean="0">
                <a:latin typeface="Calibri"/>
                <a:cs typeface="Calibri"/>
              </a:rPr>
              <a:t>Signals then band pass filtered</a:t>
            </a:r>
          </a:p>
          <a:p>
            <a:r>
              <a:rPr lang="en-GB" dirty="0" smtClean="0">
                <a:latin typeface="Calibri"/>
                <a:cs typeface="Calibri"/>
              </a:rPr>
              <a:t>Down-mixed using DR 714 MHz</a:t>
            </a:r>
          </a:p>
          <a:p>
            <a:r>
              <a:rPr lang="en-GB" dirty="0" smtClean="0">
                <a:latin typeface="Calibri"/>
                <a:cs typeface="Calibri"/>
              </a:rPr>
              <a:t>Best achieved resolution 350nm</a:t>
            </a:r>
          </a:p>
          <a:p>
            <a:r>
              <a:rPr lang="en-GB" dirty="0" smtClean="0">
                <a:latin typeface="Calibri"/>
                <a:cs typeface="Calibri"/>
              </a:rPr>
              <a:t>Latency of… </a:t>
            </a:r>
          </a:p>
          <a:p>
            <a:endParaRPr lang="en-GB" dirty="0" smtClean="0">
              <a:latin typeface="Calibri"/>
              <a:cs typeface="Calibri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11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484784"/>
            <a:ext cx="3600400" cy="2478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4548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/>
              <a:t>IP  </a:t>
            </a:r>
            <a:r>
              <a:rPr lang="en-GB" dirty="0" smtClean="0"/>
              <a:t>System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12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4213" y="3699398"/>
            <a:ext cx="1998662" cy="1980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684213" y="6092825"/>
            <a:ext cx="2016125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 dirty="0" smtClean="0">
                <a:solidFill>
                  <a:srgbClr val="000000"/>
                </a:solidFill>
              </a:rPr>
              <a:t>Cavity BPM</a:t>
            </a:r>
            <a:endParaRPr lang="en-GB" altLang="en-US" sz="1400" dirty="0">
              <a:solidFill>
                <a:srgbClr val="000000"/>
              </a:solidFill>
            </a:endParaRPr>
          </a:p>
        </p:txBody>
      </p:sp>
      <p:sp>
        <p:nvSpPr>
          <p:cNvPr id="35" name="Line 14"/>
          <p:cNvSpPr>
            <a:spLocks noChangeShapeType="1"/>
          </p:cNvSpPr>
          <p:nvPr/>
        </p:nvSpPr>
        <p:spPr bwMode="auto">
          <a:xfrm flipH="1">
            <a:off x="2695574" y="4799013"/>
            <a:ext cx="2950771" cy="0"/>
          </a:xfrm>
          <a:prstGeom prst="line">
            <a:avLst/>
          </a:prstGeom>
          <a:noFill/>
          <a:ln w="76320">
            <a:solidFill>
              <a:srgbClr val="333399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" name="Line 15"/>
          <p:cNvSpPr>
            <a:spLocks noChangeShapeType="1"/>
          </p:cNvSpPr>
          <p:nvPr/>
        </p:nvSpPr>
        <p:spPr bwMode="auto">
          <a:xfrm flipH="1">
            <a:off x="-4763" y="4724400"/>
            <a:ext cx="693738" cy="1588"/>
          </a:xfrm>
          <a:prstGeom prst="line">
            <a:avLst/>
          </a:prstGeom>
          <a:noFill/>
          <a:ln w="76320">
            <a:solidFill>
              <a:srgbClr val="333399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1475656" y="4160165"/>
            <a:ext cx="1266540" cy="12776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 Box 6"/>
          <p:cNvSpPr txBox="1">
            <a:spLocks noChangeArrowheads="1"/>
          </p:cNvSpPr>
          <p:nvPr/>
        </p:nvSpPr>
        <p:spPr bwMode="auto">
          <a:xfrm>
            <a:off x="2893219" y="3212976"/>
            <a:ext cx="3357562" cy="1302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just">
              <a:spcBef>
                <a:spcPts val="875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altLang="en-US" sz="1400" dirty="0">
                <a:solidFill>
                  <a:srgbClr val="000000"/>
                </a:solidFill>
              </a:rPr>
              <a:t>2</a:t>
            </a:r>
            <a:r>
              <a:rPr lang="en-GB" altLang="en-US" sz="1400" dirty="0" smtClean="0">
                <a:solidFill>
                  <a:srgbClr val="000000"/>
                </a:solidFill>
              </a:rPr>
              <a:t> Cavity BPMs (IPA</a:t>
            </a:r>
            <a:r>
              <a:rPr lang="en-GB" altLang="en-US" sz="1400" dirty="0">
                <a:solidFill>
                  <a:srgbClr val="000000"/>
                </a:solidFill>
              </a:rPr>
              <a:t> </a:t>
            </a:r>
            <a:r>
              <a:rPr lang="en-GB" altLang="en-US" sz="1400" dirty="0" smtClean="0">
                <a:solidFill>
                  <a:srgbClr val="000000"/>
                </a:solidFill>
              </a:rPr>
              <a:t>and IPB)</a:t>
            </a:r>
          </a:p>
          <a:p>
            <a:pPr marL="285750" indent="-285750" algn="just">
              <a:spcBef>
                <a:spcPts val="875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solidFill>
                  <a:srgbClr val="000000"/>
                </a:solidFill>
              </a:rPr>
              <a:t>C-band (5.7 GHz)</a:t>
            </a:r>
          </a:p>
          <a:p>
            <a:pPr marL="285750" indent="-285750" algn="just">
              <a:spcBef>
                <a:spcPts val="875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solidFill>
                  <a:srgbClr val="000000"/>
                </a:solidFill>
              </a:rPr>
              <a:t>Low-Q</a:t>
            </a:r>
            <a:endParaRPr lang="en-GB" altLang="en-US" sz="1400" dirty="0">
              <a:solidFill>
                <a:srgbClr val="000000"/>
              </a:solidFill>
            </a:endParaRPr>
          </a:p>
          <a:p>
            <a:pPr marL="285750" indent="-285750" algn="just">
              <a:spcBef>
                <a:spcPts val="875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solidFill>
                  <a:srgbClr val="000000"/>
                </a:solidFill>
              </a:rPr>
              <a:t>Inside IP chamber</a:t>
            </a:r>
          </a:p>
        </p:txBody>
      </p:sp>
    </p:spTree>
    <p:extLst>
      <p:ext uri="{BB962C8B-B14F-4D97-AF65-F5344CB8AC3E}">
        <p14:creationId xmlns:p14="http://schemas.microsoft.com/office/powerpoint/2010/main" val="1368014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/>
              <a:t>IP  </a:t>
            </a:r>
            <a:r>
              <a:rPr lang="en-GB" dirty="0" smtClean="0"/>
              <a:t>System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13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611188" y="2492375"/>
            <a:ext cx="2232025" cy="63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Analogue Front-end</a:t>
            </a:r>
          </a:p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BPM processor</a:t>
            </a:r>
          </a:p>
        </p:txBody>
      </p:sp>
      <p:pic>
        <p:nvPicPr>
          <p:cNvPr id="30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4213" y="3699398"/>
            <a:ext cx="1998662" cy="1980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684213" y="6092825"/>
            <a:ext cx="201612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Strip-line BPM with mover system</a:t>
            </a:r>
          </a:p>
        </p:txBody>
      </p:sp>
      <p:sp>
        <p:nvSpPr>
          <p:cNvPr id="35" name="Line 14"/>
          <p:cNvSpPr>
            <a:spLocks noChangeShapeType="1"/>
          </p:cNvSpPr>
          <p:nvPr/>
        </p:nvSpPr>
        <p:spPr bwMode="auto">
          <a:xfrm flipH="1">
            <a:off x="2695574" y="4799013"/>
            <a:ext cx="2950771" cy="0"/>
          </a:xfrm>
          <a:prstGeom prst="line">
            <a:avLst/>
          </a:prstGeom>
          <a:noFill/>
          <a:ln w="76320">
            <a:solidFill>
              <a:srgbClr val="333399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" name="Line 15"/>
          <p:cNvSpPr>
            <a:spLocks noChangeShapeType="1"/>
          </p:cNvSpPr>
          <p:nvPr/>
        </p:nvSpPr>
        <p:spPr bwMode="auto">
          <a:xfrm flipH="1">
            <a:off x="-4763" y="4724400"/>
            <a:ext cx="693738" cy="1588"/>
          </a:xfrm>
          <a:prstGeom prst="line">
            <a:avLst/>
          </a:prstGeom>
          <a:noFill/>
          <a:ln w="76320">
            <a:solidFill>
              <a:srgbClr val="333399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" name="Line 16"/>
          <p:cNvSpPr>
            <a:spLocks noChangeShapeType="1"/>
          </p:cNvSpPr>
          <p:nvPr/>
        </p:nvSpPr>
        <p:spPr bwMode="auto">
          <a:xfrm flipH="1">
            <a:off x="319088" y="4076700"/>
            <a:ext cx="369887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" name="Line 17"/>
          <p:cNvSpPr>
            <a:spLocks noChangeShapeType="1"/>
          </p:cNvSpPr>
          <p:nvPr/>
        </p:nvSpPr>
        <p:spPr bwMode="auto">
          <a:xfrm flipV="1">
            <a:off x="323850" y="1624013"/>
            <a:ext cx="1588" cy="245745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" name="Line 18"/>
          <p:cNvSpPr>
            <a:spLocks noChangeShapeType="1"/>
          </p:cNvSpPr>
          <p:nvPr/>
        </p:nvSpPr>
        <p:spPr bwMode="auto">
          <a:xfrm>
            <a:off x="323850" y="1628775"/>
            <a:ext cx="287338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782969"/>
            <a:ext cx="2289324" cy="1709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9" name="Rectangle 38"/>
          <p:cNvSpPr/>
          <p:nvPr/>
        </p:nvSpPr>
        <p:spPr>
          <a:xfrm>
            <a:off x="1475656" y="4160165"/>
            <a:ext cx="1266540" cy="12776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872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/>
              <a:t>IP  </a:t>
            </a:r>
            <a:r>
              <a:rPr lang="en-GB" dirty="0" smtClean="0"/>
              <a:t>System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14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611188" y="2492375"/>
            <a:ext cx="2232025" cy="63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Analogue Front-end</a:t>
            </a:r>
          </a:p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BPM processor</a:t>
            </a:r>
          </a:p>
        </p:txBody>
      </p:sp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836613"/>
            <a:ext cx="215900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3492500" y="2492375"/>
            <a:ext cx="215900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FPGA-based digital processor</a:t>
            </a:r>
          </a:p>
        </p:txBody>
      </p:sp>
      <p:pic>
        <p:nvPicPr>
          <p:cNvPr id="30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4213" y="3699398"/>
            <a:ext cx="1998662" cy="1980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684213" y="6092825"/>
            <a:ext cx="201612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Strip-line BPM with mover system</a:t>
            </a:r>
          </a:p>
        </p:txBody>
      </p:sp>
      <p:sp>
        <p:nvSpPr>
          <p:cNvPr id="35" name="Line 14"/>
          <p:cNvSpPr>
            <a:spLocks noChangeShapeType="1"/>
          </p:cNvSpPr>
          <p:nvPr/>
        </p:nvSpPr>
        <p:spPr bwMode="auto">
          <a:xfrm flipH="1">
            <a:off x="2695574" y="4799013"/>
            <a:ext cx="2950771" cy="0"/>
          </a:xfrm>
          <a:prstGeom prst="line">
            <a:avLst/>
          </a:prstGeom>
          <a:noFill/>
          <a:ln w="76320">
            <a:solidFill>
              <a:srgbClr val="333399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" name="Line 15"/>
          <p:cNvSpPr>
            <a:spLocks noChangeShapeType="1"/>
          </p:cNvSpPr>
          <p:nvPr/>
        </p:nvSpPr>
        <p:spPr bwMode="auto">
          <a:xfrm flipH="1">
            <a:off x="-4763" y="4724400"/>
            <a:ext cx="693738" cy="1588"/>
          </a:xfrm>
          <a:prstGeom prst="line">
            <a:avLst/>
          </a:prstGeom>
          <a:noFill/>
          <a:ln w="76320">
            <a:solidFill>
              <a:srgbClr val="333399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" name="Line 16"/>
          <p:cNvSpPr>
            <a:spLocks noChangeShapeType="1"/>
          </p:cNvSpPr>
          <p:nvPr/>
        </p:nvSpPr>
        <p:spPr bwMode="auto">
          <a:xfrm flipH="1">
            <a:off x="319088" y="4076700"/>
            <a:ext cx="369887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" name="Line 17"/>
          <p:cNvSpPr>
            <a:spLocks noChangeShapeType="1"/>
          </p:cNvSpPr>
          <p:nvPr/>
        </p:nvSpPr>
        <p:spPr bwMode="auto">
          <a:xfrm flipV="1">
            <a:off x="323850" y="1624013"/>
            <a:ext cx="1588" cy="245745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" name="Line 18"/>
          <p:cNvSpPr>
            <a:spLocks noChangeShapeType="1"/>
          </p:cNvSpPr>
          <p:nvPr/>
        </p:nvSpPr>
        <p:spPr bwMode="auto">
          <a:xfrm>
            <a:off x="323850" y="1628775"/>
            <a:ext cx="287338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" name="Line 19"/>
          <p:cNvSpPr>
            <a:spLocks noChangeShapeType="1"/>
          </p:cNvSpPr>
          <p:nvPr/>
        </p:nvSpPr>
        <p:spPr bwMode="auto">
          <a:xfrm>
            <a:off x="2843213" y="1628775"/>
            <a:ext cx="649287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" name="Line 20"/>
          <p:cNvSpPr>
            <a:spLocks noChangeShapeType="1"/>
          </p:cNvSpPr>
          <p:nvPr/>
        </p:nvSpPr>
        <p:spPr bwMode="auto">
          <a:xfrm>
            <a:off x="5651500" y="1628775"/>
            <a:ext cx="576263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782969"/>
            <a:ext cx="2289324" cy="1709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9" name="Rectangle 38"/>
          <p:cNvSpPr/>
          <p:nvPr/>
        </p:nvSpPr>
        <p:spPr>
          <a:xfrm>
            <a:off x="1475656" y="4160165"/>
            <a:ext cx="1266540" cy="12776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836614"/>
            <a:ext cx="1800225" cy="2398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5" name="Text Box 10"/>
          <p:cNvSpPr txBox="1">
            <a:spLocks noChangeArrowheads="1"/>
          </p:cNvSpPr>
          <p:nvPr/>
        </p:nvSpPr>
        <p:spPr bwMode="auto">
          <a:xfrm>
            <a:off x="6084888" y="3212976"/>
            <a:ext cx="2376487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Kicker drive amplifier</a:t>
            </a:r>
          </a:p>
        </p:txBody>
      </p:sp>
    </p:spTree>
    <p:extLst>
      <p:ext uri="{BB962C8B-B14F-4D97-AF65-F5344CB8AC3E}">
        <p14:creationId xmlns:p14="http://schemas.microsoft.com/office/powerpoint/2010/main" val="4159872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/>
              <a:t>IP  </a:t>
            </a:r>
            <a:r>
              <a:rPr lang="en-GB" dirty="0" smtClean="0"/>
              <a:t>System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15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611188" y="2492375"/>
            <a:ext cx="2232025" cy="63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Analogue Front-end</a:t>
            </a:r>
          </a:p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BPM processor</a:t>
            </a:r>
          </a:p>
        </p:txBody>
      </p:sp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836613"/>
            <a:ext cx="215900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3492500" y="2492375"/>
            <a:ext cx="215900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FPGA-based digital processor</a:t>
            </a:r>
          </a:p>
        </p:txBody>
      </p:sp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836614"/>
            <a:ext cx="1800225" cy="2398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9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46346" y="3885020"/>
            <a:ext cx="2615896" cy="1737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4213" y="3699398"/>
            <a:ext cx="1998662" cy="1980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6084888" y="3212976"/>
            <a:ext cx="2376487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Kicker drive amplifier</a:t>
            </a:r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684213" y="6092825"/>
            <a:ext cx="201612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Strip-line BPM with mover system</a:t>
            </a:r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5508625" y="5661025"/>
            <a:ext cx="2519363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 dirty="0">
                <a:solidFill>
                  <a:srgbClr val="000000"/>
                </a:solidFill>
              </a:rPr>
              <a:t>Strip-line kicker</a:t>
            </a:r>
          </a:p>
        </p:txBody>
      </p:sp>
      <p:sp>
        <p:nvSpPr>
          <p:cNvPr id="34" name="Line 13"/>
          <p:cNvSpPr>
            <a:spLocks noChangeShapeType="1"/>
          </p:cNvSpPr>
          <p:nvPr/>
        </p:nvSpPr>
        <p:spPr bwMode="auto">
          <a:xfrm flipH="1">
            <a:off x="8262242" y="4724400"/>
            <a:ext cx="870552" cy="1588"/>
          </a:xfrm>
          <a:prstGeom prst="line">
            <a:avLst/>
          </a:prstGeom>
          <a:noFill/>
          <a:ln w="76320">
            <a:solidFill>
              <a:srgbClr val="333399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5" name="Line 14"/>
          <p:cNvSpPr>
            <a:spLocks noChangeShapeType="1"/>
          </p:cNvSpPr>
          <p:nvPr/>
        </p:nvSpPr>
        <p:spPr bwMode="auto">
          <a:xfrm flipH="1">
            <a:off x="2695574" y="4799013"/>
            <a:ext cx="2950771" cy="0"/>
          </a:xfrm>
          <a:prstGeom prst="line">
            <a:avLst/>
          </a:prstGeom>
          <a:noFill/>
          <a:ln w="76320">
            <a:solidFill>
              <a:srgbClr val="333399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" name="Line 15"/>
          <p:cNvSpPr>
            <a:spLocks noChangeShapeType="1"/>
          </p:cNvSpPr>
          <p:nvPr/>
        </p:nvSpPr>
        <p:spPr bwMode="auto">
          <a:xfrm flipH="1">
            <a:off x="-4763" y="4724400"/>
            <a:ext cx="693738" cy="1588"/>
          </a:xfrm>
          <a:prstGeom prst="line">
            <a:avLst/>
          </a:prstGeom>
          <a:noFill/>
          <a:ln w="76320">
            <a:solidFill>
              <a:srgbClr val="333399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" name="Line 16"/>
          <p:cNvSpPr>
            <a:spLocks noChangeShapeType="1"/>
          </p:cNvSpPr>
          <p:nvPr/>
        </p:nvSpPr>
        <p:spPr bwMode="auto">
          <a:xfrm flipH="1">
            <a:off x="319088" y="4076700"/>
            <a:ext cx="369887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" name="Line 17"/>
          <p:cNvSpPr>
            <a:spLocks noChangeShapeType="1"/>
          </p:cNvSpPr>
          <p:nvPr/>
        </p:nvSpPr>
        <p:spPr bwMode="auto">
          <a:xfrm flipV="1">
            <a:off x="323850" y="1624013"/>
            <a:ext cx="1588" cy="245745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" name="Line 18"/>
          <p:cNvSpPr>
            <a:spLocks noChangeShapeType="1"/>
          </p:cNvSpPr>
          <p:nvPr/>
        </p:nvSpPr>
        <p:spPr bwMode="auto">
          <a:xfrm>
            <a:off x="323850" y="1628775"/>
            <a:ext cx="287338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" name="Line 19"/>
          <p:cNvSpPr>
            <a:spLocks noChangeShapeType="1"/>
          </p:cNvSpPr>
          <p:nvPr/>
        </p:nvSpPr>
        <p:spPr bwMode="auto">
          <a:xfrm>
            <a:off x="2843213" y="1628775"/>
            <a:ext cx="649287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" name="Line 20"/>
          <p:cNvSpPr>
            <a:spLocks noChangeShapeType="1"/>
          </p:cNvSpPr>
          <p:nvPr/>
        </p:nvSpPr>
        <p:spPr bwMode="auto">
          <a:xfrm>
            <a:off x="5651500" y="1628775"/>
            <a:ext cx="576263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4" name="Line 21"/>
          <p:cNvSpPr>
            <a:spLocks noChangeShapeType="1"/>
          </p:cNvSpPr>
          <p:nvPr/>
        </p:nvSpPr>
        <p:spPr bwMode="auto">
          <a:xfrm>
            <a:off x="8027989" y="1624013"/>
            <a:ext cx="647700" cy="635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6" name="Line 22"/>
          <p:cNvSpPr>
            <a:spLocks noChangeShapeType="1"/>
          </p:cNvSpPr>
          <p:nvPr/>
        </p:nvSpPr>
        <p:spPr bwMode="auto">
          <a:xfrm>
            <a:off x="8675688" y="1628775"/>
            <a:ext cx="1587" cy="273685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7" name="Line 23"/>
          <p:cNvSpPr>
            <a:spLocks noChangeShapeType="1"/>
          </p:cNvSpPr>
          <p:nvPr/>
        </p:nvSpPr>
        <p:spPr bwMode="auto">
          <a:xfrm flipH="1">
            <a:off x="8262242" y="4365625"/>
            <a:ext cx="418208" cy="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782969"/>
            <a:ext cx="2289324" cy="1709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9" name="Rectangle 38"/>
          <p:cNvSpPr/>
          <p:nvPr/>
        </p:nvSpPr>
        <p:spPr>
          <a:xfrm>
            <a:off x="1475656" y="4160165"/>
            <a:ext cx="1266540" cy="12776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 Box 6"/>
          <p:cNvSpPr txBox="1">
            <a:spLocks noChangeArrowheads="1"/>
          </p:cNvSpPr>
          <p:nvPr/>
        </p:nvSpPr>
        <p:spPr bwMode="auto">
          <a:xfrm>
            <a:off x="3147723" y="5481574"/>
            <a:ext cx="3995737" cy="971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just">
              <a:spcBef>
                <a:spcPts val="875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Designed in house</a:t>
            </a:r>
          </a:p>
          <a:p>
            <a:pPr marL="285750" indent="-285750" algn="just">
              <a:spcBef>
                <a:spcPts val="875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 on the ATF stripline BPMs</a:t>
            </a:r>
          </a:p>
          <a:p>
            <a:pPr marL="285750" indent="-285750" algn="just">
              <a:spcBef>
                <a:spcPts val="875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Shorter than upstream (less kick)</a:t>
            </a:r>
          </a:p>
        </p:txBody>
      </p:sp>
    </p:spTree>
    <p:extLst>
      <p:ext uri="{BB962C8B-B14F-4D97-AF65-F5344CB8AC3E}">
        <p14:creationId xmlns:p14="http://schemas.microsoft.com/office/powerpoint/2010/main" val="4159872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IP BPM Processors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1"/>
            <a:ext cx="9144000" cy="5891113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latin typeface="Calibri"/>
                <a:cs typeface="Calibri"/>
              </a:rPr>
              <a:t>Two stage homodyne process</a:t>
            </a:r>
          </a:p>
          <a:p>
            <a:r>
              <a:rPr lang="en-GB" dirty="0" smtClean="0">
                <a:latin typeface="Calibri"/>
                <a:cs typeface="Calibri"/>
              </a:rPr>
              <a:t>1</a:t>
            </a:r>
            <a:r>
              <a:rPr lang="en-GB" baseline="30000" dirty="0" smtClean="0">
                <a:latin typeface="Calibri"/>
                <a:cs typeface="Calibri"/>
              </a:rPr>
              <a:t>st</a:t>
            </a:r>
            <a:r>
              <a:rPr lang="en-GB" dirty="0" smtClean="0">
                <a:latin typeface="Calibri"/>
                <a:cs typeface="Calibri"/>
              </a:rPr>
              <a:t> stage: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Down-mixes 5.7 GHz to 714 MHz</a:t>
            </a:r>
          </a:p>
          <a:p>
            <a:r>
              <a:rPr lang="en-GB" dirty="0" smtClean="0">
                <a:latin typeface="Calibri"/>
                <a:cs typeface="Calibri"/>
              </a:rPr>
              <a:t>2</a:t>
            </a:r>
            <a:r>
              <a:rPr lang="en-GB" baseline="30000" dirty="0" smtClean="0">
                <a:latin typeface="Calibri"/>
                <a:cs typeface="Calibri"/>
              </a:rPr>
              <a:t>nd</a:t>
            </a:r>
            <a:r>
              <a:rPr lang="en-GB" dirty="0" smtClean="0">
                <a:latin typeface="Calibri"/>
                <a:cs typeface="Calibri"/>
              </a:rPr>
              <a:t> stage: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Down-mixes 714 MHz to 0 MHz</a:t>
            </a:r>
          </a:p>
          <a:p>
            <a:r>
              <a:rPr lang="en-GB" dirty="0" smtClean="0">
                <a:latin typeface="Calibri"/>
                <a:cs typeface="Calibri"/>
              </a:rPr>
              <a:t>714 MHz generated using upstream reference cavity</a:t>
            </a:r>
          </a:p>
          <a:p>
            <a:r>
              <a:rPr lang="en-GB" dirty="0" smtClean="0">
                <a:latin typeface="Calibri"/>
                <a:cs typeface="Calibri"/>
              </a:rPr>
              <a:t>We achieve resolutions of order 65 nm</a:t>
            </a:r>
          </a:p>
          <a:p>
            <a:r>
              <a:rPr lang="en-GB" dirty="0" smtClean="0">
                <a:latin typeface="Calibri"/>
                <a:cs typeface="Calibri"/>
              </a:rPr>
              <a:t>More detail in: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These proceedings </a:t>
            </a:r>
            <a:r>
              <a:rPr lang="en-GB" smtClean="0">
                <a:latin typeface="Calibri"/>
                <a:cs typeface="Calibri"/>
              </a:rPr>
              <a:t>– </a:t>
            </a:r>
            <a:r>
              <a:rPr lang="en-GB" smtClean="0">
                <a:latin typeface="Calibri"/>
                <a:cs typeface="Calibri"/>
              </a:rPr>
              <a:t>TUPC22</a:t>
            </a:r>
          </a:p>
          <a:p>
            <a:pPr lvl="1"/>
            <a:r>
              <a:rPr lang="en-GB" smtClean="0"/>
              <a:t>Y</a:t>
            </a:r>
            <a:r>
              <a:rPr lang="en-GB" dirty="0"/>
              <a:t>. I. Kim, </a:t>
            </a:r>
            <a:r>
              <a:rPr lang="en-GB" dirty="0" smtClean="0"/>
              <a:t>PhD, </a:t>
            </a:r>
            <a:r>
              <a:rPr lang="en-GB" dirty="0" err="1"/>
              <a:t>Kyungpook</a:t>
            </a:r>
            <a:r>
              <a:rPr lang="en-GB" dirty="0"/>
              <a:t> National </a:t>
            </a:r>
            <a:r>
              <a:rPr lang="en-GB" dirty="0" smtClean="0"/>
              <a:t>University, 2012</a:t>
            </a:r>
            <a:endParaRPr lang="en-GB" dirty="0" smtClean="0">
              <a:latin typeface="Calibri"/>
              <a:cs typeface="Calibri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16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48945" y="908720"/>
            <a:ext cx="3470666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1613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Experimental Modes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3456384"/>
          </a:xfrm>
        </p:spPr>
        <p:txBody>
          <a:bodyPr>
            <a:normAutofit/>
          </a:bodyPr>
          <a:lstStyle/>
          <a:p>
            <a:pPr algn="just"/>
            <a:r>
              <a:rPr lang="en-GB" dirty="0" smtClean="0">
                <a:latin typeface="Calibri"/>
                <a:cs typeface="Calibri"/>
              </a:rPr>
              <a:t>Three experimental modes: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en-GB" dirty="0" smtClean="0">
                <a:latin typeface="Calibri"/>
                <a:cs typeface="Calibri"/>
              </a:rPr>
              <a:t>Upstream feedback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en-GB" dirty="0" smtClean="0">
                <a:latin typeface="Calibri"/>
                <a:cs typeface="Calibri"/>
              </a:rPr>
              <a:t>Upstream -&gt; IP feedforward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en-GB" dirty="0" smtClean="0">
                <a:latin typeface="Calibri"/>
                <a:cs typeface="Calibri"/>
              </a:rPr>
              <a:t>IP feedback</a:t>
            </a:r>
          </a:p>
          <a:p>
            <a:pPr marL="571500" indent="-514350" algn="just"/>
            <a:r>
              <a:rPr lang="en-GB" dirty="0" smtClean="0">
                <a:latin typeface="Calibri"/>
                <a:cs typeface="Calibri"/>
              </a:rPr>
              <a:t>All 3 modes aimed at stabilising the beam at IPB</a:t>
            </a:r>
          </a:p>
          <a:p>
            <a:pPr marL="971550" lvl="1" indent="-514350" algn="just">
              <a:buFont typeface="+mj-lt"/>
              <a:buAutoNum type="arabicPeriod"/>
            </a:pPr>
            <a:endParaRPr lang="en-GB" dirty="0" smtClean="0">
              <a:latin typeface="Calibri"/>
              <a:cs typeface="Calibri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17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23053"/>
            <a:ext cx="9144000" cy="280229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5939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Upstream Feedback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96" y="836613"/>
            <a:ext cx="8853008" cy="5616574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18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994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Upstream FB (Upstream)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19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Content Placeholder 18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29" y="1268759"/>
            <a:ext cx="7947829" cy="3996366"/>
          </a:xfrm>
        </p:spPr>
      </p:pic>
      <p:sp>
        <p:nvSpPr>
          <p:cNvPr id="14" name="TextBox 13"/>
          <p:cNvSpPr txBox="1"/>
          <p:nvPr/>
        </p:nvSpPr>
        <p:spPr>
          <a:xfrm>
            <a:off x="1331640" y="5445225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E1"/>
                </a:solidFill>
              </a:rPr>
              <a:t>FB Off Jitter: 2.5 </a:t>
            </a:r>
            <a:r>
              <a:rPr lang="en-GB" sz="2000" b="1" dirty="0" smtClean="0">
                <a:solidFill>
                  <a:srgbClr val="0000E1"/>
                </a:solidFill>
                <a:latin typeface="Calibri"/>
              </a:rPr>
              <a:t>± 0.1</a:t>
            </a:r>
            <a:r>
              <a:rPr lang="en-GB" sz="2000" b="1" dirty="0" smtClean="0">
                <a:solidFill>
                  <a:srgbClr val="0000E1"/>
                </a:solidFill>
              </a:rPr>
              <a:t> </a:t>
            </a:r>
            <a:r>
              <a:rPr lang="el-GR" sz="2000" b="1" dirty="0" smtClean="0">
                <a:solidFill>
                  <a:srgbClr val="0000E1"/>
                </a:solidFill>
                <a:latin typeface="Calibri"/>
              </a:rPr>
              <a:t>μ</a:t>
            </a:r>
            <a:r>
              <a:rPr lang="en-GB" sz="2000" b="1" dirty="0" smtClean="0">
                <a:solidFill>
                  <a:srgbClr val="0000E1"/>
                </a:solidFill>
                <a:latin typeface="Calibri"/>
              </a:rPr>
              <a:t>m</a:t>
            </a:r>
          </a:p>
          <a:p>
            <a:pPr algn="ctr"/>
            <a:r>
              <a:rPr lang="en-GB" sz="2000" b="1" dirty="0" smtClean="0">
                <a:solidFill>
                  <a:srgbClr val="E10000"/>
                </a:solidFill>
                <a:latin typeface="Calibri"/>
              </a:rPr>
              <a:t>FB On Jitter: 1.4 ± 0.1 </a:t>
            </a:r>
            <a:r>
              <a:rPr lang="el-GR" sz="2000" b="1" dirty="0">
                <a:solidFill>
                  <a:srgbClr val="E10000"/>
                </a:solidFill>
              </a:rPr>
              <a:t>μ</a:t>
            </a:r>
            <a:r>
              <a:rPr lang="en-GB" sz="2000" b="1" dirty="0">
                <a:solidFill>
                  <a:srgbClr val="E10000"/>
                </a:solidFill>
              </a:rPr>
              <a:t>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076056" y="5445224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E1"/>
                </a:solidFill>
              </a:rPr>
              <a:t>FB Off Jitter: 2.6 </a:t>
            </a:r>
            <a:r>
              <a:rPr lang="en-GB" sz="2000" b="1" dirty="0" smtClean="0">
                <a:solidFill>
                  <a:srgbClr val="0000E1"/>
                </a:solidFill>
                <a:latin typeface="Calibri"/>
              </a:rPr>
              <a:t>± 0.1</a:t>
            </a:r>
            <a:r>
              <a:rPr lang="en-GB" sz="2000" b="1" dirty="0" smtClean="0">
                <a:solidFill>
                  <a:srgbClr val="0000E1"/>
                </a:solidFill>
              </a:rPr>
              <a:t> </a:t>
            </a:r>
            <a:r>
              <a:rPr lang="el-GR" sz="2000" b="1" dirty="0" smtClean="0">
                <a:solidFill>
                  <a:srgbClr val="0000E1"/>
                </a:solidFill>
                <a:latin typeface="Calibri"/>
              </a:rPr>
              <a:t>μ</a:t>
            </a:r>
            <a:r>
              <a:rPr lang="en-GB" sz="2000" b="1" dirty="0" smtClean="0">
                <a:solidFill>
                  <a:srgbClr val="0000E1"/>
                </a:solidFill>
                <a:latin typeface="Calibri"/>
              </a:rPr>
              <a:t>m</a:t>
            </a:r>
          </a:p>
          <a:p>
            <a:pPr algn="ctr"/>
            <a:r>
              <a:rPr lang="en-GB" sz="2000" b="1" dirty="0" smtClean="0">
                <a:solidFill>
                  <a:srgbClr val="E10000"/>
                </a:solidFill>
                <a:latin typeface="Calibri"/>
              </a:rPr>
              <a:t>FB On Jitter: 0.9 ± 0.04 </a:t>
            </a:r>
            <a:r>
              <a:rPr lang="el-GR" sz="2000" b="1" dirty="0">
                <a:solidFill>
                  <a:srgbClr val="E10000"/>
                </a:solidFill>
              </a:rPr>
              <a:t>μ</a:t>
            </a:r>
            <a:r>
              <a:rPr lang="en-GB" sz="2000" b="1" dirty="0">
                <a:solidFill>
                  <a:srgbClr val="E10000"/>
                </a:solidFill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3374548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alibri"/>
                <a:cs typeface="Calibri"/>
              </a:rPr>
              <a:t>Motivation for research is beam stabilisation at ILC</a:t>
            </a:r>
          </a:p>
          <a:p>
            <a:r>
              <a:rPr lang="en-GB" dirty="0" smtClean="0">
                <a:latin typeface="Calibri"/>
                <a:cs typeface="Calibri"/>
              </a:rPr>
              <a:t> Aim to stabilise nm beams for collision at IP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Misaligned beams at IP cause a beam-beam deflection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Measure </a:t>
            </a:r>
            <a:r>
              <a:rPr lang="en-GB" dirty="0" smtClean="0">
                <a:latin typeface="Calibri"/>
                <a:cs typeface="Calibri"/>
              </a:rPr>
              <a:t>one of the outgoing beams</a:t>
            </a:r>
            <a:endParaRPr lang="en-GB" dirty="0" smtClean="0">
              <a:latin typeface="Calibri"/>
              <a:cs typeface="Calibri"/>
            </a:endParaRPr>
          </a:p>
          <a:p>
            <a:pPr lvl="1"/>
            <a:r>
              <a:rPr lang="en-GB" dirty="0" smtClean="0">
                <a:latin typeface="Calibri"/>
                <a:cs typeface="Calibri"/>
              </a:rPr>
              <a:t>Kick the next bunch of the other incoming beam </a:t>
            </a:r>
            <a:endParaRPr lang="en-GB" dirty="0">
              <a:latin typeface="Calibri"/>
              <a:cs typeface="Calibri"/>
            </a:endParaRPr>
          </a:p>
          <a:p>
            <a:pPr lvl="1"/>
            <a:r>
              <a:rPr lang="en-GB" dirty="0" smtClean="0">
                <a:latin typeface="Calibri"/>
                <a:cs typeface="Calibri"/>
              </a:rPr>
              <a:t>Key issue at a collider: latency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2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 descr="WEBL2f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086" y="3429000"/>
            <a:ext cx="5402914" cy="2964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Upstream FB </a:t>
            </a:r>
            <a:r>
              <a:rPr lang="en-GB" dirty="0"/>
              <a:t>(</a:t>
            </a:r>
            <a:r>
              <a:rPr lang="en-GB" dirty="0" smtClean="0"/>
              <a:t>IPB)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20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970" y="1124744"/>
            <a:ext cx="8454059" cy="436602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115616" y="5445225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0000E1"/>
                </a:solidFill>
              </a:rPr>
              <a:t>FB Off Jitter: </a:t>
            </a:r>
            <a:r>
              <a:rPr lang="en-GB" sz="2000" b="1" dirty="0" smtClean="0">
                <a:solidFill>
                  <a:srgbClr val="0000E1"/>
                </a:solidFill>
              </a:rPr>
              <a:t>0.35 </a:t>
            </a:r>
            <a:r>
              <a:rPr lang="en-GB" sz="2000" b="1" dirty="0">
                <a:solidFill>
                  <a:srgbClr val="0000E1"/>
                </a:solidFill>
              </a:rPr>
              <a:t>± </a:t>
            </a:r>
            <a:r>
              <a:rPr lang="en-GB" sz="2000" b="1" dirty="0" smtClean="0">
                <a:solidFill>
                  <a:srgbClr val="0000E1"/>
                </a:solidFill>
              </a:rPr>
              <a:t>0.02 </a:t>
            </a:r>
            <a:r>
              <a:rPr lang="el-GR" sz="2000" b="1" dirty="0">
                <a:solidFill>
                  <a:srgbClr val="0000E1"/>
                </a:solidFill>
              </a:rPr>
              <a:t>μ</a:t>
            </a:r>
            <a:r>
              <a:rPr lang="en-GB" sz="2000" b="1" dirty="0">
                <a:solidFill>
                  <a:srgbClr val="0000E1"/>
                </a:solidFill>
              </a:rPr>
              <a:t>m</a:t>
            </a:r>
          </a:p>
          <a:p>
            <a:pPr algn="ctr"/>
            <a:r>
              <a:rPr lang="en-GB" sz="2000" b="1" dirty="0">
                <a:solidFill>
                  <a:srgbClr val="E10000"/>
                </a:solidFill>
              </a:rPr>
              <a:t>FB On Jitter: </a:t>
            </a:r>
            <a:r>
              <a:rPr lang="en-GB" sz="2000" b="1" dirty="0" smtClean="0">
                <a:solidFill>
                  <a:srgbClr val="E10000"/>
                </a:solidFill>
              </a:rPr>
              <a:t>0.3 </a:t>
            </a:r>
            <a:r>
              <a:rPr lang="en-GB" sz="2000" b="1" dirty="0">
                <a:solidFill>
                  <a:srgbClr val="E10000"/>
                </a:solidFill>
              </a:rPr>
              <a:t>± </a:t>
            </a:r>
            <a:r>
              <a:rPr lang="en-GB" sz="2000" b="1" dirty="0" smtClean="0">
                <a:solidFill>
                  <a:srgbClr val="E10000"/>
                </a:solidFill>
              </a:rPr>
              <a:t>0.01 </a:t>
            </a:r>
            <a:r>
              <a:rPr lang="el-GR" sz="2000" b="1" dirty="0" smtClean="0">
                <a:solidFill>
                  <a:srgbClr val="E10000"/>
                </a:solidFill>
              </a:rPr>
              <a:t>μ</a:t>
            </a:r>
            <a:r>
              <a:rPr lang="en-GB" sz="2000" b="1" dirty="0" smtClean="0">
                <a:solidFill>
                  <a:srgbClr val="E10000"/>
                </a:solidFill>
              </a:rPr>
              <a:t>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286375" y="5439909"/>
            <a:ext cx="32460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E1"/>
                </a:solidFill>
              </a:rPr>
              <a:t>FB Off Correlation: 79%</a:t>
            </a:r>
            <a:endParaRPr lang="en-GB" sz="2000" b="1" dirty="0" smtClean="0">
              <a:solidFill>
                <a:srgbClr val="0000E1"/>
              </a:solidFill>
              <a:latin typeface="Calibri"/>
            </a:endParaRPr>
          </a:p>
          <a:p>
            <a:pPr algn="ctr"/>
            <a:r>
              <a:rPr lang="en-GB" sz="2000" b="1" dirty="0" smtClean="0">
                <a:solidFill>
                  <a:srgbClr val="E10000"/>
                </a:solidFill>
                <a:latin typeface="Calibri"/>
              </a:rPr>
              <a:t>FB On Correlation: 14%</a:t>
            </a:r>
            <a:endParaRPr lang="en-GB" sz="2000" b="1" dirty="0">
              <a:solidFill>
                <a:srgbClr val="E1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35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Feedforward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8451"/>
            <a:ext cx="9143999" cy="4552899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21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4548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Feedforward Results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22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21" y="1124744"/>
            <a:ext cx="8674757" cy="43949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115616" y="5445225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0000E1"/>
                </a:solidFill>
              </a:rPr>
              <a:t>FB Off Jitter: </a:t>
            </a:r>
            <a:r>
              <a:rPr lang="en-GB" sz="2000" b="1" dirty="0" smtClean="0">
                <a:solidFill>
                  <a:srgbClr val="0000E1"/>
                </a:solidFill>
              </a:rPr>
              <a:t>160 </a:t>
            </a:r>
            <a:r>
              <a:rPr lang="en-GB" sz="2000" b="1" dirty="0">
                <a:solidFill>
                  <a:srgbClr val="0000E1"/>
                </a:solidFill>
              </a:rPr>
              <a:t>± </a:t>
            </a:r>
            <a:r>
              <a:rPr lang="en-GB" sz="2000" b="1" dirty="0" smtClean="0">
                <a:solidFill>
                  <a:srgbClr val="0000E1"/>
                </a:solidFill>
              </a:rPr>
              <a:t>10 nm</a:t>
            </a:r>
            <a:endParaRPr lang="en-GB" sz="2000" b="1" dirty="0">
              <a:solidFill>
                <a:srgbClr val="0000E1"/>
              </a:solidFill>
            </a:endParaRPr>
          </a:p>
          <a:p>
            <a:pPr algn="ctr"/>
            <a:r>
              <a:rPr lang="en-GB" sz="2000" b="1" dirty="0">
                <a:solidFill>
                  <a:srgbClr val="E10000"/>
                </a:solidFill>
              </a:rPr>
              <a:t>FB On Jitter: </a:t>
            </a:r>
            <a:r>
              <a:rPr lang="en-GB" sz="2000" b="1" dirty="0" smtClean="0">
                <a:solidFill>
                  <a:srgbClr val="E10000"/>
                </a:solidFill>
              </a:rPr>
              <a:t>106 </a:t>
            </a:r>
            <a:r>
              <a:rPr lang="en-GB" sz="2000" b="1" dirty="0">
                <a:solidFill>
                  <a:srgbClr val="E10000"/>
                </a:solidFill>
              </a:rPr>
              <a:t>± </a:t>
            </a:r>
            <a:r>
              <a:rPr lang="en-GB" sz="2000" b="1" dirty="0" smtClean="0">
                <a:solidFill>
                  <a:srgbClr val="E10000"/>
                </a:solidFill>
              </a:rPr>
              <a:t>10 </a:t>
            </a:r>
            <a:r>
              <a:rPr lang="en-GB" sz="2000" b="1" dirty="0">
                <a:solidFill>
                  <a:srgbClr val="E10000"/>
                </a:solidFill>
              </a:rPr>
              <a:t>n</a:t>
            </a:r>
            <a:r>
              <a:rPr lang="en-GB" sz="2000" b="1" dirty="0" smtClean="0">
                <a:solidFill>
                  <a:srgbClr val="E10000"/>
                </a:solidFill>
              </a:rPr>
              <a:t>m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286375" y="5439909"/>
            <a:ext cx="32460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E1"/>
                </a:solidFill>
              </a:rPr>
              <a:t>FB Off Correlation: 73%</a:t>
            </a:r>
            <a:endParaRPr lang="en-GB" sz="2000" b="1" dirty="0" smtClean="0">
              <a:solidFill>
                <a:srgbClr val="0000E1"/>
              </a:solidFill>
              <a:latin typeface="Calibri"/>
            </a:endParaRPr>
          </a:p>
          <a:p>
            <a:pPr algn="ctr"/>
            <a:r>
              <a:rPr lang="en-GB" sz="2000" b="1" dirty="0" smtClean="0">
                <a:solidFill>
                  <a:srgbClr val="E10000"/>
                </a:solidFill>
                <a:latin typeface="Calibri"/>
              </a:rPr>
              <a:t>FB On Correlation: 23%</a:t>
            </a:r>
            <a:endParaRPr lang="en-GB" sz="2000" b="1" dirty="0">
              <a:solidFill>
                <a:srgbClr val="E1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548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82010"/>
            <a:ext cx="6840760" cy="680058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Upstream Corrector Scan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23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7531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IP Feedback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9057"/>
            <a:ext cx="9143999" cy="5111687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24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4548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IP Feedback Results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21" y="1124744"/>
            <a:ext cx="8674757" cy="4394991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25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115616" y="5445225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0000E1"/>
                </a:solidFill>
              </a:rPr>
              <a:t>FB Off Jitter: </a:t>
            </a:r>
            <a:r>
              <a:rPr lang="en-GB" sz="2000" b="1" dirty="0" smtClean="0">
                <a:solidFill>
                  <a:srgbClr val="0000E1"/>
                </a:solidFill>
              </a:rPr>
              <a:t>168 </a:t>
            </a:r>
            <a:r>
              <a:rPr lang="en-GB" sz="2000" b="1" dirty="0">
                <a:solidFill>
                  <a:srgbClr val="0000E1"/>
                </a:solidFill>
              </a:rPr>
              <a:t>± </a:t>
            </a:r>
            <a:r>
              <a:rPr lang="en-GB" sz="2000" b="1" dirty="0" smtClean="0">
                <a:solidFill>
                  <a:srgbClr val="0000E1"/>
                </a:solidFill>
              </a:rPr>
              <a:t>10 nm</a:t>
            </a:r>
            <a:endParaRPr lang="en-GB" sz="2000" b="1" dirty="0">
              <a:solidFill>
                <a:srgbClr val="0000E1"/>
              </a:solidFill>
            </a:endParaRPr>
          </a:p>
          <a:p>
            <a:pPr algn="ctr"/>
            <a:r>
              <a:rPr lang="en-GB" sz="2000" b="1" dirty="0">
                <a:solidFill>
                  <a:srgbClr val="E10000"/>
                </a:solidFill>
              </a:rPr>
              <a:t>FB On Jitter: </a:t>
            </a:r>
            <a:r>
              <a:rPr lang="en-GB" sz="2000" b="1" dirty="0" smtClean="0">
                <a:solidFill>
                  <a:srgbClr val="E10000"/>
                </a:solidFill>
              </a:rPr>
              <a:t>93 </a:t>
            </a:r>
            <a:r>
              <a:rPr lang="en-GB" sz="2000" b="1" dirty="0">
                <a:solidFill>
                  <a:srgbClr val="E10000"/>
                </a:solidFill>
              </a:rPr>
              <a:t>± 4</a:t>
            </a:r>
            <a:r>
              <a:rPr lang="en-GB" sz="2000" b="1" dirty="0" smtClean="0">
                <a:solidFill>
                  <a:srgbClr val="E10000"/>
                </a:solidFill>
              </a:rPr>
              <a:t> nm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86375" y="5439909"/>
            <a:ext cx="32460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E1"/>
                </a:solidFill>
              </a:rPr>
              <a:t>FB Off Correlation: 81%</a:t>
            </a:r>
            <a:endParaRPr lang="en-GB" sz="2000" b="1" dirty="0" smtClean="0">
              <a:solidFill>
                <a:srgbClr val="0000E1"/>
              </a:solidFill>
              <a:latin typeface="Calibri"/>
            </a:endParaRPr>
          </a:p>
          <a:p>
            <a:pPr algn="ctr"/>
            <a:r>
              <a:rPr lang="en-GB" sz="2000" b="1" dirty="0" smtClean="0">
                <a:solidFill>
                  <a:srgbClr val="E10000"/>
                </a:solidFill>
                <a:latin typeface="Calibri"/>
              </a:rPr>
              <a:t>FB On Correlation: -16%</a:t>
            </a:r>
            <a:endParaRPr lang="en-GB" sz="2000" b="1" dirty="0">
              <a:solidFill>
                <a:srgbClr val="E1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548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88640"/>
            <a:ext cx="7282508" cy="676875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IPFB Corrector Scan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26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9018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584" y="188640"/>
            <a:ext cx="5740587" cy="676875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IPFB Waist Scan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27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5919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alibri"/>
                <a:cs typeface="Calibri"/>
              </a:rPr>
              <a:t>Demonstrated 3 methods of beam stabilisation</a:t>
            </a:r>
          </a:p>
          <a:p>
            <a:r>
              <a:rPr lang="en-GB" dirty="0" smtClean="0">
                <a:latin typeface="Calibri"/>
                <a:cs typeface="Calibri"/>
              </a:rPr>
              <a:t>Best vertical beam position stabilisation 100nm</a:t>
            </a:r>
          </a:p>
          <a:p>
            <a:r>
              <a:rPr lang="en-GB" dirty="0" smtClean="0">
                <a:latin typeface="Calibri"/>
                <a:cs typeface="Calibri"/>
              </a:rPr>
              <a:t>Achieved using feedforward and IP feedback</a:t>
            </a:r>
          </a:p>
          <a:p>
            <a:endParaRPr lang="en-GB" dirty="0">
              <a:latin typeface="Calibri"/>
              <a:cs typeface="Calibri"/>
            </a:endParaRPr>
          </a:p>
          <a:p>
            <a:r>
              <a:rPr lang="en-GB" dirty="0" smtClean="0">
                <a:latin typeface="Calibri"/>
                <a:cs typeface="Calibri"/>
              </a:rPr>
              <a:t>IP BPMs at ATF have been replaced this summer</a:t>
            </a:r>
          </a:p>
          <a:p>
            <a:endParaRPr lang="en-GB" dirty="0" smtClean="0">
              <a:latin typeface="Calibri"/>
              <a:cs typeface="Calibri"/>
            </a:endParaRPr>
          </a:p>
          <a:p>
            <a:endParaRPr lang="en-GB" dirty="0">
              <a:latin typeface="Calibri"/>
              <a:cs typeface="Calibri"/>
            </a:endParaRPr>
          </a:p>
          <a:p>
            <a:endParaRPr lang="en-GB" dirty="0" smtClean="0">
              <a:latin typeface="Calibri"/>
              <a:cs typeface="Calibri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28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4548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616624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alibri"/>
                <a:cs typeface="Calibri"/>
              </a:rPr>
              <a:t>ATF2 – Scaled down mock up of the ILC FF system</a:t>
            </a:r>
          </a:p>
          <a:p>
            <a:r>
              <a:rPr lang="en-GB" dirty="0" smtClean="0">
                <a:latin typeface="Calibri"/>
                <a:cs typeface="Calibri"/>
              </a:rPr>
              <a:t>Goals: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>
                <a:latin typeface="Calibri"/>
                <a:cs typeface="Calibri"/>
              </a:rPr>
              <a:t>Demonstrate 37 nm vertical spot at the focal point (IP)</a:t>
            </a:r>
            <a:endParaRPr lang="en-GB" dirty="0">
              <a:latin typeface="Calibri"/>
              <a:cs typeface="Calibri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>
                <a:latin typeface="Calibri"/>
                <a:cs typeface="Calibri"/>
              </a:rPr>
              <a:t>Demonstrate nanometre level stability</a:t>
            </a:r>
          </a:p>
        </p:txBody>
      </p:sp>
      <p:pic>
        <p:nvPicPr>
          <p:cNvPr id="1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17310"/>
            <a:ext cx="9144000" cy="3780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The ATF 2 Project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3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7363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616624"/>
          </a:xfrm>
        </p:spPr>
        <p:txBody>
          <a:bodyPr>
            <a:normAutofit/>
          </a:bodyPr>
          <a:lstStyle/>
          <a:p>
            <a:pPr algn="just"/>
            <a:r>
              <a:rPr lang="en-GB" dirty="0" smtClean="0">
                <a:latin typeface="Calibri"/>
                <a:cs typeface="Calibri"/>
              </a:rPr>
              <a:t>Feedback On Nanosecond Timescales (FONT)</a:t>
            </a:r>
          </a:p>
          <a:p>
            <a:pPr algn="just"/>
            <a:r>
              <a:rPr lang="en-GB" dirty="0" smtClean="0">
                <a:latin typeface="Calibri"/>
                <a:cs typeface="Calibri"/>
              </a:rPr>
              <a:t>Previously demonstrated a system meeting ILC latency and jitter specifications</a:t>
            </a:r>
            <a:endParaRPr lang="en-GB" dirty="0">
              <a:latin typeface="Calibri"/>
              <a:cs typeface="Calibri"/>
            </a:endParaRPr>
          </a:p>
          <a:p>
            <a:pPr algn="just"/>
            <a:r>
              <a:rPr lang="en-GB" dirty="0" smtClean="0">
                <a:latin typeface="Calibri"/>
                <a:cs typeface="Calibri"/>
              </a:rPr>
              <a:t>Extended aims to improve on ILC requirements and meet ATF goal 2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4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1008"/>
            <a:ext cx="9144000" cy="280229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4548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Upstream System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5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357563"/>
            <a:ext cx="1998662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684213" y="6092825"/>
            <a:ext cx="201612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 dirty="0">
                <a:solidFill>
                  <a:srgbClr val="000000"/>
                </a:solidFill>
              </a:rPr>
              <a:t>Strip-line BPM with mover system</a:t>
            </a:r>
          </a:p>
        </p:txBody>
      </p:sp>
      <p:sp>
        <p:nvSpPr>
          <p:cNvPr id="35" name="Line 14"/>
          <p:cNvSpPr>
            <a:spLocks noChangeShapeType="1"/>
          </p:cNvSpPr>
          <p:nvPr/>
        </p:nvSpPr>
        <p:spPr bwMode="auto">
          <a:xfrm flipH="1">
            <a:off x="2695575" y="4797425"/>
            <a:ext cx="2457450" cy="1588"/>
          </a:xfrm>
          <a:prstGeom prst="line">
            <a:avLst/>
          </a:prstGeom>
          <a:noFill/>
          <a:ln w="76320">
            <a:solidFill>
              <a:srgbClr val="333399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" name="Line 15"/>
          <p:cNvSpPr>
            <a:spLocks noChangeShapeType="1"/>
          </p:cNvSpPr>
          <p:nvPr/>
        </p:nvSpPr>
        <p:spPr bwMode="auto">
          <a:xfrm flipH="1">
            <a:off x="-4763" y="4724400"/>
            <a:ext cx="693738" cy="1588"/>
          </a:xfrm>
          <a:prstGeom prst="line">
            <a:avLst/>
          </a:prstGeom>
          <a:noFill/>
          <a:ln w="76320">
            <a:solidFill>
              <a:srgbClr val="333399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" name="Line 16"/>
          <p:cNvSpPr>
            <a:spLocks noChangeShapeType="1"/>
          </p:cNvSpPr>
          <p:nvPr/>
        </p:nvSpPr>
        <p:spPr bwMode="auto">
          <a:xfrm flipH="1">
            <a:off x="319088" y="4076700"/>
            <a:ext cx="369887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0" name="Text Box 6"/>
          <p:cNvSpPr txBox="1">
            <a:spLocks noChangeArrowheads="1"/>
          </p:cNvSpPr>
          <p:nvPr/>
        </p:nvSpPr>
        <p:spPr bwMode="auto">
          <a:xfrm>
            <a:off x="2893219" y="3212976"/>
            <a:ext cx="3357562" cy="1302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just">
              <a:spcBef>
                <a:spcPts val="875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solidFill>
                  <a:srgbClr val="000000"/>
                </a:solidFill>
              </a:rPr>
              <a:t>3 Stripline BPMs (P1, P2 and P3)</a:t>
            </a:r>
          </a:p>
          <a:p>
            <a:pPr marL="285750" indent="-285750" algn="just">
              <a:spcBef>
                <a:spcPts val="875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solidFill>
                  <a:srgbClr val="000000"/>
                </a:solidFill>
              </a:rPr>
              <a:t>12 cm long </a:t>
            </a:r>
            <a:r>
              <a:rPr lang="en-GB" altLang="en-US" sz="1400" dirty="0" smtClean="0">
                <a:solidFill>
                  <a:srgbClr val="000000"/>
                </a:solidFill>
              </a:rPr>
              <a:t>strips</a:t>
            </a:r>
            <a:endParaRPr lang="en-GB" altLang="en-US" sz="1400" dirty="0" smtClean="0">
              <a:solidFill>
                <a:srgbClr val="000000"/>
              </a:solidFill>
            </a:endParaRPr>
          </a:p>
          <a:p>
            <a:pPr marL="285750" indent="-285750" algn="just">
              <a:spcBef>
                <a:spcPts val="875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solidFill>
                  <a:srgbClr val="000000"/>
                </a:solidFill>
              </a:rPr>
              <a:t>12 mm radius</a:t>
            </a:r>
            <a:endParaRPr lang="en-GB" altLang="en-US" sz="1400" dirty="0">
              <a:solidFill>
                <a:srgbClr val="000000"/>
              </a:solidFill>
            </a:endParaRPr>
          </a:p>
          <a:p>
            <a:pPr marL="285750" indent="-285750" algn="just">
              <a:spcBef>
                <a:spcPts val="875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solidFill>
                  <a:srgbClr val="000000"/>
                </a:solidFill>
              </a:rPr>
              <a:t>Mounted on a 2 axis mover system</a:t>
            </a:r>
          </a:p>
        </p:txBody>
      </p:sp>
    </p:spTree>
    <p:extLst>
      <p:ext uri="{BB962C8B-B14F-4D97-AF65-F5344CB8AC3E}">
        <p14:creationId xmlns:p14="http://schemas.microsoft.com/office/powerpoint/2010/main" val="3694160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Upstream System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6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908050"/>
            <a:ext cx="22320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611188" y="2492375"/>
            <a:ext cx="2232025" cy="63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Analogue Front-end</a:t>
            </a:r>
          </a:p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BPM processor</a:t>
            </a:r>
          </a:p>
        </p:txBody>
      </p:sp>
      <p:pic>
        <p:nvPicPr>
          <p:cNvPr id="30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357563"/>
            <a:ext cx="1998662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684213" y="6092825"/>
            <a:ext cx="201612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Strip-line BPM with mover system</a:t>
            </a:r>
          </a:p>
        </p:txBody>
      </p:sp>
      <p:sp>
        <p:nvSpPr>
          <p:cNvPr id="35" name="Line 14"/>
          <p:cNvSpPr>
            <a:spLocks noChangeShapeType="1"/>
          </p:cNvSpPr>
          <p:nvPr/>
        </p:nvSpPr>
        <p:spPr bwMode="auto">
          <a:xfrm flipH="1">
            <a:off x="2695575" y="4797425"/>
            <a:ext cx="2457450" cy="1588"/>
          </a:xfrm>
          <a:prstGeom prst="line">
            <a:avLst/>
          </a:prstGeom>
          <a:noFill/>
          <a:ln w="76320">
            <a:solidFill>
              <a:srgbClr val="333399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" name="Line 15"/>
          <p:cNvSpPr>
            <a:spLocks noChangeShapeType="1"/>
          </p:cNvSpPr>
          <p:nvPr/>
        </p:nvSpPr>
        <p:spPr bwMode="auto">
          <a:xfrm flipH="1">
            <a:off x="-4763" y="4724400"/>
            <a:ext cx="693738" cy="1588"/>
          </a:xfrm>
          <a:prstGeom prst="line">
            <a:avLst/>
          </a:prstGeom>
          <a:noFill/>
          <a:ln w="76320">
            <a:solidFill>
              <a:srgbClr val="333399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" name="Line 16"/>
          <p:cNvSpPr>
            <a:spLocks noChangeShapeType="1"/>
          </p:cNvSpPr>
          <p:nvPr/>
        </p:nvSpPr>
        <p:spPr bwMode="auto">
          <a:xfrm flipH="1">
            <a:off x="319088" y="4076700"/>
            <a:ext cx="369887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" name="Line 17"/>
          <p:cNvSpPr>
            <a:spLocks noChangeShapeType="1"/>
          </p:cNvSpPr>
          <p:nvPr/>
        </p:nvSpPr>
        <p:spPr bwMode="auto">
          <a:xfrm flipV="1">
            <a:off x="323850" y="1624013"/>
            <a:ext cx="1588" cy="245745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" name="Line 18"/>
          <p:cNvSpPr>
            <a:spLocks noChangeShapeType="1"/>
          </p:cNvSpPr>
          <p:nvPr/>
        </p:nvSpPr>
        <p:spPr bwMode="auto">
          <a:xfrm>
            <a:off x="323850" y="1628775"/>
            <a:ext cx="287338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224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Upstream System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7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908050"/>
            <a:ext cx="22320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611188" y="2492375"/>
            <a:ext cx="2232025" cy="63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Analogue Front-end</a:t>
            </a:r>
          </a:p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BPM processor</a:t>
            </a:r>
          </a:p>
        </p:txBody>
      </p:sp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836613"/>
            <a:ext cx="215900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3492500" y="2492375"/>
            <a:ext cx="215900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FPGA-based digital processor</a:t>
            </a:r>
          </a:p>
        </p:txBody>
      </p:sp>
      <p:pic>
        <p:nvPicPr>
          <p:cNvPr id="30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357563"/>
            <a:ext cx="1998662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684213" y="6092825"/>
            <a:ext cx="201612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Strip-line BPM with mover system</a:t>
            </a:r>
          </a:p>
        </p:txBody>
      </p:sp>
      <p:sp>
        <p:nvSpPr>
          <p:cNvPr id="35" name="Line 14"/>
          <p:cNvSpPr>
            <a:spLocks noChangeShapeType="1"/>
          </p:cNvSpPr>
          <p:nvPr/>
        </p:nvSpPr>
        <p:spPr bwMode="auto">
          <a:xfrm flipH="1">
            <a:off x="2695575" y="4797425"/>
            <a:ext cx="2457450" cy="1588"/>
          </a:xfrm>
          <a:prstGeom prst="line">
            <a:avLst/>
          </a:prstGeom>
          <a:noFill/>
          <a:ln w="76320">
            <a:solidFill>
              <a:srgbClr val="333399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" name="Line 15"/>
          <p:cNvSpPr>
            <a:spLocks noChangeShapeType="1"/>
          </p:cNvSpPr>
          <p:nvPr/>
        </p:nvSpPr>
        <p:spPr bwMode="auto">
          <a:xfrm flipH="1">
            <a:off x="-4763" y="4724400"/>
            <a:ext cx="693738" cy="1588"/>
          </a:xfrm>
          <a:prstGeom prst="line">
            <a:avLst/>
          </a:prstGeom>
          <a:noFill/>
          <a:ln w="76320">
            <a:solidFill>
              <a:srgbClr val="333399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" name="Line 16"/>
          <p:cNvSpPr>
            <a:spLocks noChangeShapeType="1"/>
          </p:cNvSpPr>
          <p:nvPr/>
        </p:nvSpPr>
        <p:spPr bwMode="auto">
          <a:xfrm flipH="1">
            <a:off x="319088" y="4076700"/>
            <a:ext cx="369887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" name="Line 17"/>
          <p:cNvSpPr>
            <a:spLocks noChangeShapeType="1"/>
          </p:cNvSpPr>
          <p:nvPr/>
        </p:nvSpPr>
        <p:spPr bwMode="auto">
          <a:xfrm flipV="1">
            <a:off x="323850" y="1624013"/>
            <a:ext cx="1588" cy="245745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" name="Line 18"/>
          <p:cNvSpPr>
            <a:spLocks noChangeShapeType="1"/>
          </p:cNvSpPr>
          <p:nvPr/>
        </p:nvSpPr>
        <p:spPr bwMode="auto">
          <a:xfrm>
            <a:off x="323850" y="1628775"/>
            <a:ext cx="287338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" name="Line 19"/>
          <p:cNvSpPr>
            <a:spLocks noChangeShapeType="1"/>
          </p:cNvSpPr>
          <p:nvPr/>
        </p:nvSpPr>
        <p:spPr bwMode="auto">
          <a:xfrm>
            <a:off x="2843213" y="1628775"/>
            <a:ext cx="649287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" name="Text Box 6"/>
          <p:cNvSpPr txBox="1">
            <a:spLocks noChangeArrowheads="1"/>
          </p:cNvSpPr>
          <p:nvPr/>
        </p:nvSpPr>
        <p:spPr bwMode="auto">
          <a:xfrm>
            <a:off x="5765707" y="1025131"/>
            <a:ext cx="3357562" cy="1633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just">
              <a:spcBef>
                <a:spcPts val="875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solidFill>
                  <a:srgbClr val="000000"/>
                </a:solidFill>
              </a:rPr>
              <a:t>9 analogue input channels</a:t>
            </a:r>
          </a:p>
          <a:p>
            <a:pPr marL="285750" indent="-285750" algn="just">
              <a:spcBef>
                <a:spcPts val="875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solidFill>
                  <a:srgbClr val="000000"/>
                </a:solidFill>
              </a:rPr>
              <a:t>400 MS/s ADCs</a:t>
            </a:r>
          </a:p>
          <a:p>
            <a:pPr marL="285750" indent="-285750" algn="just">
              <a:spcBef>
                <a:spcPts val="875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solidFill>
                  <a:srgbClr val="000000"/>
                </a:solidFill>
              </a:rPr>
              <a:t>2 Analogue output channels</a:t>
            </a:r>
          </a:p>
          <a:p>
            <a:pPr marL="285750" indent="-285750" algn="just">
              <a:spcBef>
                <a:spcPts val="875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solidFill>
                  <a:srgbClr val="000000"/>
                </a:solidFill>
              </a:rPr>
              <a:t>DACs clocked at 210 MHz</a:t>
            </a:r>
          </a:p>
          <a:p>
            <a:pPr marL="285750" indent="-285750" algn="just">
              <a:spcBef>
                <a:spcPts val="875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solidFill>
                  <a:srgbClr val="000000"/>
                </a:solidFill>
              </a:rPr>
              <a:t>Based on a Xilinx Vertex 5 FPGA</a:t>
            </a:r>
          </a:p>
        </p:txBody>
      </p:sp>
    </p:spTree>
    <p:extLst>
      <p:ext uri="{BB962C8B-B14F-4D97-AF65-F5344CB8AC3E}">
        <p14:creationId xmlns:p14="http://schemas.microsoft.com/office/powerpoint/2010/main" val="2164224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Upstream System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8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908050"/>
            <a:ext cx="22320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611188" y="2492375"/>
            <a:ext cx="2232025" cy="63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Analogue Front-end</a:t>
            </a:r>
          </a:p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BPM processor</a:t>
            </a:r>
          </a:p>
        </p:txBody>
      </p:sp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836613"/>
            <a:ext cx="215900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3492500" y="2492375"/>
            <a:ext cx="215900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FPGA-based digital processor</a:t>
            </a:r>
          </a:p>
        </p:txBody>
      </p:sp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836613"/>
            <a:ext cx="2108200" cy="280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357563"/>
            <a:ext cx="1998662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6084888" y="3644900"/>
            <a:ext cx="2376487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Kicker drive amplifier</a:t>
            </a:r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684213" y="6092825"/>
            <a:ext cx="201612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Strip-line BPM with mover system</a:t>
            </a:r>
          </a:p>
        </p:txBody>
      </p:sp>
      <p:sp>
        <p:nvSpPr>
          <p:cNvPr id="35" name="Line 14"/>
          <p:cNvSpPr>
            <a:spLocks noChangeShapeType="1"/>
          </p:cNvSpPr>
          <p:nvPr/>
        </p:nvSpPr>
        <p:spPr bwMode="auto">
          <a:xfrm flipH="1">
            <a:off x="2695575" y="4797425"/>
            <a:ext cx="2457450" cy="1588"/>
          </a:xfrm>
          <a:prstGeom prst="line">
            <a:avLst/>
          </a:prstGeom>
          <a:noFill/>
          <a:ln w="76320">
            <a:solidFill>
              <a:srgbClr val="333399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" name="Line 15"/>
          <p:cNvSpPr>
            <a:spLocks noChangeShapeType="1"/>
          </p:cNvSpPr>
          <p:nvPr/>
        </p:nvSpPr>
        <p:spPr bwMode="auto">
          <a:xfrm flipH="1">
            <a:off x="-4763" y="4724400"/>
            <a:ext cx="693738" cy="1588"/>
          </a:xfrm>
          <a:prstGeom prst="line">
            <a:avLst/>
          </a:prstGeom>
          <a:noFill/>
          <a:ln w="76320">
            <a:solidFill>
              <a:srgbClr val="333399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" name="Line 16"/>
          <p:cNvSpPr>
            <a:spLocks noChangeShapeType="1"/>
          </p:cNvSpPr>
          <p:nvPr/>
        </p:nvSpPr>
        <p:spPr bwMode="auto">
          <a:xfrm flipH="1">
            <a:off x="319088" y="4076700"/>
            <a:ext cx="369887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" name="Line 17"/>
          <p:cNvSpPr>
            <a:spLocks noChangeShapeType="1"/>
          </p:cNvSpPr>
          <p:nvPr/>
        </p:nvSpPr>
        <p:spPr bwMode="auto">
          <a:xfrm flipV="1">
            <a:off x="323850" y="1624013"/>
            <a:ext cx="1588" cy="245745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" name="Line 18"/>
          <p:cNvSpPr>
            <a:spLocks noChangeShapeType="1"/>
          </p:cNvSpPr>
          <p:nvPr/>
        </p:nvSpPr>
        <p:spPr bwMode="auto">
          <a:xfrm>
            <a:off x="323850" y="1628775"/>
            <a:ext cx="287338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" name="Line 19"/>
          <p:cNvSpPr>
            <a:spLocks noChangeShapeType="1"/>
          </p:cNvSpPr>
          <p:nvPr/>
        </p:nvSpPr>
        <p:spPr bwMode="auto">
          <a:xfrm>
            <a:off x="2843213" y="1628775"/>
            <a:ext cx="649287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" name="Line 20"/>
          <p:cNvSpPr>
            <a:spLocks noChangeShapeType="1"/>
          </p:cNvSpPr>
          <p:nvPr/>
        </p:nvSpPr>
        <p:spPr bwMode="auto">
          <a:xfrm>
            <a:off x="5651500" y="1628775"/>
            <a:ext cx="576263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" name="Text Box 6"/>
          <p:cNvSpPr txBox="1">
            <a:spLocks noChangeArrowheads="1"/>
          </p:cNvSpPr>
          <p:nvPr/>
        </p:nvSpPr>
        <p:spPr bwMode="auto">
          <a:xfrm>
            <a:off x="5738813" y="3951288"/>
            <a:ext cx="3357562" cy="1633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just">
              <a:spcBef>
                <a:spcPts val="875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solidFill>
                  <a:srgbClr val="000000"/>
                </a:solidFill>
              </a:rPr>
              <a:t>Manufactured by TMD Technologies</a:t>
            </a:r>
          </a:p>
          <a:p>
            <a:pPr marL="285750" indent="-285750" algn="just">
              <a:spcBef>
                <a:spcPts val="875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±30 A drive current</a:t>
            </a:r>
          </a:p>
          <a:p>
            <a:pPr marL="285750" indent="-285750" algn="just">
              <a:spcBef>
                <a:spcPts val="875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 ns rise time (90% of peak)</a:t>
            </a:r>
          </a:p>
          <a:p>
            <a:pPr marL="285750" indent="-285750" algn="just">
              <a:spcBef>
                <a:spcPts val="875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 pulse length up to 10 </a:t>
            </a:r>
            <a:r>
              <a:rPr lang="el-GR" altLang="en-US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altLang="en-US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285750" indent="-285750" algn="just">
              <a:spcBef>
                <a:spcPts val="875"/>
              </a:spcBef>
              <a:buSzPct val="100000"/>
              <a:buFont typeface="Arial" panose="020B0604020202020204" pitchFamily="34" charset="0"/>
              <a:buChar char="•"/>
            </a:pPr>
            <a:endParaRPr lang="en-GB" altLang="en-US" sz="1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224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Upstream System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65027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9</a:t>
            </a:fld>
            <a:r>
              <a:rPr lang="en-GB" sz="1400" dirty="0" smtClean="0">
                <a:latin typeface="Calibri" pitchFamily="34" charset="0"/>
              </a:rPr>
              <a:t>/**number**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19 September2013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908050"/>
            <a:ext cx="22320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611188" y="2492375"/>
            <a:ext cx="2232025" cy="63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Analogue Front-end</a:t>
            </a:r>
          </a:p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BPM processor</a:t>
            </a:r>
          </a:p>
        </p:txBody>
      </p:sp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836613"/>
            <a:ext cx="215900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3492500" y="2492375"/>
            <a:ext cx="215900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FPGA-based digital processor</a:t>
            </a:r>
          </a:p>
        </p:txBody>
      </p:sp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836613"/>
            <a:ext cx="2108200" cy="280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9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4076700"/>
            <a:ext cx="3236912" cy="154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357563"/>
            <a:ext cx="1998662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6084888" y="3644900"/>
            <a:ext cx="2376487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 dirty="0">
                <a:solidFill>
                  <a:srgbClr val="000000"/>
                </a:solidFill>
              </a:rPr>
              <a:t>Kicker drive amplifier</a:t>
            </a:r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684213" y="6092825"/>
            <a:ext cx="201612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Strip-line BPM with mover system</a:t>
            </a:r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5508625" y="5661025"/>
            <a:ext cx="2519363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875"/>
              </a:spcBef>
              <a:buSzPct val="100000"/>
            </a:pPr>
            <a:r>
              <a:rPr lang="en-GB" altLang="en-US" sz="1400">
                <a:solidFill>
                  <a:srgbClr val="000000"/>
                </a:solidFill>
              </a:rPr>
              <a:t>Strip-line kicker</a:t>
            </a:r>
          </a:p>
        </p:txBody>
      </p:sp>
      <p:sp>
        <p:nvSpPr>
          <p:cNvPr id="34" name="Line 13"/>
          <p:cNvSpPr>
            <a:spLocks noChangeShapeType="1"/>
          </p:cNvSpPr>
          <p:nvPr/>
        </p:nvSpPr>
        <p:spPr bwMode="auto">
          <a:xfrm flipH="1">
            <a:off x="8312150" y="4724400"/>
            <a:ext cx="836613" cy="1588"/>
          </a:xfrm>
          <a:prstGeom prst="line">
            <a:avLst/>
          </a:prstGeom>
          <a:noFill/>
          <a:ln w="76320">
            <a:solidFill>
              <a:srgbClr val="333399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5" name="Line 14"/>
          <p:cNvSpPr>
            <a:spLocks noChangeShapeType="1"/>
          </p:cNvSpPr>
          <p:nvPr/>
        </p:nvSpPr>
        <p:spPr bwMode="auto">
          <a:xfrm flipH="1">
            <a:off x="2695575" y="4797425"/>
            <a:ext cx="2457450" cy="1588"/>
          </a:xfrm>
          <a:prstGeom prst="line">
            <a:avLst/>
          </a:prstGeom>
          <a:noFill/>
          <a:ln w="76320">
            <a:solidFill>
              <a:srgbClr val="333399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" name="Line 15"/>
          <p:cNvSpPr>
            <a:spLocks noChangeShapeType="1"/>
          </p:cNvSpPr>
          <p:nvPr/>
        </p:nvSpPr>
        <p:spPr bwMode="auto">
          <a:xfrm flipH="1">
            <a:off x="-4763" y="4724400"/>
            <a:ext cx="693738" cy="1588"/>
          </a:xfrm>
          <a:prstGeom prst="line">
            <a:avLst/>
          </a:prstGeom>
          <a:noFill/>
          <a:ln w="76320">
            <a:solidFill>
              <a:srgbClr val="333399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" name="Line 16"/>
          <p:cNvSpPr>
            <a:spLocks noChangeShapeType="1"/>
          </p:cNvSpPr>
          <p:nvPr/>
        </p:nvSpPr>
        <p:spPr bwMode="auto">
          <a:xfrm flipH="1">
            <a:off x="319088" y="4076700"/>
            <a:ext cx="369887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" name="Line 17"/>
          <p:cNvSpPr>
            <a:spLocks noChangeShapeType="1"/>
          </p:cNvSpPr>
          <p:nvPr/>
        </p:nvSpPr>
        <p:spPr bwMode="auto">
          <a:xfrm flipV="1">
            <a:off x="323850" y="1624013"/>
            <a:ext cx="1588" cy="245745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" name="Line 18"/>
          <p:cNvSpPr>
            <a:spLocks noChangeShapeType="1"/>
          </p:cNvSpPr>
          <p:nvPr/>
        </p:nvSpPr>
        <p:spPr bwMode="auto">
          <a:xfrm>
            <a:off x="323850" y="1628775"/>
            <a:ext cx="287338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" name="Line 19"/>
          <p:cNvSpPr>
            <a:spLocks noChangeShapeType="1"/>
          </p:cNvSpPr>
          <p:nvPr/>
        </p:nvSpPr>
        <p:spPr bwMode="auto">
          <a:xfrm>
            <a:off x="2843213" y="1628775"/>
            <a:ext cx="649287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" name="Line 20"/>
          <p:cNvSpPr>
            <a:spLocks noChangeShapeType="1"/>
          </p:cNvSpPr>
          <p:nvPr/>
        </p:nvSpPr>
        <p:spPr bwMode="auto">
          <a:xfrm>
            <a:off x="5651500" y="1628775"/>
            <a:ext cx="576263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4" name="Line 21"/>
          <p:cNvSpPr>
            <a:spLocks noChangeShapeType="1"/>
          </p:cNvSpPr>
          <p:nvPr/>
        </p:nvSpPr>
        <p:spPr bwMode="auto">
          <a:xfrm>
            <a:off x="8316913" y="1628775"/>
            <a:ext cx="358775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6" name="Line 22"/>
          <p:cNvSpPr>
            <a:spLocks noChangeShapeType="1"/>
          </p:cNvSpPr>
          <p:nvPr/>
        </p:nvSpPr>
        <p:spPr bwMode="auto">
          <a:xfrm>
            <a:off x="8675688" y="1628775"/>
            <a:ext cx="1587" cy="2736850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7" name="Line 23"/>
          <p:cNvSpPr>
            <a:spLocks noChangeShapeType="1"/>
          </p:cNvSpPr>
          <p:nvPr/>
        </p:nvSpPr>
        <p:spPr bwMode="auto">
          <a:xfrm flipH="1">
            <a:off x="8383588" y="4365625"/>
            <a:ext cx="296862" cy="1588"/>
          </a:xfrm>
          <a:prstGeom prst="line">
            <a:avLst/>
          </a:prstGeom>
          <a:noFill/>
          <a:ln w="38160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" name="Text Box 6"/>
          <p:cNvSpPr txBox="1">
            <a:spLocks noChangeArrowheads="1"/>
          </p:cNvSpPr>
          <p:nvPr/>
        </p:nvSpPr>
        <p:spPr bwMode="auto">
          <a:xfrm>
            <a:off x="5005388" y="6021388"/>
            <a:ext cx="3995737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just">
              <a:spcBef>
                <a:spcPts val="875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Shorted at one end to form a transition line</a:t>
            </a:r>
          </a:p>
        </p:txBody>
      </p:sp>
    </p:spTree>
    <p:extLst>
      <p:ext uri="{BB962C8B-B14F-4D97-AF65-F5344CB8AC3E}">
        <p14:creationId xmlns:p14="http://schemas.microsoft.com/office/powerpoint/2010/main" val="1758748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2558</TotalTime>
  <Words>1131</Words>
  <Application>Microsoft Macintosh PowerPoint</Application>
  <PresentationFormat>On-screen Show (4:3)</PresentationFormat>
  <Paragraphs>242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Applications of Stripline and Cavity Beam Position Monitors in Low-Latency, High-Precision, Intra-Train Feedback Systems</vt:lpstr>
      <vt:lpstr>Introduction</vt:lpstr>
      <vt:lpstr>The ATF 2 Project</vt:lpstr>
      <vt:lpstr>FONT</vt:lpstr>
      <vt:lpstr>Upstream System</vt:lpstr>
      <vt:lpstr>Upstream System</vt:lpstr>
      <vt:lpstr>Upstream System</vt:lpstr>
      <vt:lpstr>Upstream System</vt:lpstr>
      <vt:lpstr>Upstream System</vt:lpstr>
      <vt:lpstr>Upstream System</vt:lpstr>
      <vt:lpstr>Upstream BPM Processors</vt:lpstr>
      <vt:lpstr>IP  System</vt:lpstr>
      <vt:lpstr>IP  System</vt:lpstr>
      <vt:lpstr>IP  System</vt:lpstr>
      <vt:lpstr>IP  System</vt:lpstr>
      <vt:lpstr>IP BPM Processors</vt:lpstr>
      <vt:lpstr>Experimental Modes</vt:lpstr>
      <vt:lpstr>Upstream Feedback</vt:lpstr>
      <vt:lpstr>Upstream FB (Upstream)</vt:lpstr>
      <vt:lpstr>Upstream FB (IPB)</vt:lpstr>
      <vt:lpstr>Feedforward</vt:lpstr>
      <vt:lpstr>Feedforward Results</vt:lpstr>
      <vt:lpstr>Upstream Corrector Scan</vt:lpstr>
      <vt:lpstr>IP Feedback</vt:lpstr>
      <vt:lpstr>IP Feedback Results</vt:lpstr>
      <vt:lpstr>IPFB Corrector Scan</vt:lpstr>
      <vt:lpstr>IPFB Waist Scan</vt:lpstr>
      <vt:lpstr>Conclusions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Michael Davis</cp:lastModifiedBy>
  <cp:revision>243</cp:revision>
  <dcterms:created xsi:type="dcterms:W3CDTF">2011-03-24T11:41:11Z</dcterms:created>
  <dcterms:modified xsi:type="dcterms:W3CDTF">2013-09-16T13:13:45Z</dcterms:modified>
</cp:coreProperties>
</file>