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346" r:id="rId2"/>
    <p:sldId id="347" r:id="rId3"/>
    <p:sldId id="350" r:id="rId4"/>
    <p:sldId id="345" r:id="rId5"/>
    <p:sldId id="342" r:id="rId6"/>
    <p:sldId id="349" r:id="rId7"/>
  </p:sldIdLst>
  <p:sldSz cx="9144000" cy="6858000" type="screen4x3"/>
  <p:notesSz cx="6858000" cy="9144000"/>
  <p:embeddedFontLst>
    <p:embeddedFont>
      <p:font typeface="Wingdings 3" panose="05040102010807070707" pitchFamily="18" charset="2"/>
      <p:regular r:id="rId9"/>
    </p:embeddedFont>
    <p:embeddedFont>
      <p:font typeface="Arial Narrow" panose="020B060602020203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C9E7A7"/>
    <a:srgbClr val="FF0000"/>
    <a:srgbClr val="FFFFCC"/>
    <a:srgbClr val="FFFF99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8130" autoAdjust="0"/>
    <p:restoredTop sz="94660"/>
  </p:normalViewPr>
  <p:slideViewPr>
    <p:cSldViewPr>
      <p:cViewPr>
        <p:scale>
          <a:sx n="100" d="100"/>
          <a:sy n="100" d="100"/>
        </p:scale>
        <p:origin x="-98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ATF </a:t>
            </a:r>
            <a:r>
              <a:rPr lang="en-GB" dirty="0" smtClean="0"/>
              <a:t>cable plan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5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874" cy="4525963"/>
          </a:xfrm>
        </p:spPr>
        <p:txBody>
          <a:bodyPr/>
          <a:lstStyle/>
          <a:p>
            <a:r>
              <a:rPr lang="en-GB" dirty="0" smtClean="0"/>
              <a:t>List of available cables</a:t>
            </a:r>
            <a:endParaRPr lang="en-GB" dirty="0" smtClean="0"/>
          </a:p>
          <a:p>
            <a:r>
              <a:rPr lang="en-GB" dirty="0" smtClean="0"/>
              <a:t>Cable plans for:</a:t>
            </a:r>
          </a:p>
          <a:p>
            <a:pPr lvl="1"/>
            <a:r>
              <a:rPr lang="en-GB" dirty="0" smtClean="0"/>
              <a:t>Extraction line, local control room, C-band hut</a:t>
            </a:r>
          </a:p>
          <a:p>
            <a:pPr lvl="1"/>
            <a:r>
              <a:rPr lang="en-GB" dirty="0" smtClean="0"/>
              <a:t>IP, S-band hut</a:t>
            </a:r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10999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3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261040"/>
              </p:ext>
            </p:extLst>
          </p:nvPr>
        </p:nvGraphicFramePr>
        <p:xfrm>
          <a:off x="323527" y="404664"/>
          <a:ext cx="8496936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078"/>
                <a:gridCol w="708078"/>
                <a:gridCol w="708078"/>
                <a:gridCol w="708078"/>
                <a:gridCol w="708078"/>
                <a:gridCol w="708078"/>
                <a:gridCol w="708078"/>
                <a:gridCol w="708078"/>
                <a:gridCol w="708078"/>
                <a:gridCol w="708078"/>
                <a:gridCol w="708078"/>
                <a:gridCol w="708078"/>
              </a:tblGrid>
              <a:tr h="144016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Extraction line</a:t>
                      </a:r>
                      <a:r>
                        <a:rPr lang="en-GB" sz="20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en-GB" sz="20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</a:b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</a:t>
                      </a:r>
                      <a:b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</a:b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LCR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LCR</a:t>
                      </a:r>
                      <a:b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</a:b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</a:t>
                      </a:r>
                      <a:b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</a:b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C-band hut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C-band hut</a:t>
                      </a:r>
                      <a:b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</a:b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</a:t>
                      </a:r>
                      <a:b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</a:b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S-band hut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S-band hut</a:t>
                      </a:r>
                      <a:b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</a:b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</a:t>
                      </a:r>
                      <a:b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</a:br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IP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016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checked</a:t>
                      </a:r>
                      <a:b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</a:b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10</a:t>
                      </a:r>
                      <a:r>
                        <a:rPr lang="en-GB" sz="2000" b="0" i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 Mar 2013</a:t>
                      </a:r>
                      <a:endParaRPr lang="en-GB" sz="2000" b="0" i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sym typeface="Wingdings 3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0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checked</a:t>
                      </a:r>
                      <a:r>
                        <a:rPr lang="en-GB" sz="2000" b="0" i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/>
                      </a:r>
                      <a:br>
                        <a:rPr lang="en-GB" sz="2000" b="0" i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</a:b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9</a:t>
                      </a:r>
                      <a:r>
                        <a:rPr lang="en-GB" sz="2000" b="0" i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 Apr 2013</a:t>
                      </a:r>
                      <a:endParaRPr lang="en-GB" sz="2000" b="0" i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sym typeface="Wingdings 3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0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checked</a:t>
                      </a:r>
                      <a:b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</a:b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13 Oct 2012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checked</a:t>
                      </a:r>
                      <a:b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</a:br>
                      <a:r>
                        <a:rPr lang="en-GB" sz="20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sym typeface="Wingdings 3"/>
                        </a:rPr>
                        <a:t>13 Oct 2012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7248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0" spc="-1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RG58</a:t>
                      </a: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0" spc="-1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Heliax</a:t>
                      </a: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0" spc="-1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RG58</a:t>
                      </a: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0" spc="-1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Heliax</a:t>
                      </a: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0" spc="-1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RG58</a:t>
                      </a: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0" spc="-1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Heliax</a:t>
                      </a: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0" spc="-1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0" spc="-1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RG58</a:t>
                      </a: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b="0" spc="-1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Heliax</a:t>
                      </a:r>
                      <a:endParaRPr lang="en-GB" sz="2000" b="0" spc="-100" baseline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B1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B2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F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8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8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8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OK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Not tested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11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0973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Broken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GB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12</a:t>
                      </a:r>
                      <a:endParaRPr lang="en-GB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28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Rectangle 672"/>
          <p:cNvSpPr/>
          <p:nvPr/>
        </p:nvSpPr>
        <p:spPr>
          <a:xfrm>
            <a:off x="7305206" y="5013176"/>
            <a:ext cx="1587273" cy="1305437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GB" sz="2800" dirty="0"/>
          </a:p>
        </p:txBody>
      </p:sp>
      <p:sp>
        <p:nvSpPr>
          <p:cNvPr id="564" name="Rectangle 563"/>
          <p:cNvSpPr/>
          <p:nvPr/>
        </p:nvSpPr>
        <p:spPr>
          <a:xfrm>
            <a:off x="251520" y="5023627"/>
            <a:ext cx="6923350" cy="1305437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GB" sz="2800" dirty="0"/>
          </a:p>
        </p:txBody>
      </p:sp>
      <p:cxnSp>
        <p:nvCxnSpPr>
          <p:cNvPr id="637" name="Straight Arrow Connector 636"/>
          <p:cNvCxnSpPr/>
          <p:nvPr/>
        </p:nvCxnSpPr>
        <p:spPr>
          <a:xfrm flipV="1">
            <a:off x="4350843" y="5589240"/>
            <a:ext cx="0" cy="21602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Straight Arrow Connector 637"/>
          <p:cNvCxnSpPr/>
          <p:nvPr/>
        </p:nvCxnSpPr>
        <p:spPr>
          <a:xfrm flipH="1">
            <a:off x="4346102" y="5805264"/>
            <a:ext cx="4330354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" name="Rectangle 562"/>
          <p:cNvSpPr/>
          <p:nvPr/>
        </p:nvSpPr>
        <p:spPr>
          <a:xfrm>
            <a:off x="251520" y="4241649"/>
            <a:ext cx="8640960" cy="637620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GB" sz="2800" dirty="0"/>
          </a:p>
        </p:txBody>
      </p:sp>
      <p:cxnSp>
        <p:nvCxnSpPr>
          <p:cNvPr id="345" name="Straight Arrow Connector 344"/>
          <p:cNvCxnSpPr/>
          <p:nvPr/>
        </p:nvCxnSpPr>
        <p:spPr>
          <a:xfrm flipV="1">
            <a:off x="4352359" y="4781438"/>
            <a:ext cx="0" cy="35785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5" name="Rectangle 684"/>
          <p:cNvSpPr/>
          <p:nvPr/>
        </p:nvSpPr>
        <p:spPr>
          <a:xfrm>
            <a:off x="252882" y="5004812"/>
            <a:ext cx="1726830" cy="430887"/>
          </a:xfrm>
          <a:prstGeom prst="rect">
            <a:avLst/>
          </a:prstGeom>
        </p:spPr>
        <p:txBody>
          <a:bodyPr wrap="square" lIns="36000" tIns="0" rIns="36000" bIns="0" anchor="b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 Narrow" panose="020B0606020202030204" pitchFamily="34" charset="0"/>
              </a:rPr>
              <a:t>C</a:t>
            </a:r>
            <a:r>
              <a:rPr lang="en-GB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-band hut</a:t>
            </a:r>
            <a:endParaRPr lang="en-GB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43" name="Straight Arrow Connector 342"/>
          <p:cNvCxnSpPr/>
          <p:nvPr/>
        </p:nvCxnSpPr>
        <p:spPr>
          <a:xfrm flipV="1">
            <a:off x="2716383" y="478143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Arrow Connector 343"/>
          <p:cNvCxnSpPr/>
          <p:nvPr/>
        </p:nvCxnSpPr>
        <p:spPr>
          <a:xfrm flipV="1">
            <a:off x="3534371" y="4779248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" name="Straight Arrow Connector 613"/>
          <p:cNvCxnSpPr/>
          <p:nvPr/>
        </p:nvCxnSpPr>
        <p:spPr>
          <a:xfrm flipV="1">
            <a:off x="2719413" y="5661248"/>
            <a:ext cx="0" cy="432048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Straight Arrow Connector 615"/>
          <p:cNvCxnSpPr/>
          <p:nvPr/>
        </p:nvCxnSpPr>
        <p:spPr>
          <a:xfrm flipV="1">
            <a:off x="3534942" y="5661248"/>
            <a:ext cx="0" cy="288032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4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764704"/>
            <a:ext cx="8640960" cy="3323057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GB" sz="2800" dirty="0"/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325985" y="1619285"/>
            <a:ext cx="0" cy="2715999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470000" y="2392295"/>
            <a:ext cx="0" cy="1942989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1181969" y="1616109"/>
            <a:ext cx="0" cy="2719175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559296" y="2392295"/>
            <a:ext cx="520" cy="1522493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703312" y="2402588"/>
            <a:ext cx="0" cy="1439828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1289250" y="1170170"/>
            <a:ext cx="854221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K2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77" y="4335284"/>
            <a:ext cx="650203" cy="461868"/>
          </a:xfrm>
          <a:prstGeom prst="rect">
            <a:avLst/>
          </a:prstGeom>
        </p:spPr>
      </p:pic>
      <p:cxnSp>
        <p:nvCxnSpPr>
          <p:cNvPr id="107" name="Straight Arrow Connector 106"/>
          <p:cNvCxnSpPr/>
          <p:nvPr/>
        </p:nvCxnSpPr>
        <p:spPr>
          <a:xfrm flipH="1" flipV="1">
            <a:off x="703314" y="3842416"/>
            <a:ext cx="268286" cy="36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>
            <a:off x="559297" y="3914231"/>
            <a:ext cx="412303" cy="556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 rot="16200000">
            <a:off x="46859" y="2671703"/>
            <a:ext cx="86111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trigger</a:t>
            </a:r>
            <a:endParaRPr lang="en-GB" sz="1400" dirty="0"/>
          </a:p>
        </p:txBody>
      </p:sp>
      <p:sp>
        <p:nvSpPr>
          <p:cNvPr id="121" name="TextBox 120"/>
          <p:cNvSpPr txBox="1"/>
          <p:nvPr/>
        </p:nvSpPr>
        <p:spPr>
          <a:xfrm rot="16200000">
            <a:off x="340521" y="2677329"/>
            <a:ext cx="84986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signal</a:t>
            </a:r>
            <a:endParaRPr lang="en-GB" sz="1400" dirty="0"/>
          </a:p>
        </p:txBody>
      </p:sp>
      <p:sp>
        <p:nvSpPr>
          <p:cNvPr id="124" name="Rectangle 123"/>
          <p:cNvSpPr/>
          <p:nvPr/>
        </p:nvSpPr>
        <p:spPr>
          <a:xfrm>
            <a:off x="346392" y="1168159"/>
            <a:ext cx="8609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1423391" y="1962258"/>
            <a:ext cx="71696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TMD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3272" y="1960247"/>
            <a:ext cx="749223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TMD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74" name="Group 173"/>
          <p:cNvGrpSpPr/>
          <p:nvPr/>
        </p:nvGrpSpPr>
        <p:grpSpPr>
          <a:xfrm>
            <a:off x="716012" y="1600937"/>
            <a:ext cx="1067420" cy="348150"/>
            <a:chOff x="716012" y="2205594"/>
            <a:chExt cx="1067420" cy="348150"/>
          </a:xfrm>
        </p:grpSpPr>
        <p:cxnSp>
          <p:nvCxnSpPr>
            <p:cNvPr id="63" name="Straight Arrow Connector 62"/>
            <p:cNvCxnSpPr/>
            <p:nvPr/>
          </p:nvCxnSpPr>
          <p:spPr>
            <a:xfrm flipV="1">
              <a:off x="1783432" y="2207694"/>
              <a:ext cx="0" cy="346050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 flipV="1">
              <a:off x="716012" y="2205594"/>
              <a:ext cx="0" cy="346050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4" name="Straight Arrow Connector 143"/>
          <p:cNvCxnSpPr/>
          <p:nvPr/>
        </p:nvCxnSpPr>
        <p:spPr>
          <a:xfrm flipV="1">
            <a:off x="1037221" y="2392296"/>
            <a:ext cx="731" cy="1942988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 rot="16200000">
            <a:off x="825521" y="2677329"/>
            <a:ext cx="849866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400" dirty="0" smtClean="0"/>
              <a:t>monitors</a:t>
            </a:r>
            <a:endParaRPr lang="en-GB" sz="1400" dirty="0"/>
          </a:p>
        </p:txBody>
      </p:sp>
      <p:sp>
        <p:nvSpPr>
          <p:cNvPr id="164" name="Freeform 163"/>
          <p:cNvSpPr/>
          <p:nvPr/>
        </p:nvSpPr>
        <p:spPr>
          <a:xfrm rot="5400000" flipV="1">
            <a:off x="1288090" y="3512561"/>
            <a:ext cx="85737" cy="718717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5" name="Freeform 164"/>
          <p:cNvSpPr/>
          <p:nvPr/>
        </p:nvSpPr>
        <p:spPr>
          <a:xfrm rot="5400000" flipV="1">
            <a:off x="1288091" y="3440550"/>
            <a:ext cx="85740" cy="718718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8" name="Straight Arrow Connector 167"/>
          <p:cNvCxnSpPr/>
          <p:nvPr/>
        </p:nvCxnSpPr>
        <p:spPr>
          <a:xfrm flipH="1">
            <a:off x="1692275" y="3842780"/>
            <a:ext cx="640317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/>
          <p:nvPr/>
        </p:nvCxnSpPr>
        <p:spPr>
          <a:xfrm flipH="1">
            <a:off x="1692275" y="3914787"/>
            <a:ext cx="640317" cy="365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/>
          <p:cNvCxnSpPr/>
          <p:nvPr/>
        </p:nvCxnSpPr>
        <p:spPr>
          <a:xfrm flipH="1" flipV="1">
            <a:off x="1763687" y="2406285"/>
            <a:ext cx="1" cy="1364853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/>
          <p:nvPr/>
        </p:nvCxnSpPr>
        <p:spPr>
          <a:xfrm flipV="1">
            <a:off x="1907702" y="2402588"/>
            <a:ext cx="2" cy="1296177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TextBox 247"/>
          <p:cNvSpPr txBox="1"/>
          <p:nvPr/>
        </p:nvSpPr>
        <p:spPr>
          <a:xfrm rot="16200000">
            <a:off x="1265385" y="2677330"/>
            <a:ext cx="849864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trigger</a:t>
            </a:r>
            <a:endParaRPr lang="en-GB" sz="1400" dirty="0"/>
          </a:p>
        </p:txBody>
      </p:sp>
      <p:sp>
        <p:nvSpPr>
          <p:cNvPr id="249" name="TextBox 248"/>
          <p:cNvSpPr txBox="1"/>
          <p:nvPr/>
        </p:nvSpPr>
        <p:spPr>
          <a:xfrm rot="16200000">
            <a:off x="1553418" y="2677332"/>
            <a:ext cx="84986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signal</a:t>
            </a:r>
            <a:endParaRPr lang="en-GB" sz="1400" dirty="0"/>
          </a:p>
        </p:txBody>
      </p:sp>
      <p:cxnSp>
        <p:nvCxnSpPr>
          <p:cNvPr id="254" name="Straight Arrow Connector 253"/>
          <p:cNvCxnSpPr/>
          <p:nvPr/>
        </p:nvCxnSpPr>
        <p:spPr>
          <a:xfrm flipH="1">
            <a:off x="1907702" y="3698764"/>
            <a:ext cx="424890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Arrow Connector 254"/>
          <p:cNvCxnSpPr>
            <a:stCxn id="98" idx="1"/>
          </p:cNvCxnSpPr>
          <p:nvPr/>
        </p:nvCxnSpPr>
        <p:spPr>
          <a:xfrm flipH="1">
            <a:off x="1907702" y="3770771"/>
            <a:ext cx="424892" cy="367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Freeform 257"/>
          <p:cNvSpPr/>
          <p:nvPr/>
        </p:nvSpPr>
        <p:spPr>
          <a:xfrm>
            <a:off x="1861983" y="3774435"/>
            <a:ext cx="45719" cy="212397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59" name="Straight Arrow Connector 258"/>
          <p:cNvCxnSpPr/>
          <p:nvPr/>
        </p:nvCxnSpPr>
        <p:spPr>
          <a:xfrm flipH="1" flipV="1">
            <a:off x="1907704" y="3986832"/>
            <a:ext cx="2" cy="573627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Freeform 259"/>
          <p:cNvSpPr/>
          <p:nvPr/>
        </p:nvSpPr>
        <p:spPr>
          <a:xfrm>
            <a:off x="1717967" y="3771136"/>
            <a:ext cx="45719" cy="212397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61" name="Straight Arrow Connector 260"/>
          <p:cNvCxnSpPr/>
          <p:nvPr/>
        </p:nvCxnSpPr>
        <p:spPr>
          <a:xfrm flipH="1" flipV="1">
            <a:off x="1763688" y="3986832"/>
            <a:ext cx="2" cy="468669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up 152"/>
          <p:cNvGrpSpPr/>
          <p:nvPr/>
        </p:nvGrpSpPr>
        <p:grpSpPr>
          <a:xfrm>
            <a:off x="2332594" y="1170900"/>
            <a:ext cx="4842276" cy="432778"/>
            <a:chOff x="2332592" y="1775557"/>
            <a:chExt cx="5541496" cy="432778"/>
          </a:xfrm>
        </p:grpSpPr>
        <p:sp>
          <p:nvSpPr>
            <p:cNvPr id="9" name="Rectangle 8"/>
            <p:cNvSpPr/>
            <p:nvPr/>
          </p:nvSpPr>
          <p:spPr>
            <a:xfrm>
              <a:off x="2332592" y="1775557"/>
              <a:ext cx="860976" cy="43277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2800" spc="-40" dirty="0" smtClean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P1(X)</a:t>
              </a:r>
              <a:endParaRPr lang="en-GB" sz="2800" spc="-40" dirty="0">
                <a:solidFill>
                  <a:sysClr val="windowText" lastClr="0000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268696" y="1775557"/>
              <a:ext cx="860976" cy="43277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2800" spc="-40" dirty="0" smtClean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P2(X)</a:t>
              </a:r>
              <a:endParaRPr lang="en-GB" sz="2800" spc="-40" dirty="0">
                <a:solidFill>
                  <a:sysClr val="windowText" lastClr="0000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201680" y="1775557"/>
              <a:ext cx="860976" cy="43277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2800" spc="-40" dirty="0" smtClean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P3(X)</a:t>
              </a:r>
              <a:endParaRPr lang="en-GB" sz="2800" spc="-40" dirty="0">
                <a:solidFill>
                  <a:sysClr val="windowText" lastClr="0000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40904" y="1775557"/>
              <a:ext cx="860976" cy="43277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2800" spc="-40" dirty="0" smtClean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P1(Y)</a:t>
              </a:r>
              <a:endParaRPr lang="en-GB" sz="2800" spc="-40" dirty="0">
                <a:solidFill>
                  <a:sysClr val="windowText" lastClr="0000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77008" y="1775557"/>
              <a:ext cx="860976" cy="43277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2800" spc="-40" dirty="0" smtClean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P2(Y)</a:t>
              </a:r>
              <a:endParaRPr lang="en-GB" sz="2800" spc="-40" dirty="0">
                <a:solidFill>
                  <a:sysClr val="windowText" lastClr="0000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013112" y="1775557"/>
              <a:ext cx="860976" cy="43277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2800" spc="-40" dirty="0" smtClean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P3(Y)</a:t>
              </a:r>
              <a:endParaRPr lang="en-GB" sz="2800" spc="-40" dirty="0">
                <a:solidFill>
                  <a:sysClr val="windowText" lastClr="0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2332594" y="2752335"/>
            <a:ext cx="4842276" cy="43204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Processors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710126" y="3184385"/>
            <a:ext cx="4089937" cy="369998"/>
            <a:chOff x="3511626" y="2986265"/>
            <a:chExt cx="4680520" cy="369998"/>
          </a:xfrm>
        </p:grpSpPr>
        <p:cxnSp>
          <p:nvCxnSpPr>
            <p:cNvPr id="39" name="Straight Arrow Connector 38"/>
            <p:cNvCxnSpPr/>
            <p:nvPr/>
          </p:nvCxnSpPr>
          <p:spPr>
            <a:xfrm flipV="1">
              <a:off x="3511626" y="2989207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4447730" y="2988619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5383834" y="2988030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6319938" y="2987442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7256042" y="2986853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8192146" y="2986265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Rectangle 97"/>
          <p:cNvSpPr/>
          <p:nvPr/>
        </p:nvSpPr>
        <p:spPr>
          <a:xfrm>
            <a:off x="2332594" y="3554382"/>
            <a:ext cx="484227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FONT5 boards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40" name="Rectangle 339"/>
          <p:cNvSpPr/>
          <p:nvPr/>
        </p:nvSpPr>
        <p:spPr>
          <a:xfrm>
            <a:off x="2338850" y="5122818"/>
            <a:ext cx="746087" cy="59396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70000"/>
              </a:lnSpc>
            </a:pP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41" name="Rectangle 340"/>
          <p:cNvSpPr/>
          <p:nvPr/>
        </p:nvSpPr>
        <p:spPr>
          <a:xfrm>
            <a:off x="3156838" y="5121384"/>
            <a:ext cx="746087" cy="59396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70000"/>
              </a:lnSpc>
            </a:pP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42" name="Rectangle 341"/>
          <p:cNvSpPr/>
          <p:nvPr/>
        </p:nvSpPr>
        <p:spPr>
          <a:xfrm>
            <a:off x="3983809" y="5121384"/>
            <a:ext cx="746087" cy="59396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70000"/>
              </a:lnSpc>
            </a:pP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2338846" y="5140722"/>
            <a:ext cx="746087" cy="664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70000"/>
              </a:lnSpc>
            </a:pPr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Ring clock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3156834" y="5139288"/>
            <a:ext cx="746087" cy="664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70000"/>
              </a:lnSpc>
            </a:pPr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ATF trig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29" name="Straight Arrow Connector 128"/>
          <p:cNvCxnSpPr/>
          <p:nvPr/>
        </p:nvCxnSpPr>
        <p:spPr>
          <a:xfrm flipV="1">
            <a:off x="2646130" y="3987160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/>
          <p:nvPr/>
        </p:nvCxnSpPr>
        <p:spPr>
          <a:xfrm flipV="1">
            <a:off x="2779301" y="3991649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638274" y="1603038"/>
            <a:ext cx="0" cy="83956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H="1" flipV="1">
            <a:off x="2777990" y="1606947"/>
            <a:ext cx="1311" cy="1141479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 flipV="1">
            <a:off x="3447938" y="1603678"/>
            <a:ext cx="0" cy="1144748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V="1">
            <a:off x="3587653" y="1603678"/>
            <a:ext cx="0" cy="1148658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 flipV="1">
            <a:off x="4265925" y="1603678"/>
            <a:ext cx="0" cy="1144748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/>
          <p:nvPr/>
        </p:nvCxnSpPr>
        <p:spPr>
          <a:xfrm flipV="1">
            <a:off x="4405641" y="1603678"/>
            <a:ext cx="0" cy="1148658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 flipV="1">
            <a:off x="5083913" y="1612982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 flipV="1">
            <a:off x="5223629" y="1614197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/>
          <p:nvPr/>
        </p:nvCxnSpPr>
        <p:spPr>
          <a:xfrm flipV="1">
            <a:off x="5901899" y="1612982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flipV="1">
            <a:off x="6041616" y="1614197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V="1">
            <a:off x="6719887" y="1610500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flipV="1">
            <a:off x="6859603" y="1611715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Group 186"/>
          <p:cNvGrpSpPr/>
          <p:nvPr/>
        </p:nvGrpSpPr>
        <p:grpSpPr>
          <a:xfrm>
            <a:off x="2843297" y="3185114"/>
            <a:ext cx="4089937" cy="369998"/>
            <a:chOff x="3511626" y="2986265"/>
            <a:chExt cx="4680520" cy="369998"/>
          </a:xfrm>
        </p:grpSpPr>
        <p:cxnSp>
          <p:nvCxnSpPr>
            <p:cNvPr id="188" name="Straight Arrow Connector 187"/>
            <p:cNvCxnSpPr/>
            <p:nvPr/>
          </p:nvCxnSpPr>
          <p:spPr>
            <a:xfrm flipV="1">
              <a:off x="3511626" y="2989207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/>
            <p:cNvCxnSpPr/>
            <p:nvPr/>
          </p:nvCxnSpPr>
          <p:spPr>
            <a:xfrm flipV="1">
              <a:off x="4447730" y="2988619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/>
            <p:cNvCxnSpPr/>
            <p:nvPr/>
          </p:nvCxnSpPr>
          <p:spPr>
            <a:xfrm flipV="1">
              <a:off x="5383834" y="2988030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/>
            <p:cNvCxnSpPr/>
            <p:nvPr/>
          </p:nvCxnSpPr>
          <p:spPr>
            <a:xfrm flipV="1">
              <a:off x="6319938" y="2987442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191"/>
            <p:cNvCxnSpPr/>
            <p:nvPr/>
          </p:nvCxnSpPr>
          <p:spPr>
            <a:xfrm flipV="1">
              <a:off x="7256042" y="2986853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92"/>
            <p:cNvCxnSpPr/>
            <p:nvPr/>
          </p:nvCxnSpPr>
          <p:spPr>
            <a:xfrm flipV="1">
              <a:off x="8192146" y="2986265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/>
          <p:cNvGrpSpPr/>
          <p:nvPr/>
        </p:nvGrpSpPr>
        <p:grpSpPr>
          <a:xfrm>
            <a:off x="2575351" y="3185114"/>
            <a:ext cx="4089937" cy="369998"/>
            <a:chOff x="3511626" y="2986265"/>
            <a:chExt cx="4680520" cy="369998"/>
          </a:xfrm>
        </p:grpSpPr>
        <p:cxnSp>
          <p:nvCxnSpPr>
            <p:cNvPr id="195" name="Straight Arrow Connector 194"/>
            <p:cNvCxnSpPr/>
            <p:nvPr/>
          </p:nvCxnSpPr>
          <p:spPr>
            <a:xfrm flipV="1">
              <a:off x="3511626" y="2989207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195"/>
            <p:cNvCxnSpPr/>
            <p:nvPr/>
          </p:nvCxnSpPr>
          <p:spPr>
            <a:xfrm flipV="1">
              <a:off x="4447730" y="2988619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/>
            <p:nvPr/>
          </p:nvCxnSpPr>
          <p:spPr>
            <a:xfrm flipV="1">
              <a:off x="5383834" y="2988030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197"/>
            <p:cNvCxnSpPr/>
            <p:nvPr/>
          </p:nvCxnSpPr>
          <p:spPr>
            <a:xfrm flipV="1">
              <a:off x="6319938" y="2987442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Arrow Connector 198"/>
            <p:cNvCxnSpPr/>
            <p:nvPr/>
          </p:nvCxnSpPr>
          <p:spPr>
            <a:xfrm flipV="1">
              <a:off x="7256042" y="2986853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Arrow Connector 199"/>
            <p:cNvCxnSpPr/>
            <p:nvPr/>
          </p:nvCxnSpPr>
          <p:spPr>
            <a:xfrm flipV="1">
              <a:off x="8192146" y="2986265"/>
              <a:ext cx="0" cy="36705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3" name="Group 322"/>
          <p:cNvGrpSpPr/>
          <p:nvPr/>
        </p:nvGrpSpPr>
        <p:grpSpPr>
          <a:xfrm>
            <a:off x="7174871" y="2788424"/>
            <a:ext cx="575276" cy="1955110"/>
            <a:chOff x="7174871" y="3393081"/>
            <a:chExt cx="575276" cy="1955110"/>
          </a:xfrm>
        </p:grpSpPr>
        <p:grpSp>
          <p:nvGrpSpPr>
            <p:cNvPr id="101" name="Group 100"/>
            <p:cNvGrpSpPr/>
            <p:nvPr/>
          </p:nvGrpSpPr>
          <p:grpSpPr>
            <a:xfrm>
              <a:off x="7435541" y="3393081"/>
              <a:ext cx="314606" cy="1955110"/>
              <a:chOff x="8172400" y="2590304"/>
              <a:chExt cx="360035" cy="1955110"/>
            </a:xfrm>
          </p:grpSpPr>
          <p:cxnSp>
            <p:nvCxnSpPr>
              <p:cNvPr id="201" name="Straight Arrow Connector 200"/>
              <p:cNvCxnSpPr/>
              <p:nvPr/>
            </p:nvCxnSpPr>
            <p:spPr>
              <a:xfrm flipV="1">
                <a:off x="8172400" y="2950344"/>
                <a:ext cx="0" cy="123502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Arrow Connector 201"/>
              <p:cNvCxnSpPr/>
              <p:nvPr/>
            </p:nvCxnSpPr>
            <p:spPr>
              <a:xfrm flipV="1">
                <a:off x="8244412" y="2878336"/>
                <a:ext cx="0" cy="137904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Arrow Connector 202"/>
              <p:cNvCxnSpPr/>
              <p:nvPr/>
            </p:nvCxnSpPr>
            <p:spPr>
              <a:xfrm flipH="1" flipV="1">
                <a:off x="8316414" y="2806329"/>
                <a:ext cx="5" cy="152306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Arrow Connector 207"/>
              <p:cNvCxnSpPr/>
              <p:nvPr/>
            </p:nvCxnSpPr>
            <p:spPr>
              <a:xfrm flipH="1" flipV="1">
                <a:off x="8388421" y="2734320"/>
                <a:ext cx="5" cy="1667077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/>
              <p:cNvCxnSpPr/>
              <p:nvPr/>
            </p:nvCxnSpPr>
            <p:spPr>
              <a:xfrm flipV="1">
                <a:off x="8460429" y="2662313"/>
                <a:ext cx="5" cy="181109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Arrow Connector 209"/>
              <p:cNvCxnSpPr/>
              <p:nvPr/>
            </p:nvCxnSpPr>
            <p:spPr>
              <a:xfrm flipV="1">
                <a:off x="8532435" y="2590304"/>
                <a:ext cx="0" cy="195511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2" name="Straight Arrow Connector 211"/>
            <p:cNvCxnSpPr/>
            <p:nvPr/>
          </p:nvCxnSpPr>
          <p:spPr>
            <a:xfrm flipH="1">
              <a:off x="7174871" y="3609105"/>
              <a:ext cx="386512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15"/>
            <p:cNvCxnSpPr/>
            <p:nvPr/>
          </p:nvCxnSpPr>
          <p:spPr>
            <a:xfrm flipH="1">
              <a:off x="7174872" y="3537097"/>
              <a:ext cx="448072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16"/>
            <p:cNvCxnSpPr/>
            <p:nvPr/>
          </p:nvCxnSpPr>
          <p:spPr>
            <a:xfrm flipH="1">
              <a:off x="7174871" y="3465089"/>
              <a:ext cx="512361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Arrow Connector 217"/>
            <p:cNvCxnSpPr/>
            <p:nvPr/>
          </p:nvCxnSpPr>
          <p:spPr>
            <a:xfrm flipH="1">
              <a:off x="7174871" y="3393081"/>
              <a:ext cx="575276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flipH="1">
              <a:off x="7174871" y="3753121"/>
              <a:ext cx="26067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Arrow Connector 220"/>
            <p:cNvCxnSpPr/>
            <p:nvPr/>
          </p:nvCxnSpPr>
          <p:spPr>
            <a:xfrm flipH="1">
              <a:off x="7174872" y="3681113"/>
              <a:ext cx="323595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2" name="Rectangle 261"/>
          <p:cNvSpPr/>
          <p:nvPr/>
        </p:nvSpPr>
        <p:spPr>
          <a:xfrm>
            <a:off x="7246775" y="4346470"/>
            <a:ext cx="752338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LO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94" name="Straight Arrow Connector 293"/>
          <p:cNvCxnSpPr>
            <a:stCxn id="123" idx="3"/>
            <a:endCxn id="262" idx="1"/>
          </p:cNvCxnSpPr>
          <p:nvPr/>
        </p:nvCxnSpPr>
        <p:spPr>
          <a:xfrm flipV="1">
            <a:off x="6800063" y="4562859"/>
            <a:ext cx="446712" cy="73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Box 301"/>
          <p:cNvSpPr txBox="1"/>
          <p:nvPr/>
        </p:nvSpPr>
        <p:spPr>
          <a:xfrm>
            <a:off x="6800063" y="4327455"/>
            <a:ext cx="456346" cy="52322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400" dirty="0" smtClean="0"/>
              <a:t>714</a:t>
            </a:r>
          </a:p>
          <a:p>
            <a:pPr algn="ctr"/>
            <a:r>
              <a:rPr lang="en-GB" sz="1400" dirty="0" smtClean="0"/>
              <a:t>MHz</a:t>
            </a:r>
            <a:endParaRPr lang="en-GB" sz="1400" dirty="0"/>
          </a:p>
        </p:txBody>
      </p:sp>
      <p:sp>
        <p:nvSpPr>
          <p:cNvPr id="123" name="Rectangle 122"/>
          <p:cNvSpPr/>
          <p:nvPr/>
        </p:nvSpPr>
        <p:spPr>
          <a:xfrm>
            <a:off x="3983809" y="4347200"/>
            <a:ext cx="2816255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Clock distribution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083914" y="4005064"/>
            <a:ext cx="827626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357 MHz</a:t>
            </a:r>
            <a:endParaRPr lang="en-GB" sz="1400" dirty="0"/>
          </a:p>
        </p:txBody>
      </p:sp>
      <p:sp>
        <p:nvSpPr>
          <p:cNvPr id="319" name="Rectangle 318"/>
          <p:cNvSpPr/>
          <p:nvPr/>
        </p:nvSpPr>
        <p:spPr>
          <a:xfrm>
            <a:off x="3156834" y="4346470"/>
            <a:ext cx="752339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Fan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0" name="Rectangle 319"/>
          <p:cNvSpPr/>
          <p:nvPr/>
        </p:nvSpPr>
        <p:spPr>
          <a:xfrm>
            <a:off x="2341572" y="4347200"/>
            <a:ext cx="752339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Fan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21" name="Straight Arrow Connector 320"/>
          <p:cNvCxnSpPr/>
          <p:nvPr/>
        </p:nvCxnSpPr>
        <p:spPr>
          <a:xfrm flipV="1">
            <a:off x="3471444" y="3987160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Arrow Connector 321"/>
          <p:cNvCxnSpPr/>
          <p:nvPr/>
        </p:nvCxnSpPr>
        <p:spPr>
          <a:xfrm flipV="1">
            <a:off x="3604614" y="3991649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Rectangle 338"/>
          <p:cNvSpPr/>
          <p:nvPr/>
        </p:nvSpPr>
        <p:spPr>
          <a:xfrm>
            <a:off x="3983804" y="5139288"/>
            <a:ext cx="746087" cy="664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70000"/>
              </a:lnSpc>
            </a:pPr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714 MHz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51" name="Straight Arrow Connector 350"/>
          <p:cNvCxnSpPr/>
          <p:nvPr/>
        </p:nvCxnSpPr>
        <p:spPr>
          <a:xfrm flipV="1">
            <a:off x="5911539" y="3983533"/>
            <a:ext cx="1" cy="362452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Arrow Connector 351"/>
          <p:cNvCxnSpPr/>
          <p:nvPr/>
        </p:nvCxnSpPr>
        <p:spPr>
          <a:xfrm flipV="1">
            <a:off x="6051255" y="3983533"/>
            <a:ext cx="0" cy="363667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Arrow Connector 352"/>
          <p:cNvCxnSpPr/>
          <p:nvPr/>
        </p:nvCxnSpPr>
        <p:spPr>
          <a:xfrm flipV="1">
            <a:off x="5911539" y="4779248"/>
            <a:ext cx="1" cy="88200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Arrow Connector 353"/>
          <p:cNvCxnSpPr/>
          <p:nvPr/>
        </p:nvCxnSpPr>
        <p:spPr>
          <a:xfrm flipH="1" flipV="1">
            <a:off x="6051255" y="4780464"/>
            <a:ext cx="4232" cy="736768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TextBox 354"/>
          <p:cNvSpPr txBox="1"/>
          <p:nvPr/>
        </p:nvSpPr>
        <p:spPr>
          <a:xfrm>
            <a:off x="5093553" y="4797152"/>
            <a:ext cx="827626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357 MHz</a:t>
            </a:r>
            <a:endParaRPr lang="en-GB" sz="1400" dirty="0"/>
          </a:p>
        </p:txBody>
      </p:sp>
      <p:sp>
        <p:nvSpPr>
          <p:cNvPr id="356" name="TextBox 355"/>
          <p:cNvSpPr txBox="1"/>
          <p:nvPr/>
        </p:nvSpPr>
        <p:spPr>
          <a:xfrm>
            <a:off x="6045847" y="4005064"/>
            <a:ext cx="81375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 smtClean="0"/>
              <a:t>357 MHz</a:t>
            </a:r>
            <a:endParaRPr lang="en-GB" sz="1400" dirty="0"/>
          </a:p>
        </p:txBody>
      </p:sp>
      <p:sp>
        <p:nvSpPr>
          <p:cNvPr id="357" name="TextBox 356"/>
          <p:cNvSpPr txBox="1"/>
          <p:nvPr/>
        </p:nvSpPr>
        <p:spPr>
          <a:xfrm>
            <a:off x="6055487" y="4797152"/>
            <a:ext cx="81375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 smtClean="0"/>
              <a:t>357 MHz</a:t>
            </a:r>
            <a:endParaRPr lang="en-GB" sz="1400" dirty="0"/>
          </a:p>
        </p:txBody>
      </p:sp>
      <p:sp>
        <p:nvSpPr>
          <p:cNvPr id="490" name="Rectangle 489"/>
          <p:cNvSpPr/>
          <p:nvPr/>
        </p:nvSpPr>
        <p:spPr>
          <a:xfrm>
            <a:off x="4786556" y="1960247"/>
            <a:ext cx="2395472" cy="43204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Phase shifters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99" name="Straight Arrow Connector 498"/>
          <p:cNvCxnSpPr/>
          <p:nvPr/>
        </p:nvCxnSpPr>
        <p:spPr>
          <a:xfrm flipV="1">
            <a:off x="5082948" y="2405070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Straight Arrow Connector 499"/>
          <p:cNvCxnSpPr/>
          <p:nvPr/>
        </p:nvCxnSpPr>
        <p:spPr>
          <a:xfrm flipV="1">
            <a:off x="5222664" y="2406285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Straight Arrow Connector 500"/>
          <p:cNvCxnSpPr/>
          <p:nvPr/>
        </p:nvCxnSpPr>
        <p:spPr>
          <a:xfrm flipV="1">
            <a:off x="5900934" y="2405070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Straight Arrow Connector 501"/>
          <p:cNvCxnSpPr/>
          <p:nvPr/>
        </p:nvCxnSpPr>
        <p:spPr>
          <a:xfrm flipV="1">
            <a:off x="6040651" y="2406285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Arrow Connector 502"/>
          <p:cNvCxnSpPr/>
          <p:nvPr/>
        </p:nvCxnSpPr>
        <p:spPr>
          <a:xfrm flipV="1">
            <a:off x="6718922" y="2402588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Straight Arrow Connector 503"/>
          <p:cNvCxnSpPr/>
          <p:nvPr/>
        </p:nvCxnSpPr>
        <p:spPr>
          <a:xfrm flipV="1">
            <a:off x="6858638" y="2403803"/>
            <a:ext cx="0" cy="34605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" name="Straight Arrow Connector 513"/>
          <p:cNvCxnSpPr/>
          <p:nvPr/>
        </p:nvCxnSpPr>
        <p:spPr>
          <a:xfrm flipV="1">
            <a:off x="8285352" y="2358389"/>
            <a:ext cx="4490" cy="220520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" name="Straight Arrow Connector 514"/>
          <p:cNvCxnSpPr/>
          <p:nvPr/>
        </p:nvCxnSpPr>
        <p:spPr>
          <a:xfrm flipV="1">
            <a:off x="8352768" y="2286379"/>
            <a:ext cx="0" cy="227648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Straight Arrow Connector 515"/>
          <p:cNvCxnSpPr/>
          <p:nvPr/>
        </p:nvCxnSpPr>
        <p:spPr>
          <a:xfrm flipV="1">
            <a:off x="8415684" y="2214373"/>
            <a:ext cx="4" cy="2349216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Straight Arrow Connector 516"/>
          <p:cNvCxnSpPr/>
          <p:nvPr/>
        </p:nvCxnSpPr>
        <p:spPr>
          <a:xfrm flipV="1">
            <a:off x="8477245" y="2142364"/>
            <a:ext cx="1365" cy="2421225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Straight Arrow Connector 517"/>
          <p:cNvCxnSpPr/>
          <p:nvPr/>
        </p:nvCxnSpPr>
        <p:spPr>
          <a:xfrm flipV="1">
            <a:off x="8541533" y="2070356"/>
            <a:ext cx="0" cy="2492503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Straight Arrow Connector 518"/>
          <p:cNvCxnSpPr/>
          <p:nvPr/>
        </p:nvCxnSpPr>
        <p:spPr>
          <a:xfrm flipV="1">
            <a:off x="8604448" y="1998347"/>
            <a:ext cx="0" cy="2564512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Straight Arrow Connector 507"/>
          <p:cNvCxnSpPr/>
          <p:nvPr/>
        </p:nvCxnSpPr>
        <p:spPr>
          <a:xfrm flipH="1">
            <a:off x="7182028" y="2214371"/>
            <a:ext cx="1233656" cy="2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Straight Arrow Connector 508"/>
          <p:cNvCxnSpPr/>
          <p:nvPr/>
        </p:nvCxnSpPr>
        <p:spPr>
          <a:xfrm flipH="1">
            <a:off x="7182028" y="2142363"/>
            <a:ext cx="1295217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Straight Arrow Connector 509"/>
          <p:cNvCxnSpPr/>
          <p:nvPr/>
        </p:nvCxnSpPr>
        <p:spPr>
          <a:xfrm flipH="1">
            <a:off x="7182028" y="2070355"/>
            <a:ext cx="1359506" cy="1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Straight Arrow Connector 510"/>
          <p:cNvCxnSpPr/>
          <p:nvPr/>
        </p:nvCxnSpPr>
        <p:spPr>
          <a:xfrm flipH="1">
            <a:off x="7174872" y="1998347"/>
            <a:ext cx="1429576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Straight Arrow Connector 511"/>
          <p:cNvCxnSpPr/>
          <p:nvPr/>
        </p:nvCxnSpPr>
        <p:spPr>
          <a:xfrm flipH="1">
            <a:off x="7182028" y="2358387"/>
            <a:ext cx="1107814" cy="2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" name="Straight Arrow Connector 512"/>
          <p:cNvCxnSpPr/>
          <p:nvPr/>
        </p:nvCxnSpPr>
        <p:spPr>
          <a:xfrm flipH="1">
            <a:off x="7182028" y="2286379"/>
            <a:ext cx="1170741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Rectangle 367"/>
          <p:cNvSpPr/>
          <p:nvPr/>
        </p:nvSpPr>
        <p:spPr>
          <a:xfrm>
            <a:off x="8068134" y="4347200"/>
            <a:ext cx="752338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Ctrl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61" name="TextBox 560"/>
          <p:cNvSpPr txBox="1"/>
          <p:nvPr/>
        </p:nvSpPr>
        <p:spPr>
          <a:xfrm rot="16200000">
            <a:off x="680810" y="2677569"/>
            <a:ext cx="849866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400" dirty="0" smtClean="0"/>
              <a:t>monitors</a:t>
            </a:r>
            <a:endParaRPr lang="en-GB" sz="1400" dirty="0"/>
          </a:p>
        </p:txBody>
      </p:sp>
      <p:sp>
        <p:nvSpPr>
          <p:cNvPr id="562" name="TextBox 561"/>
          <p:cNvSpPr txBox="1"/>
          <p:nvPr/>
        </p:nvSpPr>
        <p:spPr>
          <a:xfrm rot="16200000">
            <a:off x="968842" y="2677809"/>
            <a:ext cx="849866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GB" sz="1400" dirty="0" smtClean="0"/>
              <a:t>monitors</a:t>
            </a:r>
            <a:endParaRPr lang="en-GB" sz="1400" dirty="0"/>
          </a:p>
        </p:txBody>
      </p:sp>
      <p:cxnSp>
        <p:nvCxnSpPr>
          <p:cNvPr id="565" name="Straight Arrow Connector 564"/>
          <p:cNvCxnSpPr/>
          <p:nvPr/>
        </p:nvCxnSpPr>
        <p:spPr>
          <a:xfrm flipV="1">
            <a:off x="2267744" y="2564905"/>
            <a:ext cx="0" cy="932927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Arrow Connector 567"/>
          <p:cNvCxnSpPr/>
          <p:nvPr/>
        </p:nvCxnSpPr>
        <p:spPr>
          <a:xfrm>
            <a:off x="2267744" y="2564904"/>
            <a:ext cx="216024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2" name="Freeform 571"/>
          <p:cNvSpPr/>
          <p:nvPr/>
        </p:nvSpPr>
        <p:spPr>
          <a:xfrm rot="5400000" flipV="1">
            <a:off x="1792826" y="3314119"/>
            <a:ext cx="85744" cy="288033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73" name="Straight Arrow Connector 572"/>
          <p:cNvCxnSpPr/>
          <p:nvPr/>
        </p:nvCxnSpPr>
        <p:spPr>
          <a:xfrm flipV="1">
            <a:off x="1619672" y="3501008"/>
            <a:ext cx="0" cy="826447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Straight Arrow Connector 574"/>
          <p:cNvCxnSpPr/>
          <p:nvPr/>
        </p:nvCxnSpPr>
        <p:spPr>
          <a:xfrm>
            <a:off x="1619672" y="3497832"/>
            <a:ext cx="70645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Straight Arrow Connector 580"/>
          <p:cNvCxnSpPr/>
          <p:nvPr/>
        </p:nvCxnSpPr>
        <p:spPr>
          <a:xfrm>
            <a:off x="1979715" y="3497832"/>
            <a:ext cx="288029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Straight Arrow Connector 605"/>
          <p:cNvCxnSpPr/>
          <p:nvPr/>
        </p:nvCxnSpPr>
        <p:spPr>
          <a:xfrm flipV="1">
            <a:off x="1763686" y="4688524"/>
            <a:ext cx="2" cy="1548788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Straight Arrow Connector 606"/>
          <p:cNvCxnSpPr/>
          <p:nvPr/>
        </p:nvCxnSpPr>
        <p:spPr>
          <a:xfrm flipH="1">
            <a:off x="1763688" y="4566218"/>
            <a:ext cx="144018" cy="122306"/>
          </a:xfrm>
          <a:prstGeom prst="straightConnector1">
            <a:avLst/>
          </a:prstGeom>
          <a:ln w="12700">
            <a:solidFill>
              <a:srgbClr val="0070C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Straight Arrow Connector 608"/>
          <p:cNvCxnSpPr/>
          <p:nvPr/>
        </p:nvCxnSpPr>
        <p:spPr>
          <a:xfrm flipH="1" flipV="1">
            <a:off x="1763688" y="4437112"/>
            <a:ext cx="144018" cy="122306"/>
          </a:xfrm>
          <a:prstGeom prst="straightConnector1">
            <a:avLst/>
          </a:prstGeom>
          <a:ln w="12700">
            <a:solidFill>
              <a:srgbClr val="0070C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Straight Arrow Connector 623"/>
          <p:cNvCxnSpPr/>
          <p:nvPr/>
        </p:nvCxnSpPr>
        <p:spPr>
          <a:xfrm flipH="1">
            <a:off x="2719414" y="6093296"/>
            <a:ext cx="5957042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Straight Arrow Connector 626"/>
          <p:cNvCxnSpPr/>
          <p:nvPr/>
        </p:nvCxnSpPr>
        <p:spPr>
          <a:xfrm flipH="1">
            <a:off x="3530202" y="5949280"/>
            <a:ext cx="5146254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Straight Arrow Connector 629"/>
          <p:cNvCxnSpPr/>
          <p:nvPr/>
        </p:nvCxnSpPr>
        <p:spPr>
          <a:xfrm flipH="1">
            <a:off x="1763689" y="6237312"/>
            <a:ext cx="6912767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Straight Arrow Connector 640"/>
          <p:cNvCxnSpPr/>
          <p:nvPr/>
        </p:nvCxnSpPr>
        <p:spPr>
          <a:xfrm flipH="1">
            <a:off x="6053372" y="5517232"/>
            <a:ext cx="2623084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Straight Arrow Connector 641"/>
          <p:cNvCxnSpPr/>
          <p:nvPr/>
        </p:nvCxnSpPr>
        <p:spPr>
          <a:xfrm flipH="1">
            <a:off x="5911540" y="5661248"/>
            <a:ext cx="2764916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7" name="TextBox 656"/>
          <p:cNvSpPr txBox="1"/>
          <p:nvPr/>
        </p:nvSpPr>
        <p:spPr>
          <a:xfrm>
            <a:off x="7282443" y="5301208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357 MHz</a:t>
            </a:r>
            <a:endParaRPr lang="en-GB" sz="1400" dirty="0"/>
          </a:p>
        </p:txBody>
      </p:sp>
      <p:sp>
        <p:nvSpPr>
          <p:cNvPr id="658" name="TextBox 657"/>
          <p:cNvSpPr txBox="1"/>
          <p:nvPr/>
        </p:nvSpPr>
        <p:spPr>
          <a:xfrm>
            <a:off x="7282443" y="5445224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357 MHz</a:t>
            </a:r>
            <a:endParaRPr lang="en-GB" sz="1400" dirty="0"/>
          </a:p>
        </p:txBody>
      </p:sp>
      <p:sp>
        <p:nvSpPr>
          <p:cNvPr id="659" name="TextBox 658"/>
          <p:cNvSpPr txBox="1"/>
          <p:nvPr/>
        </p:nvSpPr>
        <p:spPr>
          <a:xfrm>
            <a:off x="7282443" y="5589240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714 MHz</a:t>
            </a:r>
            <a:endParaRPr lang="en-GB" sz="1400" dirty="0"/>
          </a:p>
        </p:txBody>
      </p:sp>
      <p:sp>
        <p:nvSpPr>
          <p:cNvPr id="660" name="TextBox 659"/>
          <p:cNvSpPr txBox="1"/>
          <p:nvPr/>
        </p:nvSpPr>
        <p:spPr>
          <a:xfrm>
            <a:off x="7282443" y="5733256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ATF trigger</a:t>
            </a:r>
            <a:endParaRPr lang="en-GB" sz="1400" dirty="0"/>
          </a:p>
        </p:txBody>
      </p:sp>
      <p:sp>
        <p:nvSpPr>
          <p:cNvPr id="661" name="TextBox 660"/>
          <p:cNvSpPr txBox="1"/>
          <p:nvPr/>
        </p:nvSpPr>
        <p:spPr>
          <a:xfrm>
            <a:off x="7282443" y="5877272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Ring clock</a:t>
            </a:r>
            <a:endParaRPr lang="en-GB" sz="1400" dirty="0"/>
          </a:p>
        </p:txBody>
      </p:sp>
      <p:sp>
        <p:nvSpPr>
          <p:cNvPr id="662" name="TextBox 661"/>
          <p:cNvSpPr txBox="1"/>
          <p:nvPr/>
        </p:nvSpPr>
        <p:spPr>
          <a:xfrm>
            <a:off x="7282443" y="6021288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IPK trigger</a:t>
            </a:r>
            <a:endParaRPr lang="en-GB" sz="1400" dirty="0"/>
          </a:p>
        </p:txBody>
      </p:sp>
      <p:sp>
        <p:nvSpPr>
          <p:cNvPr id="688" name="Rectangle 687"/>
          <p:cNvSpPr/>
          <p:nvPr/>
        </p:nvSpPr>
        <p:spPr>
          <a:xfrm>
            <a:off x="251520" y="4221088"/>
            <a:ext cx="1726830" cy="430887"/>
          </a:xfrm>
          <a:prstGeom prst="rect">
            <a:avLst/>
          </a:prstGeom>
        </p:spPr>
        <p:txBody>
          <a:bodyPr wrap="square" lIns="36000" tIns="0" rIns="36000" bIns="0" anchor="b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LCR</a:t>
            </a:r>
            <a:endParaRPr lang="en-GB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689" name="Rectangle 688"/>
          <p:cNvSpPr/>
          <p:nvPr/>
        </p:nvSpPr>
        <p:spPr>
          <a:xfrm>
            <a:off x="7308304" y="5003651"/>
            <a:ext cx="1584176" cy="430887"/>
          </a:xfrm>
          <a:prstGeom prst="rect">
            <a:avLst/>
          </a:prstGeom>
        </p:spPr>
        <p:txBody>
          <a:bodyPr wrap="square" lIns="36000" tIns="0" rIns="36000" bIns="0" anchor="b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S-band hut</a:t>
            </a:r>
            <a:endParaRPr lang="en-GB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93" name="Group 692"/>
          <p:cNvGrpSpPr/>
          <p:nvPr/>
        </p:nvGrpSpPr>
        <p:grpSpPr>
          <a:xfrm>
            <a:off x="7904114" y="188640"/>
            <a:ext cx="1060374" cy="504056"/>
            <a:chOff x="7904114" y="5877272"/>
            <a:chExt cx="1060374" cy="504056"/>
          </a:xfrm>
        </p:grpSpPr>
        <p:cxnSp>
          <p:nvCxnSpPr>
            <p:cNvPr id="694" name="Straight Arrow Connector 693"/>
            <p:cNvCxnSpPr/>
            <p:nvPr/>
          </p:nvCxnSpPr>
          <p:spPr>
            <a:xfrm>
              <a:off x="8008638" y="6021288"/>
              <a:ext cx="235770" cy="0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Straight Arrow Connector 694"/>
            <p:cNvCxnSpPr/>
            <p:nvPr/>
          </p:nvCxnSpPr>
          <p:spPr>
            <a:xfrm>
              <a:off x="8008638" y="6237312"/>
              <a:ext cx="23577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6" name="TextBox 695"/>
            <p:cNvSpPr txBox="1"/>
            <p:nvPr/>
          </p:nvSpPr>
          <p:spPr>
            <a:xfrm>
              <a:off x="8224662" y="5877272"/>
              <a:ext cx="739826" cy="307777"/>
            </a:xfrm>
            <a:prstGeom prst="rect">
              <a:avLst/>
            </a:prstGeom>
            <a:noFill/>
          </p:spPr>
          <p:txBody>
            <a:bodyPr wrap="square" lIns="90000" rIns="90000" rtlCol="0">
              <a:spAutoFit/>
            </a:bodyPr>
            <a:lstStyle/>
            <a:p>
              <a:r>
                <a:rPr lang="en-GB" sz="1400" dirty="0" smtClean="0"/>
                <a:t>RG58</a:t>
              </a:r>
              <a:endParaRPr lang="en-GB" sz="1400" dirty="0"/>
            </a:p>
          </p:txBody>
        </p:sp>
        <p:sp>
          <p:nvSpPr>
            <p:cNvPr id="697" name="TextBox 696"/>
            <p:cNvSpPr txBox="1"/>
            <p:nvPr/>
          </p:nvSpPr>
          <p:spPr>
            <a:xfrm>
              <a:off x="8224662" y="6073551"/>
              <a:ext cx="739826" cy="307777"/>
            </a:xfrm>
            <a:prstGeom prst="rect">
              <a:avLst/>
            </a:prstGeom>
            <a:noFill/>
          </p:spPr>
          <p:txBody>
            <a:bodyPr wrap="square" lIns="90000" rIns="90000" rtlCol="0">
              <a:spAutoFit/>
            </a:bodyPr>
            <a:lstStyle/>
            <a:p>
              <a:r>
                <a:rPr lang="en-GB" sz="1400" dirty="0" smtClean="0"/>
                <a:t>Heliax</a:t>
              </a:r>
              <a:endParaRPr lang="en-GB" sz="1400" dirty="0"/>
            </a:p>
          </p:txBody>
        </p:sp>
        <p:sp>
          <p:nvSpPr>
            <p:cNvPr id="698" name="Rectangle 697"/>
            <p:cNvSpPr/>
            <p:nvPr/>
          </p:nvSpPr>
          <p:spPr>
            <a:xfrm>
              <a:off x="7904114" y="5877272"/>
              <a:ext cx="1060374" cy="50405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01" name="Straight Arrow Connector 700"/>
          <p:cNvCxnSpPr/>
          <p:nvPr/>
        </p:nvCxnSpPr>
        <p:spPr>
          <a:xfrm flipH="1">
            <a:off x="2483768" y="2442598"/>
            <a:ext cx="144018" cy="122306"/>
          </a:xfrm>
          <a:prstGeom prst="straightConnector1">
            <a:avLst/>
          </a:prstGeom>
          <a:ln w="127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2" name="Straight Arrow Connector 701"/>
          <p:cNvCxnSpPr/>
          <p:nvPr/>
        </p:nvCxnSpPr>
        <p:spPr>
          <a:xfrm>
            <a:off x="2638274" y="2442598"/>
            <a:ext cx="0" cy="194314"/>
          </a:xfrm>
          <a:prstGeom prst="straightConnector1">
            <a:avLst/>
          </a:prstGeom>
          <a:ln w="127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Straight Arrow Connector 707"/>
          <p:cNvCxnSpPr/>
          <p:nvPr/>
        </p:nvCxnSpPr>
        <p:spPr>
          <a:xfrm flipV="1">
            <a:off x="2637308" y="2636912"/>
            <a:ext cx="0" cy="115424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>
            <a:off x="1907704" y="2564904"/>
            <a:ext cx="288029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 flipV="1">
            <a:off x="2195736" y="1052736"/>
            <a:ext cx="0" cy="1508992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2195736" y="1052736"/>
            <a:ext cx="6480720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7023419" y="816967"/>
            <a:ext cx="1509021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f</a:t>
            </a:r>
            <a:r>
              <a:rPr lang="en-GB" sz="1400" dirty="0" smtClean="0"/>
              <a:t>eedforward cable</a:t>
            </a:r>
            <a:endParaRPr lang="en-GB" sz="1400" dirty="0"/>
          </a:p>
        </p:txBody>
      </p:sp>
      <p:sp>
        <p:nvSpPr>
          <p:cNvPr id="214" name="Rectangle 213"/>
          <p:cNvSpPr/>
          <p:nvPr/>
        </p:nvSpPr>
        <p:spPr>
          <a:xfrm>
            <a:off x="251519" y="795364"/>
            <a:ext cx="2124237" cy="344710"/>
          </a:xfrm>
          <a:prstGeom prst="rect">
            <a:avLst/>
          </a:prstGeom>
        </p:spPr>
        <p:txBody>
          <a:bodyPr wrap="square" lIns="36000" tIns="0" rIns="36000" bIns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en-GB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Extraction line</a:t>
            </a:r>
            <a:endParaRPr lang="en-GB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252884" y="275978"/>
            <a:ext cx="3433729" cy="344710"/>
          </a:xfrm>
          <a:prstGeom prst="rect">
            <a:avLst/>
          </a:prstGeom>
        </p:spPr>
        <p:txBody>
          <a:bodyPr wrap="square" lIns="36000" tIns="0" rIns="36000" bIns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en-GB" sz="2800" b="1" dirty="0" smtClean="0">
                <a:latin typeface="Arial Narrow" panose="020B0606020202030204" pitchFamily="34" charset="0"/>
              </a:rPr>
              <a:t>Upstream cable plan</a:t>
            </a:r>
            <a:endParaRPr lang="en-GB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4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tangle 217"/>
          <p:cNvSpPr/>
          <p:nvPr/>
        </p:nvSpPr>
        <p:spPr>
          <a:xfrm>
            <a:off x="251520" y="5013176"/>
            <a:ext cx="8640960" cy="1296144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GB" sz="2800" dirty="0"/>
          </a:p>
        </p:txBody>
      </p:sp>
      <p:sp>
        <p:nvSpPr>
          <p:cNvPr id="122" name="Rectangle 121"/>
          <p:cNvSpPr/>
          <p:nvPr/>
        </p:nvSpPr>
        <p:spPr>
          <a:xfrm>
            <a:off x="251520" y="2632394"/>
            <a:ext cx="8640960" cy="2236766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GB" sz="2800" dirty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565861"/>
            <a:ext cx="8235874" cy="4525963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58" name="Rectangle 257"/>
          <p:cNvSpPr/>
          <p:nvPr/>
        </p:nvSpPr>
        <p:spPr>
          <a:xfrm>
            <a:off x="6542930" y="5878433"/>
            <a:ext cx="2349550" cy="430887"/>
          </a:xfrm>
          <a:prstGeom prst="rect">
            <a:avLst/>
          </a:prstGeom>
        </p:spPr>
        <p:txBody>
          <a:bodyPr wrap="square" lIns="36000" tIns="0" rIns="36000" bIns="0" anchor="b">
            <a:spAutoFit/>
          </a:bodyPr>
          <a:lstStyle/>
          <a:p>
            <a:pPr algn="r"/>
            <a:r>
              <a:rPr lang="en-GB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S-band hut</a:t>
            </a:r>
            <a:endParaRPr lang="en-GB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6542930" y="4438273"/>
            <a:ext cx="2349550" cy="430887"/>
          </a:xfrm>
          <a:prstGeom prst="rect">
            <a:avLst/>
          </a:prstGeom>
        </p:spPr>
        <p:txBody>
          <a:bodyPr wrap="square" lIns="36000" tIns="0" rIns="36000" bIns="0" anchor="b">
            <a:spAutoFit/>
          </a:bodyPr>
          <a:lstStyle/>
          <a:p>
            <a:pPr algn="r"/>
            <a:r>
              <a:rPr lang="en-GB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IP/S-band hut</a:t>
            </a:r>
            <a:endParaRPr lang="en-GB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5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764704"/>
            <a:ext cx="8640960" cy="1728192"/>
          </a:xfrm>
          <a:prstGeom prst="rect">
            <a:avLst/>
          </a:prstGeom>
          <a:solidFill>
            <a:srgbClr val="C9E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GB" sz="2800" dirty="0"/>
          </a:p>
        </p:txBody>
      </p:sp>
      <p:sp>
        <p:nvSpPr>
          <p:cNvPr id="154" name="Rectangle 153"/>
          <p:cNvSpPr/>
          <p:nvPr/>
        </p:nvSpPr>
        <p:spPr>
          <a:xfrm>
            <a:off x="8540854" y="2062009"/>
            <a:ext cx="351626" cy="430887"/>
          </a:xfrm>
          <a:prstGeom prst="rect">
            <a:avLst/>
          </a:prstGeom>
        </p:spPr>
        <p:txBody>
          <a:bodyPr wrap="none" lIns="36000" tIns="0" rIns="36000" bIns="0" anchor="b">
            <a:spAutoFit/>
          </a:bodyPr>
          <a:lstStyle/>
          <a:p>
            <a:pPr algn="r"/>
            <a:r>
              <a:rPr lang="en-GB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IP</a:t>
            </a:r>
            <a:endParaRPr lang="en-GB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904114" y="188640"/>
            <a:ext cx="1060374" cy="504056"/>
            <a:chOff x="7904114" y="5877272"/>
            <a:chExt cx="1060374" cy="504056"/>
          </a:xfrm>
        </p:grpSpPr>
        <p:cxnSp>
          <p:nvCxnSpPr>
            <p:cNvPr id="211" name="Straight Arrow Connector 210"/>
            <p:cNvCxnSpPr/>
            <p:nvPr/>
          </p:nvCxnSpPr>
          <p:spPr>
            <a:xfrm>
              <a:off x="8008638" y="6021288"/>
              <a:ext cx="235770" cy="0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/>
            <p:cNvCxnSpPr/>
            <p:nvPr/>
          </p:nvCxnSpPr>
          <p:spPr>
            <a:xfrm>
              <a:off x="8008638" y="6237312"/>
              <a:ext cx="23577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TextBox 213"/>
            <p:cNvSpPr txBox="1"/>
            <p:nvPr/>
          </p:nvSpPr>
          <p:spPr>
            <a:xfrm>
              <a:off x="8224662" y="5877272"/>
              <a:ext cx="739826" cy="307777"/>
            </a:xfrm>
            <a:prstGeom prst="rect">
              <a:avLst/>
            </a:prstGeom>
            <a:noFill/>
          </p:spPr>
          <p:txBody>
            <a:bodyPr wrap="square" lIns="90000" rIns="90000" rtlCol="0">
              <a:spAutoFit/>
            </a:bodyPr>
            <a:lstStyle/>
            <a:p>
              <a:r>
                <a:rPr lang="en-GB" sz="1400" dirty="0" smtClean="0"/>
                <a:t>RG58</a:t>
              </a:r>
              <a:endParaRPr lang="en-GB" sz="1400" dirty="0"/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8224662" y="6073551"/>
              <a:ext cx="739826" cy="307777"/>
            </a:xfrm>
            <a:prstGeom prst="rect">
              <a:avLst/>
            </a:prstGeom>
            <a:noFill/>
          </p:spPr>
          <p:txBody>
            <a:bodyPr wrap="square" lIns="90000" rIns="90000" rtlCol="0">
              <a:spAutoFit/>
            </a:bodyPr>
            <a:lstStyle/>
            <a:p>
              <a:r>
                <a:rPr lang="en-GB" sz="1400" dirty="0" smtClean="0"/>
                <a:t>Heliax</a:t>
              </a:r>
              <a:endParaRPr lang="en-GB" sz="1400" dirty="0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7904114" y="5877272"/>
              <a:ext cx="1060374" cy="50405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5" name="Straight Arrow Connector 124"/>
          <p:cNvCxnSpPr/>
          <p:nvPr/>
        </p:nvCxnSpPr>
        <p:spPr>
          <a:xfrm>
            <a:off x="467545" y="5805264"/>
            <a:ext cx="4884088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67545" y="6093296"/>
            <a:ext cx="6002761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>
            <a:off x="467545" y="5949280"/>
            <a:ext cx="5100057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>
            <a:off x="467545" y="6237312"/>
            <a:ext cx="7366571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flipV="1">
            <a:off x="467545" y="5516993"/>
            <a:ext cx="4124729" cy="24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>
            <a:off x="467545" y="5661248"/>
            <a:ext cx="4264062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513690" y="5301208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 smtClean="0"/>
              <a:t>357 MHz</a:t>
            </a:r>
            <a:endParaRPr lang="en-GB" sz="1400" dirty="0"/>
          </a:p>
        </p:txBody>
      </p:sp>
      <p:sp>
        <p:nvSpPr>
          <p:cNvPr id="147" name="TextBox 146"/>
          <p:cNvSpPr txBox="1"/>
          <p:nvPr/>
        </p:nvSpPr>
        <p:spPr>
          <a:xfrm>
            <a:off x="513690" y="5445224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 smtClean="0"/>
              <a:t>357 MHz</a:t>
            </a:r>
            <a:endParaRPr lang="en-GB" sz="1400" dirty="0"/>
          </a:p>
        </p:txBody>
      </p:sp>
      <p:sp>
        <p:nvSpPr>
          <p:cNvPr id="148" name="TextBox 147"/>
          <p:cNvSpPr txBox="1"/>
          <p:nvPr/>
        </p:nvSpPr>
        <p:spPr>
          <a:xfrm>
            <a:off x="513690" y="5589240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 smtClean="0"/>
              <a:t>714 MHz</a:t>
            </a:r>
            <a:endParaRPr lang="en-GB" sz="1400" dirty="0"/>
          </a:p>
        </p:txBody>
      </p:sp>
      <p:sp>
        <p:nvSpPr>
          <p:cNvPr id="149" name="TextBox 148"/>
          <p:cNvSpPr txBox="1"/>
          <p:nvPr/>
        </p:nvSpPr>
        <p:spPr>
          <a:xfrm>
            <a:off x="513690" y="5733256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 smtClean="0"/>
              <a:t>ATF trigger</a:t>
            </a:r>
            <a:endParaRPr lang="en-GB" sz="1400" dirty="0"/>
          </a:p>
        </p:txBody>
      </p:sp>
      <p:sp>
        <p:nvSpPr>
          <p:cNvPr id="150" name="TextBox 149"/>
          <p:cNvSpPr txBox="1"/>
          <p:nvPr/>
        </p:nvSpPr>
        <p:spPr>
          <a:xfrm>
            <a:off x="513690" y="5877272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 smtClean="0"/>
              <a:t>Ring clock</a:t>
            </a:r>
            <a:endParaRPr lang="en-GB" sz="1400" dirty="0"/>
          </a:p>
        </p:txBody>
      </p:sp>
      <p:sp>
        <p:nvSpPr>
          <p:cNvPr id="151" name="TextBox 150"/>
          <p:cNvSpPr txBox="1"/>
          <p:nvPr/>
        </p:nvSpPr>
        <p:spPr>
          <a:xfrm>
            <a:off x="513690" y="6021288"/>
            <a:ext cx="1249997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 smtClean="0"/>
              <a:t>IPK trigger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7355414" y="1197482"/>
            <a:ext cx="1126130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IPK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6958" y="1197482"/>
            <a:ext cx="832977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IPA(Y)</a:t>
            </a:r>
            <a:endParaRPr lang="en-GB" sz="2800" spc="-1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32620" y="1197482"/>
            <a:ext cx="832977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IPB(Y)</a:t>
            </a:r>
            <a:endParaRPr lang="en-GB" sz="2800" spc="-1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35263" y="1197482"/>
            <a:ext cx="832977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IPC(Y)</a:t>
            </a:r>
            <a:endParaRPr lang="en-GB" sz="2800" spc="-1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43943" y="1197482"/>
            <a:ext cx="832977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IPA(X)</a:t>
            </a:r>
            <a:endParaRPr lang="en-GB" sz="2800" spc="-1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49604" y="1197482"/>
            <a:ext cx="832977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IPB(X)</a:t>
            </a:r>
            <a:endParaRPr lang="en-GB" sz="2800" spc="-1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55266" y="1197482"/>
            <a:ext cx="832977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1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IPC(X)</a:t>
            </a:r>
            <a:endParaRPr lang="en-GB" sz="2800" spc="-1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1296" y="1960970"/>
            <a:ext cx="6266946" cy="43204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Homodyne 1</a:t>
            </a:r>
            <a:r>
              <a:rPr lang="en-GB" sz="28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st</a:t>
            </a:r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stage electronics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80312" y="1960062"/>
            <a:ext cx="808079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TMD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7612397" y="2395884"/>
            <a:ext cx="0" cy="1193852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7742362" y="2392840"/>
            <a:ext cx="0" cy="1311533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1039294" y="1629530"/>
            <a:ext cx="5433969" cy="331440"/>
            <a:chOff x="2771800" y="2089448"/>
            <a:chExt cx="5616624" cy="357850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3707904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4644008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5580112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6516216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7452320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8388424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V="1">
              <a:off x="2771800" y="2089448"/>
              <a:ext cx="0" cy="3578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1039294" y="2393020"/>
            <a:ext cx="5433969" cy="360040"/>
            <a:chOff x="2771800" y="2872776"/>
            <a:chExt cx="5616624" cy="1376912"/>
          </a:xfrm>
        </p:grpSpPr>
        <p:cxnSp>
          <p:nvCxnSpPr>
            <p:cNvPr id="39" name="Straight Arrow Connector 38"/>
            <p:cNvCxnSpPr/>
            <p:nvPr/>
          </p:nvCxnSpPr>
          <p:spPr>
            <a:xfrm flipV="1">
              <a:off x="3707904" y="288372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4644008" y="288153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5580112" y="287934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6516216" y="287715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7452320" y="287496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8388424" y="287277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2771800" y="2883726"/>
              <a:ext cx="0" cy="136596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Rectangle 67"/>
          <p:cNvSpPr/>
          <p:nvPr/>
        </p:nvSpPr>
        <p:spPr>
          <a:xfrm>
            <a:off x="621296" y="1196752"/>
            <a:ext cx="832977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Ref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75" name="Straight Arrow Connector 74"/>
          <p:cNvCxnSpPr>
            <a:endCxn id="159" idx="2"/>
          </p:cNvCxnSpPr>
          <p:nvPr/>
        </p:nvCxnSpPr>
        <p:spPr>
          <a:xfrm flipH="1" flipV="1">
            <a:off x="7030007" y="3976980"/>
            <a:ext cx="1" cy="182828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endCxn id="16" idx="3"/>
          </p:cNvCxnSpPr>
          <p:nvPr/>
        </p:nvCxnSpPr>
        <p:spPr>
          <a:xfrm flipH="1">
            <a:off x="6888242" y="2176994"/>
            <a:ext cx="141766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621296" y="2753059"/>
            <a:ext cx="626694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Homodyne 2</a:t>
            </a:r>
            <a:r>
              <a:rPr lang="en-GB" sz="28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nd</a:t>
            </a:r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stage electronics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1875289" y="318875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2780951" y="318875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3686612" y="318875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4592274" y="318875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5497936" y="318875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2014622" y="318656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2920283" y="318656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3825945" y="318656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4731607" y="318656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5637268" y="318656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6403597" y="318656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1039294" y="318656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6551041" y="318656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621296" y="3545147"/>
            <a:ext cx="6266946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8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FONT5 boards</a:t>
            </a:r>
            <a:endParaRPr lang="en-GB" sz="28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7785113" y="3017916"/>
            <a:ext cx="1062978" cy="29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monitors</a:t>
            </a:r>
            <a:endParaRPr lang="en-GB" sz="1400" dirty="0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127372"/>
            <a:ext cx="629058" cy="461868"/>
          </a:xfrm>
          <a:prstGeom prst="rect">
            <a:avLst/>
          </a:prstGeom>
        </p:spPr>
      </p:pic>
      <p:sp>
        <p:nvSpPr>
          <p:cNvPr id="120" name="TextBox 119"/>
          <p:cNvSpPr txBox="1"/>
          <p:nvPr/>
        </p:nvSpPr>
        <p:spPr>
          <a:xfrm rot="16200000">
            <a:off x="6996786" y="3009611"/>
            <a:ext cx="106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signal</a:t>
            </a:r>
            <a:endParaRPr lang="en-GB" sz="1400" dirty="0"/>
          </a:p>
        </p:txBody>
      </p:sp>
      <p:sp>
        <p:nvSpPr>
          <p:cNvPr id="121" name="TextBox 120"/>
          <p:cNvSpPr txBox="1"/>
          <p:nvPr/>
        </p:nvSpPr>
        <p:spPr>
          <a:xfrm rot="16200000">
            <a:off x="7270999" y="3012914"/>
            <a:ext cx="1062976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trigger</a:t>
            </a:r>
            <a:endParaRPr lang="en-GB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1666291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2" name="TextBox 131"/>
          <p:cNvSpPr txBox="1"/>
          <p:nvPr/>
        </p:nvSpPr>
        <p:spPr>
          <a:xfrm>
            <a:off x="2014622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571952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4" name="TextBox 133"/>
          <p:cNvSpPr txBox="1"/>
          <p:nvPr/>
        </p:nvSpPr>
        <p:spPr>
          <a:xfrm>
            <a:off x="2920283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3477614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6" name="TextBox 135"/>
          <p:cNvSpPr txBox="1"/>
          <p:nvPr/>
        </p:nvSpPr>
        <p:spPr>
          <a:xfrm>
            <a:off x="3825945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4383275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38" name="TextBox 137"/>
          <p:cNvSpPr txBox="1"/>
          <p:nvPr/>
        </p:nvSpPr>
        <p:spPr>
          <a:xfrm>
            <a:off x="4731607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5288937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40" name="TextBox 139"/>
          <p:cNvSpPr txBox="1"/>
          <p:nvPr/>
        </p:nvSpPr>
        <p:spPr>
          <a:xfrm>
            <a:off x="5637268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194598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en-GB" sz="1400" dirty="0" smtClean="0"/>
              <a:t>I</a:t>
            </a:r>
            <a:endParaRPr lang="en-GB" sz="1400" dirty="0"/>
          </a:p>
        </p:txBody>
      </p:sp>
      <p:sp>
        <p:nvSpPr>
          <p:cNvPr id="142" name="TextBox 141"/>
          <p:cNvSpPr txBox="1"/>
          <p:nvPr/>
        </p:nvSpPr>
        <p:spPr>
          <a:xfrm>
            <a:off x="6542930" y="3229974"/>
            <a:ext cx="208999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/>
              <a:t>Q</a:t>
            </a:r>
          </a:p>
        </p:txBody>
      </p:sp>
      <p:sp>
        <p:nvSpPr>
          <p:cNvPr id="158" name="Freeform 157"/>
          <p:cNvSpPr/>
          <p:nvPr/>
        </p:nvSpPr>
        <p:spPr>
          <a:xfrm rot="5400000">
            <a:off x="5522888" y="5557239"/>
            <a:ext cx="82941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9" name="Freeform 158"/>
          <p:cNvSpPr/>
          <p:nvPr/>
        </p:nvSpPr>
        <p:spPr>
          <a:xfrm>
            <a:off x="6947066" y="3551530"/>
            <a:ext cx="82941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0" name="Straight Arrow Connector 169"/>
          <p:cNvCxnSpPr/>
          <p:nvPr/>
        </p:nvCxnSpPr>
        <p:spPr>
          <a:xfrm flipV="1">
            <a:off x="8400591" y="1630260"/>
            <a:ext cx="1" cy="3497112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 flipV="1">
            <a:off x="8261259" y="1630260"/>
            <a:ext cx="1" cy="3497112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flipV="1">
            <a:off x="8121928" y="2392840"/>
            <a:ext cx="0" cy="2734532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 rot="16200000">
            <a:off x="7645779" y="3017917"/>
            <a:ext cx="1062978" cy="29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monitors</a:t>
            </a:r>
            <a:endParaRPr lang="en-GB" sz="1400" dirty="0"/>
          </a:p>
        </p:txBody>
      </p:sp>
      <p:sp>
        <p:nvSpPr>
          <p:cNvPr id="204" name="TextBox 203"/>
          <p:cNvSpPr txBox="1"/>
          <p:nvPr/>
        </p:nvSpPr>
        <p:spPr>
          <a:xfrm rot="16200000">
            <a:off x="6722429" y="5268082"/>
            <a:ext cx="778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LO</a:t>
            </a:r>
            <a:endParaRPr lang="en-GB" sz="1400" dirty="0"/>
          </a:p>
        </p:txBody>
      </p:sp>
      <p:cxnSp>
        <p:nvCxnSpPr>
          <p:cNvPr id="205" name="Straight Arrow Connector 204"/>
          <p:cNvCxnSpPr/>
          <p:nvPr/>
        </p:nvCxnSpPr>
        <p:spPr>
          <a:xfrm flipH="1" flipV="1">
            <a:off x="477280" y="2979772"/>
            <a:ext cx="1665" cy="214760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 flipH="1">
            <a:off x="478945" y="2979772"/>
            <a:ext cx="142351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 rot="16200000">
            <a:off x="-247668" y="3390226"/>
            <a:ext cx="1296144" cy="29776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sz="1400" dirty="0" smtClean="0"/>
              <a:t>Alternative LO</a:t>
            </a:r>
            <a:endParaRPr lang="en-GB" sz="1400" dirty="0"/>
          </a:p>
        </p:txBody>
      </p:sp>
      <p:cxnSp>
        <p:nvCxnSpPr>
          <p:cNvPr id="244" name="Straight Arrow Connector 243"/>
          <p:cNvCxnSpPr/>
          <p:nvPr/>
        </p:nvCxnSpPr>
        <p:spPr>
          <a:xfrm flipV="1">
            <a:off x="7812360" y="1628800"/>
            <a:ext cx="0" cy="330518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V="1">
            <a:off x="5484959" y="3971157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flipV="1">
            <a:off x="5632917" y="397564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6052369" y="4330467"/>
            <a:ext cx="83587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Fan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5146585" y="4331197"/>
            <a:ext cx="835874" cy="43277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spc="-4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Fan</a:t>
            </a:r>
            <a:endParaRPr lang="en-GB" sz="2800" spc="-4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7" name="Straight Arrow Connector 156"/>
          <p:cNvCxnSpPr/>
          <p:nvPr/>
        </p:nvCxnSpPr>
        <p:spPr>
          <a:xfrm flipV="1">
            <a:off x="6401911" y="3971157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 flipV="1">
            <a:off x="6549868" y="3975646"/>
            <a:ext cx="0" cy="35785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/>
          <p:nvPr/>
        </p:nvCxnSpPr>
        <p:spPr>
          <a:xfrm flipV="1">
            <a:off x="5564522" y="4763976"/>
            <a:ext cx="0" cy="1185304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 flipV="1">
            <a:off x="4734049" y="3977924"/>
            <a:ext cx="0" cy="1683324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 flipH="1" flipV="1">
            <a:off x="4590033" y="3977925"/>
            <a:ext cx="2241" cy="1539068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>
            <a:endCxn id="159" idx="0"/>
          </p:cNvCxnSpPr>
          <p:nvPr/>
        </p:nvCxnSpPr>
        <p:spPr>
          <a:xfrm>
            <a:off x="7026935" y="2176994"/>
            <a:ext cx="0" cy="1374536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H="1">
            <a:off x="6888245" y="3683501"/>
            <a:ext cx="377534" cy="191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 flipH="1" flipV="1">
            <a:off x="6888244" y="3827708"/>
            <a:ext cx="760354" cy="182"/>
          </a:xfrm>
          <a:prstGeom prst="straightConnector1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/>
          <p:nvPr/>
        </p:nvCxnSpPr>
        <p:spPr>
          <a:xfrm flipV="1">
            <a:off x="6470306" y="4763976"/>
            <a:ext cx="2957" cy="132932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Freeform 208"/>
          <p:cNvSpPr/>
          <p:nvPr/>
        </p:nvSpPr>
        <p:spPr>
          <a:xfrm rot="5400000">
            <a:off x="6435177" y="5557239"/>
            <a:ext cx="82941" cy="425450"/>
          </a:xfrm>
          <a:custGeom>
            <a:avLst/>
            <a:gdLst>
              <a:gd name="connsiteX0" fmla="*/ 82554 w 85729"/>
              <a:gd name="connsiteY0" fmla="*/ 0 h 425450"/>
              <a:gd name="connsiteX1" fmla="*/ 4 w 85729"/>
              <a:gd name="connsiteY1" fmla="*/ 225425 h 425450"/>
              <a:gd name="connsiteX2" fmla="*/ 85729 w 85729"/>
              <a:gd name="connsiteY2" fmla="*/ 425450 h 42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29" h="425450">
                <a:moveTo>
                  <a:pt x="82554" y="0"/>
                </a:moveTo>
                <a:cubicBezTo>
                  <a:pt x="41014" y="77258"/>
                  <a:pt x="-525" y="154517"/>
                  <a:pt x="4" y="225425"/>
                </a:cubicBezTo>
                <a:cubicBezTo>
                  <a:pt x="533" y="296333"/>
                  <a:pt x="43131" y="360891"/>
                  <a:pt x="85729" y="425450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12" name="Straight Arrow Connector 211"/>
          <p:cNvCxnSpPr/>
          <p:nvPr/>
        </p:nvCxnSpPr>
        <p:spPr>
          <a:xfrm>
            <a:off x="5777084" y="5805264"/>
            <a:ext cx="486838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/>
          <p:cNvCxnSpPr/>
          <p:nvPr/>
        </p:nvCxnSpPr>
        <p:spPr>
          <a:xfrm>
            <a:off x="6677450" y="5805264"/>
            <a:ext cx="352557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/>
          <p:cNvCxnSpPr/>
          <p:nvPr/>
        </p:nvCxnSpPr>
        <p:spPr>
          <a:xfrm flipV="1">
            <a:off x="7648598" y="3698784"/>
            <a:ext cx="93764" cy="122306"/>
          </a:xfrm>
          <a:prstGeom prst="straightConnector1">
            <a:avLst/>
          </a:prstGeom>
          <a:ln w="12700">
            <a:solidFill>
              <a:srgbClr val="0070C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/>
          <p:cNvCxnSpPr/>
          <p:nvPr/>
        </p:nvCxnSpPr>
        <p:spPr>
          <a:xfrm flipV="1">
            <a:off x="7834116" y="3827708"/>
            <a:ext cx="0" cy="2409604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Arrow Connector 288"/>
          <p:cNvCxnSpPr/>
          <p:nvPr/>
        </p:nvCxnSpPr>
        <p:spPr>
          <a:xfrm flipH="1" flipV="1">
            <a:off x="7740352" y="3701157"/>
            <a:ext cx="93764" cy="122306"/>
          </a:xfrm>
          <a:prstGeom prst="straightConnector1">
            <a:avLst/>
          </a:prstGeom>
          <a:ln w="12700">
            <a:solidFill>
              <a:srgbClr val="0070C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467544" y="1052736"/>
            <a:ext cx="6768752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13691" y="816967"/>
            <a:ext cx="1605430" cy="30777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400" dirty="0" smtClean="0"/>
              <a:t>feedforward cable</a:t>
            </a:r>
            <a:endParaRPr lang="en-GB" sz="1400" dirty="0"/>
          </a:p>
        </p:txBody>
      </p:sp>
      <p:cxnSp>
        <p:nvCxnSpPr>
          <p:cNvPr id="128" name="Straight Arrow Connector 127"/>
          <p:cNvCxnSpPr/>
          <p:nvPr/>
        </p:nvCxnSpPr>
        <p:spPr>
          <a:xfrm rot="16200000" flipV="1">
            <a:off x="7250567" y="3476598"/>
            <a:ext cx="93764" cy="122306"/>
          </a:xfrm>
          <a:prstGeom prst="straightConnector1">
            <a:avLst/>
          </a:prstGeom>
          <a:ln w="127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rot="16200000" flipH="1" flipV="1">
            <a:off x="7258414" y="3575466"/>
            <a:ext cx="93764" cy="122306"/>
          </a:xfrm>
          <a:prstGeom prst="straightConnector1">
            <a:avLst/>
          </a:prstGeom>
          <a:ln w="127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7236296" y="1052736"/>
            <a:ext cx="0" cy="2438132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H="1">
            <a:off x="7380312" y="3589736"/>
            <a:ext cx="232085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252884" y="275978"/>
            <a:ext cx="3433729" cy="344710"/>
          </a:xfrm>
          <a:prstGeom prst="rect">
            <a:avLst/>
          </a:prstGeom>
        </p:spPr>
        <p:txBody>
          <a:bodyPr wrap="square" lIns="36000" tIns="0" rIns="36000" bIns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en-GB" sz="2800" b="1" dirty="0" smtClean="0">
                <a:latin typeface="Arial Narrow" panose="020B0606020202030204" pitchFamily="34" charset="0"/>
              </a:rPr>
              <a:t>Downstream cable plan</a:t>
            </a:r>
            <a:endParaRPr lang="en-GB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04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Summary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6</a:t>
            </a:fld>
            <a:endParaRPr lang="en-US" dirty="0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184182"/>
              </p:ext>
            </p:extLst>
          </p:nvPr>
        </p:nvGraphicFramePr>
        <p:xfrm>
          <a:off x="323527" y="1700808"/>
          <a:ext cx="8496941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5"/>
                <a:gridCol w="432048"/>
                <a:gridCol w="2016224"/>
                <a:gridCol w="1008111"/>
                <a:gridCol w="1008111"/>
                <a:gridCol w="1008111"/>
                <a:gridCol w="1008111"/>
              </a:tblGrid>
              <a:tr h="0">
                <a:tc rowSpan="2" gridSpan="3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</a:rPr>
                        <a:t>Required</a:t>
                      </a:r>
                      <a:endParaRPr lang="en-GB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gridSpan="3" v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RG58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Heliax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RG58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Heliax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extraction</a:t>
                      </a:r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line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sym typeface="Wingdings 3"/>
                        </a:rPr>
                        <a:t>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LCR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LCR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sym typeface="Wingdings 3"/>
                        </a:rPr>
                        <a:t>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C-band hut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C-band hut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sym typeface="Wingdings 3"/>
                        </a:rPr>
                        <a:t>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S-band hut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S-band hut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aseline="0" dirty="0" smtClean="0">
                          <a:solidFill>
                            <a:schemeClr val="tx1"/>
                          </a:solidFill>
                          <a:sym typeface="Wingdings 3"/>
                        </a:rPr>
                        <a:t>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IP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5157192"/>
            <a:ext cx="8235874" cy="968971"/>
          </a:xfrm>
        </p:spPr>
        <p:txBody>
          <a:bodyPr/>
          <a:lstStyle/>
          <a:p>
            <a:pPr marL="0" indent="0" algn="ctr">
              <a:buNone/>
            </a:pPr>
            <a:r>
              <a:rPr lang="en-GB" sz="2800" dirty="0" smtClean="0"/>
              <a:t>(Required numbers of cables exclude spares)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70940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2627</TotalTime>
  <Words>344</Words>
  <Application>Microsoft Office PowerPoint</Application>
  <PresentationFormat>On-screen Show (4:3)</PresentationFormat>
  <Paragraphs>237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 3</vt:lpstr>
      <vt:lpstr>Arial Narrow</vt:lpstr>
      <vt:lpstr>Default Design</vt:lpstr>
      <vt:lpstr>ATF cable plan</vt:lpstr>
      <vt:lpstr>Contents</vt:lpstr>
      <vt:lpstr>PowerPoint Presentation</vt:lpstr>
      <vt:lpstr>PowerPoint Presentation</vt:lpstr>
      <vt:lpstr>PowerPoint Presentation</vt:lpstr>
      <vt:lpstr>Summary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193</cp:revision>
  <dcterms:created xsi:type="dcterms:W3CDTF">2009-05-21T13:39:04Z</dcterms:created>
  <dcterms:modified xsi:type="dcterms:W3CDTF">2013-09-24T16:10:54Z</dcterms:modified>
</cp:coreProperties>
</file>