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327" r:id="rId3"/>
    <p:sldId id="394" r:id="rId4"/>
    <p:sldId id="395" r:id="rId5"/>
    <p:sldId id="427" r:id="rId6"/>
    <p:sldId id="430" r:id="rId7"/>
    <p:sldId id="431" r:id="rId8"/>
    <p:sldId id="399" r:id="rId9"/>
    <p:sldId id="400" r:id="rId10"/>
    <p:sldId id="401" r:id="rId11"/>
    <p:sldId id="402" r:id="rId12"/>
    <p:sldId id="420" r:id="rId13"/>
    <p:sldId id="432" r:id="rId14"/>
    <p:sldId id="421" r:id="rId15"/>
    <p:sldId id="422" r:id="rId16"/>
    <p:sldId id="423" r:id="rId17"/>
    <p:sldId id="424" r:id="rId18"/>
    <p:sldId id="433" r:id="rId19"/>
    <p:sldId id="440" r:id="rId20"/>
    <p:sldId id="434" r:id="rId21"/>
    <p:sldId id="439" r:id="rId22"/>
    <p:sldId id="435" r:id="rId23"/>
    <p:sldId id="438" r:id="rId24"/>
    <p:sldId id="436" r:id="rId25"/>
    <p:sldId id="444" r:id="rId26"/>
    <p:sldId id="441" r:id="rId27"/>
    <p:sldId id="445" r:id="rId28"/>
    <p:sldId id="443" r:id="rId29"/>
    <p:sldId id="442" r:id="rId30"/>
    <p:sldId id="446" r:id="rId31"/>
    <p:sldId id="449" r:id="rId32"/>
    <p:sldId id="448" r:id="rId33"/>
    <p:sldId id="450" r:id="rId34"/>
    <p:sldId id="453" r:id="rId35"/>
    <p:sldId id="452" r:id="rId36"/>
    <p:sldId id="454" r:id="rId37"/>
    <p:sldId id="367" r:id="rId38"/>
    <p:sldId id="419" r:id="rId39"/>
    <p:sldId id="416" r:id="rId40"/>
    <p:sldId id="417" r:id="rId41"/>
    <p:sldId id="418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00FF00"/>
    <a:srgbClr val="FF00FF"/>
    <a:srgbClr val="22FF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17" autoAdjust="0"/>
    <p:restoredTop sz="87284" autoAdjust="0"/>
  </p:normalViewPr>
  <p:slideViewPr>
    <p:cSldViewPr snapToGrid="0" snapToObjects="1">
      <p:cViewPr varScale="1">
        <p:scale>
          <a:sx n="88" d="100"/>
          <a:sy n="88" d="100"/>
        </p:scale>
        <p:origin x="-15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3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-276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11F14-9999-204D-AE5F-B9610089CF8D}" type="datetimeFigureOut">
              <a:rPr lang="en-US" smtClean="0"/>
              <a:pPr/>
              <a:t>26/09/2013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0408C-748B-3F46-B1A9-AA4F30ED23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550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5F334-9668-0345-B550-906774A8A3C4}" type="datetimeFigureOut">
              <a:rPr lang="en-US" smtClean="0"/>
              <a:pPr/>
              <a:t>26/09/2013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CF81B-AD0A-7A42-8756-4E43BBFA70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073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C456-7223-F14F-85E8-B7388C63EAA3}" type="slidenum">
              <a:rPr lang="en-US" altLang="ko-KR" smtClean="0"/>
              <a:pPr/>
              <a:t>1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3600450"/>
            <a:ext cx="9144000" cy="71437"/>
          </a:xfrm>
          <a:prstGeom prst="rect">
            <a:avLst/>
          </a:prstGeom>
          <a:solidFill>
            <a:srgbClr val="0914E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1092385"/>
            <a:ext cx="9144000" cy="71438"/>
          </a:xfrm>
          <a:prstGeom prst="rect">
            <a:avLst/>
          </a:prstGeom>
          <a:solidFill>
            <a:srgbClr val="0914E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536350" y="0"/>
            <a:ext cx="76200" cy="6126163"/>
          </a:xfrm>
          <a:prstGeom prst="rect">
            <a:avLst/>
          </a:prstGeom>
          <a:solidFill>
            <a:srgbClr val="0914E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1080514"/>
            <a:ext cx="9144000" cy="72000"/>
          </a:xfrm>
          <a:prstGeom prst="rect">
            <a:avLst/>
          </a:prstGeom>
          <a:solidFill>
            <a:srgbClr val="0914E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1080515"/>
            <a:ext cx="9144000" cy="71438"/>
          </a:xfrm>
          <a:prstGeom prst="rect">
            <a:avLst/>
          </a:prstGeom>
          <a:solidFill>
            <a:srgbClr val="0914E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0" y="1080515"/>
            <a:ext cx="9144000" cy="71438"/>
          </a:xfrm>
          <a:prstGeom prst="rect">
            <a:avLst/>
          </a:prstGeom>
          <a:solidFill>
            <a:srgbClr val="0914E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1080515"/>
            <a:ext cx="9144000" cy="71438"/>
          </a:xfrm>
          <a:prstGeom prst="rect">
            <a:avLst/>
          </a:prstGeom>
          <a:solidFill>
            <a:srgbClr val="0914E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0766"/>
            <a:ext cx="8229600" cy="831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9954"/>
            <a:ext cx="8229600" cy="4856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kimyoungim@gmail.com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044B9-E9B1-BC4A-8F67-C62E514E4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ahoma"/>
          <a:ea typeface="+mj-ea"/>
          <a:cs typeface="Tahom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ahoma"/>
          <a:ea typeface="+mn-ea"/>
          <a:cs typeface="Tahom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Tahoma"/>
          <a:ea typeface="+mn-ea"/>
          <a:cs typeface="Tahom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ahoma"/>
          <a:ea typeface="+mn-ea"/>
          <a:cs typeface="Tahom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ahoma"/>
          <a:ea typeface="+mn-ea"/>
          <a:cs typeface="Taho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Relationship Id="rId3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Relationship Id="rId3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Relationship Id="rId3" Type="http://schemas.openxmlformats.org/officeDocument/2006/relationships/image" Target="../media/image4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Relationship Id="rId3" Type="http://schemas.openxmlformats.org/officeDocument/2006/relationships/image" Target="../media/image4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Relationship Id="rId3" Type="http://schemas.openxmlformats.org/officeDocument/2006/relationships/image" Target="../media/image4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Relationship Id="rId3" Type="http://schemas.openxmlformats.org/officeDocument/2006/relationships/image" Target="../media/image50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Relationship Id="rId3" Type="http://schemas.openxmlformats.org/officeDocument/2006/relationships/image" Target="../media/image54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emf"/><Relationship Id="rId3" Type="http://schemas.openxmlformats.org/officeDocument/2006/relationships/image" Target="../media/image58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.emf"/><Relationship Id="rId3" Type="http://schemas.openxmlformats.org/officeDocument/2006/relationships/image" Target="../media/image62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emf"/><Relationship Id="rId3" Type="http://schemas.openxmlformats.org/officeDocument/2006/relationships/image" Target="../media/image6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5600" y="1828800"/>
            <a:ext cx="8420100" cy="1771651"/>
          </a:xfrm>
        </p:spPr>
        <p:txBody>
          <a:bodyPr>
            <a:noAutofit/>
          </a:bodyPr>
          <a:lstStyle/>
          <a:p>
            <a:r>
              <a:rPr lang="en-US" altLang="ko-KR" sz="3600" dirty="0" smtClean="0"/>
              <a:t>Shift report </a:t>
            </a:r>
            <a:br>
              <a:rPr lang="en-US" altLang="ko-KR" sz="3600" dirty="0" smtClean="0"/>
            </a:br>
            <a:r>
              <a:rPr lang="en-US" altLang="ko-KR" sz="3600" dirty="0" smtClean="0"/>
              <a:t>June </a:t>
            </a:r>
            <a:r>
              <a:rPr lang="en-US" altLang="ko-KR" sz="3600" smtClean="0"/>
              <a:t>2013 (Three </a:t>
            </a:r>
            <a:r>
              <a:rPr lang="en-US" altLang="ko-KR" sz="3600" dirty="0" smtClean="0"/>
              <a:t>weeks)</a:t>
            </a:r>
            <a:endParaRPr lang="en-US" altLang="ko-KR" sz="3200" dirty="0">
              <a:solidFill>
                <a:srgbClr val="008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886200"/>
            <a:ext cx="9144000" cy="1993900"/>
          </a:xfrm>
        </p:spPr>
        <p:txBody>
          <a:bodyPr>
            <a:noAutofit/>
          </a:bodyPr>
          <a:lstStyle/>
          <a:p>
            <a:r>
              <a:rPr lang="en-US" altLang="ko-KR" sz="2000" dirty="0" smtClean="0">
                <a:solidFill>
                  <a:srgbClr val="0000FF"/>
                </a:solidFill>
              </a:rPr>
              <a:t>Young-Im Kim</a:t>
            </a:r>
          </a:p>
          <a:p>
            <a:r>
              <a:rPr lang="en-US" sz="1800" dirty="0"/>
              <a:t>John Adams Institute - Oxford </a:t>
            </a:r>
            <a:r>
              <a:rPr lang="en-US" sz="1800" dirty="0" smtClean="0"/>
              <a:t>University</a:t>
            </a:r>
            <a:endParaRPr lang="en-US" altLang="ko-KR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ko-KR" sz="2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FONT group</a:t>
            </a:r>
            <a:endParaRPr lang="en-US" altLang="ko-KR" sz="18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fQD0FFzScan_136.1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Content Placeholder 6" descr="ffQD0FFzScan_136.1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264"/>
          <a:stretch/>
        </p:blipFill>
        <p:spPr>
          <a:xfrm>
            <a:off x="14598" y="1153162"/>
            <a:ext cx="5963995" cy="3960000"/>
          </a:xfrm>
        </p:spPr>
      </p:pic>
    </p:spTree>
    <p:extLst>
      <p:ext uri="{BB962C8B-B14F-4D97-AF65-F5344CB8AC3E}">
        <p14:creationId xmlns:p14="http://schemas.microsoft.com/office/powerpoint/2010/main" val="204829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fQD0FFzScan_136.3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Content Placeholder 6" descr="ffQD0FFzScan_136.3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63"/>
          <a:stretch/>
        </p:blipFill>
        <p:spPr>
          <a:xfrm>
            <a:off x="14598" y="1153164"/>
            <a:ext cx="5952091" cy="3960000"/>
          </a:xfrm>
        </p:spPr>
      </p:pic>
    </p:spTree>
    <p:extLst>
      <p:ext uri="{BB962C8B-B14F-4D97-AF65-F5344CB8AC3E}">
        <p14:creationId xmlns:p14="http://schemas.microsoft.com/office/powerpoint/2010/main" val="9342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QD0FFzScan_136.5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QD0FFzScan_136.5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" r="-64"/>
          <a:stretch/>
        </p:blipFill>
        <p:spPr>
          <a:xfrm>
            <a:off x="14598" y="1167763"/>
            <a:ext cx="5928283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18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QD0FFzScan2_135.7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Feed-forward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Content Placeholder 5" descr="ffQD0FFzScan2_135.7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137"/>
          <a:stretch/>
        </p:blipFill>
        <p:spPr>
          <a:xfrm>
            <a:off x="14598" y="1167761"/>
            <a:ext cx="5940186" cy="3960000"/>
          </a:xfrm>
        </p:spPr>
      </p:pic>
    </p:spTree>
    <p:extLst>
      <p:ext uri="{BB962C8B-B14F-4D97-AF65-F5344CB8AC3E}">
        <p14:creationId xmlns:p14="http://schemas.microsoft.com/office/powerpoint/2010/main" val="1019777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QD0FFzScan2_135.9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QD0FFzScan2_135.9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264"/>
          <a:stretch/>
        </p:blipFill>
        <p:spPr>
          <a:xfrm>
            <a:off x="14598" y="1167761"/>
            <a:ext cx="5963995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715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QD0FFzScan2_136.1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QD0FFzScan2_136.1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63"/>
          <a:stretch/>
        </p:blipFill>
        <p:spPr>
          <a:xfrm>
            <a:off x="14598" y="1153162"/>
            <a:ext cx="5952091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QD0FFzScan2_136.3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QD0FFzScan2_136.3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63"/>
          <a:stretch/>
        </p:blipFill>
        <p:spPr>
          <a:xfrm>
            <a:off x="14598" y="1167766"/>
            <a:ext cx="5952091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7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QD0FFzScan2_136.5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QD0FFzScan2_136.5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" r="-64"/>
          <a:stretch/>
        </p:blipFill>
        <p:spPr>
          <a:xfrm>
            <a:off x="14598" y="1167761"/>
            <a:ext cx="5928283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69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TshirtPlot_ZV5X_-0.01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T-shirt Plot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Content Placeholder 5" descr="ffTshirtPlot_ZV5X_-0.01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264"/>
          <a:stretch/>
        </p:blipFill>
        <p:spPr>
          <a:xfrm>
            <a:off x="14598" y="1167761"/>
            <a:ext cx="5963995" cy="3960000"/>
          </a:xfrm>
        </p:spPr>
      </p:pic>
    </p:spTree>
    <p:extLst>
      <p:ext uri="{BB962C8B-B14F-4D97-AF65-F5344CB8AC3E}">
        <p14:creationId xmlns:p14="http://schemas.microsoft.com/office/powerpoint/2010/main" val="1019777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TshirtPlot_ZV5X_-0.005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ffTshirtPlot_ZV5X_-0.005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" r="-665"/>
          <a:stretch/>
        </p:blipFill>
        <p:spPr>
          <a:xfrm>
            <a:off x="14598" y="1167766"/>
            <a:ext cx="5963995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37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June 2013</a:t>
            </a:r>
          </a:p>
          <a:p>
            <a:r>
              <a:rPr lang="en-US" dirty="0" smtClean="0"/>
              <a:t>Three weeks operation</a:t>
            </a:r>
          </a:p>
          <a:p>
            <a:pPr lvl="1"/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endParaRPr lang="en-US" dirty="0"/>
          </a:p>
          <a:p>
            <a:pPr lvl="1"/>
            <a:r>
              <a:rPr lang="en-US" dirty="0" smtClean="0"/>
              <a:t>IP feedback</a:t>
            </a:r>
          </a:p>
          <a:p>
            <a:pPr lvl="1"/>
            <a:r>
              <a:rPr lang="en-US" dirty="0" smtClean="0"/>
              <a:t>Feed-forward</a:t>
            </a:r>
          </a:p>
          <a:p>
            <a:r>
              <a:rPr lang="en-US" dirty="0" smtClean="0"/>
              <a:t>Only charge cut (1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bunches) applied</a:t>
            </a:r>
          </a:p>
          <a:p>
            <a:r>
              <a:rPr lang="en-US" dirty="0" smtClean="0"/>
              <a:t>Single sample point method</a:t>
            </a:r>
          </a:p>
          <a:p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Summary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837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TshirtPlot_ZV5X_0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TshirtPlot_ZV5X_0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264"/>
          <a:stretch/>
        </p:blipFill>
        <p:spPr>
          <a:xfrm>
            <a:off x="14598" y="1167761"/>
            <a:ext cx="5963995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56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TshirtPlot_ZV5X_0.005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TshirtPlot_ZV5X_0.005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 r="-65"/>
          <a:stretch/>
        </p:blipFill>
        <p:spPr>
          <a:xfrm>
            <a:off x="14598" y="1153162"/>
            <a:ext cx="5940187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162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TshirtPlot_ZV5X_0.01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TshirtPlot_ZV5X_0.01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 r="-264"/>
          <a:stretch/>
        </p:blipFill>
        <p:spPr>
          <a:xfrm>
            <a:off x="14598" y="1167763"/>
            <a:ext cx="5952091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06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TshirtPlot_ZV5X_0.015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TshirtPlot_ZV5X_0.015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63"/>
          <a:stretch/>
        </p:blipFill>
        <p:spPr>
          <a:xfrm>
            <a:off x="14598" y="1167763"/>
            <a:ext cx="5952091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9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TshirtPlot_ZV5X_0.02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fTshirtPlot_ZV5X_0.02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 r="137"/>
          <a:stretch/>
        </p:blipFill>
        <p:spPr>
          <a:xfrm>
            <a:off x="14598" y="1167761"/>
            <a:ext cx="5928282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2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Feedback</a:t>
            </a:r>
            <a:endParaRPr lang="en-US" dirty="0"/>
          </a:p>
        </p:txBody>
      </p:sp>
      <p:pic>
        <p:nvPicPr>
          <p:cNvPr id="6" name="Content Placeholder 5" descr="ipfb_qd0ffScan_figure124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" r="-84"/>
          <a:stretch/>
        </p:blipFill>
        <p:spPr>
          <a:xfrm>
            <a:off x="27910" y="1889612"/>
            <a:ext cx="4633906" cy="347534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Content Placeholder 5" descr="ipfb_qd0ffScan_figure12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" r="-298"/>
          <a:stretch/>
        </p:blipFill>
        <p:spPr>
          <a:xfrm>
            <a:off x="4508311" y="1889612"/>
            <a:ext cx="4660964" cy="34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19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Feedback </a:t>
            </a:r>
            <a:endParaRPr lang="en-US" dirty="0"/>
          </a:p>
        </p:txBody>
      </p:sp>
      <p:pic>
        <p:nvPicPr>
          <p:cNvPr id="6" name="Content Placeholder 5" descr="ipfb_qd0ffScan_figure123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" r="-298"/>
          <a:stretch/>
        </p:blipFill>
        <p:spPr>
          <a:xfrm>
            <a:off x="1325722" y="1269954"/>
            <a:ext cx="6503021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Curved Left Arrow 2"/>
          <p:cNvSpPr/>
          <p:nvPr/>
        </p:nvSpPr>
        <p:spPr>
          <a:xfrm>
            <a:off x="7610975" y="4326592"/>
            <a:ext cx="435535" cy="795536"/>
          </a:xfrm>
          <a:prstGeom prst="curvedLeftArrow">
            <a:avLst>
              <a:gd name="adj1" fmla="val 25000"/>
              <a:gd name="adj2" fmla="val 50000"/>
              <a:gd name="adj3" fmla="val 34476"/>
            </a:avLst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11831" y="5163999"/>
            <a:ext cx="6134679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72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Feedback</a:t>
            </a:r>
            <a:endParaRPr lang="en-US" dirty="0"/>
          </a:p>
        </p:txBody>
      </p:sp>
      <p:pic>
        <p:nvPicPr>
          <p:cNvPr id="6" name="Content Placeholder 5" descr="ipfb_qd0ffScan_figure125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" r="-83"/>
          <a:stretch/>
        </p:blipFill>
        <p:spPr>
          <a:xfrm>
            <a:off x="1325723" y="1269954"/>
            <a:ext cx="6489066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04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1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Content Placeholder 7" descr="ff_qd0ffScan1_figure124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" r="-83"/>
          <a:stretch/>
        </p:blipFill>
        <p:spPr>
          <a:xfrm>
            <a:off x="-13955" y="2093401"/>
            <a:ext cx="4666153" cy="3492000"/>
          </a:xfrm>
        </p:spPr>
      </p:pic>
      <p:pic>
        <p:nvPicPr>
          <p:cNvPr id="7" name="Content Placeholder 5" descr="ff_qd0ffScan1_figure12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" r="-298"/>
          <a:stretch/>
        </p:blipFill>
        <p:spPr>
          <a:xfrm>
            <a:off x="4494206" y="2093401"/>
            <a:ext cx="4676188" cy="34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668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Feed-forward 1 </a:t>
            </a:r>
            <a:endParaRPr lang="en-US" dirty="0"/>
          </a:p>
        </p:txBody>
      </p:sp>
      <p:pic>
        <p:nvPicPr>
          <p:cNvPr id="6" name="Content Placeholder 5" descr="ff_qd0ffScan1_figure123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" r="-300"/>
          <a:stretch/>
        </p:blipFill>
        <p:spPr>
          <a:xfrm>
            <a:off x="1339678" y="1269954"/>
            <a:ext cx="6489065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Curved Left Arrow 6"/>
          <p:cNvSpPr/>
          <p:nvPr/>
        </p:nvSpPr>
        <p:spPr>
          <a:xfrm>
            <a:off x="7610975" y="4326592"/>
            <a:ext cx="435535" cy="795536"/>
          </a:xfrm>
          <a:prstGeom prst="curvedLeftArrow">
            <a:avLst>
              <a:gd name="adj1" fmla="val 25000"/>
              <a:gd name="adj2" fmla="val 50000"/>
              <a:gd name="adj3" fmla="val 34476"/>
            </a:avLst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11831" y="5163999"/>
            <a:ext cx="6134679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22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IPFBQD0FFzScan_135.7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574" y="3976633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FB</a:t>
            </a:r>
            <a:endParaRPr lang="en-US" dirty="0"/>
          </a:p>
        </p:txBody>
      </p:sp>
      <p:pic>
        <p:nvPicPr>
          <p:cNvPr id="18" name="Content Placeholder 17" descr="IPFBQD0FFzScan_135.7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63"/>
          <a:stretch/>
        </p:blipFill>
        <p:spPr>
          <a:xfrm>
            <a:off x="14617" y="1182360"/>
            <a:ext cx="5952091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966708" y="1555029"/>
            <a:ext cx="3013688" cy="1386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Tahoma"/>
                <a:ea typeface="+mn-ea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Measure 1</a:t>
            </a:r>
            <a:r>
              <a:rPr lang="en-US" baseline="30000" dirty="0" smtClean="0"/>
              <a:t>st</a:t>
            </a:r>
            <a:r>
              <a:rPr lang="en-US" dirty="0" smtClean="0"/>
              <a:t> bunch </a:t>
            </a:r>
          </a:p>
          <a:p>
            <a:r>
              <a:rPr lang="en-US" dirty="0" smtClean="0"/>
              <a:t>Calculate gain</a:t>
            </a:r>
          </a:p>
          <a:p>
            <a:r>
              <a:rPr lang="en-US" dirty="0" smtClean="0"/>
              <a:t>Correct 2</a:t>
            </a:r>
            <a:r>
              <a:rPr lang="en-US" baseline="30000" dirty="0" smtClean="0"/>
              <a:t>nd</a:t>
            </a:r>
            <a:r>
              <a:rPr lang="en-US" dirty="0" smtClean="0"/>
              <a:t> bunch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93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1 </a:t>
            </a:r>
          </a:p>
        </p:txBody>
      </p:sp>
      <p:pic>
        <p:nvPicPr>
          <p:cNvPr id="6" name="Content Placeholder 5" descr="ff_qd0ffScan1_figure125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" r="-84"/>
          <a:stretch/>
        </p:blipFill>
        <p:spPr>
          <a:xfrm>
            <a:off x="1339678" y="1269954"/>
            <a:ext cx="6475110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1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2</a:t>
            </a:r>
          </a:p>
        </p:txBody>
      </p:sp>
      <p:pic>
        <p:nvPicPr>
          <p:cNvPr id="6" name="Content Placeholder 5" descr="ff_qd0ffScan2_figure124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" r="-83"/>
          <a:stretch/>
        </p:blipFill>
        <p:spPr>
          <a:xfrm>
            <a:off x="0" y="2065489"/>
            <a:ext cx="4666153" cy="3492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Content Placeholder 5" descr="ff_qd0ffScan2_figure12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" r="-84"/>
          <a:stretch/>
        </p:blipFill>
        <p:spPr>
          <a:xfrm>
            <a:off x="4490286" y="2065489"/>
            <a:ext cx="4656117" cy="34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21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2</a:t>
            </a:r>
          </a:p>
        </p:txBody>
      </p:sp>
      <p:pic>
        <p:nvPicPr>
          <p:cNvPr id="6" name="Content Placeholder 5" descr="ff_qd0ffScan2_figure123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0" r="-298"/>
          <a:stretch/>
        </p:blipFill>
        <p:spPr>
          <a:xfrm>
            <a:off x="1311768" y="1269954"/>
            <a:ext cx="6516975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Curved Left Arrow 6"/>
          <p:cNvSpPr/>
          <p:nvPr/>
        </p:nvSpPr>
        <p:spPr>
          <a:xfrm>
            <a:off x="7610975" y="4591775"/>
            <a:ext cx="435535" cy="795536"/>
          </a:xfrm>
          <a:prstGeom prst="curvedLeftArrow">
            <a:avLst>
              <a:gd name="adj1" fmla="val 25000"/>
              <a:gd name="adj2" fmla="val 50000"/>
              <a:gd name="adj3" fmla="val 34476"/>
            </a:avLst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11831" y="5429182"/>
            <a:ext cx="6134679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119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2</a:t>
            </a:r>
          </a:p>
        </p:txBody>
      </p:sp>
      <p:pic>
        <p:nvPicPr>
          <p:cNvPr id="6" name="Content Placeholder 5" descr="ff_qd0ffScan2_figure125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" r="-84"/>
          <a:stretch/>
        </p:blipFill>
        <p:spPr>
          <a:xfrm>
            <a:off x="1339678" y="1269954"/>
            <a:ext cx="6475110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67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T-shirt </a:t>
            </a:r>
          </a:p>
        </p:txBody>
      </p:sp>
      <p:pic>
        <p:nvPicPr>
          <p:cNvPr id="6" name="Content Placeholder 5" descr="ffTshirtPlot_figure124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" r="-83"/>
          <a:stretch/>
        </p:blipFill>
        <p:spPr>
          <a:xfrm>
            <a:off x="0" y="2079446"/>
            <a:ext cx="4666153" cy="3492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Content Placeholder 5" descr="ffTshirtPlot_figure12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" r="-83"/>
          <a:stretch/>
        </p:blipFill>
        <p:spPr>
          <a:xfrm>
            <a:off x="4477847" y="2079446"/>
            <a:ext cx="4666153" cy="34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679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Feed-forward T-shirt </a:t>
            </a:r>
            <a:endParaRPr lang="en-US" dirty="0"/>
          </a:p>
        </p:txBody>
      </p:sp>
      <p:pic>
        <p:nvPicPr>
          <p:cNvPr id="6" name="Content Placeholder 5" descr="ffTshirtPlot_figure123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" r="-84"/>
          <a:stretch/>
        </p:blipFill>
        <p:spPr>
          <a:xfrm>
            <a:off x="1339678" y="1269954"/>
            <a:ext cx="6475110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Curved Left Arrow 6"/>
          <p:cNvSpPr/>
          <p:nvPr/>
        </p:nvSpPr>
        <p:spPr>
          <a:xfrm>
            <a:off x="7652840" y="4563861"/>
            <a:ext cx="435535" cy="795536"/>
          </a:xfrm>
          <a:prstGeom prst="curvedLeftArrow">
            <a:avLst>
              <a:gd name="adj1" fmla="val 25000"/>
              <a:gd name="adj2" fmla="val 50000"/>
              <a:gd name="adj3" fmla="val 34476"/>
            </a:avLst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53696" y="5401268"/>
            <a:ext cx="6134679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9850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T-shirt </a:t>
            </a:r>
          </a:p>
        </p:txBody>
      </p:sp>
      <p:pic>
        <p:nvPicPr>
          <p:cNvPr id="6" name="Content Placeholder 5" descr="ffTshirtPlot_figure125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" r="-300"/>
          <a:stretch/>
        </p:blipFill>
        <p:spPr>
          <a:xfrm>
            <a:off x="1339678" y="1269954"/>
            <a:ext cx="6489065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844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Jitter @ IPB ~ 100 - 200 nm </a:t>
            </a:r>
            <a:r>
              <a:rPr lang="en-US" dirty="0" err="1" smtClean="0"/>
              <a:t>ish</a:t>
            </a:r>
            <a:r>
              <a:rPr lang="en-US" dirty="0" smtClean="0"/>
              <a:t> (waist on IPB)</a:t>
            </a:r>
          </a:p>
          <a:p>
            <a:r>
              <a:rPr lang="en-US" dirty="0" smtClean="0"/>
              <a:t>IP FB : improvement </a:t>
            </a:r>
          </a:p>
          <a:p>
            <a:pPr lvl="1"/>
            <a:r>
              <a:rPr lang="en-US" dirty="0" smtClean="0"/>
              <a:t>244 nm -&gt; 122 nm</a:t>
            </a:r>
          </a:p>
          <a:p>
            <a:r>
              <a:rPr lang="en-US" dirty="0" smtClean="0"/>
              <a:t>FF : improvement </a:t>
            </a:r>
          </a:p>
          <a:p>
            <a:pPr lvl="1"/>
            <a:r>
              <a:rPr lang="en-US" dirty="0" smtClean="0"/>
              <a:t>297 nm -&gt; 192 nm </a:t>
            </a:r>
          </a:p>
          <a:p>
            <a:pPr lvl="1"/>
            <a:endParaRPr lang="en-US" dirty="0"/>
          </a:p>
          <a:p>
            <a:r>
              <a:rPr lang="en-US" dirty="0" smtClean="0"/>
              <a:t>Suggestions?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2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11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Calibration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17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FBQD0FFzScan_135.9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Content Placeholder 6" descr="IPFBQD0FFzScan_135.9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 r="-65"/>
          <a:stretch/>
        </p:blipFill>
        <p:spPr>
          <a:xfrm>
            <a:off x="14617" y="1167761"/>
            <a:ext cx="5940187" cy="3960000"/>
          </a:xfrm>
        </p:spPr>
      </p:pic>
    </p:spTree>
    <p:extLst>
      <p:ext uri="{BB962C8B-B14F-4D97-AF65-F5344CB8AC3E}">
        <p14:creationId xmlns:p14="http://schemas.microsoft.com/office/powerpoint/2010/main" val="232613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IPA</a:t>
            </a:r>
            <a:endParaRPr lang="en-US" dirty="0"/>
          </a:p>
        </p:txBody>
      </p:sp>
      <p:pic>
        <p:nvPicPr>
          <p:cNvPr id="9" name="Content Placeholder 8" descr="IPAcalib1_y_10dB_twoBunchMode_bunch1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pic>
        <p:nvPicPr>
          <p:cNvPr id="10" name="Content Placeholder 9" descr="IPAcalib1_y_10dB_twoBunchMode_bunch2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1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IPB</a:t>
            </a:r>
            <a:endParaRPr lang="en-US" dirty="0"/>
          </a:p>
        </p:txBody>
      </p:sp>
      <p:pic>
        <p:nvPicPr>
          <p:cNvPr id="7" name="Content Placeholder 6" descr="IPBcalib1_y_0dB_twoBunchMode_bunch1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pic>
        <p:nvPicPr>
          <p:cNvPr id="8" name="Content Placeholder 7" descr="IPBcalib1_y_0dB_twoBunchMode_bunch2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40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FBQD0FFzScan_136.1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IPFBQD0FFzScan_136.1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r="-63"/>
          <a:stretch/>
        </p:blipFill>
        <p:spPr>
          <a:xfrm>
            <a:off x="14598" y="1167759"/>
            <a:ext cx="5952091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0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FBQD0FFzScan_136.3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IPFBQD0FFzScan_136.3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 r="-65"/>
          <a:stretch/>
        </p:blipFill>
        <p:spPr>
          <a:xfrm>
            <a:off x="21503" y="1167761"/>
            <a:ext cx="5940187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337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FBQD0FFzScan_136.5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IPFBQD0FFzScan_136.5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 r="-65"/>
          <a:stretch/>
        </p:blipFill>
        <p:spPr>
          <a:xfrm>
            <a:off x="0" y="1167761"/>
            <a:ext cx="5940187" cy="396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0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fQD0FFzScan_135.7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Feed-forward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Content Placeholder 6" descr="ffQD0FFzScan_135.7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" r="738"/>
          <a:stretch/>
        </p:blipFill>
        <p:spPr>
          <a:xfrm>
            <a:off x="14598" y="1167761"/>
            <a:ext cx="5892570" cy="3960000"/>
          </a:xfrm>
        </p:spPr>
      </p:pic>
    </p:spTree>
    <p:extLst>
      <p:ext uri="{BB962C8B-B14F-4D97-AF65-F5344CB8AC3E}">
        <p14:creationId xmlns:p14="http://schemas.microsoft.com/office/powerpoint/2010/main" val="352177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fQD0FFzScan_135.9_2106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3978000"/>
            <a:ext cx="384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27/09/2013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Content Placeholder 6" descr="ffQD0FFzScan_135.9_210613figure129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" r="-381"/>
          <a:stretch/>
        </p:blipFill>
        <p:spPr>
          <a:xfrm>
            <a:off x="14598" y="1167761"/>
            <a:ext cx="5971238" cy="3960000"/>
          </a:xfrm>
        </p:spPr>
      </p:pic>
    </p:spTree>
    <p:extLst>
      <p:ext uri="{BB962C8B-B14F-4D97-AF65-F5344CB8AC3E}">
        <p14:creationId xmlns:p14="http://schemas.microsoft.com/office/powerpoint/2010/main" val="1033884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15308</TotalTime>
  <Words>390</Words>
  <Application>Microsoft Macintosh PowerPoint</Application>
  <PresentationFormat>On-screen Show (4:3)</PresentationFormat>
  <Paragraphs>124</Paragraphs>
  <Slides>41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Shift report  June 2013 (Three weeks)</vt:lpstr>
      <vt:lpstr>Introduction </vt:lpstr>
      <vt:lpstr>IP FB</vt:lpstr>
      <vt:lpstr>PowerPoint Presentation</vt:lpstr>
      <vt:lpstr>PowerPoint Presentation</vt:lpstr>
      <vt:lpstr>PowerPoint Presentation</vt:lpstr>
      <vt:lpstr>PowerPoint Presentation</vt:lpstr>
      <vt:lpstr>Feed-forward 1</vt:lpstr>
      <vt:lpstr>PowerPoint Presentation</vt:lpstr>
      <vt:lpstr>PowerPoint Presentation</vt:lpstr>
      <vt:lpstr>PowerPoint Presentation</vt:lpstr>
      <vt:lpstr>PowerPoint Presentation</vt:lpstr>
      <vt:lpstr>Feed-forward 2</vt:lpstr>
      <vt:lpstr>PowerPoint Presentation</vt:lpstr>
      <vt:lpstr>PowerPoint Presentation</vt:lpstr>
      <vt:lpstr>PowerPoint Presentation</vt:lpstr>
      <vt:lpstr>PowerPoint Presentation</vt:lpstr>
      <vt:lpstr>Feed-forward T-shirt Plot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IP Feedback</vt:lpstr>
      <vt:lpstr>IP Feedback </vt:lpstr>
      <vt:lpstr>IP Feedback</vt:lpstr>
      <vt:lpstr>Feed-forward 1 </vt:lpstr>
      <vt:lpstr>Feed-forward 1 </vt:lpstr>
      <vt:lpstr>Feed-forward 1 </vt:lpstr>
      <vt:lpstr>Feed-forward 2</vt:lpstr>
      <vt:lpstr>Feed-forward 2</vt:lpstr>
      <vt:lpstr>Feed-forward 2</vt:lpstr>
      <vt:lpstr>Feed-forward T-shirt </vt:lpstr>
      <vt:lpstr>Feed-forward T-shirt </vt:lpstr>
      <vt:lpstr>Feed-forward T-shirt </vt:lpstr>
      <vt:lpstr>Summary</vt:lpstr>
      <vt:lpstr>More plots</vt:lpstr>
      <vt:lpstr>Calibration</vt:lpstr>
      <vt:lpstr>IPA</vt:lpstr>
      <vt:lpstr>IPB</vt:lpstr>
    </vt:vector>
  </TitlesOfParts>
  <Company>Royal Holloway,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BPM</dc:title>
  <dc:creator>Stewart Boogert</dc:creator>
  <cp:lastModifiedBy>Young  Im Kim</cp:lastModifiedBy>
  <cp:revision>2369</cp:revision>
  <cp:lastPrinted>2013-01-14T11:29:18Z</cp:lastPrinted>
  <dcterms:created xsi:type="dcterms:W3CDTF">2011-12-29T02:28:18Z</dcterms:created>
  <dcterms:modified xsi:type="dcterms:W3CDTF">2013-09-26T12:37:45Z</dcterms:modified>
</cp:coreProperties>
</file>