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7" r:id="rId2"/>
    <p:sldId id="269" r:id="rId3"/>
    <p:sldId id="263" r:id="rId4"/>
    <p:sldId id="262" r:id="rId5"/>
    <p:sldId id="259" r:id="rId6"/>
    <p:sldId id="260" r:id="rId7"/>
    <p:sldId id="267" r:id="rId8"/>
    <p:sldId id="268" r:id="rId9"/>
    <p:sldId id="270" r:id="rId10"/>
    <p:sldId id="271" r:id="rId11"/>
    <p:sldId id="264" r:id="rId12"/>
    <p:sldId id="272" r:id="rId13"/>
    <p:sldId id="273" r:id="rId14"/>
    <p:sldId id="274" r:id="rId15"/>
    <p:sldId id="276" r:id="rId16"/>
    <p:sldId id="277" r:id="rId17"/>
    <p:sldId id="278" r:id="rId18"/>
    <p:sldId id="279" r:id="rId19"/>
    <p:sldId id="280" r:id="rId20"/>
    <p:sldId id="281" r:id="rId21"/>
    <p:sldId id="282" r:id="rId22"/>
    <p:sldId id="275" r:id="rId23"/>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489" autoAdjust="0"/>
  </p:normalViewPr>
  <p:slideViewPr>
    <p:cSldViewPr snapToGrid="0" snapToObjects="1">
      <p:cViewPr varScale="1">
        <p:scale>
          <a:sx n="117" d="100"/>
          <a:sy n="117" d="100"/>
        </p:scale>
        <p:origin x="-85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6EDEEB-45E3-6C4A-8B72-933D811D1EB4}" type="datetimeFigureOut">
              <a:rPr kumimoji="1" lang="ja-JP" altLang="en-US" smtClean="0"/>
              <a:t>2013/10/01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636345-38F7-484D-BAD2-FA6B0AF28190}" type="slidenum">
              <a:rPr kumimoji="1" lang="ja-JP" altLang="en-US" smtClean="0"/>
              <a:t>‹#›</a:t>
            </a:fld>
            <a:endParaRPr kumimoji="1" lang="ja-JP" altLang="en-US"/>
          </a:p>
        </p:txBody>
      </p:sp>
    </p:spTree>
    <p:extLst>
      <p:ext uri="{BB962C8B-B14F-4D97-AF65-F5344CB8AC3E}">
        <p14:creationId xmlns:p14="http://schemas.microsoft.com/office/powerpoint/2010/main" val="3626766244"/>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36BB0559-ADEB-F843-91DF-99243ABCE7B4}" type="slidenum">
              <a:rPr lang="en-US" altLang="ja-JP">
                <a:latin typeface="Arial" pitchFamily="-112" charset="0"/>
                <a:ea typeface="Arial Unicode MS" pitchFamily="-112" charset="0"/>
                <a:cs typeface="Arial Unicode MS" pitchFamily="-112" charset="0"/>
              </a:rPr>
              <a:pPr/>
              <a:t>3</a:t>
            </a:fld>
            <a:endParaRPr lang="en-US" altLang="ja-JP">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smtClean="0">
              <a:latin typeface="Times" pitchFamily="-112" charset="0"/>
              <a:ea typeface="Osaka" pitchFamily="-112" charset="-128"/>
              <a:cs typeface="Osaka" pitchFamily="-11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3342593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2655923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3397184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t>13/07/29</a:t>
            </a: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t>KEK-LC-Meeting</a:t>
            </a: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2762015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1724777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1694816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1725332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1471349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2259776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3805941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389236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EBCE48F-22F2-A540-945E-90519A874F82}" type="datetimeFigureOut">
              <a:rPr kumimoji="1" lang="ja-JP" altLang="en-US" smtClean="0"/>
              <a:t>2013/10/01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5441246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BCE48F-22F2-A540-945E-90519A874F82}" type="datetimeFigureOut">
              <a:rPr kumimoji="1" lang="ja-JP" altLang="en-US" smtClean="0"/>
              <a:t>2013/10/01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1F64B-3CB9-A745-BCE5-B894D1B3887D}" type="slidenum">
              <a:rPr kumimoji="1" lang="ja-JP" altLang="en-US" smtClean="0"/>
              <a:t>‹#›</a:t>
            </a:fld>
            <a:endParaRPr kumimoji="1" lang="ja-JP" altLang="en-US"/>
          </a:p>
        </p:txBody>
      </p:sp>
    </p:spTree>
    <p:extLst>
      <p:ext uri="{BB962C8B-B14F-4D97-AF65-F5344CB8AC3E}">
        <p14:creationId xmlns:p14="http://schemas.microsoft.com/office/powerpoint/2010/main" val="35823645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862847"/>
            <a:ext cx="7772400" cy="2737604"/>
          </a:xfrm>
          <a:solidFill>
            <a:srgbClr val="CCFFCC"/>
          </a:solidFill>
        </p:spPr>
        <p:txBody>
          <a:bodyPr>
            <a:noAutofit/>
          </a:bodyPr>
          <a:lstStyle/>
          <a:p>
            <a:r>
              <a:rPr kumimoji="1" lang="en-US" altLang="ja-JP" sz="3200" dirty="0" smtClean="0"/>
              <a:t>Planning for </a:t>
            </a:r>
            <a:br>
              <a:rPr kumimoji="1" lang="en-US" altLang="ja-JP" sz="3200" dirty="0" smtClean="0"/>
            </a:br>
            <a:r>
              <a:rPr kumimoji="1" lang="en-US" altLang="ja-JP" sz="3200" dirty="0" smtClean="0"/>
              <a:t>ILC-SCRF  WG </a:t>
            </a:r>
            <a:r>
              <a:rPr lang="en-US" altLang="ja-JP" sz="3200" dirty="0" smtClean="0"/>
              <a:t>Activities</a:t>
            </a:r>
            <a:r>
              <a:rPr kumimoji="1" lang="en-US" altLang="ja-JP" sz="3200" dirty="0" smtClean="0"/>
              <a:t> during LCWS2013 in Tokyo, focusing on Power-Input Couplers </a:t>
            </a:r>
            <a:br>
              <a:rPr kumimoji="1" lang="en-US" altLang="ja-JP" sz="3200" dirty="0" smtClean="0"/>
            </a:br>
            <a:r>
              <a:rPr lang="en-US" altLang="ja-JP" sz="3200" dirty="0" smtClean="0"/>
              <a:t>and</a:t>
            </a:r>
            <a:br>
              <a:rPr lang="en-US" altLang="ja-JP" sz="3200" dirty="0" smtClean="0"/>
            </a:br>
            <a:r>
              <a:rPr lang="en-US" altLang="ja-JP" sz="3600" b="1" dirty="0" smtClean="0">
                <a:solidFill>
                  <a:srgbClr val="FF0000"/>
                </a:solidFill>
              </a:rPr>
              <a:t>A satellite Meeting during SRF2013    </a:t>
            </a:r>
            <a:endParaRPr kumimoji="1" lang="ja-JP" altLang="en-US" sz="3600" b="1" dirty="0">
              <a:solidFill>
                <a:srgbClr val="FF0000"/>
              </a:solidFill>
            </a:endParaRPr>
          </a:p>
        </p:txBody>
      </p:sp>
      <p:sp>
        <p:nvSpPr>
          <p:cNvPr id="3" name="サブタイトル 2"/>
          <p:cNvSpPr>
            <a:spLocks noGrp="1"/>
          </p:cNvSpPr>
          <p:nvPr>
            <p:ph type="subTitle" idx="1"/>
          </p:nvPr>
        </p:nvSpPr>
        <p:spPr>
          <a:xfrm>
            <a:off x="1135340" y="4107723"/>
            <a:ext cx="7086600" cy="1752600"/>
          </a:xfrm>
        </p:spPr>
        <p:txBody>
          <a:bodyPr>
            <a:normAutofit fontScale="85000" lnSpcReduction="20000"/>
          </a:bodyPr>
          <a:lstStyle/>
          <a:p>
            <a:r>
              <a:rPr lang="en-US" altLang="ja-JP" dirty="0" smtClean="0">
                <a:solidFill>
                  <a:schemeClr val="tx1"/>
                </a:solidFill>
              </a:rPr>
              <a:t>W-D. Moeller, E. </a:t>
            </a:r>
            <a:r>
              <a:rPr lang="en-US" altLang="ja-JP" dirty="0" err="1" smtClean="0">
                <a:solidFill>
                  <a:schemeClr val="tx1"/>
                </a:solidFill>
              </a:rPr>
              <a:t>Kako</a:t>
            </a:r>
            <a:r>
              <a:rPr lang="en-US" altLang="ja-JP" dirty="0" smtClean="0">
                <a:solidFill>
                  <a:schemeClr val="tx1"/>
                </a:solidFill>
              </a:rPr>
              <a:t>, and A. Yamamoto</a:t>
            </a:r>
          </a:p>
          <a:p>
            <a:endParaRPr kumimoji="1" lang="en-US" altLang="ja-JP" dirty="0">
              <a:solidFill>
                <a:schemeClr val="tx1"/>
              </a:solidFill>
            </a:endParaRPr>
          </a:p>
          <a:p>
            <a:r>
              <a:rPr lang="en-US" altLang="ja-JP" dirty="0" smtClean="0">
                <a:solidFill>
                  <a:schemeClr val="tx1"/>
                </a:solidFill>
              </a:rPr>
              <a:t>A satellite Meeting, in SRF-2013, </a:t>
            </a:r>
          </a:p>
          <a:p>
            <a:r>
              <a:rPr lang="en-US" altLang="ja-JP" dirty="0" smtClean="0">
                <a:solidFill>
                  <a:schemeClr val="tx1"/>
                </a:solidFill>
              </a:rPr>
              <a:t>24 Sept., 2013 </a:t>
            </a:r>
          </a:p>
          <a:p>
            <a:endParaRPr kumimoji="1" lang="en-US" altLang="ja-JP" dirty="0" smtClean="0">
              <a:solidFill>
                <a:schemeClr val="tx1"/>
              </a:solidFill>
            </a:endParaRPr>
          </a:p>
        </p:txBody>
      </p:sp>
    </p:spTree>
    <p:extLst>
      <p:ext uri="{BB962C8B-B14F-4D97-AF65-F5344CB8AC3E}">
        <p14:creationId xmlns:p14="http://schemas.microsoft.com/office/powerpoint/2010/main" val="41923540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Notes from the Meeting</a:t>
            </a:r>
            <a:br>
              <a:rPr kumimoji="1" lang="en-US" altLang="ja-JP" dirty="0" smtClean="0"/>
            </a:br>
            <a:r>
              <a:rPr lang="en-US" altLang="ja-JP" sz="2700" dirty="0" smtClean="0">
                <a:solidFill>
                  <a:srgbClr val="3366FF"/>
                </a:solidFill>
              </a:rPr>
              <a:t>drafted by MR, added by AY</a:t>
            </a:r>
            <a:endParaRPr kumimoji="1" lang="ja-JP" altLang="en-US" sz="2700" dirty="0">
              <a:solidFill>
                <a:srgbClr val="3366FF"/>
              </a:solidFill>
            </a:endParaRPr>
          </a:p>
        </p:txBody>
      </p:sp>
      <p:sp>
        <p:nvSpPr>
          <p:cNvPr id="3" name="コンテンツ プレースホルダー 2"/>
          <p:cNvSpPr>
            <a:spLocks noGrp="1"/>
          </p:cNvSpPr>
          <p:nvPr>
            <p:ph idx="1"/>
          </p:nvPr>
        </p:nvSpPr>
        <p:spPr>
          <a:xfrm>
            <a:off x="457200" y="1600200"/>
            <a:ext cx="8229600" cy="4904696"/>
          </a:xfrm>
        </p:spPr>
        <p:txBody>
          <a:bodyPr>
            <a:normAutofit fontScale="70000" lnSpcReduction="20000"/>
          </a:bodyPr>
          <a:lstStyle/>
          <a:p>
            <a:r>
              <a:rPr lang="en-US" altLang="ja-JP" dirty="0" smtClean="0"/>
              <a:t>Meeting: </a:t>
            </a:r>
            <a:r>
              <a:rPr lang="en-US" altLang="ja-JP" dirty="0"/>
              <a:t>	</a:t>
            </a:r>
            <a:r>
              <a:rPr lang="en-US" altLang="ja-JP" dirty="0" smtClean="0"/>
              <a:t>	ILC </a:t>
            </a:r>
            <a:r>
              <a:rPr lang="en-US" altLang="ja-JP" dirty="0"/>
              <a:t>fundamental power coupler (FPC) meeting,</a:t>
            </a:r>
          </a:p>
          <a:p>
            <a:r>
              <a:rPr lang="en-US" altLang="ja-JP" dirty="0" smtClean="0"/>
              <a:t>Time and Date: 	Tuesday </a:t>
            </a:r>
            <a:r>
              <a:rPr lang="en-US" altLang="ja-JP" dirty="0"/>
              <a:t>24.09.2013, 13:10 SRF 2013, Paris</a:t>
            </a:r>
          </a:p>
          <a:p>
            <a:endParaRPr lang="en-US" altLang="ja-JP" dirty="0" smtClean="0"/>
          </a:p>
          <a:p>
            <a:r>
              <a:rPr lang="en-US" altLang="ja-JP" dirty="0" smtClean="0"/>
              <a:t>Participants</a:t>
            </a:r>
            <a:r>
              <a:rPr lang="en-US" altLang="ja-JP" dirty="0"/>
              <a:t>:</a:t>
            </a:r>
            <a:endParaRPr lang="en-US" altLang="ja-JP" dirty="0" smtClean="0"/>
          </a:p>
          <a:p>
            <a:r>
              <a:rPr lang="en-US" altLang="ja-JP" dirty="0"/>
              <a:t>F</a:t>
            </a:r>
            <a:r>
              <a:rPr lang="en-US" altLang="ja-JP" dirty="0" smtClean="0"/>
              <a:t>rom </a:t>
            </a:r>
            <a:r>
              <a:rPr lang="en-US" altLang="ja-JP" dirty="0"/>
              <a:t>Laboratories: </a:t>
            </a:r>
          </a:p>
          <a:p>
            <a:pPr lvl="1"/>
            <a:r>
              <a:rPr lang="en-US" altLang="ja-JP" dirty="0"/>
              <a:t>W-D. Moeller, </a:t>
            </a:r>
            <a:r>
              <a:rPr lang="en-US" altLang="ja-JP" dirty="0" smtClean="0">
                <a:solidFill>
                  <a:srgbClr val="3366FF"/>
                </a:solidFill>
              </a:rPr>
              <a:t>DESY</a:t>
            </a:r>
            <a:r>
              <a:rPr lang="en-US" altLang="ja-JP" dirty="0" smtClean="0"/>
              <a:t>, N</a:t>
            </a:r>
            <a:r>
              <a:rPr lang="en-US" altLang="ja-JP" dirty="0"/>
              <a:t>. </a:t>
            </a:r>
            <a:r>
              <a:rPr lang="en-US" altLang="ja-JP" dirty="0" err="1"/>
              <a:t>Solyak</a:t>
            </a:r>
            <a:r>
              <a:rPr lang="en-US" altLang="ja-JP" dirty="0"/>
              <a:t>, </a:t>
            </a:r>
            <a:r>
              <a:rPr lang="en-US" altLang="ja-JP" dirty="0" err="1" smtClean="0">
                <a:solidFill>
                  <a:srgbClr val="3366FF"/>
                </a:solidFill>
              </a:rPr>
              <a:t>Fermilab</a:t>
            </a:r>
            <a:r>
              <a:rPr lang="en-US" altLang="ja-JP" dirty="0" smtClean="0"/>
              <a:t>, A</a:t>
            </a:r>
            <a:r>
              <a:rPr lang="en-US" altLang="ja-JP" dirty="0"/>
              <a:t>. Yamamoto, </a:t>
            </a:r>
            <a:r>
              <a:rPr lang="en-US" altLang="ja-JP" dirty="0">
                <a:solidFill>
                  <a:srgbClr val="3366FF"/>
                </a:solidFill>
              </a:rPr>
              <a:t>KEK/</a:t>
            </a:r>
            <a:r>
              <a:rPr lang="en-US" altLang="ja-JP" dirty="0" smtClean="0">
                <a:solidFill>
                  <a:srgbClr val="3366FF"/>
                </a:solidFill>
              </a:rPr>
              <a:t>CERN</a:t>
            </a:r>
            <a:r>
              <a:rPr lang="en-US" altLang="ja-JP" dirty="0" smtClean="0"/>
              <a:t>, D</a:t>
            </a:r>
            <a:r>
              <a:rPr lang="en-US" altLang="ja-JP" dirty="0"/>
              <a:t>. </a:t>
            </a:r>
            <a:r>
              <a:rPr lang="en-US" altLang="ja-JP" dirty="0" err="1"/>
              <a:t>Kostin</a:t>
            </a:r>
            <a:r>
              <a:rPr lang="en-US" altLang="ja-JP" dirty="0"/>
              <a:t>, </a:t>
            </a:r>
            <a:r>
              <a:rPr lang="en-US" altLang="ja-JP" dirty="0" smtClean="0">
                <a:solidFill>
                  <a:srgbClr val="3366FF"/>
                </a:solidFill>
              </a:rPr>
              <a:t>DESY</a:t>
            </a:r>
            <a:r>
              <a:rPr lang="en-US" altLang="ja-JP" dirty="0" smtClean="0"/>
              <a:t>, E</a:t>
            </a:r>
            <a:r>
              <a:rPr lang="en-US" altLang="ja-JP" dirty="0"/>
              <a:t>. </a:t>
            </a:r>
            <a:r>
              <a:rPr lang="en-US" altLang="ja-JP" dirty="0" err="1"/>
              <a:t>Kako</a:t>
            </a:r>
            <a:r>
              <a:rPr lang="en-US" altLang="ja-JP" dirty="0"/>
              <a:t>, </a:t>
            </a:r>
            <a:r>
              <a:rPr lang="en-US" altLang="ja-JP" dirty="0" smtClean="0">
                <a:solidFill>
                  <a:srgbClr val="3366FF"/>
                </a:solidFill>
              </a:rPr>
              <a:t>KEK</a:t>
            </a:r>
            <a:r>
              <a:rPr lang="en-US" altLang="ja-JP" dirty="0" smtClean="0"/>
              <a:t>, C</a:t>
            </a:r>
            <a:r>
              <a:rPr lang="en-US" altLang="ja-JP" dirty="0"/>
              <a:t>. Ginsburg, </a:t>
            </a:r>
            <a:r>
              <a:rPr lang="en-US" altLang="ja-JP" dirty="0" err="1" smtClean="0">
                <a:solidFill>
                  <a:srgbClr val="3366FF"/>
                </a:solidFill>
              </a:rPr>
              <a:t>Fermilab</a:t>
            </a:r>
            <a:r>
              <a:rPr lang="en-US" altLang="ja-JP" dirty="0" smtClean="0"/>
              <a:t>,</a:t>
            </a:r>
            <a:r>
              <a:rPr lang="en-US" altLang="ja-JP" dirty="0"/>
              <a:t> </a:t>
            </a:r>
            <a:r>
              <a:rPr lang="en-US" altLang="ja-JP" dirty="0" smtClean="0"/>
              <a:t>M</a:t>
            </a:r>
            <a:r>
              <a:rPr lang="en-US" altLang="ja-JP" dirty="0"/>
              <a:t>. Champion, </a:t>
            </a:r>
            <a:r>
              <a:rPr lang="en-US" altLang="ja-JP" dirty="0" smtClean="0">
                <a:solidFill>
                  <a:srgbClr val="3366FF"/>
                </a:solidFill>
              </a:rPr>
              <a:t>ORNL</a:t>
            </a:r>
            <a:r>
              <a:rPr lang="en-US" altLang="ja-JP" dirty="0" smtClean="0"/>
              <a:t>,</a:t>
            </a:r>
            <a:r>
              <a:rPr lang="en-US" altLang="ja-JP" dirty="0"/>
              <a:t> </a:t>
            </a:r>
            <a:r>
              <a:rPr lang="en-US" altLang="ja-JP" dirty="0" smtClean="0"/>
              <a:t>C</a:t>
            </a:r>
            <a:r>
              <a:rPr lang="en-US" altLang="ja-JP" dirty="0"/>
              <a:t>. </a:t>
            </a:r>
            <a:r>
              <a:rPr lang="en-US" altLang="ja-JP" dirty="0" err="1"/>
              <a:t>Adolphsen</a:t>
            </a:r>
            <a:r>
              <a:rPr lang="en-US" altLang="ja-JP" dirty="0">
                <a:solidFill>
                  <a:srgbClr val="3366FF"/>
                </a:solidFill>
              </a:rPr>
              <a:t>, </a:t>
            </a:r>
            <a:r>
              <a:rPr lang="en-US" altLang="ja-JP" dirty="0" smtClean="0">
                <a:solidFill>
                  <a:srgbClr val="3366FF"/>
                </a:solidFill>
              </a:rPr>
              <a:t>SLAC</a:t>
            </a:r>
            <a:r>
              <a:rPr lang="en-US" altLang="ja-JP" dirty="0" smtClean="0"/>
              <a:t>,	O</a:t>
            </a:r>
            <a:r>
              <a:rPr lang="en-US" altLang="ja-JP" dirty="0"/>
              <a:t>. </a:t>
            </a:r>
            <a:r>
              <a:rPr lang="en-US" altLang="ja-JP" dirty="0" err="1"/>
              <a:t>Naoply</a:t>
            </a:r>
            <a:r>
              <a:rPr lang="en-US" altLang="ja-JP" dirty="0"/>
              <a:t>, </a:t>
            </a:r>
            <a:r>
              <a:rPr lang="en-US" altLang="ja-JP" dirty="0" smtClean="0">
                <a:solidFill>
                  <a:srgbClr val="3366FF"/>
                </a:solidFill>
              </a:rPr>
              <a:t>CEA</a:t>
            </a:r>
            <a:r>
              <a:rPr lang="en-US" altLang="ja-JP" dirty="0" smtClean="0"/>
              <a:t>, M</a:t>
            </a:r>
            <a:r>
              <a:rPr lang="en-US" altLang="ja-JP" dirty="0"/>
              <a:t>. Ross, </a:t>
            </a:r>
            <a:r>
              <a:rPr lang="en-US" altLang="ja-JP" dirty="0" smtClean="0">
                <a:solidFill>
                  <a:srgbClr val="3366FF"/>
                </a:solidFill>
              </a:rPr>
              <a:t>SLAC</a:t>
            </a:r>
            <a:r>
              <a:rPr lang="en-US" altLang="ja-JP" dirty="0" smtClean="0"/>
              <a:t>, E</a:t>
            </a:r>
            <a:r>
              <a:rPr lang="en-US" altLang="ja-JP" dirty="0"/>
              <a:t>. </a:t>
            </a:r>
            <a:r>
              <a:rPr lang="en-US" altLang="ja-JP" dirty="0" err="1"/>
              <a:t>Montesinos</a:t>
            </a:r>
            <a:r>
              <a:rPr lang="en-US" altLang="ja-JP" dirty="0"/>
              <a:t>, </a:t>
            </a:r>
            <a:r>
              <a:rPr lang="en-US" altLang="ja-JP" dirty="0" smtClean="0">
                <a:solidFill>
                  <a:srgbClr val="3366FF"/>
                </a:solidFill>
              </a:rPr>
              <a:t>CERN</a:t>
            </a:r>
            <a:r>
              <a:rPr lang="en-US" altLang="ja-JP" dirty="0" smtClean="0"/>
              <a:t>, </a:t>
            </a:r>
            <a:r>
              <a:rPr lang="en-US" altLang="ja-JP" dirty="0" err="1" smtClean="0"/>
              <a:t>Walid</a:t>
            </a:r>
            <a:r>
              <a:rPr lang="en-US" altLang="ja-JP" dirty="0" smtClean="0"/>
              <a:t> </a:t>
            </a:r>
            <a:r>
              <a:rPr lang="en-US" altLang="ja-JP" dirty="0" err="1"/>
              <a:t>Kaabi</a:t>
            </a:r>
            <a:r>
              <a:rPr lang="en-US" altLang="ja-JP" dirty="0"/>
              <a:t>, </a:t>
            </a:r>
            <a:r>
              <a:rPr lang="en-US" altLang="ja-JP" dirty="0" smtClean="0">
                <a:solidFill>
                  <a:srgbClr val="3366FF"/>
                </a:solidFill>
              </a:rPr>
              <a:t>LAL</a:t>
            </a:r>
            <a:r>
              <a:rPr lang="en-US" altLang="ja-JP" dirty="0" smtClean="0"/>
              <a:t>, K</a:t>
            </a:r>
            <a:r>
              <a:rPr lang="en-US" altLang="ja-JP" dirty="0"/>
              <a:t>. Yamamoto, </a:t>
            </a:r>
            <a:r>
              <a:rPr lang="en-US" altLang="ja-JP" dirty="0" smtClean="0">
                <a:solidFill>
                  <a:srgbClr val="3366FF"/>
                </a:solidFill>
              </a:rPr>
              <a:t>KEK</a:t>
            </a:r>
            <a:r>
              <a:rPr lang="en-US" altLang="ja-JP" dirty="0" smtClean="0"/>
              <a:t>, Y</a:t>
            </a:r>
            <a:r>
              <a:rPr lang="en-US" altLang="ja-JP" dirty="0"/>
              <a:t>. Iwashita, </a:t>
            </a:r>
            <a:r>
              <a:rPr lang="en-US" altLang="ja-JP" dirty="0">
                <a:solidFill>
                  <a:srgbClr val="3366FF"/>
                </a:solidFill>
              </a:rPr>
              <a:t>KU</a:t>
            </a:r>
          </a:p>
          <a:p>
            <a:pPr marL="0" indent="0">
              <a:buNone/>
            </a:pPr>
            <a:endParaRPr lang="en-US" altLang="ja-JP" dirty="0"/>
          </a:p>
          <a:p>
            <a:r>
              <a:rPr lang="en-US" altLang="ja-JP" dirty="0"/>
              <a:t>F</a:t>
            </a:r>
            <a:r>
              <a:rPr lang="en-US" altLang="ja-JP" dirty="0" smtClean="0"/>
              <a:t>rom </a:t>
            </a:r>
            <a:r>
              <a:rPr lang="en-US" altLang="ja-JP" dirty="0"/>
              <a:t>companies; </a:t>
            </a:r>
          </a:p>
          <a:p>
            <a:pPr lvl="1"/>
            <a:r>
              <a:rPr lang="en-US" altLang="ja-JP" dirty="0"/>
              <a:t>M. </a:t>
            </a:r>
            <a:r>
              <a:rPr lang="en-US" altLang="ja-JP" dirty="0" err="1"/>
              <a:t>Pekeler</a:t>
            </a:r>
            <a:r>
              <a:rPr lang="en-US" altLang="ja-JP" dirty="0"/>
              <a:t>, </a:t>
            </a:r>
            <a:r>
              <a:rPr lang="en-US" altLang="ja-JP" dirty="0" smtClean="0">
                <a:solidFill>
                  <a:srgbClr val="3366FF"/>
                </a:solidFill>
              </a:rPr>
              <a:t>RI</a:t>
            </a:r>
            <a:r>
              <a:rPr lang="en-US" altLang="ja-JP" dirty="0" smtClean="0"/>
              <a:t>, T</a:t>
            </a:r>
            <a:r>
              <a:rPr lang="en-US" altLang="ja-JP" dirty="0"/>
              <a:t>. </a:t>
            </a:r>
            <a:r>
              <a:rPr lang="en-US" altLang="ja-JP" dirty="0" err="1"/>
              <a:t>Treado</a:t>
            </a:r>
            <a:r>
              <a:rPr lang="en-US" altLang="ja-JP" dirty="0"/>
              <a:t>, </a:t>
            </a:r>
            <a:r>
              <a:rPr lang="en-US" altLang="ja-JP" dirty="0" smtClean="0">
                <a:solidFill>
                  <a:srgbClr val="3366FF"/>
                </a:solidFill>
              </a:rPr>
              <a:t>CPI</a:t>
            </a:r>
            <a:r>
              <a:rPr lang="en-US" altLang="ja-JP" dirty="0" smtClean="0"/>
              <a:t>, S</a:t>
            </a:r>
            <a:r>
              <a:rPr lang="en-US" altLang="ja-JP" dirty="0"/>
              <a:t>. </a:t>
            </a:r>
            <a:r>
              <a:rPr lang="en-US" altLang="ja-JP" dirty="0" err="1"/>
              <a:t>Einarson</a:t>
            </a:r>
            <a:r>
              <a:rPr lang="en-US" altLang="ja-JP" dirty="0"/>
              <a:t>, </a:t>
            </a:r>
            <a:r>
              <a:rPr lang="en-US" altLang="ja-JP" dirty="0" smtClean="0">
                <a:solidFill>
                  <a:srgbClr val="3366FF"/>
                </a:solidFill>
              </a:rPr>
              <a:t>CPI</a:t>
            </a:r>
            <a:r>
              <a:rPr lang="en-US" altLang="ja-JP" dirty="0" smtClean="0"/>
              <a:t>, J</a:t>
            </a:r>
            <a:r>
              <a:rPr lang="en-US" altLang="ja-JP" dirty="0"/>
              <a:t>. </a:t>
            </a:r>
            <a:r>
              <a:rPr lang="en-US" altLang="ja-JP" dirty="0" err="1"/>
              <a:t>Rathke</a:t>
            </a:r>
            <a:r>
              <a:rPr lang="en-US" altLang="ja-JP" dirty="0"/>
              <a:t>, </a:t>
            </a:r>
            <a:r>
              <a:rPr lang="en-US" altLang="ja-JP" dirty="0" smtClean="0">
                <a:solidFill>
                  <a:srgbClr val="3366FF"/>
                </a:solidFill>
              </a:rPr>
              <a:t>AES,</a:t>
            </a:r>
            <a:r>
              <a:rPr lang="en-US" altLang="ja-JP" dirty="0" smtClean="0"/>
              <a:t> S</a:t>
            </a:r>
            <a:r>
              <a:rPr lang="en-US" altLang="ja-JP" dirty="0"/>
              <a:t>. </a:t>
            </a:r>
            <a:r>
              <a:rPr lang="en-US" altLang="ja-JP" dirty="0" err="1"/>
              <a:t>Bethuys</a:t>
            </a:r>
            <a:r>
              <a:rPr lang="en-US" altLang="ja-JP" dirty="0"/>
              <a:t>, </a:t>
            </a:r>
            <a:r>
              <a:rPr lang="en-US" altLang="ja-JP" dirty="0" smtClean="0">
                <a:solidFill>
                  <a:srgbClr val="3366FF"/>
                </a:solidFill>
              </a:rPr>
              <a:t>Thales</a:t>
            </a:r>
            <a:r>
              <a:rPr lang="en-US" altLang="ja-JP" dirty="0" smtClean="0"/>
              <a:t>, K</a:t>
            </a:r>
            <a:r>
              <a:rPr lang="en-US" altLang="ja-JP" dirty="0"/>
              <a:t>. </a:t>
            </a:r>
            <a:r>
              <a:rPr lang="en-US" altLang="ja-JP" dirty="0" err="1"/>
              <a:t>Tetsuka</a:t>
            </a:r>
            <a:r>
              <a:rPr lang="en-US" altLang="ja-JP" dirty="0"/>
              <a:t>, </a:t>
            </a:r>
            <a:r>
              <a:rPr lang="en-US" altLang="ja-JP" dirty="0">
                <a:solidFill>
                  <a:srgbClr val="3366FF"/>
                </a:solidFill>
              </a:rPr>
              <a:t>Toshiba</a:t>
            </a:r>
            <a:r>
              <a:rPr lang="en-US" altLang="ja-JP" dirty="0"/>
              <a:t> </a:t>
            </a:r>
            <a:r>
              <a:rPr lang="en-US" altLang="ja-JP" dirty="0" smtClean="0"/>
              <a:t>, M</a:t>
            </a:r>
            <a:r>
              <a:rPr lang="en-US" altLang="ja-JP" dirty="0"/>
              <a:t>. </a:t>
            </a:r>
            <a:r>
              <a:rPr lang="en-US" altLang="ja-JP" dirty="0" err="1"/>
              <a:t>Irikura</a:t>
            </a:r>
            <a:r>
              <a:rPr lang="en-US" altLang="ja-JP" dirty="0"/>
              <a:t>, </a:t>
            </a:r>
            <a:r>
              <a:rPr lang="en-US" altLang="ja-JP" dirty="0" smtClean="0">
                <a:solidFill>
                  <a:srgbClr val="3366FF"/>
                </a:solidFill>
              </a:rPr>
              <a:t>Toshiba</a:t>
            </a:r>
            <a:r>
              <a:rPr lang="en-US" altLang="ja-JP" dirty="0" smtClean="0"/>
              <a:t>, K</a:t>
            </a:r>
            <a:r>
              <a:rPr lang="en-US" altLang="ja-JP" dirty="0"/>
              <a:t>. </a:t>
            </a:r>
            <a:r>
              <a:rPr lang="en-US" altLang="ja-JP" dirty="0" err="1"/>
              <a:t>Kanaoka</a:t>
            </a:r>
            <a:r>
              <a:rPr lang="en-US" altLang="ja-JP" dirty="0"/>
              <a:t>, </a:t>
            </a:r>
            <a:r>
              <a:rPr lang="en-US" altLang="ja-JP" dirty="0" smtClean="0">
                <a:solidFill>
                  <a:srgbClr val="3366FF"/>
                </a:solidFill>
              </a:rPr>
              <a:t>MHI</a:t>
            </a:r>
            <a:endParaRPr lang="en-US" altLang="ja-JP" dirty="0">
              <a:solidFill>
                <a:srgbClr val="3366FF"/>
              </a:solidFill>
            </a:endParaRPr>
          </a:p>
          <a:p>
            <a:endParaRPr lang="en-US" altLang="ja-JP" dirty="0"/>
          </a:p>
        </p:txBody>
      </p:sp>
    </p:spTree>
    <p:extLst>
      <p:ext uri="{BB962C8B-B14F-4D97-AF65-F5344CB8AC3E}">
        <p14:creationId xmlns:p14="http://schemas.microsoft.com/office/powerpoint/2010/main" val="2634699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Comparison of Input Couplers </a:t>
            </a:r>
            <a:endParaRPr kumimoji="1" lang="ja-JP" altLang="en-US" dirty="0"/>
          </a:p>
        </p:txBody>
      </p:sp>
      <p:pic>
        <p:nvPicPr>
          <p:cNvPr id="8" name="コンテンツ プレースホルダー 7"/>
          <p:cNvPicPr>
            <a:picLocks noGrp="1" noChangeAspect="1"/>
          </p:cNvPicPr>
          <p:nvPr>
            <p:ph sz="half" idx="1"/>
          </p:nvPr>
        </p:nvPicPr>
        <p:blipFill rotWithShape="1">
          <a:blip r:embed="rId2"/>
          <a:srcRect l="31" r="-15"/>
          <a:stretch/>
        </p:blipFill>
        <p:spPr>
          <a:xfrm>
            <a:off x="318400" y="1579587"/>
            <a:ext cx="6436116" cy="2389830"/>
          </a:xfrm>
          <a:ln>
            <a:solidFill>
              <a:schemeClr val="tx1"/>
            </a:solidFill>
            <a:prstDash val="sysDash"/>
          </a:ln>
        </p:spPr>
      </p:pic>
      <p:pic>
        <p:nvPicPr>
          <p:cNvPr id="7" name="コンテンツ プレースホルダー 6"/>
          <p:cNvPicPr>
            <a:picLocks noGrp="1" noChangeAspect="1"/>
          </p:cNvPicPr>
          <p:nvPr>
            <p:ph sz="half" idx="2"/>
          </p:nvPr>
        </p:nvPicPr>
        <p:blipFill rotWithShape="1">
          <a:blip r:embed="rId3"/>
          <a:srcRect l="-44" r="279"/>
          <a:stretch/>
        </p:blipFill>
        <p:spPr>
          <a:xfrm>
            <a:off x="311460" y="4219828"/>
            <a:ext cx="6266602" cy="1922210"/>
          </a:xfrm>
        </p:spPr>
      </p:pic>
      <p:pic>
        <p:nvPicPr>
          <p:cNvPr id="9" name="図 8"/>
          <p:cNvPicPr>
            <a:picLocks noChangeAspect="1"/>
          </p:cNvPicPr>
          <p:nvPr/>
        </p:nvPicPr>
        <p:blipFill>
          <a:blip r:embed="rId4"/>
          <a:stretch>
            <a:fillRect/>
          </a:stretch>
        </p:blipFill>
        <p:spPr>
          <a:xfrm>
            <a:off x="6751562" y="4247588"/>
            <a:ext cx="2325792" cy="1837446"/>
          </a:xfrm>
          <a:prstGeom prst="rect">
            <a:avLst/>
          </a:prstGeom>
        </p:spPr>
      </p:pic>
      <p:sp>
        <p:nvSpPr>
          <p:cNvPr id="10" name="テキスト ボックス 9"/>
          <p:cNvSpPr txBox="1"/>
          <p:nvPr/>
        </p:nvSpPr>
        <p:spPr>
          <a:xfrm>
            <a:off x="6856481" y="1579587"/>
            <a:ext cx="2198038" cy="2585323"/>
          </a:xfrm>
          <a:prstGeom prst="rect">
            <a:avLst/>
          </a:prstGeom>
          <a:noFill/>
          <a:ln>
            <a:solidFill>
              <a:srgbClr val="0000FF"/>
            </a:solidFill>
          </a:ln>
        </p:spPr>
        <p:txBody>
          <a:bodyPr wrap="none" rtlCol="0">
            <a:spAutoFit/>
          </a:bodyPr>
          <a:lstStyle/>
          <a:p>
            <a:r>
              <a:rPr kumimoji="1" lang="en-US" altLang="ja-JP" sz="1600" dirty="0" smtClean="0"/>
              <a:t>TTF-III</a:t>
            </a:r>
          </a:p>
          <a:p>
            <a:pPr marL="285750" indent="-285750">
              <a:buFontTx/>
              <a:buChar char="-"/>
            </a:pPr>
            <a:r>
              <a:rPr lang="en-US" altLang="ja-JP" sz="1600" dirty="0" smtClean="0"/>
              <a:t>Two bellows</a:t>
            </a:r>
          </a:p>
          <a:p>
            <a:pPr marL="285750" indent="-285750">
              <a:buFontTx/>
              <a:buChar char="-"/>
            </a:pPr>
            <a:r>
              <a:rPr kumimoji="1" lang="en-US" altLang="ja-JP" sz="1600" dirty="0" smtClean="0"/>
              <a:t>40 mm D. </a:t>
            </a:r>
          </a:p>
          <a:p>
            <a:pPr marL="285750" indent="-285750">
              <a:buFontTx/>
              <a:buChar char="-"/>
            </a:pPr>
            <a:r>
              <a:rPr lang="en-US" altLang="ja-JP" sz="1600" dirty="0" smtClean="0"/>
              <a:t>125 kW</a:t>
            </a:r>
            <a:endParaRPr kumimoji="1" lang="en-US" altLang="ja-JP" sz="1600" dirty="0" smtClean="0"/>
          </a:p>
          <a:p>
            <a:endParaRPr lang="en-US" altLang="ja-JP" sz="1600" dirty="0"/>
          </a:p>
          <a:p>
            <a:r>
              <a:rPr kumimoji="1" lang="en-US" altLang="ja-JP" sz="1600" dirty="0" smtClean="0"/>
              <a:t>KEK-STF-II/QB</a:t>
            </a:r>
          </a:p>
          <a:p>
            <a:pPr marL="285750" indent="-285750">
              <a:buFontTx/>
              <a:buChar char="-"/>
            </a:pPr>
            <a:r>
              <a:rPr lang="en-US" altLang="ja-JP" sz="1600" dirty="0" smtClean="0"/>
              <a:t>Single bellows</a:t>
            </a:r>
          </a:p>
          <a:p>
            <a:pPr marL="285750" indent="-285750">
              <a:buFontTx/>
              <a:buChar char="-"/>
            </a:pPr>
            <a:r>
              <a:rPr kumimoji="1" lang="en-US" altLang="ja-JP" sz="1600" dirty="0" smtClean="0"/>
              <a:t>60 mm D </a:t>
            </a:r>
          </a:p>
          <a:p>
            <a:pPr marL="285750" indent="-285750">
              <a:buFontTx/>
              <a:buChar char="-"/>
            </a:pPr>
            <a:r>
              <a:rPr kumimoji="1" lang="en-US" altLang="ja-JP" sz="1600" dirty="0" smtClean="0"/>
              <a:t> (40 </a:t>
            </a:r>
            <a:r>
              <a:rPr kumimoji="1" lang="en-US" altLang="ja-JP" sz="1600" dirty="0" err="1" smtClean="0"/>
              <a:t>mmD</a:t>
            </a:r>
            <a:r>
              <a:rPr kumimoji="1" lang="en-US" altLang="ja-JP" sz="1600" dirty="0" smtClean="0"/>
              <a:t> to be tried</a:t>
            </a:r>
          </a:p>
          <a:p>
            <a:pPr marL="285750" indent="-285750">
              <a:buFontTx/>
              <a:buChar char="-"/>
            </a:pPr>
            <a:r>
              <a:rPr lang="en-US" altLang="ja-JP" sz="1600" dirty="0" smtClean="0"/>
              <a:t>350 kW</a:t>
            </a:r>
            <a:endParaRPr kumimoji="1" lang="ja-JP" altLang="en-US" sz="1600" dirty="0"/>
          </a:p>
        </p:txBody>
      </p:sp>
      <p:cxnSp>
        <p:nvCxnSpPr>
          <p:cNvPr id="12" name="直線コネクタ 11"/>
          <p:cNvCxnSpPr/>
          <p:nvPr/>
        </p:nvCxnSpPr>
        <p:spPr>
          <a:xfrm>
            <a:off x="4226313" y="4947892"/>
            <a:ext cx="548241" cy="138791"/>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flipV="1">
            <a:off x="4226313" y="5447539"/>
            <a:ext cx="548241" cy="103824"/>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cxnSp>
        <p:nvCxnSpPr>
          <p:cNvPr id="16" name="直線コネクタ 15"/>
          <p:cNvCxnSpPr/>
          <p:nvPr/>
        </p:nvCxnSpPr>
        <p:spPr>
          <a:xfrm>
            <a:off x="4774554" y="5086683"/>
            <a:ext cx="548241" cy="0"/>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4774554" y="5447540"/>
            <a:ext cx="548241" cy="0"/>
          </a:xfrm>
          <a:prstGeom prst="line">
            <a:avLst/>
          </a:prstGeom>
          <a:ln>
            <a:solidFill>
              <a:srgbClr val="FF6600"/>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49097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Our Goals</a:t>
            </a:r>
            <a:endParaRPr kumimoji="1" lang="ja-JP" altLang="en-US" dirty="0"/>
          </a:p>
        </p:txBody>
      </p:sp>
      <p:sp>
        <p:nvSpPr>
          <p:cNvPr id="3" name="コンテンツ プレースホルダー 2"/>
          <p:cNvSpPr>
            <a:spLocks noGrp="1"/>
          </p:cNvSpPr>
          <p:nvPr>
            <p:ph idx="1"/>
          </p:nvPr>
        </p:nvSpPr>
        <p:spPr/>
        <p:txBody>
          <a:bodyPr>
            <a:normAutofit/>
          </a:bodyPr>
          <a:lstStyle/>
          <a:p>
            <a:r>
              <a:rPr lang="en-US" altLang="ja-JP" dirty="0" smtClean="0"/>
              <a:t>What </a:t>
            </a:r>
            <a:r>
              <a:rPr lang="en-US" altLang="ja-JP" dirty="0"/>
              <a:t>is really needed and what can be achieved?</a:t>
            </a:r>
          </a:p>
          <a:p>
            <a:r>
              <a:rPr lang="en-US" altLang="ja-JP" dirty="0" smtClean="0"/>
              <a:t>What </a:t>
            </a:r>
            <a:r>
              <a:rPr lang="en-US" altLang="ja-JP" dirty="0"/>
              <a:t>is most critical and</a:t>
            </a:r>
          </a:p>
          <a:p>
            <a:r>
              <a:rPr lang="en-US" altLang="ja-JP" dirty="0" smtClean="0"/>
              <a:t>What </a:t>
            </a:r>
            <a:r>
              <a:rPr lang="en-US" altLang="ja-JP" dirty="0"/>
              <a:t>are the Cost drivers?</a:t>
            </a:r>
          </a:p>
          <a:p>
            <a:r>
              <a:rPr lang="en-US" altLang="ja-JP" dirty="0" smtClean="0"/>
              <a:t>Are </a:t>
            </a:r>
            <a:r>
              <a:rPr lang="en-US" altLang="ja-JP" dirty="0"/>
              <a:t>the Specifications too strict? Are these specifications cost-drivers?</a:t>
            </a:r>
          </a:p>
          <a:p>
            <a:r>
              <a:rPr lang="en-US" altLang="ja-JP" dirty="0" smtClean="0"/>
              <a:t>What </a:t>
            </a:r>
            <a:r>
              <a:rPr lang="en-US" altLang="ja-JP" dirty="0"/>
              <a:t>relaxed specifications might be proposed?</a:t>
            </a:r>
          </a:p>
          <a:p>
            <a:pPr marL="0" indent="0">
              <a:buNone/>
            </a:pPr>
            <a:endParaRPr kumimoji="1" lang="ja-JP" altLang="en-US" dirty="0"/>
          </a:p>
        </p:txBody>
      </p:sp>
    </p:spTree>
    <p:extLst>
      <p:ext uri="{BB962C8B-B14F-4D97-AF65-F5344CB8AC3E}">
        <p14:creationId xmlns:p14="http://schemas.microsoft.com/office/powerpoint/2010/main" val="3696320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Description of Issues </a:t>
            </a:r>
            <a:br>
              <a:rPr kumimoji="1" lang="en-US" altLang="ja-JP" dirty="0" smtClean="0"/>
            </a:br>
            <a:r>
              <a:rPr lang="en-US" altLang="ja-JP" sz="4000" dirty="0" smtClean="0">
                <a:solidFill>
                  <a:srgbClr val="3366FF"/>
                </a:solidFill>
              </a:rPr>
              <a:t>W. D. Moeller</a:t>
            </a:r>
            <a:endParaRPr kumimoji="1" lang="ja-JP" altLang="en-US" dirty="0">
              <a:solidFill>
                <a:srgbClr val="3366FF"/>
              </a:solidFill>
            </a:endParaRPr>
          </a:p>
        </p:txBody>
      </p:sp>
      <p:sp>
        <p:nvSpPr>
          <p:cNvPr id="3" name="コンテンツ プレースホルダー 2"/>
          <p:cNvSpPr>
            <a:spLocks noGrp="1"/>
          </p:cNvSpPr>
          <p:nvPr>
            <p:ph idx="1"/>
          </p:nvPr>
        </p:nvSpPr>
        <p:spPr>
          <a:xfrm>
            <a:off x="457200" y="1600200"/>
            <a:ext cx="8229600" cy="4956527"/>
          </a:xfrm>
        </p:spPr>
        <p:txBody>
          <a:bodyPr>
            <a:normAutofit fontScale="40000" lnSpcReduction="20000"/>
          </a:bodyPr>
          <a:lstStyle/>
          <a:p>
            <a:pPr marL="514350" indent="-514350">
              <a:buFont typeface="+mj-lt"/>
              <a:buAutoNum type="arabicPeriod"/>
            </a:pPr>
            <a:r>
              <a:rPr lang="en-US" altLang="ja-JP" sz="4500" dirty="0"/>
              <a:t>The ILC-TDR FPC thermal loss specification is very tight; about a factor 3 tighter than XFEL.</a:t>
            </a:r>
          </a:p>
          <a:p>
            <a:pPr marL="514350" indent="-514350">
              <a:buFont typeface="+mj-lt"/>
              <a:buAutoNum type="arabicPeriod"/>
            </a:pPr>
            <a:r>
              <a:rPr lang="en-US" altLang="ja-JP" sz="4500" dirty="0" smtClean="0"/>
              <a:t>The </a:t>
            </a:r>
            <a:r>
              <a:rPr lang="en-US" altLang="ja-JP" sz="4500" dirty="0"/>
              <a:t>XFEL FPC production yield to test is now 80%. After conditioning spots appear on the plated surfaces, </a:t>
            </a:r>
            <a:r>
              <a:rPr lang="en-US" altLang="ja-JP" sz="4500" dirty="0" smtClean="0"/>
              <a:t>so </a:t>
            </a:r>
            <a:r>
              <a:rPr lang="en-US" altLang="ja-JP" sz="4500" dirty="0"/>
              <a:t>the adhesion is not yet sufficient. How should the copper plating issue be solved. </a:t>
            </a:r>
            <a:r>
              <a:rPr lang="en-US" altLang="ja-JP" sz="4500" dirty="0" smtClean="0"/>
              <a:t> (</a:t>
            </a:r>
            <a:r>
              <a:rPr lang="en-US" altLang="ja-JP" sz="4500" dirty="0"/>
              <a:t>CERN is willing to provide a copper plating recipe for the community).</a:t>
            </a:r>
          </a:p>
          <a:p>
            <a:pPr marL="514350" indent="-514350">
              <a:buFont typeface="+mj-lt"/>
              <a:buAutoNum type="arabicPeriod"/>
            </a:pPr>
            <a:r>
              <a:rPr lang="en-US" altLang="ja-JP" sz="4500" dirty="0" smtClean="0"/>
              <a:t>The </a:t>
            </a:r>
            <a:r>
              <a:rPr lang="en-US" altLang="ja-JP" sz="4500" dirty="0"/>
              <a:t>power input requirement should also be reviewed.</a:t>
            </a:r>
          </a:p>
          <a:p>
            <a:pPr marL="514350" indent="-514350">
              <a:buFont typeface="+mj-lt"/>
              <a:buAutoNum type="arabicPeriod"/>
            </a:pPr>
            <a:r>
              <a:rPr lang="en-US" altLang="ja-JP" sz="4500" dirty="0" smtClean="0"/>
              <a:t>(</a:t>
            </a:r>
            <a:r>
              <a:rPr lang="en-US" altLang="ja-JP" sz="4500" dirty="0"/>
              <a:t>There is a print error in V3-II Table 3.7 page 35; ‘</a:t>
            </a:r>
            <a:r>
              <a:rPr lang="en-US" altLang="ja-JP" sz="4500" dirty="0" err="1"/>
              <a:t>mW</a:t>
            </a:r>
            <a:r>
              <a:rPr lang="en-US" altLang="ja-JP" sz="4500" dirty="0"/>
              <a:t> loss at 2 K’ should be ‘W loss at 2 K’).</a:t>
            </a:r>
          </a:p>
          <a:p>
            <a:pPr marL="514350" indent="-514350">
              <a:buFont typeface="+mj-lt"/>
              <a:buAutoNum type="arabicPeriod"/>
            </a:pPr>
            <a:r>
              <a:rPr lang="en-US" altLang="ja-JP" sz="4500" dirty="0" smtClean="0"/>
              <a:t>The </a:t>
            </a:r>
            <a:r>
              <a:rPr lang="en-US" altLang="ja-JP" sz="4500" dirty="0"/>
              <a:t>RF choke of the STF2 coupler is difficult to clean.</a:t>
            </a:r>
          </a:p>
          <a:p>
            <a:pPr marL="514350" indent="-514350">
              <a:buFont typeface="+mj-lt"/>
              <a:buAutoNum type="arabicPeriod"/>
            </a:pPr>
            <a:r>
              <a:rPr lang="en-US" altLang="ja-JP" sz="4500" dirty="0" smtClean="0"/>
              <a:t>15 </a:t>
            </a:r>
            <a:r>
              <a:rPr lang="en-US" altLang="ja-JP" sz="4500" dirty="0"/>
              <a:t>mm lateral movement of the TTF-type is too much.</a:t>
            </a:r>
          </a:p>
          <a:p>
            <a:pPr marL="514350" indent="-514350">
              <a:buFont typeface="+mj-lt"/>
              <a:buAutoNum type="arabicPeriod"/>
            </a:pPr>
            <a:r>
              <a:rPr lang="en-US" altLang="ja-JP" sz="4500" dirty="0" smtClean="0"/>
              <a:t>The </a:t>
            </a:r>
            <a:r>
              <a:rPr lang="en-US" altLang="ja-JP" sz="4500" dirty="0"/>
              <a:t>XFEL door-knob waveguide contact is not robust and must be handled with care.</a:t>
            </a:r>
          </a:p>
          <a:p>
            <a:pPr marL="514350" indent="-514350">
              <a:buFont typeface="+mj-lt"/>
              <a:buAutoNum type="arabicPeriod"/>
            </a:pPr>
            <a:r>
              <a:rPr lang="en-US" altLang="ja-JP" sz="4500" dirty="0" smtClean="0"/>
              <a:t>Is </a:t>
            </a:r>
            <a:r>
              <a:rPr lang="en-US" altLang="ja-JP" sz="4500" dirty="0"/>
              <a:t>there a role for a waveguide Stub tuner? Especially one that allows the coupler motion to be reduced.</a:t>
            </a:r>
          </a:p>
          <a:p>
            <a:pPr marL="514350" indent="-514350">
              <a:buFont typeface="+mj-lt"/>
              <a:buAutoNum type="arabicPeriod"/>
            </a:pPr>
            <a:r>
              <a:rPr lang="en-US" altLang="ja-JP" sz="4500" dirty="0" smtClean="0"/>
              <a:t>What </a:t>
            </a:r>
            <a:r>
              <a:rPr lang="en-US" altLang="ja-JP" sz="4500" dirty="0"/>
              <a:t>is the difference between the multi-</a:t>
            </a:r>
            <a:r>
              <a:rPr lang="en-US" altLang="ja-JP" sz="4500" dirty="0" err="1"/>
              <a:t>pactor</a:t>
            </a:r>
            <a:r>
              <a:rPr lang="en-US" altLang="ja-JP" sz="4500" dirty="0"/>
              <a:t> performance 40 mm </a:t>
            </a:r>
            <a:r>
              <a:rPr lang="en-US" altLang="ja-JP" sz="4500" dirty="0" err="1"/>
              <a:t>vs</a:t>
            </a:r>
            <a:r>
              <a:rPr lang="en-US" altLang="ja-JP" sz="4500" dirty="0"/>
              <a:t> 60 mm.</a:t>
            </a:r>
          </a:p>
          <a:p>
            <a:pPr marL="514350" indent="-514350">
              <a:buFont typeface="+mj-lt"/>
              <a:buAutoNum type="arabicPeriod"/>
            </a:pPr>
            <a:r>
              <a:rPr lang="en-US" altLang="ja-JP" sz="4500" dirty="0" smtClean="0"/>
              <a:t>What </a:t>
            </a:r>
            <a:r>
              <a:rPr lang="en-US" altLang="ja-JP" sz="4500" dirty="0"/>
              <a:t>doorknob modifications are needed to provide bias to the center-conductor of the STF2 coupler</a:t>
            </a:r>
            <a:r>
              <a:rPr lang="en-US" altLang="ja-JP" sz="4500" dirty="0" smtClean="0"/>
              <a:t>?</a:t>
            </a:r>
            <a:r>
              <a:rPr lang="en-US" altLang="ja-JP" sz="4500" dirty="0"/>
              <a:t> </a:t>
            </a:r>
            <a:endParaRPr lang="en-US" altLang="ja-JP" sz="4500" dirty="0" smtClean="0"/>
          </a:p>
        </p:txBody>
      </p:sp>
    </p:spTree>
    <p:extLst>
      <p:ext uri="{BB962C8B-B14F-4D97-AF65-F5344CB8AC3E}">
        <p14:creationId xmlns:p14="http://schemas.microsoft.com/office/powerpoint/2010/main" val="717907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15349"/>
          </a:xfrm>
        </p:spPr>
        <p:txBody>
          <a:bodyPr>
            <a:normAutofit fontScale="90000"/>
          </a:bodyPr>
          <a:lstStyle/>
          <a:p>
            <a:r>
              <a:rPr kumimoji="1" lang="en-US" altLang="ja-JP" dirty="0" smtClean="0"/>
              <a:t>CPI Comments</a:t>
            </a:r>
            <a:endParaRPr kumimoji="1" lang="ja-JP" altLang="en-US" dirty="0"/>
          </a:p>
        </p:txBody>
      </p:sp>
      <p:sp>
        <p:nvSpPr>
          <p:cNvPr id="3" name="コンテンツ プレースホルダー 2"/>
          <p:cNvSpPr>
            <a:spLocks noGrp="1"/>
          </p:cNvSpPr>
          <p:nvPr>
            <p:ph idx="1"/>
          </p:nvPr>
        </p:nvSpPr>
        <p:spPr>
          <a:xfrm>
            <a:off x="336686" y="904897"/>
            <a:ext cx="8229600" cy="5751465"/>
          </a:xfrm>
        </p:spPr>
        <p:txBody>
          <a:bodyPr>
            <a:noAutofit/>
          </a:bodyPr>
          <a:lstStyle/>
          <a:p>
            <a:pPr marL="514350" indent="-514350">
              <a:buFont typeface="+mj-lt"/>
              <a:buAutoNum type="arabicPeriod"/>
            </a:pPr>
            <a:r>
              <a:rPr lang="en-US" altLang="ja-JP" sz="1100" dirty="0" smtClean="0"/>
              <a:t>When </a:t>
            </a:r>
            <a:r>
              <a:rPr lang="en-US" altLang="ja-JP" sz="1100" dirty="0"/>
              <a:t>you compare the SNS coupler </a:t>
            </a:r>
            <a:r>
              <a:rPr lang="en-US" altLang="ja-JP" sz="1100" dirty="0" err="1"/>
              <a:t>vs</a:t>
            </a:r>
            <a:r>
              <a:rPr lang="en-US" altLang="ja-JP" sz="1100" dirty="0"/>
              <a:t> the TTF3 coupler, the SNS coupler is roughly half the cost of the TTF3 coupler.  The SNS coupler is a simpler, lower spec </a:t>
            </a:r>
            <a:r>
              <a:rPr lang="en-US" altLang="ja-JP" sz="1100" dirty="0" smtClean="0"/>
              <a:t>design.</a:t>
            </a:r>
          </a:p>
          <a:p>
            <a:pPr marL="514350" indent="-514350">
              <a:buFont typeface="+mj-lt"/>
              <a:buAutoNum type="arabicPeriod"/>
            </a:pPr>
            <a:r>
              <a:rPr lang="en-US" altLang="ja-JP" sz="1100" dirty="0" smtClean="0"/>
              <a:t>There </a:t>
            </a:r>
            <a:r>
              <a:rPr lang="en-US" altLang="ja-JP" sz="1100" dirty="0"/>
              <a:t>are several design requirements which could be looked at for high volume production, including the requirement for two windows, </a:t>
            </a:r>
            <a:r>
              <a:rPr lang="en-US" altLang="ja-JP" sz="1100" dirty="0" err="1"/>
              <a:t>tunability</a:t>
            </a:r>
            <a:r>
              <a:rPr lang="en-US" altLang="ja-JP" sz="1100" dirty="0"/>
              <a:t>, lateral mobility.  Are these really needed? (&lt;- primary)</a:t>
            </a:r>
            <a:r>
              <a:rPr lang="en-US" altLang="ja-JP" sz="1100" dirty="0" smtClean="0"/>
              <a:t>.</a:t>
            </a:r>
          </a:p>
          <a:p>
            <a:pPr marL="514350" indent="-514350">
              <a:buFont typeface="+mj-lt"/>
              <a:buAutoNum type="arabicPeriod"/>
            </a:pPr>
            <a:r>
              <a:rPr lang="en-US" altLang="ja-JP" sz="1100" dirty="0" smtClean="0"/>
              <a:t>Recommendations </a:t>
            </a:r>
            <a:r>
              <a:rPr lang="en-US" altLang="ja-JP" sz="1100" dirty="0"/>
              <a:t>– there were several in the 2007 report, which will be updated for the November meeting in </a:t>
            </a:r>
            <a:r>
              <a:rPr lang="en-US" altLang="ja-JP" sz="1100" dirty="0" smtClean="0"/>
              <a:t>Tokyo.</a:t>
            </a:r>
          </a:p>
          <a:p>
            <a:pPr marL="514350" indent="-514350">
              <a:buFont typeface="+mj-lt"/>
              <a:buAutoNum type="arabicPeriod"/>
            </a:pPr>
            <a:r>
              <a:rPr lang="en-US" altLang="ja-JP" sz="1100" dirty="0" smtClean="0"/>
              <a:t>While </a:t>
            </a:r>
            <a:r>
              <a:rPr lang="en-US" altLang="ja-JP" sz="1100" dirty="0"/>
              <a:t>plating is a labor driver with masking done by hand at CPI, CPI has an ‘old style’ plating facility for plating of vacuum electron devices and power couplers. The level of effort for the coupler development should be consistent with that put to development of cavities.  (The coupler development is 0.1% of that effort has gone into the cavities.</a:t>
            </a:r>
            <a:r>
              <a:rPr lang="en-US" altLang="ja-JP" sz="1100" dirty="0" smtClean="0"/>
              <a:t>)</a:t>
            </a:r>
          </a:p>
          <a:p>
            <a:pPr marL="514350" indent="-514350">
              <a:buFont typeface="+mj-lt"/>
              <a:buAutoNum type="arabicPeriod"/>
            </a:pPr>
            <a:r>
              <a:rPr lang="en-US" altLang="ja-JP" sz="1100" dirty="0" smtClean="0"/>
              <a:t>While </a:t>
            </a:r>
            <a:r>
              <a:rPr lang="en-US" altLang="ja-JP" sz="1100" dirty="0"/>
              <a:t>the specifications are difficult to meet for the TTF3 coupler (adhesion, uniformity in particular), CPI has met these specs on over 120 TTF3 power couplers.  CPI's power coupler plating process has been in use for 10 years since its original qualification by DESY and CNRS </a:t>
            </a:r>
            <a:r>
              <a:rPr lang="en-US" altLang="ja-JP" sz="1100" dirty="0" err="1"/>
              <a:t>Orsay</a:t>
            </a:r>
            <a:r>
              <a:rPr lang="en-US" altLang="ja-JP" sz="1100" dirty="0"/>
              <a:t> with over 180 power couplers built and plated during that time.  </a:t>
            </a:r>
            <a:endParaRPr lang="en-US" altLang="ja-JP" sz="1100" dirty="0" smtClean="0"/>
          </a:p>
          <a:p>
            <a:pPr marL="514350" indent="-514350">
              <a:buFont typeface="+mj-lt"/>
              <a:buAutoNum type="arabicPeriod"/>
            </a:pPr>
            <a:r>
              <a:rPr lang="en-US" altLang="ja-JP" sz="1100" dirty="0" smtClean="0"/>
              <a:t>If </a:t>
            </a:r>
            <a:r>
              <a:rPr lang="en-US" altLang="ja-JP" sz="1100" dirty="0"/>
              <a:t>the decision is to go to the alternate design – please consider that one cannot easily braze after plating without ruining the RRR.  The braze heat drives the plating into the base, ruining the </a:t>
            </a:r>
            <a:r>
              <a:rPr lang="en-US" altLang="ja-JP" sz="1100" dirty="0" smtClean="0"/>
              <a:t>RRR.</a:t>
            </a:r>
          </a:p>
          <a:p>
            <a:pPr marL="514350" indent="-514350">
              <a:buFont typeface="+mj-lt"/>
              <a:buAutoNum type="arabicPeriod"/>
            </a:pPr>
            <a:endParaRPr lang="en-US" altLang="ja-JP" sz="1100" dirty="0"/>
          </a:p>
          <a:p>
            <a:r>
              <a:rPr lang="en-US" altLang="ja-JP" sz="1100" dirty="0" smtClean="0"/>
              <a:t>RRR </a:t>
            </a:r>
            <a:r>
              <a:rPr lang="en-US" altLang="ja-JP" sz="1100" dirty="0" err="1"/>
              <a:t>vs</a:t>
            </a:r>
            <a:r>
              <a:rPr lang="en-US" altLang="ja-JP" sz="1100" dirty="0"/>
              <a:t> firing temp. data provided to CNRS </a:t>
            </a:r>
            <a:r>
              <a:rPr lang="en-US" altLang="ja-JP" sz="1100" dirty="0" err="1"/>
              <a:t>Orsay</a:t>
            </a:r>
            <a:r>
              <a:rPr lang="en-US" altLang="ja-JP" sz="1100" dirty="0"/>
              <a:t> and DESY indicated that heating the high-RRR plating was ok at 400 C but the RRR drops rapidly at 800 C and above.  Thicker plating extends the higher temperature limit at which the RRR drops but the thicker plating increases the thermal conduction.   </a:t>
            </a:r>
            <a:endParaRPr lang="en-US" altLang="ja-JP" sz="1100" dirty="0" smtClean="0"/>
          </a:p>
          <a:p>
            <a:r>
              <a:rPr lang="en-US" altLang="ja-JP" sz="1100" dirty="0" smtClean="0"/>
              <a:t>It </a:t>
            </a:r>
            <a:r>
              <a:rPr lang="en-US" altLang="ja-JP" sz="1100" dirty="0"/>
              <a:t>is hard to braze multiple components at a low enough temperature to prevent reduction of the RRR.  </a:t>
            </a:r>
            <a:r>
              <a:rPr lang="en-US" altLang="ja-JP" sz="1100" dirty="0" err="1"/>
              <a:t>CuSil</a:t>
            </a:r>
            <a:r>
              <a:rPr lang="en-US" altLang="ja-JP" sz="1100" dirty="0"/>
              <a:t> is the lowest temp high vacuum braze material that can be </a:t>
            </a:r>
            <a:r>
              <a:rPr lang="en-US" altLang="ja-JP" sz="1100" dirty="0" smtClean="0"/>
              <a:t>built.</a:t>
            </a:r>
          </a:p>
          <a:p>
            <a:endParaRPr lang="en-US" altLang="ja-JP" sz="1100" dirty="0"/>
          </a:p>
          <a:p>
            <a:r>
              <a:rPr lang="en-US" altLang="ja-JP" sz="1100" dirty="0" smtClean="0"/>
              <a:t>The </a:t>
            </a:r>
            <a:r>
              <a:rPr lang="en-US" altLang="ja-JP" sz="1100" dirty="0"/>
              <a:t>complete brazing of TTF couplers was tried by CPI for CNRS </a:t>
            </a:r>
            <a:r>
              <a:rPr lang="en-US" altLang="ja-JP" sz="1100" dirty="0" err="1"/>
              <a:t>Orsay</a:t>
            </a:r>
            <a:r>
              <a:rPr lang="en-US" altLang="ja-JP" sz="1100" dirty="0"/>
              <a:t>.  The all-brazed couplers were plated and titanium nitride coated after the couplers were brazed.  One of the couplers conditioned well and one did not.  This approach was abandoned as a </a:t>
            </a:r>
            <a:r>
              <a:rPr lang="en-US" altLang="ja-JP" sz="1100" dirty="0" smtClean="0"/>
              <a:t>result.</a:t>
            </a:r>
          </a:p>
          <a:p>
            <a:endParaRPr lang="en-US" altLang="ja-JP" sz="1100" dirty="0"/>
          </a:p>
          <a:p>
            <a:r>
              <a:rPr lang="en-US" altLang="ja-JP" sz="1100" dirty="0" smtClean="0"/>
              <a:t>CPI </a:t>
            </a:r>
            <a:r>
              <a:rPr lang="en-US" altLang="ja-JP" sz="1100" dirty="0"/>
              <a:t>uses an outside vendor to perform the electron beam weld as we do not have an e-beam welder in-house. Yields are very high.</a:t>
            </a:r>
          </a:p>
          <a:p>
            <a:endParaRPr lang="en-US" altLang="ja-JP" sz="1100" dirty="0"/>
          </a:p>
          <a:p>
            <a:r>
              <a:rPr lang="en-US" altLang="ja-JP" sz="1100" dirty="0"/>
              <a:t>The TTF3 coupler is a very mature coupler design with over 150 successfully built and conditioned by CPI and RI.  CPI's plating process is fully qualified and is currently in use on the 3.9 GHz couplers we are building for the XFEL.  It took CPI six months to qualify the plating process the first time, approximately 10 years ago.  It is CPI's opinion that the root cause of the current problems with the XFEL coupler program are directly attributable to the procurement strategy.  Two vendors (CPI and RI) were qualified by DESY and CNRS </a:t>
            </a:r>
            <a:r>
              <a:rPr lang="en-US" altLang="ja-JP" sz="1100" dirty="0" err="1"/>
              <a:t>Orsay</a:t>
            </a:r>
            <a:r>
              <a:rPr lang="en-US" altLang="ja-JP" sz="1100" dirty="0"/>
              <a:t> with two other vendors (Toshiba and e2v) participating in an industrialization program with two samples built and qualified.  A vendor which had not built a qualified coupler and which had very limited experience building power couplers was awarded the production contract.</a:t>
            </a:r>
          </a:p>
          <a:p>
            <a:endParaRPr kumimoji="1" lang="ja-JP" altLang="en-US" sz="1100" dirty="0"/>
          </a:p>
        </p:txBody>
      </p:sp>
    </p:spTree>
    <p:extLst>
      <p:ext uri="{BB962C8B-B14F-4D97-AF65-F5344CB8AC3E}">
        <p14:creationId xmlns:p14="http://schemas.microsoft.com/office/powerpoint/2010/main" val="4275405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RI Comments</a:t>
            </a:r>
            <a:endParaRPr kumimoji="1" lang="ja-JP" altLang="en-US" dirty="0"/>
          </a:p>
        </p:txBody>
      </p:sp>
      <p:sp>
        <p:nvSpPr>
          <p:cNvPr id="3" name="コンテンツ プレースホルダー 2"/>
          <p:cNvSpPr>
            <a:spLocks noGrp="1"/>
          </p:cNvSpPr>
          <p:nvPr>
            <p:ph idx="1"/>
          </p:nvPr>
        </p:nvSpPr>
        <p:spPr>
          <a:xfrm>
            <a:off x="457200" y="1404736"/>
            <a:ext cx="8229600" cy="4525963"/>
          </a:xfrm>
        </p:spPr>
        <p:txBody>
          <a:bodyPr/>
          <a:lstStyle/>
          <a:p>
            <a:pPr marL="514350" indent="-514350">
              <a:buFont typeface="+mj-lt"/>
              <a:buAutoNum type="arabicPeriod"/>
            </a:pPr>
            <a:r>
              <a:rPr lang="en-US" altLang="ja-JP" sz="2800" dirty="0"/>
              <a:t>Have to stretch the bellows more than it is allowed. Plastically deform the bellows 'once'</a:t>
            </a:r>
            <a:r>
              <a:rPr lang="en-US" altLang="ja-JP" sz="2800" dirty="0" smtClean="0"/>
              <a:t>.</a:t>
            </a:r>
          </a:p>
          <a:p>
            <a:pPr marL="514350" indent="-514350">
              <a:buFont typeface="+mj-lt"/>
              <a:buAutoNum type="arabicPeriod"/>
            </a:pPr>
            <a:endParaRPr lang="en-US" altLang="ja-JP" sz="2800" dirty="0"/>
          </a:p>
          <a:p>
            <a:pPr marL="514350" indent="-514350">
              <a:buFont typeface="+mj-lt"/>
              <a:buAutoNum type="arabicPeriod"/>
            </a:pPr>
            <a:r>
              <a:rPr lang="en-US" altLang="ja-JP" sz="2800" dirty="0" smtClean="0"/>
              <a:t>The </a:t>
            </a:r>
            <a:r>
              <a:rPr lang="en-US" altLang="ja-JP" sz="2800" dirty="0"/>
              <a:t>Cu plating is a cost-driver. Can only plate a few times</a:t>
            </a:r>
            <a:r>
              <a:rPr lang="en-US" altLang="ja-JP" sz="2800" dirty="0" smtClean="0"/>
              <a:t>.</a:t>
            </a:r>
          </a:p>
          <a:p>
            <a:pPr marL="514350" indent="-514350">
              <a:buFont typeface="+mj-lt"/>
              <a:buAutoNum type="arabicPeriod"/>
            </a:pPr>
            <a:endParaRPr lang="en-US" altLang="ja-JP" sz="2800" dirty="0"/>
          </a:p>
          <a:p>
            <a:pPr marL="514350" indent="-514350">
              <a:buFont typeface="+mj-lt"/>
              <a:buAutoNum type="arabicPeriod"/>
            </a:pPr>
            <a:r>
              <a:rPr lang="en-US" altLang="ja-JP" sz="2800" dirty="0" smtClean="0"/>
              <a:t>Using </a:t>
            </a:r>
            <a:r>
              <a:rPr lang="en-US" altLang="ja-JP" sz="2800" dirty="0"/>
              <a:t>only one window really saves cost</a:t>
            </a:r>
            <a:r>
              <a:rPr lang="en-US" altLang="ja-JP" sz="2800" dirty="0" smtClean="0"/>
              <a:t>.</a:t>
            </a:r>
            <a:r>
              <a:rPr lang="en-US" altLang="ja-JP" sz="2800" dirty="0"/>
              <a:t> </a:t>
            </a:r>
            <a:endParaRPr lang="en-US" altLang="ja-JP" sz="2800" dirty="0" smtClean="0"/>
          </a:p>
          <a:p>
            <a:pPr marL="0" indent="0">
              <a:buNone/>
            </a:pPr>
            <a:endParaRPr kumimoji="1" lang="ja-JP" altLang="en-US" dirty="0"/>
          </a:p>
        </p:txBody>
      </p:sp>
    </p:spTree>
    <p:extLst>
      <p:ext uri="{BB962C8B-B14F-4D97-AF65-F5344CB8AC3E}">
        <p14:creationId xmlns:p14="http://schemas.microsoft.com/office/powerpoint/2010/main" val="26476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Toshiba Comments</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pPr marL="514350" indent="-514350">
              <a:buFont typeface="+mj-lt"/>
              <a:buAutoNum type="arabicPeriod"/>
            </a:pPr>
            <a:r>
              <a:rPr lang="en-US" altLang="ja-JP" dirty="0"/>
              <a:t>D</a:t>
            </a:r>
            <a:r>
              <a:rPr lang="en-US" altLang="ja-JP" dirty="0" smtClean="0"/>
              <a:t>id </a:t>
            </a:r>
            <a:r>
              <a:rPr lang="en-US" altLang="ja-JP" dirty="0"/>
              <a:t>both types of couplers. (SNS was the old Tristan window). Can do both</a:t>
            </a:r>
            <a:r>
              <a:rPr lang="en-US" altLang="ja-JP" dirty="0" smtClean="0"/>
              <a:t>.</a:t>
            </a:r>
          </a:p>
          <a:p>
            <a:pPr marL="514350" indent="-514350">
              <a:buFont typeface="+mj-lt"/>
              <a:buAutoNum type="arabicPeriod"/>
            </a:pPr>
            <a:endParaRPr lang="en-US" altLang="ja-JP" dirty="0"/>
          </a:p>
          <a:p>
            <a:pPr marL="514350" indent="-514350">
              <a:buFont typeface="+mj-lt"/>
              <a:buAutoNum type="arabicPeriod"/>
            </a:pPr>
            <a:r>
              <a:rPr lang="en-US" altLang="ja-JP" dirty="0" smtClean="0"/>
              <a:t>Fabrication </a:t>
            </a:r>
            <a:r>
              <a:rPr lang="en-US" altLang="ja-JP" dirty="0"/>
              <a:t>man-hours for </a:t>
            </a:r>
            <a:r>
              <a:rPr lang="en-US" altLang="ja-JP" dirty="0" smtClean="0"/>
              <a:t>KEK-STF2 </a:t>
            </a:r>
            <a:r>
              <a:rPr lang="en-US" altLang="ja-JP" dirty="0"/>
              <a:t>coupler should be smaller for TTF. (what fraction smaller was not indicated)</a:t>
            </a:r>
            <a:r>
              <a:rPr lang="en-US" altLang="ja-JP" dirty="0" smtClean="0"/>
              <a:t>.</a:t>
            </a:r>
          </a:p>
          <a:p>
            <a:pPr marL="514350" indent="-514350">
              <a:buFont typeface="+mj-lt"/>
              <a:buAutoNum type="arabicPeriod"/>
            </a:pPr>
            <a:endParaRPr lang="en-US" altLang="ja-JP" dirty="0"/>
          </a:p>
          <a:p>
            <a:pPr marL="514350" indent="-514350">
              <a:buFont typeface="+mj-lt"/>
              <a:buAutoNum type="arabicPeriod"/>
            </a:pPr>
            <a:r>
              <a:rPr lang="en-US" altLang="ja-JP" dirty="0" smtClean="0"/>
              <a:t>Rotation </a:t>
            </a:r>
            <a:r>
              <a:rPr lang="en-US" altLang="ja-JP" dirty="0"/>
              <a:t>of the window is required for coating the cylindrical ceramic cylinder</a:t>
            </a:r>
            <a:r>
              <a:rPr lang="en-US" altLang="ja-JP" dirty="0" smtClean="0"/>
              <a:t>.</a:t>
            </a:r>
          </a:p>
          <a:p>
            <a:pPr marL="514350" indent="-514350">
              <a:buFont typeface="+mj-lt"/>
              <a:buAutoNum type="arabicPeriod"/>
            </a:pPr>
            <a:endParaRPr lang="en-US" altLang="ja-JP" dirty="0"/>
          </a:p>
          <a:p>
            <a:pPr marL="514350" indent="-514350">
              <a:buFont typeface="+mj-lt"/>
              <a:buAutoNum type="arabicPeriod"/>
            </a:pPr>
            <a:r>
              <a:rPr lang="en-US" altLang="ja-JP" dirty="0" smtClean="0"/>
              <a:t>Brazing </a:t>
            </a:r>
            <a:r>
              <a:rPr lang="en-US" altLang="ja-JP" dirty="0"/>
              <a:t>after plate. That causes a drop of RRR. Known problem. Take it into account? Another optimization. </a:t>
            </a:r>
            <a:endParaRPr lang="en-US" altLang="ja-JP" dirty="0" smtClean="0"/>
          </a:p>
          <a:p>
            <a:pPr marL="514350" indent="-514350">
              <a:buFont typeface="+mj-lt"/>
              <a:buAutoNum type="arabicPeriod"/>
            </a:pPr>
            <a:endParaRPr lang="en-US" altLang="ja-JP" dirty="0"/>
          </a:p>
          <a:p>
            <a:pPr marL="514350" indent="-514350">
              <a:buFont typeface="+mj-lt"/>
              <a:buAutoNum type="arabicPeriod"/>
            </a:pPr>
            <a:r>
              <a:rPr lang="en-US" altLang="ja-JP" dirty="0" smtClean="0"/>
              <a:t>By </a:t>
            </a:r>
            <a:r>
              <a:rPr lang="en-US" altLang="ja-JP" dirty="0"/>
              <a:t>changing the thickness of the coupler. Now the same as the TTF 3 coupler</a:t>
            </a:r>
            <a:r>
              <a:rPr lang="en-US" altLang="ja-JP" dirty="0" smtClean="0"/>
              <a:t>.</a:t>
            </a:r>
            <a:endParaRPr lang="en-US" altLang="ja-JP" dirty="0"/>
          </a:p>
        </p:txBody>
      </p:sp>
    </p:spTree>
    <p:extLst>
      <p:ext uri="{BB962C8B-B14F-4D97-AF65-F5344CB8AC3E}">
        <p14:creationId xmlns:p14="http://schemas.microsoft.com/office/powerpoint/2010/main" val="1416937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Thales Comments</a:t>
            </a:r>
            <a:endParaRPr kumimoji="1" lang="ja-JP" altLang="en-US" dirty="0"/>
          </a:p>
        </p:txBody>
      </p:sp>
      <p:sp>
        <p:nvSpPr>
          <p:cNvPr id="3" name="コンテンツ プレースホルダー 2"/>
          <p:cNvSpPr>
            <a:spLocks noGrp="1"/>
          </p:cNvSpPr>
          <p:nvPr>
            <p:ph idx="1"/>
          </p:nvPr>
        </p:nvSpPr>
        <p:spPr/>
        <p:txBody>
          <a:bodyPr/>
          <a:lstStyle/>
          <a:p>
            <a:r>
              <a:rPr lang="en-US" altLang="ja-JP" dirty="0"/>
              <a:t>Problems are due to the fact that they were given (imposed) design with no room for adjustment. They would like to be able to change fabrication parameters such that the overall performance is as-specified.</a:t>
            </a:r>
          </a:p>
          <a:p>
            <a:endParaRPr kumimoji="1" lang="ja-JP" altLang="en-US" dirty="0"/>
          </a:p>
        </p:txBody>
      </p:sp>
    </p:spTree>
    <p:extLst>
      <p:ext uri="{BB962C8B-B14F-4D97-AF65-F5344CB8AC3E}">
        <p14:creationId xmlns:p14="http://schemas.microsoft.com/office/powerpoint/2010/main" val="4140619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LAL Comments</a:t>
            </a:r>
            <a:endParaRPr kumimoji="1" lang="ja-JP" altLang="en-US" dirty="0"/>
          </a:p>
        </p:txBody>
      </p:sp>
      <p:sp>
        <p:nvSpPr>
          <p:cNvPr id="3" name="コンテンツ プレースホルダー 2"/>
          <p:cNvSpPr>
            <a:spLocks noGrp="1"/>
          </p:cNvSpPr>
          <p:nvPr>
            <p:ph idx="1"/>
          </p:nvPr>
        </p:nvSpPr>
        <p:spPr/>
        <p:txBody>
          <a:bodyPr/>
          <a:lstStyle/>
          <a:p>
            <a:r>
              <a:rPr lang="en-US" altLang="ja-JP" dirty="0"/>
              <a:t>Pre-production period important. Qualification phase. Dennis (DESY) added - the prototype process is long.</a:t>
            </a:r>
            <a:endParaRPr kumimoji="1" lang="ja-JP" altLang="en-US" dirty="0"/>
          </a:p>
        </p:txBody>
      </p:sp>
    </p:spTree>
    <p:extLst>
      <p:ext uri="{BB962C8B-B14F-4D97-AF65-F5344CB8AC3E}">
        <p14:creationId xmlns:p14="http://schemas.microsoft.com/office/powerpoint/2010/main" val="3996687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CEA Comments</a:t>
            </a:r>
            <a:endParaRPr kumimoji="1" lang="ja-JP" altLang="en-US" dirty="0"/>
          </a:p>
        </p:txBody>
      </p:sp>
      <p:sp>
        <p:nvSpPr>
          <p:cNvPr id="3" name="コンテンツ プレースホルダー 2"/>
          <p:cNvSpPr>
            <a:spLocks noGrp="1"/>
          </p:cNvSpPr>
          <p:nvPr>
            <p:ph idx="1"/>
          </p:nvPr>
        </p:nvSpPr>
        <p:spPr/>
        <p:txBody>
          <a:bodyPr/>
          <a:lstStyle/>
          <a:p>
            <a:r>
              <a:rPr lang="en-US" altLang="ja-JP" dirty="0"/>
              <a:t>Are there installation issues</a:t>
            </a:r>
            <a:r>
              <a:rPr lang="en-US" altLang="ja-JP" dirty="0" smtClean="0"/>
              <a:t>?</a:t>
            </a:r>
          </a:p>
          <a:p>
            <a:pPr lvl="1"/>
            <a:r>
              <a:rPr kumimoji="1" lang="en-US" altLang="ja-JP" dirty="0" smtClean="0"/>
              <a:t>To be answered base on CEA experience for EXFEL</a:t>
            </a:r>
            <a:endParaRPr kumimoji="1" lang="ja-JP" altLang="en-US" dirty="0"/>
          </a:p>
        </p:txBody>
      </p:sp>
    </p:spTree>
    <p:extLst>
      <p:ext uri="{BB962C8B-B14F-4D97-AF65-F5344CB8AC3E}">
        <p14:creationId xmlns:p14="http://schemas.microsoft.com/office/powerpoint/2010/main" val="2977082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295400" y="76200"/>
            <a:ext cx="7705374" cy="914400"/>
          </a:xfrm>
        </p:spPr>
        <p:txBody>
          <a:bodyPr/>
          <a:lstStyle/>
          <a:p>
            <a:r>
              <a:rPr kumimoji="1" lang="en-US" altLang="ja-JP" b="1" dirty="0" smtClean="0"/>
              <a:t>Cavity Integration</a:t>
            </a:r>
            <a:endParaRPr kumimoji="1" lang="ja-JP" altLang="en-US" b="1" dirty="0"/>
          </a:p>
        </p:txBody>
      </p:sp>
      <p:sp>
        <p:nvSpPr>
          <p:cNvPr id="4" name="日付プレースホルダー 3"/>
          <p:cNvSpPr>
            <a:spLocks noGrp="1"/>
          </p:cNvSpPr>
          <p:nvPr>
            <p:ph type="dt" sz="half" idx="10"/>
          </p:nvPr>
        </p:nvSpPr>
        <p:spPr/>
        <p:txBody>
          <a:bodyPr/>
          <a:lstStyle/>
          <a:p>
            <a:r>
              <a:rPr lang="en-US" smtClean="0">
                <a:solidFill>
                  <a:srgbClr val="000000"/>
                </a:solidFill>
                <a:latin typeface="Arial"/>
                <a:ea typeface="Arial Unicode MS"/>
                <a:cs typeface="Arial Unicode MS"/>
              </a:rPr>
              <a:t>A. Yamamoto, 2012.12.13</a:t>
            </a:r>
            <a:endParaRPr lang="en-US">
              <a:solidFill>
                <a:srgbClr val="000000"/>
              </a:solidFill>
              <a:latin typeface="Arial"/>
              <a:ea typeface="Arial Unicode MS"/>
              <a:cs typeface="Arial Unicode MS"/>
            </a:endParaRPr>
          </a:p>
        </p:txBody>
      </p:sp>
      <p:sp>
        <p:nvSpPr>
          <p:cNvPr id="5" name="フッター プレースホルダー 4"/>
          <p:cNvSpPr>
            <a:spLocks noGrp="1"/>
          </p:cNvSpPr>
          <p:nvPr>
            <p:ph type="ftr" sz="quarter" idx="11"/>
          </p:nvPr>
        </p:nvSpPr>
        <p:spPr/>
        <p:txBody>
          <a:bodyPr/>
          <a:lstStyle/>
          <a:p>
            <a:r>
              <a:rPr lang="en-US" smtClean="0">
                <a:latin typeface="Arial"/>
                <a:ea typeface="Arial Unicode MS"/>
                <a:cs typeface="Arial Unicode MS"/>
              </a:rPr>
              <a:t>ILC-PAC SCRF </a:t>
            </a:r>
            <a:endParaRPr lang="en-US">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2</a:t>
            </a:fld>
            <a:endParaRPr lang="en-US">
              <a:solidFill>
                <a:srgbClr val="000000"/>
              </a:solidFill>
              <a:latin typeface="Arial"/>
              <a:ea typeface="Arial Unicode MS"/>
              <a:cs typeface="Arial Unicode MS"/>
            </a:endParaRPr>
          </a:p>
        </p:txBody>
      </p:sp>
      <p:pic>
        <p:nvPicPr>
          <p:cNvPr id="12" name="コンテンツ プレースホルダー 11"/>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t="-1068" b="-517"/>
          <a:stretch/>
        </p:blipFill>
        <p:spPr>
          <a:xfrm>
            <a:off x="5194068" y="1095459"/>
            <a:ext cx="3276158" cy="3122160"/>
          </a:xfrm>
          <a:ln>
            <a:noFill/>
          </a:ln>
        </p:spPr>
      </p:pic>
      <p:sp>
        <p:nvSpPr>
          <p:cNvPr id="2" name="コンテンツ プレースホルダー 1"/>
          <p:cNvSpPr>
            <a:spLocks noGrp="1"/>
          </p:cNvSpPr>
          <p:nvPr>
            <p:ph sz="half" idx="1"/>
          </p:nvPr>
        </p:nvSpPr>
        <p:spPr>
          <a:xfrm>
            <a:off x="685800" y="1255090"/>
            <a:ext cx="3810000" cy="4391587"/>
          </a:xfrm>
          <a:ln>
            <a:solidFill>
              <a:srgbClr val="3366FF"/>
            </a:solidFill>
          </a:ln>
        </p:spPr>
        <p:txBody>
          <a:bodyPr/>
          <a:lstStyle/>
          <a:p>
            <a:r>
              <a:rPr kumimoji="1" lang="en-US" altLang="ja-JP" dirty="0" smtClean="0"/>
              <a:t>9-cell resonator</a:t>
            </a:r>
          </a:p>
          <a:p>
            <a:r>
              <a:rPr kumimoji="1" lang="en-US" altLang="ja-JP" dirty="0" smtClean="0"/>
              <a:t>Input</a:t>
            </a:r>
            <a:r>
              <a:rPr kumimoji="1" lang="en-US" altLang="ja-JP" dirty="0"/>
              <a:t>-</a:t>
            </a:r>
            <a:r>
              <a:rPr kumimoji="1" lang="en-US" altLang="ja-JP" dirty="0" smtClean="0"/>
              <a:t>coupler</a:t>
            </a:r>
          </a:p>
          <a:p>
            <a:pPr lvl="1"/>
            <a:r>
              <a:rPr kumimoji="1" lang="en-US" altLang="ja-JP" dirty="0" smtClean="0">
                <a:solidFill>
                  <a:srgbClr val="3366FF"/>
                </a:solidFill>
              </a:rPr>
              <a:t>TTF-III coupler </a:t>
            </a:r>
            <a:endParaRPr kumimoji="1" lang="en-US" altLang="ja-JP" dirty="0">
              <a:solidFill>
                <a:srgbClr val="3366FF"/>
              </a:solidFill>
            </a:endParaRPr>
          </a:p>
          <a:p>
            <a:r>
              <a:rPr kumimoji="1" lang="en-US" altLang="ja-JP" dirty="0" smtClean="0"/>
              <a:t>Frequency tuners</a:t>
            </a:r>
          </a:p>
          <a:p>
            <a:pPr lvl="1"/>
            <a:r>
              <a:rPr kumimoji="1" lang="en-US" altLang="ja-JP" dirty="0" smtClean="0">
                <a:solidFill>
                  <a:srgbClr val="3366FF"/>
                </a:solidFill>
              </a:rPr>
              <a:t>Blade tuner</a:t>
            </a:r>
          </a:p>
          <a:p>
            <a:r>
              <a:rPr kumimoji="1" lang="en-US" altLang="ja-JP" dirty="0"/>
              <a:t>He tank</a:t>
            </a:r>
          </a:p>
          <a:p>
            <a:r>
              <a:rPr kumimoji="1" lang="en-US" altLang="ja-JP" dirty="0" smtClean="0"/>
              <a:t>Magnetic shield</a:t>
            </a:r>
          </a:p>
          <a:p>
            <a:pPr lvl="1"/>
            <a:r>
              <a:rPr kumimoji="1" lang="en-US" altLang="ja-JP" dirty="0" smtClean="0">
                <a:solidFill>
                  <a:srgbClr val="3366FF"/>
                </a:solidFill>
              </a:rPr>
              <a:t>Inside He tank</a:t>
            </a:r>
            <a:endParaRPr kumimoji="1" lang="ja-JP" altLang="en-US" dirty="0">
              <a:solidFill>
                <a:srgbClr val="3366FF"/>
              </a:solidFill>
            </a:endParaRPr>
          </a:p>
        </p:txBody>
      </p:sp>
      <p:pic>
        <p:nvPicPr>
          <p:cNvPr id="9" name="図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421390" y="4369081"/>
            <a:ext cx="2766600" cy="1897228"/>
          </a:xfrm>
          <a:prstGeom prst="rect">
            <a:avLst/>
          </a:prstGeom>
          <a:ln>
            <a:solidFill>
              <a:srgbClr val="3366FF"/>
            </a:solidFill>
          </a:ln>
        </p:spPr>
      </p:pic>
    </p:spTree>
    <p:extLst>
      <p:ext uri="{BB962C8B-B14F-4D97-AF65-F5344CB8AC3E}">
        <p14:creationId xmlns:p14="http://schemas.microsoft.com/office/powerpoint/2010/main" val="3970078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CERN Comments</a:t>
            </a:r>
            <a:endParaRPr kumimoji="1" lang="ja-JP" altLang="en-US" dirty="0"/>
          </a:p>
        </p:txBody>
      </p:sp>
      <p:sp>
        <p:nvSpPr>
          <p:cNvPr id="3" name="コンテンツ プレースホルダー 2"/>
          <p:cNvSpPr>
            <a:spLocks noGrp="1"/>
          </p:cNvSpPr>
          <p:nvPr>
            <p:ph idx="1"/>
          </p:nvPr>
        </p:nvSpPr>
        <p:spPr/>
        <p:txBody>
          <a:bodyPr/>
          <a:lstStyle/>
          <a:p>
            <a:r>
              <a:rPr lang="en-US" altLang="ja-JP" dirty="0"/>
              <a:t>two windows of &gt;~ 200 coupler single-windows failures after 10 years. Cracks that could be varnished. </a:t>
            </a:r>
            <a:endParaRPr lang="en-US" altLang="ja-JP" dirty="0" smtClean="0"/>
          </a:p>
          <a:p>
            <a:endParaRPr lang="en-US" altLang="ja-JP" dirty="0"/>
          </a:p>
          <a:p>
            <a:r>
              <a:rPr lang="en-US" altLang="ja-JP" dirty="0" smtClean="0"/>
              <a:t>The </a:t>
            </a:r>
            <a:r>
              <a:rPr lang="en-US" altLang="ja-JP" dirty="0"/>
              <a:t>single window for SNS made the cavity volume open during CM assembly.</a:t>
            </a:r>
            <a:endParaRPr kumimoji="1" lang="ja-JP" altLang="en-US" dirty="0"/>
          </a:p>
        </p:txBody>
      </p:sp>
    </p:spTree>
    <p:extLst>
      <p:ext uri="{BB962C8B-B14F-4D97-AF65-F5344CB8AC3E}">
        <p14:creationId xmlns:p14="http://schemas.microsoft.com/office/powerpoint/2010/main" val="2710626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Homework Assignments</a:t>
            </a:r>
            <a:endParaRPr kumimoji="1" lang="ja-JP" altLang="en-US" dirty="0"/>
          </a:p>
        </p:txBody>
      </p:sp>
      <p:sp>
        <p:nvSpPr>
          <p:cNvPr id="3" name="コンテンツ プレースホルダー 2"/>
          <p:cNvSpPr>
            <a:spLocks noGrp="1"/>
          </p:cNvSpPr>
          <p:nvPr>
            <p:ph idx="1"/>
          </p:nvPr>
        </p:nvSpPr>
        <p:spPr/>
        <p:txBody>
          <a:bodyPr>
            <a:normAutofit fontScale="47500" lnSpcReduction="20000"/>
          </a:bodyPr>
          <a:lstStyle/>
          <a:p>
            <a:r>
              <a:rPr lang="en-US" altLang="ja-JP" dirty="0" smtClean="0"/>
              <a:t>Re</a:t>
            </a:r>
            <a:r>
              <a:rPr lang="en-US" altLang="ja-JP" dirty="0"/>
              <a:t>-check the ILC FP coupler specifications to be checked from the accelerator integration view points: </a:t>
            </a:r>
          </a:p>
          <a:p>
            <a:pPr lvl="1"/>
            <a:r>
              <a:rPr lang="en-US" altLang="ja-JP" dirty="0"/>
              <a:t>	Nick Walker, </a:t>
            </a:r>
            <a:r>
              <a:rPr lang="en-US" altLang="ja-JP" dirty="0" err="1"/>
              <a:t>Chirs</a:t>
            </a:r>
            <a:r>
              <a:rPr lang="en-US" altLang="ja-JP" dirty="0"/>
              <a:t> </a:t>
            </a:r>
            <a:r>
              <a:rPr lang="en-US" altLang="ja-JP" dirty="0" err="1"/>
              <a:t>Adolphsen</a:t>
            </a:r>
            <a:r>
              <a:rPr lang="en-US" altLang="ja-JP" dirty="0"/>
              <a:t>, </a:t>
            </a:r>
            <a:r>
              <a:rPr lang="en-US" altLang="ja-JP" dirty="0" err="1"/>
              <a:t>Nikolay</a:t>
            </a:r>
            <a:r>
              <a:rPr lang="en-US" altLang="ja-JP" dirty="0"/>
              <a:t> </a:t>
            </a:r>
            <a:r>
              <a:rPr lang="en-US" altLang="ja-JP" dirty="0" err="1"/>
              <a:t>Solyak</a:t>
            </a:r>
            <a:r>
              <a:rPr lang="en-US" altLang="ja-JP" dirty="0"/>
              <a:t>, </a:t>
            </a:r>
          </a:p>
          <a:p>
            <a:pPr lvl="1"/>
            <a:r>
              <a:rPr lang="en-US" altLang="ja-JP" dirty="0"/>
              <a:t>	(in cooperation with </a:t>
            </a:r>
            <a:r>
              <a:rPr lang="en-US" altLang="ja-JP" dirty="0" err="1"/>
              <a:t>cryomodule</a:t>
            </a:r>
            <a:r>
              <a:rPr lang="en-US" altLang="ja-JP" dirty="0"/>
              <a:t> experts to check thermal heat-load) </a:t>
            </a:r>
          </a:p>
          <a:p>
            <a:endParaRPr lang="en-US" altLang="ja-JP" dirty="0"/>
          </a:p>
          <a:p>
            <a:r>
              <a:rPr lang="en-US" altLang="ja-JP" dirty="0" smtClean="0"/>
              <a:t>Design </a:t>
            </a:r>
            <a:r>
              <a:rPr lang="en-US" altLang="ja-JP" dirty="0"/>
              <a:t>and the design parameters to be further checked/investigated, </a:t>
            </a:r>
          </a:p>
          <a:p>
            <a:pPr lvl="1"/>
            <a:r>
              <a:rPr lang="en-US" altLang="ja-JP" dirty="0"/>
              <a:t>   including effort for the most cost-effective design with better plug-compatibility: </a:t>
            </a:r>
          </a:p>
          <a:p>
            <a:pPr lvl="1"/>
            <a:r>
              <a:rPr lang="en-US" altLang="ja-JP" dirty="0"/>
              <a:t>	TTF3 type couplers: 			Denis </a:t>
            </a:r>
            <a:r>
              <a:rPr lang="en-US" altLang="ja-JP" dirty="0" err="1"/>
              <a:t>Kostin</a:t>
            </a:r>
            <a:endParaRPr lang="en-US" altLang="ja-JP" dirty="0"/>
          </a:p>
          <a:p>
            <a:pPr lvl="1"/>
            <a:r>
              <a:rPr lang="en-US" altLang="ja-JP" dirty="0"/>
              <a:t>	KEK-STF type couplers:		</a:t>
            </a:r>
            <a:r>
              <a:rPr lang="en-US" altLang="ja-JP" dirty="0" err="1"/>
              <a:t>Yasuchika</a:t>
            </a:r>
            <a:r>
              <a:rPr lang="en-US" altLang="ja-JP" dirty="0"/>
              <a:t> Yamamoto</a:t>
            </a:r>
          </a:p>
          <a:p>
            <a:pPr lvl="1"/>
            <a:r>
              <a:rPr lang="en-US" altLang="ja-JP" dirty="0"/>
              <a:t>	General/neutral advices:		Eric </a:t>
            </a:r>
            <a:r>
              <a:rPr lang="en-US" altLang="ja-JP" dirty="0" err="1"/>
              <a:t>Montesinos</a:t>
            </a:r>
            <a:endParaRPr lang="en-US" altLang="ja-JP" dirty="0"/>
          </a:p>
          <a:p>
            <a:endParaRPr lang="en-US" altLang="ja-JP" dirty="0"/>
          </a:p>
          <a:p>
            <a:r>
              <a:rPr lang="en-US" altLang="ja-JP" dirty="0"/>
              <a:t> </a:t>
            </a:r>
            <a:r>
              <a:rPr lang="en-US" altLang="ja-JP" dirty="0" smtClean="0"/>
              <a:t>Industrial </a:t>
            </a:r>
            <a:r>
              <a:rPr lang="en-US" altLang="ja-JP" dirty="0"/>
              <a:t>studies to be coordinated: </a:t>
            </a:r>
            <a:endParaRPr lang="en-US" altLang="ja-JP" dirty="0" smtClean="0"/>
          </a:p>
          <a:p>
            <a:pPr lvl="1"/>
            <a:r>
              <a:rPr lang="en-US" altLang="ja-JP" dirty="0" smtClean="0"/>
              <a:t>Akira </a:t>
            </a:r>
            <a:r>
              <a:rPr lang="en-US" altLang="ja-JP" dirty="0"/>
              <a:t>Yamamoto in cooperation with LCC and contributing laboratories, and  </a:t>
            </a:r>
            <a:endParaRPr lang="en-US" altLang="ja-JP" dirty="0" smtClean="0"/>
          </a:p>
          <a:p>
            <a:pPr lvl="1"/>
            <a:r>
              <a:rPr lang="en-US" altLang="ja-JP" dirty="0" smtClean="0"/>
              <a:t>industrial </a:t>
            </a:r>
            <a:r>
              <a:rPr lang="en-US" altLang="ja-JP" dirty="0"/>
              <a:t>partners: RI, Thales, CPI, and Toshiba </a:t>
            </a:r>
          </a:p>
          <a:p>
            <a:endParaRPr lang="en-US" altLang="ja-JP" dirty="0"/>
          </a:p>
          <a:p>
            <a:r>
              <a:rPr lang="en-US" altLang="ja-JP" dirty="0"/>
              <a:t>  </a:t>
            </a:r>
            <a:r>
              <a:rPr lang="en-US" altLang="ja-JP" dirty="0" smtClean="0"/>
              <a:t>LCWS </a:t>
            </a:r>
            <a:r>
              <a:rPr lang="en-US" altLang="ja-JP" dirty="0"/>
              <a:t>working group meeting agenda and coordination (on November 12-14) </a:t>
            </a:r>
          </a:p>
          <a:p>
            <a:pPr marL="0" indent="0">
              <a:buNone/>
            </a:pPr>
            <a:r>
              <a:rPr lang="en-US" altLang="ja-JP" dirty="0"/>
              <a:t>	</a:t>
            </a:r>
            <a:r>
              <a:rPr lang="en-US" altLang="ja-JP" dirty="0" smtClean="0"/>
              <a:t>	Wolf</a:t>
            </a:r>
            <a:r>
              <a:rPr lang="en-US" altLang="ja-JP" dirty="0"/>
              <a:t>-Dietrich Moeller, and </a:t>
            </a:r>
            <a:r>
              <a:rPr lang="en-US" altLang="ja-JP" dirty="0" err="1"/>
              <a:t>Eiji</a:t>
            </a:r>
            <a:r>
              <a:rPr lang="en-US" altLang="ja-JP" dirty="0"/>
              <a:t> </a:t>
            </a:r>
            <a:r>
              <a:rPr lang="en-US" altLang="ja-JP" dirty="0" err="1" smtClean="0"/>
              <a:t>Kako</a:t>
            </a:r>
            <a:r>
              <a:rPr lang="en-US" altLang="ja-JP" dirty="0"/>
              <a:t>, and Hitoshi </a:t>
            </a:r>
            <a:r>
              <a:rPr lang="en-US" altLang="ja-JP" dirty="0" err="1"/>
              <a:t>Hayano</a:t>
            </a:r>
            <a:r>
              <a:rPr lang="en-US" altLang="ja-JP" dirty="0"/>
              <a:t> (and </a:t>
            </a:r>
            <a:r>
              <a:rPr lang="en-US" altLang="ja-JP" dirty="0" smtClean="0"/>
              <a:t>A. </a:t>
            </a:r>
            <a:r>
              <a:rPr lang="en-US" altLang="ja-JP" dirty="0"/>
              <a:t>Yamamoto, as assistant)  </a:t>
            </a:r>
          </a:p>
          <a:p>
            <a:endParaRPr lang="en-US" altLang="ja-JP" dirty="0"/>
          </a:p>
          <a:p>
            <a:r>
              <a:rPr lang="en-US" altLang="ja-JP" dirty="0"/>
              <a:t>Next meeting through </a:t>
            </a:r>
            <a:r>
              <a:rPr lang="en-US" altLang="ja-JP" dirty="0" err="1"/>
              <a:t>Fuze</a:t>
            </a:r>
            <a:r>
              <a:rPr lang="en-US" altLang="ja-JP" dirty="0"/>
              <a:t> connection: </a:t>
            </a:r>
          </a:p>
          <a:p>
            <a:pPr marL="0" indent="0">
              <a:buNone/>
            </a:pPr>
            <a:r>
              <a:rPr lang="en-US" altLang="ja-JP" dirty="0"/>
              <a:t>	</a:t>
            </a:r>
            <a:r>
              <a:rPr lang="en-US" altLang="ja-JP" dirty="0" smtClean="0"/>
              <a:t>	in </a:t>
            </a:r>
            <a:r>
              <a:rPr lang="en-US" altLang="ja-JP" dirty="0"/>
              <a:t>the middle of October (most likely at nominal time, on </a:t>
            </a:r>
            <a:r>
              <a:rPr lang="en-US" altLang="ja-JP" dirty="0">
                <a:solidFill>
                  <a:srgbClr val="3366FF"/>
                </a:solidFill>
              </a:rPr>
              <a:t>Oct. </a:t>
            </a:r>
            <a:r>
              <a:rPr lang="en-US" altLang="ja-JP" strike="sngStrike" dirty="0" smtClean="0">
                <a:solidFill>
                  <a:srgbClr val="3366FF"/>
                </a:solidFill>
              </a:rPr>
              <a:t>16</a:t>
            </a:r>
            <a:r>
              <a:rPr lang="en-US" altLang="ja-JP" dirty="0" smtClean="0">
                <a:solidFill>
                  <a:srgbClr val="3366FF"/>
                </a:solidFill>
                <a:sym typeface="Wingdings"/>
              </a:rPr>
              <a:t> 17</a:t>
            </a:r>
            <a:r>
              <a:rPr lang="en-US" altLang="ja-JP" dirty="0" smtClean="0">
                <a:solidFill>
                  <a:srgbClr val="3366FF"/>
                </a:solidFill>
              </a:rPr>
              <a:t>, Thursday</a:t>
            </a:r>
            <a:r>
              <a:rPr lang="en-US" altLang="ja-JP" dirty="0" smtClean="0"/>
              <a:t>)</a:t>
            </a:r>
            <a:r>
              <a:rPr lang="en-US" altLang="ja-JP" dirty="0"/>
              <a:t> </a:t>
            </a:r>
          </a:p>
          <a:p>
            <a:endParaRPr kumimoji="1" lang="ja-JP" altLang="en-US" dirty="0"/>
          </a:p>
        </p:txBody>
      </p:sp>
    </p:spTree>
    <p:extLst>
      <p:ext uri="{BB962C8B-B14F-4D97-AF65-F5344CB8AC3E}">
        <p14:creationId xmlns:p14="http://schemas.microsoft.com/office/powerpoint/2010/main" val="2007220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827395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25426" y="141120"/>
            <a:ext cx="8948944" cy="762000"/>
          </a:xfrm>
        </p:spPr>
        <p:txBody>
          <a:bodyPr>
            <a:normAutofit fontScale="90000"/>
          </a:bodyPr>
          <a:lstStyle/>
          <a:p>
            <a:r>
              <a:rPr kumimoji="0" lang="en-US" altLang="ja-JP" sz="3600" b="1" dirty="0" smtClean="0">
                <a:solidFill>
                  <a:srgbClr val="000090"/>
                </a:solidFill>
              </a:rPr>
              <a:t>ILC SCRF Cavity Plug</a:t>
            </a:r>
            <a:r>
              <a:rPr kumimoji="0" lang="en-US" altLang="ja-JP" sz="3600" b="1" dirty="0">
                <a:solidFill>
                  <a:srgbClr val="000090"/>
                </a:solidFill>
              </a:rPr>
              <a:t>-compatible </a:t>
            </a:r>
            <a:r>
              <a:rPr kumimoji="0" lang="en-US" altLang="ja-JP" sz="3600" b="1" dirty="0" smtClean="0">
                <a:solidFill>
                  <a:srgbClr val="000090"/>
                </a:solidFill>
              </a:rPr>
              <a:t>Conditions</a:t>
            </a:r>
            <a:br>
              <a:rPr kumimoji="0" lang="en-US" altLang="ja-JP" sz="3600" b="1" dirty="0" smtClean="0">
                <a:solidFill>
                  <a:srgbClr val="000090"/>
                </a:solidFill>
              </a:rPr>
            </a:br>
            <a:r>
              <a:rPr kumimoji="0" lang="en-US" altLang="ja-JP" sz="3600" b="1" dirty="0" smtClean="0">
                <a:solidFill>
                  <a:srgbClr val="000090"/>
                </a:solidFill>
              </a:rPr>
              <a:t>discussed in the Technical Design Phase  </a:t>
            </a:r>
            <a:endParaRPr kumimoji="0" lang="en-US" altLang="ja-JP" sz="3600" b="1" dirty="0">
              <a:solidFill>
                <a:srgbClr val="000090"/>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457200" y="1066800"/>
            <a:ext cx="2990850" cy="2133600"/>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381000" y="3505200"/>
            <a:ext cx="3048000" cy="1960563"/>
          </a:xfrm>
        </p:spPr>
      </p:pic>
      <p:sp>
        <p:nvSpPr>
          <p:cNvPr id="73733" name="テキスト ボックス 8"/>
          <p:cNvSpPr txBox="1">
            <a:spLocks noChangeArrowheads="1"/>
          </p:cNvSpPr>
          <p:nvPr/>
        </p:nvSpPr>
        <p:spPr bwMode="auto">
          <a:xfrm>
            <a:off x="457200" y="5703924"/>
            <a:ext cx="8236170" cy="523220"/>
          </a:xfrm>
          <a:prstGeom prst="rect">
            <a:avLst/>
          </a:prstGeom>
          <a:noFill/>
          <a:ln w="9525">
            <a:noFill/>
            <a:miter lim="800000"/>
            <a:headEnd/>
            <a:tailEnd/>
          </a:ln>
        </p:spPr>
        <p:txBody>
          <a:bodyPr wrap="square">
            <a:prstTxWarp prst="textNoShape">
              <a:avLst/>
            </a:prstTxWarp>
            <a:spAutoFit/>
          </a:bodyPr>
          <a:lstStyle/>
          <a:p>
            <a:r>
              <a:rPr lang="en-US" altLang="ja-JP" sz="2800" dirty="0">
                <a:solidFill>
                  <a:srgbClr val="FF6600"/>
                </a:solidFill>
              </a:rPr>
              <a:t>Plug-compatible interface </a:t>
            </a:r>
            <a:r>
              <a:rPr lang="en-US" altLang="ja-JP" sz="2800" dirty="0" smtClean="0">
                <a:solidFill>
                  <a:srgbClr val="FF6600"/>
                </a:solidFill>
              </a:rPr>
              <a:t>to be further </a:t>
            </a:r>
            <a:r>
              <a:rPr lang="en-US" altLang="ja-JP" sz="2800" dirty="0" smtClean="0"/>
              <a:t>established</a:t>
            </a:r>
            <a:endParaRPr lang="ja-JP" altLang="en-US" sz="2800" dirty="0"/>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3173894087"/>
              </p:ext>
            </p:extLst>
          </p:nvPr>
        </p:nvGraphicFramePr>
        <p:xfrm>
          <a:off x="3733800" y="1143000"/>
          <a:ext cx="5105400" cy="4149090"/>
        </p:xfrm>
        <a:graphic>
          <a:graphicData uri="http://schemas.openxmlformats.org/drawingml/2006/table">
            <a:tbl>
              <a:tblPr/>
              <a:tblGrid>
                <a:gridCol w="2268538"/>
                <a:gridCol w="1389062"/>
                <a:gridCol w="1447800"/>
              </a:tblGrid>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8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smtClean="0">
                          <a:ln>
                            <a:noFill/>
                          </a:ln>
                          <a:solidFill>
                            <a:srgbClr val="0000FF"/>
                          </a:solidFill>
                          <a:effectLst/>
                          <a:latin typeface="+mn-lt"/>
                          <a:ea typeface="Osaka" pitchFamily="-105" charset="-128"/>
                          <a:cs typeface="Osaka" pitchFamily="-105" charset="-128"/>
                        </a:rPr>
                        <a:t>Varieties</a:t>
                      </a:r>
                      <a:endParaRPr kumimoji="1" lang="ja-JP" altLang="en-US" sz="1800" b="1" i="0" u="none" strike="noStrike" cap="none" normalizeH="0" baseline="0" dirty="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smtClean="0">
                          <a:ln>
                            <a:noFill/>
                          </a:ln>
                          <a:solidFill>
                            <a:srgbClr val="000514"/>
                          </a:solidFill>
                          <a:effectLst/>
                          <a:latin typeface="+mn-lt"/>
                          <a:ea typeface="Osaka" pitchFamily="-105" charset="-128"/>
                          <a:cs typeface="Osaka" pitchFamily="-105" charset="-128"/>
                        </a:rPr>
                        <a:t>Baselines in ILC-TDR</a:t>
                      </a:r>
                      <a:endParaRPr kumimoji="1" lang="ja-JP" altLang="en-US" sz="18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8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FF"/>
                          </a:solidFill>
                          <a:effectLst/>
                          <a:latin typeface="+mn-lt"/>
                          <a:ea typeface="Osaka" pitchFamily="-105" charset="-128"/>
                          <a:cs typeface="Osaka" pitchFamily="-105" charset="-128"/>
                        </a:rPr>
                        <a:t>TESLA / LL</a:t>
                      </a:r>
                      <a:endParaRPr kumimoji="1" lang="ja-JP" altLang="en-US" sz="1800" b="0" i="0" u="none" strike="noStrike" cap="none" normalizeH="0" baseline="0" dirty="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8000"/>
                          </a:solidFill>
                          <a:effectLst/>
                          <a:latin typeface="+mn-lt"/>
                          <a:ea typeface="Osaka" pitchFamily="-105" charset="-128"/>
                          <a:cs typeface="Osaka" pitchFamily="-105" charset="-128"/>
                        </a:rPr>
                        <a:t>TESLA </a:t>
                      </a:r>
                      <a:endParaRPr kumimoji="1" lang="ja-JP" altLang="en-US" sz="1800" b="0" i="0" u="none" strike="noStrike" cap="none" normalizeH="0" baseline="0" dirty="0">
                        <a:ln>
                          <a:noFill/>
                        </a:ln>
                        <a:solidFill>
                          <a:srgbClr val="008000"/>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514"/>
                          </a:solidFill>
                          <a:effectLst/>
                          <a:latin typeface="+mn-lt"/>
                          <a:ea typeface="Osaka" pitchFamily="-105" charset="-128"/>
                          <a:cs typeface="Osaka" pitchFamily="-105" charset="-128"/>
                        </a:rPr>
                        <a:t>Length</a:t>
                      </a:r>
                      <a:endParaRPr kumimoji="1" lang="ja-JP" altLang="en-US" sz="18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514"/>
                          </a:solidFill>
                          <a:effectLst/>
                          <a:latin typeface="+mn-lt"/>
                          <a:ea typeface="Osaka" pitchFamily="-105" charset="-128"/>
                          <a:cs typeface="Osaka" pitchFamily="-105" charset="-128"/>
                        </a:rPr>
                        <a:t>Fixed</a:t>
                      </a:r>
                      <a:endParaRPr kumimoji="1" lang="ja-JP" altLang="en-US" sz="1800" b="0" i="0" u="none" strike="noStrike" cap="none" normalizeH="0" baseline="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8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514"/>
                          </a:solidFill>
                          <a:effectLst/>
                          <a:latin typeface="+mn-lt"/>
                          <a:ea typeface="Osaka" pitchFamily="-105" charset="-128"/>
                          <a:cs typeface="Osaka" pitchFamily="-105" charset="-128"/>
                        </a:rPr>
                        <a:t>Fixed</a:t>
                      </a:r>
                      <a:endParaRPr kumimoji="1" lang="ja-JP" altLang="en-US" sz="1800" b="0" i="0" u="none" strike="noStrike" cap="none" normalizeH="0" baseline="0" dirty="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514"/>
                          </a:solidFill>
                          <a:effectLst/>
                          <a:latin typeface="+mn-lt"/>
                          <a:ea typeface="Osaka" pitchFamily="-105" charset="-128"/>
                          <a:cs typeface="Osaka" pitchFamily="-105" charset="-128"/>
                        </a:rPr>
                        <a:t>Suspension pitch</a:t>
                      </a:r>
                      <a:endParaRPr kumimoji="1" lang="ja-JP" altLang="en-US" sz="1800" b="0" i="0" u="none" strike="noStrike" cap="none" normalizeH="0" baseline="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514"/>
                          </a:solidFill>
                          <a:effectLst/>
                          <a:latin typeface="+mn-lt"/>
                          <a:ea typeface="Osaka" pitchFamily="-105" charset="-128"/>
                          <a:cs typeface="Osaka" pitchFamily="-105" charset="-128"/>
                        </a:rPr>
                        <a:t>Fixed</a:t>
                      </a:r>
                      <a:endParaRPr kumimoji="1" lang="ja-JP" altLang="en-US" sz="1800" b="0" i="0" u="none" strike="noStrike" cap="none" normalizeH="0" baseline="0" dirty="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514"/>
                          </a:solidFill>
                          <a:effectLst/>
                          <a:latin typeface="+mn-lt"/>
                          <a:ea typeface="Osaka" pitchFamily="-105" charset="-128"/>
                          <a:cs typeface="Osaka" pitchFamily="-105" charset="-128"/>
                        </a:rPr>
                        <a:t>Tuner</a:t>
                      </a:r>
                      <a:endParaRPr kumimoji="1" lang="ja-JP" altLang="en-US" sz="18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FF"/>
                          </a:solidFill>
                          <a:effectLst/>
                          <a:latin typeface="+mn-lt"/>
                          <a:ea typeface="Osaka" pitchFamily="-105" charset="-128"/>
                          <a:cs typeface="Osaka" pitchFamily="-105" charset="-128"/>
                        </a:rPr>
                        <a:t>Blade/</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FF"/>
                          </a:solidFill>
                          <a:effectLst/>
                          <a:latin typeface="+mn-lt"/>
                          <a:ea typeface="Osaka" pitchFamily="-105" charset="-128"/>
                          <a:cs typeface="Osaka" pitchFamily="-105" charset="-128"/>
                        </a:rPr>
                        <a:t>Slide-Jack</a:t>
                      </a:r>
                      <a:endParaRPr kumimoji="1" lang="ja-JP" altLang="en-US" sz="1800" b="0" i="0" u="none" strike="noStrike" cap="none" normalizeH="0" baseline="0" dirty="0" smtClean="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8000"/>
                          </a:solidFill>
                          <a:effectLst/>
                          <a:latin typeface="+mn-lt"/>
                          <a:ea typeface="Osaka" pitchFamily="-105" charset="-128"/>
                          <a:cs typeface="Osaka" pitchFamily="-105" charset="-128"/>
                        </a:rPr>
                        <a:t>Blade</a:t>
                      </a:r>
                      <a:endParaRPr kumimoji="1" lang="ja-JP" altLang="en-US" sz="1800" b="0" i="0" u="none" strike="noStrike" cap="none" normalizeH="0" baseline="0" dirty="0">
                        <a:ln>
                          <a:noFill/>
                        </a:ln>
                        <a:solidFill>
                          <a:srgbClr val="008000"/>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514"/>
                          </a:solidFill>
                          <a:effectLst/>
                          <a:latin typeface="+mn-lt"/>
                          <a:ea typeface="Osaka" pitchFamily="-105" charset="-128"/>
                          <a:cs typeface="Osaka" pitchFamily="-105" charset="-128"/>
                        </a:rPr>
                        <a:t>(cold end)</a:t>
                      </a:r>
                      <a:endParaRPr kumimoji="1" lang="ja-JP" altLang="en-US" sz="1800" b="0" i="0" u="none" strike="noStrike" cap="none" normalizeH="0" baseline="0" dirty="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FF"/>
                          </a:solidFill>
                          <a:effectLst/>
                          <a:latin typeface="+mn-lt"/>
                          <a:ea typeface="Osaka" pitchFamily="-105" charset="-128"/>
                          <a:cs typeface="Osaka" pitchFamily="-105" charset="-128"/>
                        </a:rPr>
                        <a:t>40 or 60</a:t>
                      </a:r>
                      <a:endParaRPr kumimoji="1" lang="ja-JP" altLang="en-US" sz="1800" b="0" i="0" u="none" strike="noStrike" cap="none" normalizeH="0" baseline="0" dirty="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8000"/>
                          </a:solidFill>
                          <a:effectLst/>
                          <a:latin typeface="+mn-lt"/>
                          <a:ea typeface="Osaka" pitchFamily="-105" charset="-128"/>
                          <a:cs typeface="Osaka" pitchFamily="-105" charset="-128"/>
                        </a:rPr>
                        <a:t>40 mm</a:t>
                      </a:r>
                      <a:endParaRPr kumimoji="1" lang="ja-JP" altLang="en-US" sz="1800" b="0" i="0" u="none" strike="noStrike" cap="none" normalizeH="0" baseline="0" dirty="0" smtClean="0">
                        <a:ln>
                          <a:noFill/>
                        </a:ln>
                        <a:solidFill>
                          <a:srgbClr val="008000"/>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514"/>
                          </a:solidFill>
                          <a:effectLst/>
                          <a:latin typeface="+mn-lt"/>
                          <a:ea typeface="Osaka" pitchFamily="-105" charset="-128"/>
                          <a:cs typeface="Osaka" pitchFamily="-105" charset="-128"/>
                        </a:rPr>
                        <a:t>Coupler pitch</a:t>
                      </a:r>
                      <a:endParaRPr kumimoji="1" lang="ja-JP" altLang="en-US" sz="1800" b="0" i="0" u="none" strike="noStrike" cap="none" normalizeH="0" baseline="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514"/>
                          </a:solidFill>
                          <a:effectLst/>
                          <a:latin typeface="+mn-lt"/>
                          <a:ea typeface="Osaka" pitchFamily="-105" charset="-128"/>
                          <a:cs typeface="Osaka" pitchFamily="-105" charset="-128"/>
                        </a:rPr>
                        <a:t>Fixed</a:t>
                      </a:r>
                      <a:endParaRPr kumimoji="1" lang="ja-JP" altLang="en-US" sz="1800" b="0" i="0" u="none" strike="noStrike" cap="none" normalizeH="0" baseline="0" dirty="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8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FF"/>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514"/>
                          </a:solidFill>
                          <a:effectLst/>
                          <a:latin typeface="+mn-lt"/>
                          <a:ea typeface="Osaka" pitchFamily="-105" charset="-128"/>
                          <a:cs typeface="Osaka" pitchFamily="-105" charset="-128"/>
                        </a:rPr>
                        <a:t>Fixed</a:t>
                      </a:r>
                      <a:endParaRPr kumimoji="1" lang="ja-JP" altLang="en-US" sz="1800" b="0" i="0" u="none" strike="noStrike" cap="none" normalizeH="0" baseline="0" dirty="0" smtClean="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r>
            </a:tbl>
          </a:graphicData>
        </a:graphic>
      </p:graphicFrame>
      <p:sp>
        <p:nvSpPr>
          <p:cNvPr id="4" name="円/楕円 3"/>
          <p:cNvSpPr/>
          <p:nvPr/>
        </p:nvSpPr>
        <p:spPr>
          <a:xfrm>
            <a:off x="2328333" y="4064000"/>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ja-JP" alt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5" name="日付プレースホルダー 4"/>
          <p:cNvSpPr>
            <a:spLocks noGrp="1"/>
          </p:cNvSpPr>
          <p:nvPr>
            <p:ph type="dt" sz="half" idx="10"/>
          </p:nvPr>
        </p:nvSpPr>
        <p:spPr/>
        <p:txBody>
          <a:bodyPr/>
          <a:lstStyle/>
          <a:p>
            <a:pPr>
              <a:defRPr/>
            </a:pPr>
            <a:r>
              <a:rPr lang="en-US" altLang="ja-JP" smtClean="0"/>
              <a:t>13/07/29</a:t>
            </a:r>
            <a:endParaRPr lang="en-US" altLang="ja-JP"/>
          </a:p>
        </p:txBody>
      </p:sp>
      <p:sp>
        <p:nvSpPr>
          <p:cNvPr id="6" name="フッター プレースホルダー 5"/>
          <p:cNvSpPr>
            <a:spLocks noGrp="1"/>
          </p:cNvSpPr>
          <p:nvPr>
            <p:ph type="ftr" sz="quarter" idx="11"/>
          </p:nvPr>
        </p:nvSpPr>
        <p:spPr/>
        <p:txBody>
          <a:bodyPr/>
          <a:lstStyle/>
          <a:p>
            <a:pPr>
              <a:defRPr/>
            </a:pPr>
            <a:r>
              <a:rPr lang="en-US" altLang="ja-JP" smtClean="0"/>
              <a:t>KEK-LC-Meeting</a:t>
            </a:r>
            <a:endParaRPr lang="en-US" altLang="ja-JP"/>
          </a:p>
        </p:txBody>
      </p:sp>
    </p:spTree>
    <p:extLst>
      <p:ext uri="{BB962C8B-B14F-4D97-AF65-F5344CB8AC3E}">
        <p14:creationId xmlns:p14="http://schemas.microsoft.com/office/powerpoint/2010/main" val="29340798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13196"/>
          </a:xfrm>
        </p:spPr>
        <p:txBody>
          <a:bodyPr>
            <a:normAutofit fontScale="90000"/>
          </a:bodyPr>
          <a:lstStyle/>
          <a:p>
            <a:r>
              <a:rPr kumimoji="1" lang="en-US" altLang="ja-JP" dirty="0" smtClean="0"/>
              <a:t>Plan for approaching the LCWS-WG</a:t>
            </a:r>
            <a:endParaRPr kumimoji="1" lang="ja-JP" altLang="en-US" dirty="0"/>
          </a:p>
        </p:txBody>
      </p:sp>
      <p:sp>
        <p:nvSpPr>
          <p:cNvPr id="3" name="コンテンツ プレースホルダー 2"/>
          <p:cNvSpPr>
            <a:spLocks noGrp="1"/>
          </p:cNvSpPr>
          <p:nvPr>
            <p:ph idx="1"/>
          </p:nvPr>
        </p:nvSpPr>
        <p:spPr>
          <a:xfrm>
            <a:off x="219487" y="987834"/>
            <a:ext cx="8716784" cy="4798968"/>
          </a:xfrm>
        </p:spPr>
        <p:txBody>
          <a:bodyPr>
            <a:noAutofit/>
          </a:bodyPr>
          <a:lstStyle/>
          <a:p>
            <a:r>
              <a:rPr kumimoji="1" lang="en-US" altLang="ja-JP" sz="1800" dirty="0" smtClean="0">
                <a:solidFill>
                  <a:srgbClr val="008000"/>
                </a:solidFill>
              </a:rPr>
              <a:t>July: </a:t>
            </a:r>
            <a:r>
              <a:rPr kumimoji="1" lang="en-US" altLang="ja-JP" sz="1800" dirty="0" smtClean="0"/>
              <a:t>		</a:t>
            </a:r>
          </a:p>
          <a:p>
            <a:pPr lvl="1"/>
            <a:r>
              <a:rPr lang="en-US" altLang="ja-JP" sz="1800" dirty="0" smtClean="0"/>
              <a:t>1st</a:t>
            </a:r>
            <a:r>
              <a:rPr kumimoji="1" lang="en-US" altLang="ja-JP" sz="1800" dirty="0" smtClean="0"/>
              <a:t> </a:t>
            </a:r>
            <a:r>
              <a:rPr kumimoji="1" lang="en-US" altLang="ja-JP" sz="1800" dirty="0" err="1" smtClean="0"/>
              <a:t>fuze</a:t>
            </a:r>
            <a:r>
              <a:rPr kumimoji="1" lang="en-US" altLang="ja-JP" sz="1800" dirty="0" smtClean="0"/>
              <a:t> meeting to discuss and to assign homework</a:t>
            </a:r>
          </a:p>
          <a:p>
            <a:r>
              <a:rPr lang="en-US" altLang="ja-JP" sz="1800" dirty="0" smtClean="0">
                <a:solidFill>
                  <a:srgbClr val="008000"/>
                </a:solidFill>
              </a:rPr>
              <a:t>August:</a:t>
            </a:r>
          </a:p>
          <a:p>
            <a:pPr lvl="1"/>
            <a:r>
              <a:rPr lang="en-US" altLang="ja-JP" sz="1800" dirty="0" smtClean="0"/>
              <a:t>A meeting at CERN : WD Moeller to visit CERN with RI engineer </a:t>
            </a:r>
          </a:p>
          <a:p>
            <a:pPr lvl="1"/>
            <a:r>
              <a:rPr lang="en-US" altLang="ja-JP" sz="1800" dirty="0" smtClean="0"/>
              <a:t>Special discussion on </a:t>
            </a:r>
            <a:r>
              <a:rPr lang="en-US" altLang="ja-JP" sz="1800" dirty="0" smtClean="0">
                <a:solidFill>
                  <a:srgbClr val="3366FF"/>
                </a:solidFill>
              </a:rPr>
              <a:t>Cu plating </a:t>
            </a:r>
            <a:r>
              <a:rPr lang="en-US" altLang="ja-JP" sz="1800" dirty="0" smtClean="0"/>
              <a:t>with getting CERN’s experts </a:t>
            </a:r>
            <a:r>
              <a:rPr lang="en-US" altLang="ja-JP" sz="1800" dirty="0" err="1" smtClean="0"/>
              <a:t>involvment</a:t>
            </a:r>
            <a:endParaRPr lang="en-US" altLang="ja-JP" sz="1800" dirty="0" smtClean="0"/>
          </a:p>
          <a:p>
            <a:pPr lvl="1"/>
            <a:r>
              <a:rPr kumimoji="1" lang="en-US" altLang="ja-JP" sz="1800" dirty="0" smtClean="0"/>
              <a:t>2</a:t>
            </a:r>
            <a:r>
              <a:rPr kumimoji="1" lang="en-US" altLang="ja-JP" sz="1800" baseline="30000" dirty="0" smtClean="0"/>
              <a:t>nd</a:t>
            </a:r>
            <a:r>
              <a:rPr kumimoji="1" lang="en-US" altLang="ja-JP" sz="1800" dirty="0" smtClean="0"/>
              <a:t> </a:t>
            </a:r>
            <a:r>
              <a:rPr kumimoji="1" lang="en-US" altLang="ja-JP" sz="1800" dirty="0" err="1" smtClean="0"/>
              <a:t>fuze</a:t>
            </a:r>
            <a:r>
              <a:rPr kumimoji="1" lang="en-US" altLang="ja-JP" sz="1800" dirty="0" smtClean="0"/>
              <a:t> meeting </a:t>
            </a:r>
          </a:p>
          <a:p>
            <a:pPr lvl="2"/>
            <a:r>
              <a:rPr lang="en-US" altLang="ja-JP" sz="1800" dirty="0" smtClean="0"/>
              <a:t>ILC requirement and comparison of two designs </a:t>
            </a:r>
            <a:endParaRPr lang="en-US" altLang="ja-JP" sz="1800" dirty="0"/>
          </a:p>
          <a:p>
            <a:r>
              <a:rPr kumimoji="1" lang="en-US" altLang="ja-JP" sz="1800" dirty="0" smtClean="0">
                <a:solidFill>
                  <a:srgbClr val="008000"/>
                </a:solidFill>
              </a:rPr>
              <a:t>September: </a:t>
            </a:r>
          </a:p>
          <a:p>
            <a:pPr lvl="1"/>
            <a:r>
              <a:rPr lang="en-US" altLang="ja-JP" sz="1800" dirty="0" smtClean="0"/>
              <a:t>An interim </a:t>
            </a:r>
            <a:r>
              <a:rPr lang="en-US" altLang="ja-JP" sz="1800" dirty="0" smtClean="0">
                <a:solidFill>
                  <a:srgbClr val="FF0000"/>
                </a:solidFill>
              </a:rPr>
              <a:t>meeting during SRF</a:t>
            </a:r>
            <a:r>
              <a:rPr lang="en-US" altLang="ja-JP" sz="1800" dirty="0" smtClean="0"/>
              <a:t>, </a:t>
            </a:r>
            <a:r>
              <a:rPr lang="en-US" altLang="ja-JP" sz="1800" dirty="0" err="1" smtClean="0"/>
              <a:t>forcusing</a:t>
            </a:r>
            <a:r>
              <a:rPr lang="en-US" altLang="ja-JP" sz="1800" dirty="0" smtClean="0"/>
              <a:t> on the coupler design to seek for the best for ILC </a:t>
            </a:r>
          </a:p>
          <a:p>
            <a:pPr lvl="1"/>
            <a:r>
              <a:rPr lang="en-US" altLang="ja-JP" sz="1800" dirty="0"/>
              <a:t>R</a:t>
            </a:r>
            <a:r>
              <a:rPr lang="en-US" altLang="ja-JP" sz="1800" dirty="0" smtClean="0"/>
              <a:t>eview the progress and to prepare further </a:t>
            </a:r>
          </a:p>
          <a:p>
            <a:r>
              <a:rPr lang="en-US" altLang="ja-JP" sz="1800" dirty="0" smtClean="0">
                <a:solidFill>
                  <a:srgbClr val="008000"/>
                </a:solidFill>
              </a:rPr>
              <a:t>October:</a:t>
            </a:r>
          </a:p>
          <a:p>
            <a:pPr lvl="1"/>
            <a:r>
              <a:rPr lang="en-US" altLang="ja-JP" sz="1800" dirty="0" smtClean="0"/>
              <a:t>3</a:t>
            </a:r>
            <a:r>
              <a:rPr lang="en-US" altLang="ja-JP" sz="1800" baseline="30000" dirty="0" smtClean="0"/>
              <a:t>rd</a:t>
            </a:r>
            <a:r>
              <a:rPr lang="en-US" altLang="ja-JP" sz="1800" dirty="0" smtClean="0"/>
              <a:t> </a:t>
            </a:r>
            <a:r>
              <a:rPr lang="en-US" altLang="ja-JP" sz="1800" dirty="0" err="1" smtClean="0"/>
              <a:t>fuze</a:t>
            </a:r>
            <a:r>
              <a:rPr lang="en-US" altLang="ja-JP" sz="1800" dirty="0" smtClean="0"/>
              <a:t> meeting </a:t>
            </a:r>
          </a:p>
          <a:p>
            <a:pPr lvl="2"/>
            <a:r>
              <a:rPr lang="en-US" altLang="ja-JP" sz="1800" dirty="0" smtClean="0"/>
              <a:t>To prepare for LCWS</a:t>
            </a:r>
          </a:p>
          <a:p>
            <a:r>
              <a:rPr kumimoji="1" lang="en-US" altLang="ja-JP" sz="1800" dirty="0" smtClean="0">
                <a:solidFill>
                  <a:srgbClr val="008000"/>
                </a:solidFill>
              </a:rPr>
              <a:t>November:</a:t>
            </a:r>
          </a:p>
          <a:p>
            <a:pPr lvl="1"/>
            <a:r>
              <a:rPr lang="en-US" altLang="ja-JP" sz="1800" dirty="0" smtClean="0">
                <a:solidFill>
                  <a:srgbClr val="FF0000"/>
                </a:solidFill>
              </a:rPr>
              <a:t>LCWS and Coupler WG. </a:t>
            </a:r>
          </a:p>
          <a:p>
            <a:pPr lvl="2"/>
            <a:r>
              <a:rPr kumimoji="1" lang="en-US" altLang="ja-JP" sz="1800" dirty="0" smtClean="0"/>
              <a:t>Reach consensus for the ILC coupler design under a plug-compatible interfaces</a:t>
            </a:r>
            <a:endParaRPr kumimoji="1" lang="ja-JP" altLang="en-US" sz="1800" dirty="0"/>
          </a:p>
        </p:txBody>
      </p:sp>
    </p:spTree>
    <p:extLst>
      <p:ext uri="{BB962C8B-B14F-4D97-AF65-F5344CB8AC3E}">
        <p14:creationId xmlns:p14="http://schemas.microsoft.com/office/powerpoint/2010/main" val="36570571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Candidate Dates: Nov. 12-13, 2013</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4138874757"/>
              </p:ext>
            </p:extLst>
          </p:nvPr>
        </p:nvGraphicFramePr>
        <p:xfrm>
          <a:off x="457200" y="1600200"/>
          <a:ext cx="8229600" cy="3048000"/>
        </p:xfrm>
        <a:graphic>
          <a:graphicData uri="http://schemas.openxmlformats.org/drawingml/2006/table">
            <a:tbl>
              <a:tblPr firstRow="1" bandRow="1">
                <a:tableStyleId>{5C22544A-7EE6-4342-B048-85BDC9FD1C3A}</a:tableStyleId>
              </a:tblPr>
              <a:tblGrid>
                <a:gridCol w="2375751"/>
                <a:gridCol w="2702700"/>
                <a:gridCol w="3151149"/>
              </a:tblGrid>
              <a:tr h="370840">
                <a:tc>
                  <a:txBody>
                    <a:bodyPr/>
                    <a:lstStyle/>
                    <a:p>
                      <a:endParaRPr kumimoji="1" lang="ja-JP" altLang="en-US" sz="2400" dirty="0"/>
                    </a:p>
                  </a:txBody>
                  <a:tcPr/>
                </a:tc>
                <a:tc>
                  <a:txBody>
                    <a:bodyPr/>
                    <a:lstStyle/>
                    <a:p>
                      <a:r>
                        <a:rPr kumimoji="1" lang="en-US" altLang="ja-JP" sz="2400" dirty="0" smtClean="0"/>
                        <a:t>am</a:t>
                      </a:r>
                      <a:endParaRPr kumimoji="1" lang="ja-JP" altLang="en-US" sz="2400" dirty="0"/>
                    </a:p>
                  </a:txBody>
                  <a:tcPr/>
                </a:tc>
                <a:tc>
                  <a:txBody>
                    <a:bodyPr/>
                    <a:lstStyle/>
                    <a:p>
                      <a:r>
                        <a:rPr kumimoji="1" lang="en-US" altLang="ja-JP" sz="2400" dirty="0" smtClean="0"/>
                        <a:t>pm</a:t>
                      </a:r>
                      <a:endParaRPr kumimoji="1" lang="ja-JP" altLang="en-US" sz="2400" dirty="0"/>
                    </a:p>
                  </a:txBody>
                  <a:tcPr/>
                </a:tc>
              </a:tr>
              <a:tr h="370840">
                <a:tc>
                  <a:txBody>
                    <a:bodyPr/>
                    <a:lstStyle/>
                    <a:p>
                      <a:r>
                        <a:rPr kumimoji="1" lang="en-US" altLang="ja-JP" sz="2000" dirty="0" smtClean="0">
                          <a:solidFill>
                            <a:schemeClr val="bg1">
                              <a:lumMod val="65000"/>
                            </a:schemeClr>
                          </a:solidFill>
                        </a:rPr>
                        <a:t>11, Monday</a:t>
                      </a:r>
                      <a:endParaRPr kumimoji="1" lang="ja-JP" altLang="en-US" sz="2000" dirty="0">
                        <a:solidFill>
                          <a:schemeClr val="bg1">
                            <a:lumMod val="65000"/>
                          </a:schemeClr>
                        </a:solidFill>
                      </a:endParaRPr>
                    </a:p>
                  </a:txBody>
                  <a:tcPr/>
                </a:tc>
                <a:tc>
                  <a:txBody>
                    <a:bodyPr/>
                    <a:lstStyle/>
                    <a:p>
                      <a:r>
                        <a:rPr kumimoji="1" lang="en-US" altLang="ja-JP" sz="2000" dirty="0" smtClean="0">
                          <a:solidFill>
                            <a:schemeClr val="bg1">
                              <a:lumMod val="65000"/>
                            </a:schemeClr>
                          </a:solidFill>
                        </a:rPr>
                        <a:t>Plenary</a:t>
                      </a:r>
                      <a:endParaRPr kumimoji="1" lang="ja-JP" altLang="en-US" sz="2000" dirty="0">
                        <a:solidFill>
                          <a:schemeClr val="bg1">
                            <a:lumMod val="65000"/>
                          </a:schemeClr>
                        </a:solidFill>
                      </a:endParaRPr>
                    </a:p>
                  </a:txBody>
                  <a:tcPr/>
                </a:tc>
                <a:tc>
                  <a:txBody>
                    <a:bodyPr/>
                    <a:lstStyle/>
                    <a:p>
                      <a:r>
                        <a:rPr kumimoji="1" lang="en-US" altLang="ja-JP" sz="2000" dirty="0" smtClean="0">
                          <a:solidFill>
                            <a:schemeClr val="bg1">
                              <a:lumMod val="65000"/>
                            </a:schemeClr>
                          </a:solidFill>
                        </a:rPr>
                        <a:t>Plenary</a:t>
                      </a:r>
                      <a:endParaRPr kumimoji="1" lang="ja-JP" altLang="en-US" sz="2000" dirty="0">
                        <a:solidFill>
                          <a:schemeClr val="bg1">
                            <a:lumMod val="65000"/>
                          </a:schemeClr>
                        </a:solidFill>
                      </a:endParaRPr>
                    </a:p>
                  </a:txBody>
                  <a:tcPr/>
                </a:tc>
              </a:tr>
              <a:tr h="370840">
                <a:tc>
                  <a:txBody>
                    <a:bodyPr/>
                    <a:lstStyle/>
                    <a:p>
                      <a:r>
                        <a:rPr kumimoji="1" lang="en-US" altLang="ja-JP" sz="2000" baseline="0" dirty="0" smtClean="0">
                          <a:solidFill>
                            <a:srgbClr val="3366FF"/>
                          </a:solidFill>
                        </a:rPr>
                        <a:t>12, Tuesday</a:t>
                      </a:r>
                      <a:endParaRPr kumimoji="1" lang="ja-JP" altLang="en-US" sz="2000" dirty="0">
                        <a:solidFill>
                          <a:srgbClr val="3366FF"/>
                        </a:solidFill>
                      </a:endParaRPr>
                    </a:p>
                  </a:txBody>
                  <a:tcPr/>
                </a:tc>
                <a:tc>
                  <a:txBody>
                    <a:bodyPr/>
                    <a:lstStyle/>
                    <a:p>
                      <a:r>
                        <a:rPr kumimoji="1" lang="en-US" altLang="ja-JP" sz="2000" dirty="0" smtClean="0"/>
                        <a:t>SCRF/ML: Coupler</a:t>
                      </a:r>
                      <a:r>
                        <a:rPr kumimoji="1" lang="en-US" altLang="ja-JP" sz="2000" baseline="0" dirty="0" smtClean="0"/>
                        <a:t> WG</a:t>
                      </a:r>
                      <a:r>
                        <a:rPr kumimoji="1" lang="en-US" altLang="ja-JP" sz="2000" dirty="0" smtClean="0"/>
                        <a:t> </a:t>
                      </a:r>
                      <a:endParaRPr kumimoji="1" lang="ja-JP" altLang="en-US" sz="2000" dirty="0"/>
                    </a:p>
                  </a:txBody>
                  <a:tcPr/>
                </a:tc>
                <a:tc>
                  <a:txBody>
                    <a:bodyPr/>
                    <a:lstStyle/>
                    <a:p>
                      <a:r>
                        <a:rPr kumimoji="1" lang="en-US" altLang="ja-JP" sz="2000" dirty="0" smtClean="0"/>
                        <a:t>SCRF/ML:</a:t>
                      </a:r>
                      <a:r>
                        <a:rPr kumimoji="1" lang="en-US" altLang="ja-JP" sz="2000" baseline="0" dirty="0" smtClean="0"/>
                        <a:t> Coupler WG</a:t>
                      </a:r>
                      <a:endParaRPr kumimoji="1" lang="ja-JP" altLang="en-US" sz="2000" dirty="0"/>
                    </a:p>
                  </a:txBody>
                  <a:tcPr/>
                </a:tc>
              </a:tr>
              <a:tr h="370840">
                <a:tc>
                  <a:txBody>
                    <a:bodyPr/>
                    <a:lstStyle/>
                    <a:p>
                      <a:r>
                        <a:rPr kumimoji="1" lang="en-US" altLang="ja-JP" sz="2000" dirty="0" smtClean="0">
                          <a:solidFill>
                            <a:srgbClr val="3366FF"/>
                          </a:solidFill>
                        </a:rPr>
                        <a:t>13, Wednesday</a:t>
                      </a:r>
                      <a:endParaRPr kumimoji="1" lang="ja-JP" altLang="en-US" sz="2000" dirty="0">
                        <a:solidFill>
                          <a:srgbClr val="3366FF"/>
                        </a:solidFill>
                      </a:endParaRPr>
                    </a:p>
                  </a:txBody>
                  <a:tcPr/>
                </a:tc>
                <a:tc>
                  <a:txBody>
                    <a:bodyPr/>
                    <a:lstStyle/>
                    <a:p>
                      <a:r>
                        <a:rPr kumimoji="1" lang="en-US" altLang="ja-JP" sz="2000" dirty="0" smtClean="0"/>
                        <a:t>SCRF/ML:</a:t>
                      </a:r>
                      <a:r>
                        <a:rPr kumimoji="1" lang="en-US" altLang="ja-JP" sz="2000" baseline="0" dirty="0" smtClean="0"/>
                        <a:t> Coupler WG</a:t>
                      </a:r>
                      <a:endParaRPr kumimoji="1" lang="ja-JP" altLang="en-US" sz="2000" dirty="0"/>
                    </a:p>
                  </a:txBody>
                  <a:tcPr/>
                </a:tc>
                <a:tc>
                  <a:txBody>
                    <a:bodyPr/>
                    <a:lstStyle/>
                    <a:p>
                      <a:r>
                        <a:rPr kumimoji="1" lang="en-US" altLang="ja-JP" sz="2000" dirty="0" smtClean="0"/>
                        <a:t>(SCRF/ML</a:t>
                      </a:r>
                      <a:r>
                        <a:rPr kumimoji="1" lang="en-US" altLang="ja-JP" sz="2000" baseline="0" dirty="0" smtClean="0"/>
                        <a:t>: Coupler WG) become a half-time  </a:t>
                      </a:r>
                      <a:endParaRPr kumimoji="1" lang="ja-JP" altLang="en-US" sz="2000" dirty="0"/>
                    </a:p>
                  </a:txBody>
                  <a:tcPr/>
                </a:tc>
              </a:tr>
              <a:tr h="370840">
                <a:tc>
                  <a:txBody>
                    <a:bodyPr/>
                    <a:lstStyle/>
                    <a:p>
                      <a:r>
                        <a:rPr kumimoji="1" lang="en-US" altLang="ja-JP" sz="2000" dirty="0" smtClean="0">
                          <a:solidFill>
                            <a:srgbClr val="000000"/>
                          </a:solidFill>
                        </a:rPr>
                        <a:t>14, Thursday</a:t>
                      </a:r>
                      <a:endParaRPr kumimoji="1" lang="ja-JP" altLang="en-US" sz="2000" dirty="0">
                        <a:solidFill>
                          <a:srgbClr val="000000"/>
                        </a:solidFill>
                      </a:endParaRPr>
                    </a:p>
                  </a:txBody>
                  <a:tcPr/>
                </a:tc>
                <a:tc>
                  <a:txBody>
                    <a:bodyPr/>
                    <a:lstStyle/>
                    <a:p>
                      <a:r>
                        <a:rPr kumimoji="1" lang="en-US" altLang="ja-JP" sz="2000" dirty="0" smtClean="0">
                          <a:solidFill>
                            <a:schemeClr val="tx1"/>
                          </a:solidFill>
                        </a:rPr>
                        <a:t>SCR/MLF:</a:t>
                      </a:r>
                      <a:r>
                        <a:rPr kumimoji="1" lang="en-US" altLang="ja-JP" sz="2000" baseline="0" dirty="0" smtClean="0">
                          <a:solidFill>
                            <a:schemeClr val="tx1"/>
                          </a:solidFill>
                        </a:rPr>
                        <a:t> </a:t>
                      </a:r>
                      <a:r>
                        <a:rPr kumimoji="1" lang="en-US" altLang="ja-JP" sz="2000" dirty="0" smtClean="0">
                          <a:solidFill>
                            <a:schemeClr val="tx1"/>
                          </a:solidFill>
                        </a:rPr>
                        <a:t>Other WG</a:t>
                      </a:r>
                    </a:p>
                    <a:p>
                      <a:r>
                        <a:rPr kumimoji="1" lang="en-US" altLang="ja-JP" sz="2000" dirty="0" smtClean="0">
                          <a:solidFill>
                            <a:schemeClr val="tx1"/>
                          </a:solidFill>
                        </a:rPr>
                        <a:t>For another half time</a:t>
                      </a:r>
                      <a:endParaRPr kumimoji="1" lang="ja-JP" altLang="en-US" sz="2000" dirty="0">
                        <a:solidFill>
                          <a:schemeClr val="tx1"/>
                        </a:solidFill>
                      </a:endParaRPr>
                    </a:p>
                  </a:txBody>
                  <a:tcPr/>
                </a:tc>
                <a:tc>
                  <a:txBody>
                    <a:bodyPr/>
                    <a:lstStyle/>
                    <a:p>
                      <a:r>
                        <a:rPr kumimoji="1" lang="en-US" altLang="ja-JP" sz="2000" dirty="0" smtClean="0">
                          <a:solidFill>
                            <a:srgbClr val="A6A6A6"/>
                          </a:solidFill>
                        </a:rPr>
                        <a:t>SCRF/ML: Other</a:t>
                      </a:r>
                      <a:r>
                        <a:rPr kumimoji="1" lang="en-US" altLang="ja-JP" sz="2000" baseline="0" dirty="0" smtClean="0">
                          <a:solidFill>
                            <a:srgbClr val="A6A6A6"/>
                          </a:solidFill>
                        </a:rPr>
                        <a:t> WG</a:t>
                      </a:r>
                      <a:endParaRPr kumimoji="1" lang="ja-JP" altLang="en-US" sz="2000" dirty="0">
                        <a:solidFill>
                          <a:srgbClr val="A6A6A6"/>
                        </a:solidFill>
                      </a:endParaRPr>
                    </a:p>
                  </a:txBody>
                  <a:tcPr/>
                </a:tc>
              </a:tr>
              <a:tr h="370840">
                <a:tc>
                  <a:txBody>
                    <a:bodyPr/>
                    <a:lstStyle/>
                    <a:p>
                      <a:r>
                        <a:rPr kumimoji="1" lang="en-US" altLang="ja-JP" sz="2000" dirty="0" smtClean="0">
                          <a:solidFill>
                            <a:srgbClr val="A6A6A6"/>
                          </a:solidFill>
                        </a:rPr>
                        <a:t>15, Friday</a:t>
                      </a:r>
                      <a:endParaRPr kumimoji="1" lang="ja-JP" altLang="en-US" sz="2000" dirty="0">
                        <a:solidFill>
                          <a:srgbClr val="A6A6A6"/>
                        </a:solidFill>
                      </a:endParaRPr>
                    </a:p>
                  </a:txBody>
                  <a:tcPr/>
                </a:tc>
                <a:tc>
                  <a:txBody>
                    <a:bodyPr/>
                    <a:lstStyle/>
                    <a:p>
                      <a:r>
                        <a:rPr kumimoji="1" lang="en-US" altLang="ja-JP" sz="2000" dirty="0" smtClean="0">
                          <a:solidFill>
                            <a:srgbClr val="A6A6A6"/>
                          </a:solidFill>
                        </a:rPr>
                        <a:t>Plenary</a:t>
                      </a:r>
                      <a:endParaRPr kumimoji="1" lang="ja-JP" altLang="en-US" sz="2000" dirty="0">
                        <a:solidFill>
                          <a:srgbClr val="A6A6A6"/>
                        </a:solidFill>
                      </a:endParaRPr>
                    </a:p>
                  </a:txBody>
                  <a:tcPr/>
                </a:tc>
                <a:tc>
                  <a:txBody>
                    <a:bodyPr/>
                    <a:lstStyle/>
                    <a:p>
                      <a:endParaRPr kumimoji="1" lang="ja-JP" altLang="en-US" sz="2000" dirty="0">
                        <a:solidFill>
                          <a:srgbClr val="A6A6A6"/>
                        </a:solidFill>
                      </a:endParaRPr>
                    </a:p>
                  </a:txBody>
                  <a:tcPr/>
                </a:tc>
              </a:tr>
            </a:tbl>
          </a:graphicData>
        </a:graphic>
      </p:graphicFrame>
      <p:sp>
        <p:nvSpPr>
          <p:cNvPr id="5" name="テキスト ボックス 4"/>
          <p:cNvSpPr txBox="1"/>
          <p:nvPr/>
        </p:nvSpPr>
        <p:spPr>
          <a:xfrm>
            <a:off x="944316" y="4883728"/>
            <a:ext cx="7225055" cy="1569660"/>
          </a:xfrm>
          <a:prstGeom prst="rect">
            <a:avLst/>
          </a:prstGeom>
          <a:solidFill>
            <a:srgbClr val="FFFF00"/>
          </a:solidFill>
        </p:spPr>
        <p:txBody>
          <a:bodyPr wrap="none" rtlCol="0">
            <a:spAutoFit/>
          </a:bodyPr>
          <a:lstStyle/>
          <a:p>
            <a:r>
              <a:rPr kumimoji="1" lang="en-US" altLang="ja-JP" sz="2400" dirty="0" smtClean="0"/>
              <a:t>A proposal:</a:t>
            </a:r>
          </a:p>
          <a:p>
            <a:pPr marL="342900" indent="-342900">
              <a:buFontTx/>
              <a:buChar char="-"/>
            </a:pPr>
            <a:r>
              <a:rPr lang="en-US" altLang="ja-JP" sz="2400" dirty="0" smtClean="0"/>
              <a:t>Full two-days meeting for Couplers</a:t>
            </a:r>
          </a:p>
          <a:p>
            <a:pPr marL="800100" lvl="1" indent="-342900">
              <a:buFontTx/>
              <a:buChar char="-"/>
            </a:pPr>
            <a:r>
              <a:rPr lang="en-US" altLang="ja-JP" sz="2400" dirty="0" smtClean="0"/>
              <a:t>Co-conveners: </a:t>
            </a:r>
            <a:r>
              <a:rPr lang="en-US" altLang="ja-JP" sz="2400" dirty="0" smtClean="0">
                <a:solidFill>
                  <a:srgbClr val="3366FF"/>
                </a:solidFill>
              </a:rPr>
              <a:t>Wolf-Dietrich Moeller and </a:t>
            </a:r>
            <a:r>
              <a:rPr lang="en-US" altLang="ja-JP" sz="2400" dirty="0" err="1" smtClean="0">
                <a:solidFill>
                  <a:srgbClr val="3366FF"/>
                </a:solidFill>
              </a:rPr>
              <a:t>Eiji</a:t>
            </a:r>
            <a:r>
              <a:rPr lang="en-US" altLang="ja-JP" sz="2400" dirty="0" smtClean="0">
                <a:solidFill>
                  <a:srgbClr val="3366FF"/>
                </a:solidFill>
              </a:rPr>
              <a:t> </a:t>
            </a:r>
            <a:r>
              <a:rPr lang="en-US" altLang="ja-JP" sz="2400" dirty="0" err="1" smtClean="0">
                <a:solidFill>
                  <a:srgbClr val="3366FF"/>
                </a:solidFill>
              </a:rPr>
              <a:t>Kako</a:t>
            </a:r>
            <a:r>
              <a:rPr lang="en-US" altLang="ja-JP" sz="2400" dirty="0" smtClean="0">
                <a:solidFill>
                  <a:srgbClr val="3366FF"/>
                </a:solidFill>
              </a:rPr>
              <a:t> </a:t>
            </a:r>
            <a:endParaRPr kumimoji="1" lang="en-US" altLang="ja-JP" sz="2400" dirty="0"/>
          </a:p>
          <a:p>
            <a:r>
              <a:rPr lang="en-US" altLang="ja-JP" sz="2400" dirty="0" smtClean="0"/>
              <a:t>- One-day meeting for other WGs to be established - </a:t>
            </a:r>
            <a:endParaRPr kumimoji="1" lang="ja-JP" altLang="en-US" sz="2400" dirty="0"/>
          </a:p>
        </p:txBody>
      </p:sp>
    </p:spTree>
    <p:extLst>
      <p:ext uri="{BB962C8B-B14F-4D97-AF65-F5344CB8AC3E}">
        <p14:creationId xmlns:p14="http://schemas.microsoft.com/office/powerpoint/2010/main" val="5353988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fontScale="90000"/>
          </a:bodyPr>
          <a:lstStyle/>
          <a:p>
            <a:r>
              <a:rPr lang="en-US" altLang="ja-JP" b="1" dirty="0" smtClean="0"/>
              <a:t>Power Input Coupler WG</a:t>
            </a:r>
            <a:br>
              <a:rPr lang="en-US" altLang="ja-JP" b="1" dirty="0" smtClean="0"/>
            </a:br>
            <a:r>
              <a:rPr lang="en-US" altLang="ja-JP" dirty="0" smtClean="0"/>
              <a:t> </a:t>
            </a:r>
            <a:r>
              <a:rPr lang="en-US" altLang="ja-JP" sz="2700" dirty="0" smtClean="0">
                <a:solidFill>
                  <a:srgbClr val="3366FF"/>
                </a:solidFill>
              </a:rPr>
              <a:t>Agenda suggested by Wolf-Dietrich</a:t>
            </a:r>
            <a:endParaRPr kumimoji="1" lang="ja-JP" altLang="en-US" sz="3600" dirty="0">
              <a:solidFill>
                <a:srgbClr val="3366FF"/>
              </a:solidFill>
            </a:endParaRPr>
          </a:p>
        </p:txBody>
      </p:sp>
      <p:sp>
        <p:nvSpPr>
          <p:cNvPr id="5" name="コンテンツ プレースホルダー 4"/>
          <p:cNvSpPr>
            <a:spLocks noGrp="1"/>
          </p:cNvSpPr>
          <p:nvPr>
            <p:ph sz="half" idx="1"/>
          </p:nvPr>
        </p:nvSpPr>
        <p:spPr>
          <a:ln>
            <a:solidFill>
              <a:srgbClr val="4F81BD"/>
            </a:solidFill>
          </a:ln>
        </p:spPr>
        <p:txBody>
          <a:bodyPr>
            <a:normAutofit fontScale="47500" lnSpcReduction="20000"/>
          </a:bodyPr>
          <a:lstStyle/>
          <a:p>
            <a:pPr marL="0" indent="0">
              <a:buNone/>
            </a:pPr>
            <a:r>
              <a:rPr lang="en-US" altLang="ja-JP" sz="3600" b="1" dirty="0" smtClean="0"/>
              <a:t>1. Specification</a:t>
            </a:r>
            <a:endParaRPr lang="en-US" altLang="ja-JP" sz="3600" b="1" dirty="0"/>
          </a:p>
          <a:p>
            <a:r>
              <a:rPr lang="hu-HU" altLang="ja-JP" dirty="0"/>
              <a:t>G</a:t>
            </a:r>
            <a:r>
              <a:rPr lang="hu-HU" altLang="ja-JP" dirty="0" smtClean="0"/>
              <a:t>eneral specification</a:t>
            </a:r>
            <a:r>
              <a:rPr lang="hu-HU" altLang="ja-JP" dirty="0"/>
              <a:t>	</a:t>
            </a:r>
            <a:r>
              <a:rPr lang="hu-HU" altLang="ja-JP" dirty="0" smtClean="0"/>
              <a:t>N</a:t>
            </a:r>
            <a:r>
              <a:rPr lang="hu-HU" altLang="ja-JP" dirty="0"/>
              <a:t>. Solyak            </a:t>
            </a:r>
          </a:p>
          <a:p>
            <a:r>
              <a:rPr lang="en-US" altLang="ja-JP" dirty="0"/>
              <a:t>P</a:t>
            </a:r>
            <a:r>
              <a:rPr lang="en-US" altLang="ja-JP" dirty="0" smtClean="0"/>
              <a:t>ower </a:t>
            </a:r>
            <a:r>
              <a:rPr lang="en-US" altLang="ja-JP" dirty="0"/>
              <a:t>capacity        </a:t>
            </a:r>
            <a:r>
              <a:rPr lang="en-US" altLang="ja-JP" dirty="0" smtClean="0"/>
              <a:t>	C</a:t>
            </a:r>
            <a:r>
              <a:rPr lang="en-US" altLang="ja-JP" dirty="0"/>
              <a:t>. </a:t>
            </a:r>
            <a:r>
              <a:rPr lang="en-US" altLang="ja-JP" dirty="0" err="1" smtClean="0"/>
              <a:t>Adolphsen</a:t>
            </a:r>
            <a:endParaRPr lang="en-US" altLang="ja-JP" dirty="0"/>
          </a:p>
          <a:p>
            <a:r>
              <a:rPr lang="en-US" altLang="ja-JP" dirty="0"/>
              <a:t>T</a:t>
            </a:r>
            <a:r>
              <a:rPr lang="en-US" altLang="ja-JP" dirty="0" smtClean="0"/>
              <a:t>hermal </a:t>
            </a:r>
            <a:r>
              <a:rPr lang="en-US" altLang="ja-JP" dirty="0"/>
              <a:t>balance           </a:t>
            </a:r>
            <a:r>
              <a:rPr lang="en-US" altLang="ja-JP" dirty="0" smtClean="0"/>
              <a:t>	D</a:t>
            </a:r>
            <a:r>
              <a:rPr lang="en-US" altLang="ja-JP" dirty="0"/>
              <a:t>. </a:t>
            </a:r>
            <a:r>
              <a:rPr lang="en-US" altLang="ja-JP" dirty="0" err="1"/>
              <a:t>Kostin</a:t>
            </a:r>
            <a:endParaRPr lang="en-US" altLang="ja-JP" dirty="0"/>
          </a:p>
          <a:p>
            <a:r>
              <a:rPr lang="en-US" altLang="ja-JP" dirty="0"/>
              <a:t>T</a:t>
            </a:r>
            <a:r>
              <a:rPr lang="en-US" altLang="ja-JP" dirty="0" smtClean="0"/>
              <a:t>une</a:t>
            </a:r>
            <a:r>
              <a:rPr lang="en-US" altLang="ja-JP" dirty="0"/>
              <a:t>-ability  </a:t>
            </a:r>
            <a:r>
              <a:rPr lang="en-US" altLang="ja-JP" dirty="0" smtClean="0"/>
              <a:t>&amp;</a:t>
            </a:r>
            <a:r>
              <a:rPr lang="en-US" altLang="ja-JP" dirty="0" err="1"/>
              <a:t>nb</a:t>
            </a:r>
            <a:r>
              <a:rPr lang="en-US" altLang="ja-JP" dirty="0"/>
              <a:t> </a:t>
            </a:r>
            <a:r>
              <a:rPr lang="en-US" altLang="ja-JP" dirty="0" err="1"/>
              <a:t>sp</a:t>
            </a:r>
            <a:r>
              <a:rPr lang="en-US" altLang="ja-JP" dirty="0"/>
              <a:t>;  	</a:t>
            </a:r>
            <a:r>
              <a:rPr lang="en-US" altLang="ja-JP" dirty="0" smtClean="0"/>
              <a:t>H</a:t>
            </a:r>
            <a:r>
              <a:rPr lang="en-US" altLang="ja-JP" dirty="0"/>
              <a:t>. </a:t>
            </a:r>
            <a:r>
              <a:rPr lang="en-US" altLang="ja-JP" dirty="0" err="1"/>
              <a:t>Hayano</a:t>
            </a:r>
            <a:r>
              <a:rPr lang="en-US" altLang="ja-JP" dirty="0"/>
              <a:t>,</a:t>
            </a:r>
          </a:p>
          <a:p>
            <a:pPr marL="0" indent="0">
              <a:buNone/>
            </a:pPr>
            <a:r>
              <a:rPr lang="en-US" altLang="ja-JP" dirty="0" smtClean="0"/>
              <a:t>	(</a:t>
            </a:r>
            <a:r>
              <a:rPr lang="en-US" altLang="ja-JP" dirty="0"/>
              <a:t>maybe the max power and the tune-</a:t>
            </a:r>
            <a:r>
              <a:rPr lang="en-US" altLang="ja-JP" dirty="0" smtClean="0"/>
              <a:t>ability</a:t>
            </a:r>
          </a:p>
          <a:p>
            <a:pPr marL="0" indent="0">
              <a:buNone/>
            </a:pPr>
            <a:r>
              <a:rPr lang="en-US" altLang="ja-JP" dirty="0"/>
              <a:t>	</a:t>
            </a:r>
            <a:r>
              <a:rPr lang="en-US" altLang="ja-JP" dirty="0" smtClean="0"/>
              <a:t> </a:t>
            </a:r>
            <a:r>
              <a:rPr lang="en-US" altLang="ja-JP" dirty="0"/>
              <a:t>could be one talk)</a:t>
            </a:r>
          </a:p>
          <a:p>
            <a:pPr marL="0" indent="0">
              <a:buNone/>
            </a:pPr>
            <a:endParaRPr lang="en-US" altLang="ja-JP" sz="3600" dirty="0"/>
          </a:p>
          <a:p>
            <a:pPr marL="0" indent="0">
              <a:buNone/>
            </a:pPr>
            <a:r>
              <a:rPr lang="en-US" altLang="ja-JP" sz="3600" b="1" dirty="0"/>
              <a:t>2. RF and technical </a:t>
            </a:r>
            <a:r>
              <a:rPr lang="en-US" altLang="ja-JP" sz="3600" b="1" dirty="0" smtClean="0"/>
              <a:t>design and cost</a:t>
            </a:r>
            <a:endParaRPr lang="en-US" altLang="ja-JP" sz="3600" b="1" dirty="0"/>
          </a:p>
          <a:p>
            <a:r>
              <a:rPr lang="nl-NL" altLang="ja-JP" dirty="0" smtClean="0"/>
              <a:t>EU</a:t>
            </a:r>
            <a:r>
              <a:rPr lang="nl-NL" altLang="ja-JP" dirty="0"/>
              <a:t>/AM             </a:t>
            </a:r>
            <a:r>
              <a:rPr lang="nl-NL" altLang="ja-JP" dirty="0" smtClean="0"/>
              <a:t>		W</a:t>
            </a:r>
            <a:r>
              <a:rPr lang="nl-NL" altLang="ja-JP" dirty="0"/>
              <a:t>.-D. </a:t>
            </a:r>
            <a:r>
              <a:rPr lang="nl-NL" altLang="ja-JP" dirty="0" err="1"/>
              <a:t>Moeller</a:t>
            </a:r>
            <a:endParaRPr lang="nl-NL" altLang="ja-JP" dirty="0"/>
          </a:p>
          <a:p>
            <a:r>
              <a:rPr lang="nl-NL" altLang="ja-JP" dirty="0" smtClean="0"/>
              <a:t>JP</a:t>
            </a:r>
            <a:r>
              <a:rPr lang="nl-NL" altLang="ja-JP" dirty="0"/>
              <a:t>  </a:t>
            </a:r>
            <a:r>
              <a:rPr lang="nl-NL" altLang="ja-JP" dirty="0" smtClean="0"/>
              <a:t>&amp;</a:t>
            </a:r>
            <a:r>
              <a:rPr lang="nl-NL" altLang="ja-JP" dirty="0" err="1"/>
              <a:t>nbs</a:t>
            </a:r>
            <a:r>
              <a:rPr lang="nl-NL" altLang="ja-JP" dirty="0"/>
              <a:t> p;    </a:t>
            </a:r>
            <a:r>
              <a:rPr lang="nl-NL" altLang="ja-JP" dirty="0" smtClean="0"/>
              <a:t>			E</a:t>
            </a:r>
            <a:r>
              <a:rPr lang="nl-NL" altLang="ja-JP" dirty="0"/>
              <a:t>. </a:t>
            </a:r>
            <a:r>
              <a:rPr lang="nl-NL" altLang="ja-JP" dirty="0" err="1"/>
              <a:t>Kako</a:t>
            </a:r>
            <a:endParaRPr lang="nl-NL" altLang="ja-JP" dirty="0"/>
          </a:p>
          <a:p>
            <a:r>
              <a:rPr lang="nl-NL" altLang="ja-JP" dirty="0"/>
              <a:t>A</a:t>
            </a:r>
            <a:r>
              <a:rPr lang="nl-NL" altLang="ja-JP" dirty="0" smtClean="0"/>
              <a:t>ssembly</a:t>
            </a:r>
            <a:r>
              <a:rPr lang="nl-NL" altLang="ja-JP" dirty="0"/>
              <a:t>         </a:t>
            </a:r>
            <a:r>
              <a:rPr lang="nl-NL" altLang="ja-JP" dirty="0" smtClean="0"/>
              <a:t>		TBD </a:t>
            </a:r>
          </a:p>
          <a:p>
            <a:pPr marL="0" indent="0">
              <a:buNone/>
            </a:pPr>
            <a:r>
              <a:rPr lang="nl-NL" altLang="ja-JP" dirty="0"/>
              <a:t>	</a:t>
            </a:r>
            <a:r>
              <a:rPr lang="nl-NL" altLang="ja-JP" dirty="0" smtClean="0"/>
              <a:t>				</a:t>
            </a:r>
            <a:r>
              <a:rPr lang="nl-NL" altLang="ja-JP" dirty="0" err="1" smtClean="0"/>
              <a:t>from</a:t>
            </a:r>
            <a:r>
              <a:rPr lang="nl-NL" altLang="ja-JP" dirty="0" smtClean="0"/>
              <a:t>  </a:t>
            </a:r>
            <a:r>
              <a:rPr lang="nl-NL" altLang="ja-JP" dirty="0"/>
              <a:t>KEK, DESY</a:t>
            </a:r>
          </a:p>
          <a:p>
            <a:r>
              <a:rPr lang="nl-NL" altLang="ja-JP" dirty="0"/>
              <a:t>I</a:t>
            </a:r>
            <a:r>
              <a:rPr lang="nl-NL" altLang="ja-JP" dirty="0" smtClean="0"/>
              <a:t>nterfaces</a:t>
            </a:r>
            <a:r>
              <a:rPr lang="nl-NL" altLang="ja-JP" dirty="0"/>
              <a:t>/</a:t>
            </a:r>
            <a:r>
              <a:rPr lang="nl-NL" altLang="ja-JP" dirty="0" err="1"/>
              <a:t>integration</a:t>
            </a:r>
            <a:r>
              <a:rPr lang="nl-NL" altLang="ja-JP" dirty="0"/>
              <a:t>/</a:t>
            </a:r>
            <a:r>
              <a:rPr lang="nl-NL" altLang="ja-JP" dirty="0" err="1"/>
              <a:t>compatibility</a:t>
            </a:r>
            <a:r>
              <a:rPr lang="nl-NL" altLang="ja-JP" dirty="0"/>
              <a:t>   </a:t>
            </a:r>
            <a:endParaRPr lang="nl-NL" altLang="ja-JP" dirty="0" smtClean="0"/>
          </a:p>
          <a:p>
            <a:pPr marL="0" indent="0">
              <a:buNone/>
            </a:pPr>
            <a:r>
              <a:rPr lang="nl-NL" altLang="ja-JP" dirty="0" smtClean="0"/>
              <a:t>					H</a:t>
            </a:r>
            <a:r>
              <a:rPr lang="nl-NL" altLang="ja-JP" dirty="0"/>
              <a:t>. </a:t>
            </a:r>
            <a:r>
              <a:rPr lang="nl-NL" altLang="ja-JP" dirty="0" err="1"/>
              <a:t>Hayano</a:t>
            </a:r>
            <a:endParaRPr lang="nl-NL" altLang="ja-JP" dirty="0"/>
          </a:p>
          <a:p>
            <a:r>
              <a:rPr lang="nl-NL" altLang="ja-JP" dirty="0" err="1"/>
              <a:t>C</a:t>
            </a:r>
            <a:r>
              <a:rPr lang="nl-NL" altLang="ja-JP" dirty="0" err="1" smtClean="0"/>
              <a:t>omparison</a:t>
            </a:r>
            <a:r>
              <a:rPr lang="nl-NL" altLang="ja-JP" dirty="0"/>
              <a:t>, pros &amp;</a:t>
            </a:r>
            <a:r>
              <a:rPr lang="nl-NL" altLang="ja-JP" dirty="0" smtClean="0"/>
              <a:t> </a:t>
            </a:r>
            <a:r>
              <a:rPr lang="nl-NL" altLang="ja-JP" dirty="0" err="1"/>
              <a:t>cons</a:t>
            </a:r>
            <a:r>
              <a:rPr lang="nl-NL" altLang="ja-JP" dirty="0"/>
              <a:t>   </a:t>
            </a:r>
            <a:r>
              <a:rPr lang="nl-NL" altLang="ja-JP" dirty="0" smtClean="0"/>
              <a:t>TBD</a:t>
            </a:r>
            <a:r>
              <a:rPr lang="nl-NL" altLang="ja-JP" dirty="0"/>
              <a:t>, </a:t>
            </a:r>
            <a:r>
              <a:rPr lang="nl-NL" altLang="ja-JP" dirty="0" err="1" smtClean="0"/>
              <a:t>discussion</a:t>
            </a:r>
            <a:endParaRPr lang="nl-NL" altLang="ja-JP" dirty="0" smtClean="0"/>
          </a:p>
          <a:p>
            <a:endParaRPr lang="nl-NL" altLang="ja-JP" dirty="0"/>
          </a:p>
          <a:p>
            <a:r>
              <a:rPr lang="en-US" altLang="ja-JP" dirty="0"/>
              <a:t>Cost aspects                   	A. Yamamoto</a:t>
            </a:r>
          </a:p>
          <a:p>
            <a:endParaRPr lang="nl-NL" altLang="ja-JP" dirty="0"/>
          </a:p>
          <a:p>
            <a:pPr marL="0" indent="0">
              <a:buNone/>
            </a:pPr>
            <a:endParaRPr lang="en-US" altLang="ja-JP" dirty="0" smtClean="0"/>
          </a:p>
          <a:p>
            <a:pPr marL="0" indent="0">
              <a:buNone/>
            </a:pPr>
            <a:endParaRPr lang="en-US" altLang="ja-JP" dirty="0" smtClean="0"/>
          </a:p>
          <a:p>
            <a:endParaRPr kumimoji="1" lang="en-US" altLang="ja-JP" dirty="0" smtClean="0"/>
          </a:p>
          <a:p>
            <a:endParaRPr kumimoji="1" lang="ja-JP" altLang="en-US" dirty="0"/>
          </a:p>
        </p:txBody>
      </p:sp>
      <p:sp>
        <p:nvSpPr>
          <p:cNvPr id="6" name="コンテンツ プレースホルダー 5"/>
          <p:cNvSpPr>
            <a:spLocks noGrp="1"/>
          </p:cNvSpPr>
          <p:nvPr>
            <p:ph sz="half" idx="2"/>
          </p:nvPr>
        </p:nvSpPr>
        <p:spPr>
          <a:xfrm>
            <a:off x="4648200" y="1600203"/>
            <a:ext cx="4253762" cy="4525963"/>
          </a:xfrm>
          <a:ln>
            <a:solidFill>
              <a:srgbClr val="4F81BD"/>
            </a:solidFill>
          </a:ln>
        </p:spPr>
        <p:txBody>
          <a:bodyPr>
            <a:normAutofit fontScale="47500" lnSpcReduction="20000"/>
          </a:bodyPr>
          <a:lstStyle/>
          <a:p>
            <a:pPr marL="0" indent="0">
              <a:buNone/>
            </a:pPr>
            <a:r>
              <a:rPr lang="en-US" altLang="ja-JP" sz="3600" b="1" dirty="0" smtClean="0"/>
              <a:t>3</a:t>
            </a:r>
            <a:r>
              <a:rPr lang="en-US" altLang="ja-JP" sz="4200" b="1" dirty="0" smtClean="0"/>
              <a:t>. Fabrication</a:t>
            </a:r>
            <a:endParaRPr lang="en-US" altLang="ja-JP" sz="4200" b="1" dirty="0"/>
          </a:p>
          <a:p>
            <a:r>
              <a:rPr lang="en-US" altLang="ja-JP" dirty="0"/>
              <a:t>C</a:t>
            </a:r>
            <a:r>
              <a:rPr lang="en-US" altLang="ja-JP" dirty="0" smtClean="0"/>
              <a:t>ritical </a:t>
            </a:r>
            <a:r>
              <a:rPr lang="en-US" altLang="ja-JP" dirty="0"/>
              <a:t>fabrication steps </a:t>
            </a:r>
            <a:r>
              <a:rPr lang="en-US" altLang="ja-JP" dirty="0" smtClean="0"/>
              <a:t>(</a:t>
            </a:r>
            <a:r>
              <a:rPr lang="en-US" altLang="ja-JP" dirty="0"/>
              <a:t>cu-plating, brazing </a:t>
            </a:r>
            <a:r>
              <a:rPr lang="en-US" altLang="ja-JP" dirty="0" err="1"/>
              <a:t>vs</a:t>
            </a:r>
            <a:r>
              <a:rPr lang="en-US" altLang="ja-JP" dirty="0"/>
              <a:t> welding…) </a:t>
            </a:r>
            <a:r>
              <a:rPr lang="en-US" altLang="ja-JP" dirty="0" smtClean="0"/>
              <a:t>		Companies</a:t>
            </a:r>
            <a:endParaRPr lang="en-US" altLang="ja-JP" dirty="0"/>
          </a:p>
          <a:p>
            <a:pPr marL="0" indent="0">
              <a:buNone/>
            </a:pPr>
            <a:r>
              <a:rPr lang="en-US" altLang="ja-JP" dirty="0"/>
              <a:t> </a:t>
            </a:r>
            <a:endParaRPr lang="en-US" altLang="ja-JP" dirty="0" smtClean="0"/>
          </a:p>
          <a:p>
            <a:pPr marL="0" indent="0">
              <a:buNone/>
            </a:pPr>
            <a:r>
              <a:rPr lang="en-US" altLang="ja-JP" sz="4200" b="1" dirty="0" smtClean="0"/>
              <a:t>4. Discussion for the ILC oriented coupler design  </a:t>
            </a:r>
          </a:p>
          <a:p>
            <a:pPr marL="0" indent="0">
              <a:buNone/>
            </a:pPr>
            <a:endParaRPr lang="en-US" altLang="ja-JP" sz="3600" b="1" dirty="0" smtClean="0"/>
          </a:p>
          <a:p>
            <a:pPr marL="0" indent="0">
              <a:buNone/>
            </a:pPr>
            <a:r>
              <a:rPr lang="en-US" altLang="ja-JP" dirty="0" smtClean="0"/>
              <a:t>------</a:t>
            </a:r>
          </a:p>
          <a:p>
            <a:pPr marL="0" indent="0">
              <a:buNone/>
            </a:pPr>
            <a:r>
              <a:rPr lang="en-US" altLang="ja-JP" dirty="0" smtClean="0"/>
              <a:t>Some </a:t>
            </a:r>
            <a:r>
              <a:rPr lang="en-US" altLang="ja-JP" dirty="0"/>
              <a:t>open </a:t>
            </a:r>
            <a:r>
              <a:rPr lang="en-US" altLang="ja-JP" dirty="0" smtClean="0"/>
              <a:t>questions/comments:</a:t>
            </a:r>
            <a:endParaRPr lang="en-US" altLang="ja-JP" dirty="0"/>
          </a:p>
          <a:p>
            <a:r>
              <a:rPr lang="en-US" altLang="ja-JP" dirty="0"/>
              <a:t>S</a:t>
            </a:r>
            <a:r>
              <a:rPr lang="en-US" altLang="ja-JP" dirty="0" smtClean="0"/>
              <a:t>hould </a:t>
            </a:r>
            <a:r>
              <a:rPr lang="en-US" altLang="ja-JP" dirty="0"/>
              <a:t>we talk about </a:t>
            </a:r>
            <a:r>
              <a:rPr lang="en-US" altLang="ja-JP" dirty="0" smtClean="0"/>
              <a:t>cost ?</a:t>
            </a:r>
            <a:endParaRPr lang="en-US" altLang="ja-JP" dirty="0"/>
          </a:p>
          <a:p>
            <a:r>
              <a:rPr lang="en-US" altLang="ja-JP" b="1" dirty="0" smtClean="0">
                <a:solidFill>
                  <a:srgbClr val="3366FF"/>
                </a:solidFill>
              </a:rPr>
              <a:t>We </a:t>
            </a:r>
            <a:r>
              <a:rPr lang="en-US" altLang="ja-JP" b="1" dirty="0">
                <a:solidFill>
                  <a:srgbClr val="3366FF"/>
                </a:solidFill>
              </a:rPr>
              <a:t>would like to have coupler experts not involved in the TTF3 or KEK design, </a:t>
            </a:r>
            <a:r>
              <a:rPr lang="en-US" altLang="ja-JP" b="1" dirty="0">
                <a:solidFill>
                  <a:srgbClr val="FF0000"/>
                </a:solidFill>
              </a:rPr>
              <a:t>e.g. from CERN</a:t>
            </a:r>
            <a:r>
              <a:rPr lang="en-US" altLang="ja-JP" b="1" dirty="0">
                <a:solidFill>
                  <a:srgbClr val="3366FF"/>
                </a:solidFill>
              </a:rPr>
              <a:t> </a:t>
            </a:r>
            <a:r>
              <a:rPr lang="en-US" altLang="ja-JP" dirty="0"/>
              <a:t>or other labs, who</a:t>
            </a:r>
            <a:r>
              <a:rPr lang="en-US" altLang="ja-JP" dirty="0" smtClean="0"/>
              <a:t>?</a:t>
            </a:r>
          </a:p>
          <a:p>
            <a:endParaRPr lang="en-US" altLang="ja-JP" dirty="0" smtClean="0"/>
          </a:p>
          <a:p>
            <a:pPr marL="457012" lvl="1" indent="0">
              <a:buNone/>
            </a:pPr>
            <a:r>
              <a:rPr lang="en-US" altLang="ja-JP" dirty="0" smtClean="0">
                <a:solidFill>
                  <a:srgbClr val="3366FF"/>
                </a:solidFill>
              </a:rPr>
              <a:t> </a:t>
            </a:r>
            <a:r>
              <a:rPr lang="en-US" altLang="ja-JP" dirty="0">
                <a:solidFill>
                  <a:srgbClr val="3366FF"/>
                </a:solidFill>
              </a:rPr>
              <a:t>D</a:t>
            </a:r>
            <a:r>
              <a:rPr lang="en-US" altLang="ja-JP" dirty="0" smtClean="0">
                <a:solidFill>
                  <a:srgbClr val="3366FF"/>
                </a:solidFill>
              </a:rPr>
              <a:t>iscussed at CERN and the following persons</a:t>
            </a:r>
          </a:p>
          <a:p>
            <a:pPr marL="457012" lvl="1" indent="0">
              <a:buNone/>
            </a:pPr>
            <a:r>
              <a:rPr lang="en-US" altLang="ja-JP" dirty="0" smtClean="0">
                <a:solidFill>
                  <a:srgbClr val="3366FF"/>
                </a:solidFill>
              </a:rPr>
              <a:t> advised  by L. Evans</a:t>
            </a:r>
          </a:p>
          <a:p>
            <a:pPr lvl="1"/>
            <a:endParaRPr lang="en-US" altLang="ja-JP" dirty="0" smtClean="0">
              <a:solidFill>
                <a:srgbClr val="3366FF"/>
              </a:solidFill>
            </a:endParaRPr>
          </a:p>
          <a:p>
            <a:pPr lvl="1"/>
            <a:r>
              <a:rPr lang="en-US" altLang="ja-JP" sz="2900" dirty="0" smtClean="0">
                <a:solidFill>
                  <a:srgbClr val="000000"/>
                </a:solidFill>
              </a:rPr>
              <a:t>Eric </a:t>
            </a:r>
            <a:r>
              <a:rPr lang="en-US" altLang="ja-JP" sz="2900" dirty="0" err="1" smtClean="0">
                <a:solidFill>
                  <a:srgbClr val="000000"/>
                </a:solidFill>
              </a:rPr>
              <a:t>Montesinos</a:t>
            </a:r>
            <a:r>
              <a:rPr lang="en-US" altLang="ja-JP" sz="2900" dirty="0" smtClean="0">
                <a:solidFill>
                  <a:srgbClr val="000000"/>
                </a:solidFill>
              </a:rPr>
              <a:t> (RF Coupler Expert)</a:t>
            </a:r>
          </a:p>
          <a:p>
            <a:pPr lvl="1"/>
            <a:r>
              <a:rPr lang="en-US" altLang="ja-JP" sz="2900" dirty="0">
                <a:solidFill>
                  <a:srgbClr val="000000"/>
                </a:solidFill>
              </a:rPr>
              <a:t>Jose Miguel </a:t>
            </a:r>
            <a:r>
              <a:rPr lang="en-US" altLang="ja-JP" sz="2900" dirty="0" smtClean="0">
                <a:solidFill>
                  <a:srgbClr val="000000"/>
                </a:solidFill>
              </a:rPr>
              <a:t>Jimenez  (</a:t>
            </a:r>
            <a:r>
              <a:rPr lang="en-US" altLang="ja-JP" sz="2900" dirty="0" err="1" smtClean="0">
                <a:solidFill>
                  <a:srgbClr val="000000"/>
                </a:solidFill>
              </a:rPr>
              <a:t>Vaccum</a:t>
            </a:r>
            <a:r>
              <a:rPr lang="en-US" altLang="ja-JP" sz="2900" dirty="0" smtClean="0">
                <a:solidFill>
                  <a:srgbClr val="000000"/>
                </a:solidFill>
              </a:rPr>
              <a:t> Group L.)</a:t>
            </a:r>
          </a:p>
          <a:p>
            <a:pPr lvl="1"/>
            <a:r>
              <a:rPr lang="en-US" altLang="ja-JP" sz="2900" dirty="0" err="1">
                <a:solidFill>
                  <a:srgbClr val="000000"/>
                </a:solidFill>
              </a:rPr>
              <a:t>Leonel</a:t>
            </a:r>
            <a:r>
              <a:rPr lang="en-US" altLang="ja-JP" sz="2900" dirty="0">
                <a:solidFill>
                  <a:srgbClr val="000000"/>
                </a:solidFill>
              </a:rPr>
              <a:t> Marques </a:t>
            </a:r>
            <a:r>
              <a:rPr lang="en-US" altLang="ja-JP" sz="2900" dirty="0" err="1">
                <a:solidFill>
                  <a:srgbClr val="000000"/>
                </a:solidFill>
              </a:rPr>
              <a:t>Antunes</a:t>
            </a:r>
            <a:r>
              <a:rPr lang="en-US" altLang="ja-JP" sz="2900" dirty="0">
                <a:solidFill>
                  <a:srgbClr val="000000"/>
                </a:solidFill>
              </a:rPr>
              <a:t> </a:t>
            </a:r>
            <a:r>
              <a:rPr lang="en-US" altLang="ja-JP" sz="2900" dirty="0" smtClean="0">
                <a:solidFill>
                  <a:srgbClr val="000000"/>
                </a:solidFill>
              </a:rPr>
              <a:t>Ferreira (Cu plating</a:t>
            </a:r>
            <a:r>
              <a:rPr lang="en-US" altLang="ja-JP" dirty="0" smtClean="0">
                <a:solidFill>
                  <a:srgbClr val="000000"/>
                </a:solidFill>
              </a:rPr>
              <a:t>)</a:t>
            </a:r>
            <a:endParaRPr kumimoji="1" lang="ja-JP" altLang="en-US" dirty="0">
              <a:solidFill>
                <a:srgbClr val="000000"/>
              </a:solidFill>
            </a:endParaRPr>
          </a:p>
        </p:txBody>
      </p:sp>
      <p:sp>
        <p:nvSpPr>
          <p:cNvPr id="2" name="日付プレースホルダー 1"/>
          <p:cNvSpPr>
            <a:spLocks noGrp="1"/>
          </p:cNvSpPr>
          <p:nvPr>
            <p:ph type="dt" sz="half" idx="10"/>
          </p:nvPr>
        </p:nvSpPr>
        <p:spPr/>
        <p:txBody>
          <a:bodyPr/>
          <a:lstStyle/>
          <a:p>
            <a:r>
              <a:rPr kumimoji="1" lang="en-US" altLang="ja-JP" smtClean="0"/>
              <a:t>13/07/29</a:t>
            </a:r>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smtClean="0"/>
              <a:t>KEK-LC-Meeting</a:t>
            </a:r>
            <a:endParaRPr kumimoji="1" lang="ja-JP" altLang="en-US"/>
          </a:p>
        </p:txBody>
      </p:sp>
    </p:spTree>
    <p:extLst>
      <p:ext uri="{BB962C8B-B14F-4D97-AF65-F5344CB8AC3E}">
        <p14:creationId xmlns:p14="http://schemas.microsoft.com/office/powerpoint/2010/main" val="151242924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Focusing Points, today</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lang="en-US" altLang="ja-JP" dirty="0" smtClean="0"/>
              <a:t>Understand technical requirements/</a:t>
            </a:r>
            <a:r>
              <a:rPr lang="en-US" altLang="ja-JP" dirty="0" smtClean="0">
                <a:solidFill>
                  <a:srgbClr val="008000"/>
                </a:solidFill>
              </a:rPr>
              <a:t>specification</a:t>
            </a:r>
            <a:r>
              <a:rPr lang="en-US" altLang="ja-JP" dirty="0" smtClean="0"/>
              <a:t> for the ILC SCRF Input-couplers as our common boundary conditions, </a:t>
            </a:r>
          </a:p>
          <a:p>
            <a:r>
              <a:rPr lang="en-US" altLang="ja-JP" dirty="0" smtClean="0">
                <a:solidFill>
                  <a:srgbClr val="3366FF"/>
                </a:solidFill>
              </a:rPr>
              <a:t>Understand technical status of two major designs of </a:t>
            </a:r>
            <a:r>
              <a:rPr lang="en-US" altLang="ja-JP" dirty="0" smtClean="0">
                <a:solidFill>
                  <a:srgbClr val="008000"/>
                </a:solidFill>
              </a:rPr>
              <a:t>TTF-III </a:t>
            </a:r>
            <a:r>
              <a:rPr lang="en-US" altLang="ja-JP" dirty="0" smtClean="0">
                <a:solidFill>
                  <a:srgbClr val="3366FF"/>
                </a:solidFill>
              </a:rPr>
              <a:t>and </a:t>
            </a:r>
            <a:r>
              <a:rPr lang="en-US" altLang="ja-JP" dirty="0" smtClean="0">
                <a:solidFill>
                  <a:srgbClr val="008000"/>
                </a:solidFill>
              </a:rPr>
              <a:t>KEK-STF </a:t>
            </a:r>
            <a:r>
              <a:rPr lang="en-US" altLang="ja-JP" dirty="0" smtClean="0">
                <a:solidFill>
                  <a:srgbClr val="3366FF"/>
                </a:solidFill>
              </a:rPr>
              <a:t>couplers</a:t>
            </a:r>
          </a:p>
          <a:p>
            <a:r>
              <a:rPr lang="en-US" altLang="ja-JP" dirty="0" smtClean="0"/>
              <a:t>Learn </a:t>
            </a:r>
            <a:r>
              <a:rPr lang="en-US" altLang="ja-JP" dirty="0" smtClean="0">
                <a:solidFill>
                  <a:srgbClr val="3366FF"/>
                </a:solidFill>
              </a:rPr>
              <a:t>laboratory and industrial </a:t>
            </a:r>
            <a:r>
              <a:rPr lang="en-US" altLang="ja-JP" dirty="0" smtClean="0">
                <a:solidFill>
                  <a:srgbClr val="FF6600"/>
                </a:solidFill>
              </a:rPr>
              <a:t>experiences</a:t>
            </a:r>
            <a:r>
              <a:rPr lang="en-US" altLang="ja-JP" dirty="0" smtClean="0"/>
              <a:t> and receive </a:t>
            </a:r>
            <a:r>
              <a:rPr lang="en-US" altLang="ja-JP" dirty="0" smtClean="0">
                <a:solidFill>
                  <a:srgbClr val="FF6600"/>
                </a:solidFill>
              </a:rPr>
              <a:t>advices</a:t>
            </a:r>
            <a:r>
              <a:rPr lang="en-US" altLang="ja-JP" dirty="0" smtClean="0"/>
              <a:t>, </a:t>
            </a:r>
          </a:p>
          <a:p>
            <a:r>
              <a:rPr kumimoji="1" lang="en-US" altLang="ja-JP" dirty="0" smtClean="0">
                <a:solidFill>
                  <a:srgbClr val="3366FF"/>
                </a:solidFill>
              </a:rPr>
              <a:t>Make clear our </a:t>
            </a:r>
            <a:r>
              <a:rPr kumimoji="1" lang="en-US" altLang="ja-JP" u="sng" dirty="0" smtClean="0">
                <a:solidFill>
                  <a:srgbClr val="FF6600"/>
                </a:solidFill>
              </a:rPr>
              <a:t>home-work to prepare for the LCWS </a:t>
            </a:r>
            <a:r>
              <a:rPr kumimoji="1" lang="en-US" altLang="ja-JP" dirty="0" smtClean="0">
                <a:solidFill>
                  <a:srgbClr val="3366FF"/>
                </a:solidFill>
              </a:rPr>
              <a:t>working group to bring our consensus to prepare for the coupler </a:t>
            </a:r>
            <a:r>
              <a:rPr lang="en-US" altLang="ja-JP" dirty="0" smtClean="0">
                <a:solidFill>
                  <a:srgbClr val="008000"/>
                </a:solidFill>
              </a:rPr>
              <a:t>mass-production</a:t>
            </a:r>
            <a:r>
              <a:rPr lang="en-US" altLang="ja-JP" dirty="0" smtClean="0">
                <a:solidFill>
                  <a:srgbClr val="3366FF"/>
                </a:solidFill>
              </a:rPr>
              <a:t>, with a scale of 16,000 or more, </a:t>
            </a:r>
            <a:r>
              <a:rPr kumimoji="1" lang="en-US" altLang="ja-JP" dirty="0" smtClean="0">
                <a:solidFill>
                  <a:srgbClr val="3366FF"/>
                </a:solidFill>
              </a:rPr>
              <a:t> for the ILC, including to seek for better </a:t>
            </a:r>
            <a:r>
              <a:rPr kumimoji="1" lang="en-US" altLang="ja-JP" dirty="0" smtClean="0">
                <a:solidFill>
                  <a:srgbClr val="008000"/>
                </a:solidFill>
              </a:rPr>
              <a:t>plug-compatibility </a:t>
            </a:r>
            <a:r>
              <a:rPr kumimoji="1" lang="en-US" altLang="ja-JP" dirty="0" smtClean="0">
                <a:solidFill>
                  <a:srgbClr val="3366FF"/>
                </a:solidFill>
              </a:rPr>
              <a:t>envelopes.  </a:t>
            </a:r>
            <a:endParaRPr kumimoji="1" lang="ja-JP" altLang="en-US" dirty="0">
              <a:solidFill>
                <a:srgbClr val="3366FF"/>
              </a:solidFill>
            </a:endParaRPr>
          </a:p>
        </p:txBody>
      </p:sp>
    </p:spTree>
    <p:extLst>
      <p:ext uri="{BB962C8B-B14F-4D97-AF65-F5344CB8AC3E}">
        <p14:creationId xmlns:p14="http://schemas.microsoft.com/office/powerpoint/2010/main" val="33638341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77998"/>
          </a:xfrm>
        </p:spPr>
        <p:txBody>
          <a:bodyPr>
            <a:normAutofit fontScale="90000"/>
          </a:bodyPr>
          <a:lstStyle/>
          <a:p>
            <a:r>
              <a:rPr kumimoji="1" lang="en-US" altLang="ja-JP" dirty="0" smtClean="0"/>
              <a:t>Agenda for the meeting, 24 Sept. </a:t>
            </a:r>
            <a:endParaRPr kumimoji="1" lang="ja-JP" altLang="en-US" dirty="0"/>
          </a:p>
        </p:txBody>
      </p:sp>
      <p:sp>
        <p:nvSpPr>
          <p:cNvPr id="3" name="コンテンツ プレースホルダー 2"/>
          <p:cNvSpPr>
            <a:spLocks noGrp="1"/>
          </p:cNvSpPr>
          <p:nvPr>
            <p:ph idx="1"/>
          </p:nvPr>
        </p:nvSpPr>
        <p:spPr>
          <a:xfrm>
            <a:off x="78390" y="1066234"/>
            <a:ext cx="8920593" cy="5472287"/>
          </a:xfrm>
        </p:spPr>
        <p:txBody>
          <a:bodyPr>
            <a:normAutofit fontScale="40000" lnSpcReduction="20000"/>
          </a:bodyPr>
          <a:lstStyle/>
          <a:p>
            <a:pPr marL="0" indent="0">
              <a:buNone/>
            </a:pPr>
            <a:r>
              <a:rPr lang="en-US" altLang="ja-JP" sz="6000" dirty="0" smtClean="0">
                <a:solidFill>
                  <a:srgbClr val="3366FF"/>
                </a:solidFill>
              </a:rPr>
              <a:t>1</a:t>
            </a:r>
            <a:r>
              <a:rPr lang="en-US" altLang="ja-JP" sz="6000" dirty="0">
                <a:solidFill>
                  <a:srgbClr val="3366FF"/>
                </a:solidFill>
              </a:rPr>
              <a:t>. Introduction </a:t>
            </a:r>
            <a:r>
              <a:rPr lang="en-US" altLang="ja-JP" sz="4500" dirty="0"/>
              <a:t>(by A. Yamamoto for 5 min.):</a:t>
            </a:r>
          </a:p>
          <a:p>
            <a:pPr marL="0" indent="0">
              <a:buNone/>
            </a:pPr>
            <a:r>
              <a:rPr lang="en-US" altLang="ja-JP" sz="4500" dirty="0" smtClean="0"/>
              <a:t>	- </a:t>
            </a:r>
            <a:r>
              <a:rPr lang="en-US" altLang="ja-JP" sz="4500" dirty="0"/>
              <a:t>Brief summary of the previous meeting discussions, and</a:t>
            </a:r>
          </a:p>
          <a:p>
            <a:pPr marL="0" indent="0">
              <a:buNone/>
            </a:pPr>
            <a:r>
              <a:rPr lang="en-US" altLang="ja-JP" sz="4500" dirty="0" smtClean="0"/>
              <a:t>	- </a:t>
            </a:r>
            <a:r>
              <a:rPr lang="en-US" altLang="ja-JP" sz="4500" dirty="0"/>
              <a:t>Purpose of the meeting and subjects to be discussed</a:t>
            </a:r>
          </a:p>
          <a:p>
            <a:pPr marL="0" indent="0">
              <a:buNone/>
            </a:pPr>
            <a:r>
              <a:rPr lang="en-US" altLang="ja-JP" sz="4500" dirty="0" smtClean="0"/>
              <a:t>	”Seek for  </a:t>
            </a:r>
            <a:r>
              <a:rPr lang="en-US" altLang="ja-JP" sz="4500" u="sng" dirty="0" smtClean="0"/>
              <a:t> best cost</a:t>
            </a:r>
            <a:r>
              <a:rPr lang="en-US" altLang="ja-JP" sz="4500" u="sng" dirty="0"/>
              <a:t>-effective </a:t>
            </a:r>
            <a:r>
              <a:rPr lang="en-US" altLang="ja-JP" sz="4500" u="sng" dirty="0" smtClean="0"/>
              <a:t>&amp; reliable couplers w/better plug-compatibility </a:t>
            </a:r>
            <a:r>
              <a:rPr lang="en-US" altLang="ja-JP" sz="4500" dirty="0" smtClean="0"/>
              <a:t>for </a:t>
            </a:r>
            <a:r>
              <a:rPr lang="en-US" altLang="ja-JP" sz="4500" dirty="0"/>
              <a:t>ILC?" </a:t>
            </a:r>
          </a:p>
          <a:p>
            <a:pPr marL="0" indent="0">
              <a:buNone/>
            </a:pPr>
            <a:endParaRPr lang="en-US" altLang="ja-JP" sz="4500" dirty="0"/>
          </a:p>
          <a:p>
            <a:pPr marL="0" indent="0">
              <a:buNone/>
            </a:pPr>
            <a:r>
              <a:rPr lang="en-US" altLang="ja-JP" sz="5500" dirty="0">
                <a:solidFill>
                  <a:srgbClr val="3366FF"/>
                </a:solidFill>
              </a:rPr>
              <a:t>2. Boundary conditions for discussions </a:t>
            </a:r>
            <a:r>
              <a:rPr lang="en-US" altLang="ja-JP" sz="4500" dirty="0"/>
              <a:t>(by W. Moeller, </a:t>
            </a:r>
            <a:r>
              <a:rPr lang="en-US" altLang="ja-JP" sz="4500" dirty="0" smtClean="0"/>
              <a:t>and E</a:t>
            </a:r>
            <a:r>
              <a:rPr lang="en-US" altLang="ja-JP" sz="4500" dirty="0"/>
              <a:t>. </a:t>
            </a:r>
            <a:r>
              <a:rPr lang="en-US" altLang="ja-JP" sz="4500" dirty="0" err="1"/>
              <a:t>Kako</a:t>
            </a:r>
            <a:r>
              <a:rPr lang="en-US" altLang="ja-JP" sz="4500" dirty="0"/>
              <a:t>,  15 min.) </a:t>
            </a:r>
          </a:p>
          <a:p>
            <a:pPr marL="0" indent="0">
              <a:buNone/>
            </a:pPr>
            <a:r>
              <a:rPr lang="en-US" altLang="ja-JP" sz="4500" dirty="0" smtClean="0"/>
              <a:t>	- </a:t>
            </a:r>
            <a:r>
              <a:rPr lang="en-US" altLang="ja-JP" sz="4500" dirty="0"/>
              <a:t>Confirmation of the ILC-SCRF requirements/specifications</a:t>
            </a:r>
          </a:p>
          <a:p>
            <a:pPr marL="0" indent="0">
              <a:buNone/>
            </a:pPr>
            <a:r>
              <a:rPr lang="en-US" altLang="ja-JP" sz="4500" dirty="0" smtClean="0"/>
              <a:t>	- </a:t>
            </a:r>
            <a:r>
              <a:rPr lang="en-US" altLang="ja-JP" sz="4500" dirty="0"/>
              <a:t>Technical comparisons, in a summary table,  of TTF3 and KEK-STF couplers</a:t>
            </a:r>
          </a:p>
          <a:p>
            <a:pPr marL="0" indent="0">
              <a:buNone/>
            </a:pPr>
            <a:r>
              <a:rPr lang="en-US" altLang="ja-JP" sz="4500" dirty="0" smtClean="0"/>
              <a:t>	- </a:t>
            </a:r>
            <a:r>
              <a:rPr lang="en-US" altLang="ja-JP" sz="4500" dirty="0"/>
              <a:t>Brief summary of an industrial study made for coupler mass-production, </a:t>
            </a:r>
          </a:p>
          <a:p>
            <a:pPr marL="0" indent="0">
              <a:buNone/>
            </a:pPr>
            <a:endParaRPr lang="en-US" altLang="ja-JP" sz="4500" dirty="0"/>
          </a:p>
          <a:p>
            <a:pPr marL="0" indent="0">
              <a:buNone/>
            </a:pPr>
            <a:r>
              <a:rPr lang="en-US" altLang="ja-JP" sz="5500" dirty="0">
                <a:solidFill>
                  <a:srgbClr val="3366FF"/>
                </a:solidFill>
              </a:rPr>
              <a:t>3. Discussions </a:t>
            </a:r>
            <a:r>
              <a:rPr lang="en-US" altLang="ja-JP" sz="4500" dirty="0"/>
              <a:t>(~ 30 min.)</a:t>
            </a:r>
          </a:p>
          <a:p>
            <a:pPr marL="0" indent="0">
              <a:buNone/>
            </a:pPr>
            <a:r>
              <a:rPr lang="en-US" altLang="ja-JP" sz="4500" dirty="0" smtClean="0"/>
              <a:t>	- </a:t>
            </a:r>
            <a:r>
              <a:rPr lang="en-US" altLang="ja-JP" sz="4500" dirty="0"/>
              <a:t>Comments </a:t>
            </a:r>
            <a:r>
              <a:rPr lang="en-US" altLang="ja-JP" sz="4500" dirty="0" smtClean="0"/>
              <a:t>from </a:t>
            </a:r>
            <a:r>
              <a:rPr lang="en-US" altLang="ja-JP" sz="4500" dirty="0"/>
              <a:t>institutional experiences (LAL, SLAC, </a:t>
            </a:r>
            <a:r>
              <a:rPr lang="en-US" altLang="ja-JP" sz="4500" dirty="0" smtClean="0"/>
              <a:t>CERN and </a:t>
            </a:r>
            <a:r>
              <a:rPr lang="en-US" altLang="ja-JP" sz="4500" dirty="0"/>
              <a:t>… :  ~ 2 or 3  x 5 min.)</a:t>
            </a:r>
          </a:p>
          <a:p>
            <a:pPr marL="0" indent="0">
              <a:buNone/>
            </a:pPr>
            <a:r>
              <a:rPr lang="en-US" altLang="ja-JP" sz="4500" dirty="0" smtClean="0"/>
              <a:t>	- </a:t>
            </a:r>
            <a:r>
              <a:rPr lang="en-US" altLang="ja-JP" sz="4500" dirty="0"/>
              <a:t>Comments based on industrial experiences  (RI, Thales, CPI and Toshiba:  ~ 4 x 5 min.) </a:t>
            </a:r>
          </a:p>
          <a:p>
            <a:pPr marL="0" indent="0">
              <a:buNone/>
            </a:pPr>
            <a:r>
              <a:rPr lang="en-US" altLang="ja-JP" sz="4500" dirty="0" smtClean="0"/>
              <a:t>	- </a:t>
            </a:r>
            <a:r>
              <a:rPr lang="en-US" altLang="ja-JP" sz="4500" dirty="0"/>
              <a:t>General discussion and/comments  (by any, 10 min.)</a:t>
            </a:r>
          </a:p>
          <a:p>
            <a:pPr marL="0" indent="0">
              <a:buNone/>
            </a:pPr>
            <a:endParaRPr lang="en-US" altLang="ja-JP" sz="4500" dirty="0"/>
          </a:p>
          <a:p>
            <a:pPr marL="0" indent="0">
              <a:buNone/>
            </a:pPr>
            <a:r>
              <a:rPr lang="en-US" altLang="ja-JP" sz="4500" dirty="0">
                <a:solidFill>
                  <a:srgbClr val="3366FF"/>
                </a:solidFill>
              </a:rPr>
              <a:t>4</a:t>
            </a:r>
            <a:r>
              <a:rPr lang="en-US" altLang="ja-JP" sz="5500" dirty="0">
                <a:solidFill>
                  <a:srgbClr val="3366FF"/>
                </a:solidFill>
              </a:rPr>
              <a:t>. Preparation for the LCWS-</a:t>
            </a:r>
            <a:r>
              <a:rPr lang="en-US" altLang="ja-JP" sz="5500" dirty="0" smtClean="0">
                <a:solidFill>
                  <a:srgbClr val="3366FF"/>
                </a:solidFill>
              </a:rPr>
              <a:t>2013 </a:t>
            </a:r>
            <a:r>
              <a:rPr lang="en-US" altLang="ja-JP" sz="4500" dirty="0"/>
              <a:t> </a:t>
            </a:r>
            <a:r>
              <a:rPr lang="en-US" altLang="ja-JP" sz="4500" dirty="0" smtClean="0"/>
              <a:t>(led by </a:t>
            </a:r>
            <a:r>
              <a:rPr lang="en-US" altLang="ja-JP" sz="4500" dirty="0"/>
              <a:t>W.D. </a:t>
            </a:r>
            <a:r>
              <a:rPr lang="en-US" altLang="ja-JP" sz="4500" dirty="0" smtClean="0"/>
              <a:t>Moeller and E. </a:t>
            </a:r>
            <a:r>
              <a:rPr lang="en-US" altLang="ja-JP" sz="4500" dirty="0" err="1" smtClean="0"/>
              <a:t>Kako</a:t>
            </a:r>
            <a:r>
              <a:rPr lang="en-US" altLang="ja-JP" sz="4500" dirty="0" smtClean="0"/>
              <a:t>: </a:t>
            </a:r>
            <a:r>
              <a:rPr lang="en-US" altLang="ja-JP" sz="4500" dirty="0"/>
              <a:t>~ 15 min.) </a:t>
            </a:r>
          </a:p>
          <a:p>
            <a:pPr marL="0" indent="0">
              <a:buNone/>
            </a:pPr>
            <a:r>
              <a:rPr lang="en-US" altLang="ja-JP" sz="4500" dirty="0" smtClean="0"/>
              <a:t>	- </a:t>
            </a:r>
            <a:r>
              <a:rPr lang="en-US" altLang="ja-JP" sz="4500" dirty="0"/>
              <a:t>Discussions and individual home-work assignments to prepare for LCWS2013</a:t>
            </a:r>
          </a:p>
          <a:p>
            <a:pPr marL="0" indent="0">
              <a:buNone/>
            </a:pPr>
            <a:r>
              <a:rPr lang="en-US" altLang="ja-JP" sz="4500" dirty="0" smtClean="0"/>
              <a:t>	- </a:t>
            </a:r>
            <a:r>
              <a:rPr lang="en-US" altLang="ja-JP" sz="4500" dirty="0"/>
              <a:t>Summary of the individual homework. </a:t>
            </a:r>
          </a:p>
          <a:p>
            <a:endParaRPr kumimoji="1" lang="ja-JP" altLang="en-US" sz="4000" dirty="0"/>
          </a:p>
        </p:txBody>
      </p:sp>
    </p:spTree>
    <p:extLst>
      <p:ext uri="{BB962C8B-B14F-4D97-AF65-F5344CB8AC3E}">
        <p14:creationId xmlns:p14="http://schemas.microsoft.com/office/powerpoint/2010/main" val="151325938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Notes from the Meeting</a:t>
            </a:r>
            <a:br>
              <a:rPr lang="en-US" altLang="ja-JP" dirty="0" smtClean="0"/>
            </a:br>
            <a:endParaRPr kumimoji="1" lang="ja-JP" altLang="en-US" dirty="0"/>
          </a:p>
        </p:txBody>
      </p:sp>
    </p:spTree>
    <p:extLst>
      <p:ext uri="{BB962C8B-B14F-4D97-AF65-F5344CB8AC3E}">
        <p14:creationId xmlns:p14="http://schemas.microsoft.com/office/powerpoint/2010/main" val="111086647"/>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2481</TotalTime>
  <Words>833</Words>
  <Application>Microsoft Macintosh PowerPoint</Application>
  <PresentationFormat>画面に合わせる (4:3)</PresentationFormat>
  <Paragraphs>251</Paragraphs>
  <Slides>22</Slides>
  <Notes>1</Notes>
  <HiddenSlides>0</HiddenSlides>
  <MMClips>0</MMClips>
  <ScaleCrop>false</ScaleCrop>
  <HeadingPairs>
    <vt:vector size="4" baseType="variant">
      <vt:variant>
        <vt:lpstr>テーマ</vt:lpstr>
      </vt:variant>
      <vt:variant>
        <vt:i4>1</vt:i4>
      </vt:variant>
      <vt:variant>
        <vt:lpstr>スライド タイトル</vt:lpstr>
      </vt:variant>
      <vt:variant>
        <vt:i4>22</vt:i4>
      </vt:variant>
    </vt:vector>
  </HeadingPairs>
  <TitlesOfParts>
    <vt:vector size="23" baseType="lpstr">
      <vt:lpstr>ホワイト</vt:lpstr>
      <vt:lpstr>Planning for  ILC-SCRF  WG Activities during LCWS2013 in Tokyo, focusing on Power-Input Couplers  and A satellite Meeting during SRF2013    </vt:lpstr>
      <vt:lpstr>Cavity Integration</vt:lpstr>
      <vt:lpstr>ILC SCRF Cavity Plug-compatible Conditions discussed in the Technical Design Phase  </vt:lpstr>
      <vt:lpstr>Plan for approaching the LCWS-WG</vt:lpstr>
      <vt:lpstr>Candidate Dates: Nov. 12-13, 2013</vt:lpstr>
      <vt:lpstr>Power Input Coupler WG  Agenda suggested by Wolf-Dietrich</vt:lpstr>
      <vt:lpstr>Focusing Points, today</vt:lpstr>
      <vt:lpstr>Agenda for the meeting, 24 Sept. </vt:lpstr>
      <vt:lpstr>Notes from the Meeting </vt:lpstr>
      <vt:lpstr>Notes from the Meeting drafted by MR, added by AY</vt:lpstr>
      <vt:lpstr>Comparison of Input Couplers </vt:lpstr>
      <vt:lpstr>Our Goals</vt:lpstr>
      <vt:lpstr>Description of Issues  W. D. Moeller</vt:lpstr>
      <vt:lpstr>CPI Comments</vt:lpstr>
      <vt:lpstr>RI Comments</vt:lpstr>
      <vt:lpstr>Toshiba Comments</vt:lpstr>
      <vt:lpstr>Thales Comments</vt:lpstr>
      <vt:lpstr>LAL Comments</vt:lpstr>
      <vt:lpstr>CEA Comments</vt:lpstr>
      <vt:lpstr>CERN Comments</vt:lpstr>
      <vt:lpstr>Homework Assignments</vt:lpstr>
      <vt:lpstr>PowerPoint プレゼンテーション</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Yamamoto Akira</dc:creator>
  <cp:lastModifiedBy>Yamamoto Akira</cp:lastModifiedBy>
  <cp:revision>23</cp:revision>
  <dcterms:created xsi:type="dcterms:W3CDTF">2013-09-23T10:24:44Z</dcterms:created>
  <dcterms:modified xsi:type="dcterms:W3CDTF">2013-10-01T16:40:28Z</dcterms:modified>
</cp:coreProperties>
</file>