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9" r:id="rId3"/>
    <p:sldId id="283" r:id="rId4"/>
    <p:sldId id="284" r:id="rId5"/>
    <p:sldId id="277" r:id="rId6"/>
    <p:sldId id="275" r:id="rId7"/>
    <p:sldId id="276" r:id="rId8"/>
    <p:sldId id="261" r:id="rId9"/>
    <p:sldId id="264" r:id="rId10"/>
    <p:sldId id="265" r:id="rId11"/>
    <p:sldId id="267" r:id="rId12"/>
    <p:sldId id="281" r:id="rId13"/>
    <p:sldId id="263" r:id="rId14"/>
    <p:sldId id="266" r:id="rId15"/>
    <p:sldId id="270" r:id="rId16"/>
    <p:sldId id="268" r:id="rId17"/>
    <p:sldId id="269" r:id="rId18"/>
    <p:sldId id="279" r:id="rId19"/>
    <p:sldId id="280" r:id="rId20"/>
    <p:sldId id="282" r:id="rId21"/>
    <p:sldId id="274" r:id="rId22"/>
    <p:sldId id="273" r:id="rId23"/>
    <p:sldId id="27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6CC98-51F7-47E1-BF08-B3CED55A4245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6ED83-0208-4CC1-8286-B9DE8C714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719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BB36-AA20-4C72-8B58-41E35D95924F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011CB-10FD-44CE-9984-97A7335A1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802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BB36-AA20-4C72-8B58-41E35D95924F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011CB-10FD-44CE-9984-97A7335A1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318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BB36-AA20-4C72-8B58-41E35D95924F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011CB-10FD-44CE-9984-97A7335A1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64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BB36-AA20-4C72-8B58-41E35D95924F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011CB-10FD-44CE-9984-97A7335A1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540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BB36-AA20-4C72-8B58-41E35D95924F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011CB-10FD-44CE-9984-97A7335A1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940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BB36-AA20-4C72-8B58-41E35D95924F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011CB-10FD-44CE-9984-97A7335A1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284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BB36-AA20-4C72-8B58-41E35D95924F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011CB-10FD-44CE-9984-97A7335A1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419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BB36-AA20-4C72-8B58-41E35D95924F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011CB-10FD-44CE-9984-97A7335A1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629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BB36-AA20-4C72-8B58-41E35D95924F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011CB-10FD-44CE-9984-97A7335A1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555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BB36-AA20-4C72-8B58-41E35D95924F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011CB-10FD-44CE-9984-97A7335A1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770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BB36-AA20-4C72-8B58-41E35D95924F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011CB-10FD-44CE-9984-97A7335A1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745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8BB36-AA20-4C72-8B58-41E35D95924F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011CB-10FD-44CE-9984-97A7335A1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3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ILD </a:t>
            </a:r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100</a:t>
            </a:r>
            <a:r>
              <a:rPr lang="en-US" baseline="30000" dirty="0" smtClean="0"/>
              <a:t>th</a:t>
            </a:r>
            <a:r>
              <a:rPr lang="en-US" dirty="0" smtClean="0"/>
              <a:t> ILC@DESY meeting</a:t>
            </a:r>
            <a:endParaRPr lang="en-US" dirty="0" smtClean="0"/>
          </a:p>
          <a:p>
            <a:r>
              <a:rPr lang="en-US" dirty="0" smtClean="0"/>
              <a:t>Ties Behnke, DESY</a:t>
            </a:r>
            <a:br>
              <a:rPr lang="en-US" dirty="0" smtClean="0"/>
            </a:br>
            <a:r>
              <a:rPr lang="en-US" dirty="0" smtClean="0"/>
              <a:t>18.10.2013</a:t>
            </a:r>
            <a:endParaRPr lang="en-US" dirty="0"/>
          </a:p>
        </p:txBody>
      </p:sp>
      <p:pic>
        <p:nvPicPr>
          <p:cNvPr id="1026" name="Picture 2" descr="D:\behnke\ilc\ILD\meetings\2013\ILD 2013\Logo Cracow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111"/>
          <a:stretch/>
        </p:blipFill>
        <p:spPr bwMode="auto">
          <a:xfrm>
            <a:off x="3703320" y="609600"/>
            <a:ext cx="1478280" cy="151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473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Plot_Extrapolation_T2K_4T_smallpad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3770559"/>
            <a:ext cx="4427985" cy="282679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Ties Behnke, 3.9.2013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Experimentation at the LC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BE01883-3F1E-41AC-AB64-D605EF85D3D5}" type="slidenum">
              <a:rPr lang="de-DE" smtClean="0"/>
              <a:t>10</a:t>
            </a:fld>
            <a:endParaRPr lang="de-DE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4294967295"/>
          </p:nvPr>
        </p:nvSpPr>
        <p:spPr>
          <a:xfrm>
            <a:off x="0" y="1600009"/>
            <a:ext cx="4752000" cy="5141340"/>
          </a:xfrm>
        </p:spPr>
        <p:txBody>
          <a:bodyPr>
            <a:normAutofit/>
          </a:bodyPr>
          <a:lstStyle/>
          <a:p>
            <a:r>
              <a:rPr kumimoji="1" lang="en-US" altLang="ja-JP" sz="1500" dirty="0">
                <a:latin typeface="Microsoft JhengHei" pitchFamily="34" charset="-120"/>
                <a:ea typeface="Microsoft JhengHei" pitchFamily="34" charset="-120"/>
              </a:rPr>
              <a:t>Time Projection Chamber: The central tracker of ILD</a:t>
            </a:r>
          </a:p>
          <a:p>
            <a:r>
              <a:rPr lang="en-US" altLang="ja-JP" sz="1500" dirty="0">
                <a:latin typeface="Microsoft JhengHei" pitchFamily="34" charset="-120"/>
                <a:ea typeface="Microsoft JhengHei" pitchFamily="34" charset="-120"/>
              </a:rPr>
              <a:t>Tracks can be measured with many (~200/track) 3-dimensional r-f-z space points</a:t>
            </a:r>
          </a:p>
          <a:p>
            <a:r>
              <a:rPr lang="en-US" altLang="ja-JP" sz="1500" dirty="0" err="1">
                <a:latin typeface="Microsoft JhengHei" pitchFamily="34" charset="-120"/>
                <a:ea typeface="Microsoft JhengHei" pitchFamily="34" charset="-120"/>
              </a:rPr>
              <a:t>s</a:t>
            </a:r>
            <a:r>
              <a:rPr lang="en-US" altLang="ja-JP" sz="1500" baseline="-25000" dirty="0" err="1">
                <a:latin typeface="Microsoft JhengHei" pitchFamily="34" charset="-120"/>
                <a:ea typeface="Microsoft JhengHei" pitchFamily="34" charset="-120"/>
              </a:rPr>
              <a:t>rf</a:t>
            </a:r>
            <a:r>
              <a:rPr lang="en-US" altLang="ja-JP" sz="1500" dirty="0">
                <a:latin typeface="Microsoft JhengHei" pitchFamily="34" charset="-120"/>
                <a:ea typeface="Microsoft JhengHei" pitchFamily="34" charset="-120"/>
              </a:rPr>
              <a:t>&lt;100um is </a:t>
            </a:r>
            <a:r>
              <a:rPr lang="en-US" altLang="ja-JP" sz="1500" dirty="0" smtClean="0">
                <a:latin typeface="Microsoft JhengHei" pitchFamily="34" charset="-120"/>
                <a:ea typeface="Microsoft JhengHei" pitchFamily="34" charset="-120"/>
              </a:rPr>
              <a:t>expected for all drift distances</a:t>
            </a:r>
            <a:endParaRPr lang="en-US" altLang="ja-JP" sz="1500" dirty="0">
              <a:latin typeface="Microsoft JhengHei" pitchFamily="34" charset="-120"/>
              <a:ea typeface="Microsoft JhengHei" pitchFamily="34" charset="-120"/>
            </a:endParaRPr>
          </a:p>
          <a:p>
            <a:r>
              <a:rPr kumimoji="1" lang="en-US" altLang="ja-JP" sz="1500" dirty="0" err="1">
                <a:latin typeface="Microsoft JhengHei" pitchFamily="34" charset="-120"/>
                <a:ea typeface="Microsoft JhengHei" pitchFamily="34" charset="-120"/>
              </a:rPr>
              <a:t>dE</a:t>
            </a:r>
            <a:r>
              <a:rPr kumimoji="1" lang="en-US" altLang="ja-JP" sz="1500" dirty="0">
                <a:latin typeface="Microsoft JhengHei" pitchFamily="34" charset="-120"/>
                <a:ea typeface="Microsoft JhengHei" pitchFamily="34" charset="-120"/>
              </a:rPr>
              <a:t>/</a:t>
            </a:r>
            <a:r>
              <a:rPr kumimoji="1" lang="en-US" altLang="ja-JP" sz="1500" dirty="0" err="1">
                <a:latin typeface="Microsoft JhengHei" pitchFamily="34" charset="-120"/>
                <a:ea typeface="Microsoft JhengHei" pitchFamily="34" charset="-120"/>
              </a:rPr>
              <a:t>dx</a:t>
            </a:r>
            <a:r>
              <a:rPr kumimoji="1" lang="en-US" altLang="ja-JP" sz="1500" dirty="0">
                <a:latin typeface="Microsoft JhengHei" pitchFamily="34" charset="-120"/>
                <a:ea typeface="Microsoft JhengHei" pitchFamily="34" charset="-120"/>
              </a:rPr>
              <a:t> information for particle identification</a:t>
            </a:r>
          </a:p>
          <a:p>
            <a:r>
              <a:rPr lang="en-US" altLang="ja-JP" sz="1500" dirty="0">
                <a:latin typeface="Microsoft JhengHei" pitchFamily="34" charset="-120"/>
                <a:ea typeface="Microsoft JhengHei" pitchFamily="34" charset="-120"/>
              </a:rPr>
              <a:t>Two main options for gas amplification: GEM or </a:t>
            </a:r>
            <a:r>
              <a:rPr lang="en-US" altLang="ja-JP" sz="1500" dirty="0" err="1">
                <a:latin typeface="Microsoft JhengHei" pitchFamily="34" charset="-120"/>
                <a:ea typeface="Microsoft JhengHei" pitchFamily="34" charset="-120"/>
              </a:rPr>
              <a:t>Micromegas</a:t>
            </a:r>
            <a:r>
              <a:rPr lang="en-US" altLang="ja-JP" sz="1500" dirty="0">
                <a:latin typeface="Microsoft JhengHei" pitchFamily="34" charset="-120"/>
                <a:ea typeface="Microsoft JhengHei" pitchFamily="34" charset="-120"/>
              </a:rPr>
              <a:t> </a:t>
            </a:r>
          </a:p>
          <a:p>
            <a:r>
              <a:rPr kumimoji="1" lang="en-US" altLang="ja-JP" sz="1500" dirty="0">
                <a:latin typeface="Microsoft JhengHei" pitchFamily="34" charset="-120"/>
                <a:ea typeface="Microsoft JhengHei" pitchFamily="34" charset="-120"/>
              </a:rPr>
              <a:t>Readout pad size ~ 1x6mm</a:t>
            </a:r>
            <a:r>
              <a:rPr kumimoji="1" lang="en-US" altLang="ja-JP" sz="1500" baseline="30000" dirty="0">
                <a:latin typeface="Microsoft JhengHei" pitchFamily="34" charset="-120"/>
                <a:ea typeface="Microsoft JhengHei" pitchFamily="34" charset="-120"/>
              </a:rPr>
              <a:t>2</a:t>
            </a:r>
            <a:r>
              <a:rPr lang="ja-JP" altLang="en-US" sz="1500" dirty="0">
                <a:latin typeface="Microsoft JhengHei" pitchFamily="34" charset="-120"/>
                <a:ea typeface="Microsoft JhengHei" pitchFamily="34" charset="-120"/>
              </a:rPr>
              <a:t> </a:t>
            </a:r>
            <a:r>
              <a:rPr lang="en-US" altLang="ja-JP" sz="1500" dirty="0">
                <a:latin typeface="Microsoft JhengHei" pitchFamily="34" charset="-120"/>
                <a:ea typeface="Microsoft JhengHei" pitchFamily="34" charset="-120"/>
                <a:sym typeface="Wingdings" pitchFamily="2" charset="2"/>
              </a:rPr>
              <a:t> 10</a:t>
            </a:r>
            <a:r>
              <a:rPr lang="en-US" altLang="ja-JP" sz="1500" baseline="30000" dirty="0">
                <a:latin typeface="Microsoft JhengHei" pitchFamily="34" charset="-120"/>
                <a:ea typeface="Microsoft JhengHei" pitchFamily="34" charset="-120"/>
                <a:sym typeface="Wingdings" pitchFamily="2" charset="2"/>
              </a:rPr>
              <a:t>6</a:t>
            </a:r>
            <a:r>
              <a:rPr lang="en-US" altLang="ja-JP" sz="1500" dirty="0">
                <a:latin typeface="Microsoft JhengHei" pitchFamily="34" charset="-120"/>
                <a:ea typeface="Microsoft JhengHei" pitchFamily="34" charset="-120"/>
                <a:sym typeface="Wingdings" pitchFamily="2" charset="2"/>
              </a:rPr>
              <a:t> pads/side</a:t>
            </a:r>
          </a:p>
          <a:p>
            <a:r>
              <a:rPr lang="en-US" altLang="ja-JP" sz="1500" dirty="0">
                <a:latin typeface="Microsoft JhengHei" pitchFamily="34" charset="-120"/>
                <a:ea typeface="Microsoft JhengHei" pitchFamily="34" charset="-120"/>
                <a:sym typeface="Wingdings" pitchFamily="2" charset="2"/>
              </a:rPr>
              <a:t>Pixel readout R&amp;D as a future alternative</a:t>
            </a:r>
          </a:p>
          <a:p>
            <a:r>
              <a:rPr kumimoji="1" lang="en-US" altLang="ja-JP" sz="1500" dirty="0">
                <a:latin typeface="Microsoft JhengHei" pitchFamily="34" charset="-120"/>
                <a:ea typeface="Microsoft JhengHei" pitchFamily="34" charset="-120"/>
                <a:sym typeface="Wingdings" pitchFamily="2" charset="2"/>
              </a:rPr>
              <a:t>Material budget: 5%X</a:t>
            </a:r>
            <a:r>
              <a:rPr kumimoji="1" lang="en-US" altLang="ja-JP" sz="1500" baseline="-25000" dirty="0">
                <a:latin typeface="Microsoft JhengHei" pitchFamily="34" charset="-120"/>
                <a:ea typeface="Microsoft JhengHei" pitchFamily="34" charset="-120"/>
                <a:sym typeface="Wingdings" pitchFamily="2" charset="2"/>
              </a:rPr>
              <a:t>0</a:t>
            </a:r>
            <a:r>
              <a:rPr kumimoji="1" lang="en-US" altLang="ja-JP" sz="1500" dirty="0">
                <a:latin typeface="Microsoft JhengHei" pitchFamily="34" charset="-120"/>
                <a:ea typeface="Microsoft JhengHei" pitchFamily="34" charset="-120"/>
                <a:sym typeface="Wingdings" pitchFamily="2" charset="2"/>
              </a:rPr>
              <a:t> in barrel region and &lt;25%X</a:t>
            </a:r>
            <a:r>
              <a:rPr kumimoji="1" lang="en-US" altLang="ja-JP" sz="1500" baseline="-25000" dirty="0">
                <a:latin typeface="Microsoft JhengHei" pitchFamily="34" charset="-120"/>
                <a:ea typeface="Microsoft JhengHei" pitchFamily="34" charset="-120"/>
                <a:sym typeface="Wingdings" pitchFamily="2" charset="2"/>
              </a:rPr>
              <a:t>0</a:t>
            </a:r>
            <a:r>
              <a:rPr kumimoji="1" lang="en-US" altLang="ja-JP" sz="1500" dirty="0">
                <a:latin typeface="Microsoft JhengHei" pitchFamily="34" charset="-120"/>
                <a:ea typeface="Microsoft JhengHei" pitchFamily="34" charset="-120"/>
                <a:sym typeface="Wingdings" pitchFamily="2" charset="2"/>
              </a:rPr>
              <a:t> in endplate region</a:t>
            </a:r>
          </a:p>
          <a:p>
            <a:r>
              <a:rPr lang="en-US" altLang="ja-JP" sz="1500" dirty="0">
                <a:latin typeface="Microsoft JhengHei" pitchFamily="34" charset="-120"/>
                <a:ea typeface="Microsoft JhengHei" pitchFamily="34" charset="-120"/>
                <a:sym typeface="Wingdings" pitchFamily="2" charset="2"/>
              </a:rPr>
              <a:t>Cooling by 2-phase </a:t>
            </a:r>
            <a:r>
              <a:rPr lang="en-US" altLang="ja-JP" sz="1500" dirty="0" smtClean="0">
                <a:latin typeface="Microsoft JhengHei" pitchFamily="34" charset="-120"/>
                <a:ea typeface="Microsoft JhengHei" pitchFamily="34" charset="-120"/>
                <a:sym typeface="Wingdings" pitchFamily="2" charset="2"/>
              </a:rPr>
              <a:t>CO2</a:t>
            </a:r>
          </a:p>
          <a:p>
            <a:r>
              <a:rPr kumimoji="1" lang="en-US" altLang="ja-JP" sz="1500" dirty="0" smtClean="0">
                <a:latin typeface="Microsoft JhengHei" pitchFamily="34" charset="-120"/>
                <a:ea typeface="Microsoft JhengHei" pitchFamily="34" charset="-120"/>
                <a:sym typeface="Wingdings" pitchFamily="2" charset="2"/>
              </a:rPr>
              <a:t>Momentum resolution: 2 10^-5</a:t>
            </a:r>
            <a:endParaRPr kumimoji="1" lang="en-US" altLang="ja-JP" sz="1500" dirty="0">
              <a:latin typeface="Microsoft JhengHei" pitchFamily="34" charset="-120"/>
              <a:ea typeface="Microsoft JhengHei" pitchFamily="34" charset="-12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118303" y="1009545"/>
            <a:ext cx="3670017" cy="2774477"/>
            <a:chOff x="5626800" y="3150000"/>
            <a:chExt cx="4451760" cy="363456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 r="6932"/>
            <a:stretch>
              <a:fillRect/>
            </a:stretch>
          </p:blipFill>
          <p:spPr>
            <a:xfrm>
              <a:off x="5626800" y="3150000"/>
              <a:ext cx="4142879" cy="36345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5626800" y="3150000"/>
              <a:ext cx="4451760" cy="432923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0000" tIns="46800" rIns="90000" bIns="46800" anchor="t" anchorCtr="0" compatLnSpc="0">
              <a:spAutoFit/>
            </a:bodyPr>
            <a:lstStyle/>
            <a:p>
              <a:pPr hangingPunct="0"/>
              <a:endParaRPr lang="en-US" sz="1600">
                <a:latin typeface="Arial" pitchFamily="18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kumimoji="1" lang="en-US" altLang="ja-JP" dirty="0" smtClean="0"/>
              <a:t>TPC: ILD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4787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System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55449" y="3698438"/>
            <a:ext cx="300389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Overall system optimization: 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Aspect ratio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Outer radius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Role of Silicon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Role of material e.g. in the </a:t>
            </a:r>
            <a:br>
              <a:rPr lang="en-US" dirty="0" smtClean="0"/>
            </a:br>
            <a:r>
              <a:rPr lang="en-US" dirty="0" smtClean="0"/>
              <a:t>TPC system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Forward tracking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5450" y="1267323"/>
            <a:ext cx="691362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Momentum resolution: 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Current parameter is strongly driven by Higgs Mass measurement: </a:t>
            </a:r>
            <a:br>
              <a:rPr lang="en-US" dirty="0" smtClean="0"/>
            </a:br>
            <a:r>
              <a:rPr lang="en-US" dirty="0" smtClean="0"/>
              <a:t>	are these arguments still valid?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If we can relax the requirements: what is the impact on TPC/ Silicon?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Complex interplay of TPC, inner and outer Silicon 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189" y="3124200"/>
            <a:ext cx="4681538" cy="3521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7772400" y="4648200"/>
            <a:ext cx="762000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8305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System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55449" y="3698438"/>
            <a:ext cx="300389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Overall system optimization: 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Aspect ratio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Outer radius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Role of Silicon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Role of material e.g. in the </a:t>
            </a:r>
            <a:br>
              <a:rPr lang="en-US" dirty="0" smtClean="0"/>
            </a:br>
            <a:r>
              <a:rPr lang="en-US" dirty="0" smtClean="0"/>
              <a:t>TPC system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Forward tracking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5450" y="1267323"/>
            <a:ext cx="691362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Momentum resolution: 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Current parameter is strongly driven by Higgs Mass measurement: </a:t>
            </a:r>
            <a:br>
              <a:rPr lang="en-US" dirty="0" smtClean="0"/>
            </a:br>
            <a:r>
              <a:rPr lang="en-US" dirty="0" smtClean="0"/>
              <a:t>	are these arguments still valid?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If we can relax the requirements: what is the impact on TPC/ Silicon?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Complex interplay of TPC, inner and outer Silicon 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3660851" y="3505200"/>
            <a:ext cx="5467107" cy="315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67200" y="3176155"/>
            <a:ext cx="1829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Purity of ZH-&gt;</a:t>
            </a:r>
            <a:r>
              <a:rPr lang="en-US" dirty="0" err="1" smtClean="0"/>
              <a:t>llcc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6705600" y="3545487"/>
            <a:ext cx="0" cy="25505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0210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</a:t>
            </a:r>
            <a:endParaRPr lang="en-US" dirty="0"/>
          </a:p>
        </p:txBody>
      </p:sp>
      <p:pic>
        <p:nvPicPr>
          <p:cNvPr id="3075" name="Picture 3" descr="D:\behnke\ilc\ILD\DBD\ilddbd\0_executive summary\4-ILD\figs\material-budg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89959"/>
            <a:ext cx="3810000" cy="365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behnke\ilc\ILD\DBD\ilddbd\0_executive summary\4-ILD\figs\intlen_ILD_o1_v0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0" y="2943225"/>
            <a:ext cx="3680677" cy="353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1447800"/>
            <a:ext cx="7848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Material issues				System thickness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Silicon tracker				- ECAL/ HCAL thickness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TPC tracker				- choice of material? 	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49729" y="1263134"/>
            <a:ext cx="1878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 never forget: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7606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</a:t>
            </a:r>
            <a:endParaRPr lang="en-US" dirty="0"/>
          </a:p>
        </p:txBody>
      </p:sp>
      <p:pic>
        <p:nvPicPr>
          <p:cNvPr id="3076" name="Picture 4" descr="D:\behnke\ilc\ILD\DBD\ilddbd\0_executive summary\4-ILD\figs\intlen_ILD_o1_v0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0" y="2943225"/>
            <a:ext cx="3680677" cy="353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1295400"/>
            <a:ext cx="7848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Material issues				System thickness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err="1" smtClean="0"/>
              <a:t>SiD</a:t>
            </a:r>
            <a:r>
              <a:rPr lang="en-US" dirty="0" smtClean="0"/>
              <a:t> material: this might be </a:t>
            </a:r>
            <a:br>
              <a:rPr lang="en-US" dirty="0" smtClean="0"/>
            </a:br>
            <a:r>
              <a:rPr lang="en-US" dirty="0" smtClean="0"/>
              <a:t>aggressive, but we are not 		- ECAL/ HCAL thickness</a:t>
            </a:r>
            <a:br>
              <a:rPr lang="en-US" dirty="0" smtClean="0"/>
            </a:br>
            <a:r>
              <a:rPr lang="en-US" dirty="0" smtClean="0"/>
              <a:t>better…				- choice of material? 	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49729" y="1263134"/>
            <a:ext cx="1878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 never forget: 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269" y="3312848"/>
            <a:ext cx="4120743" cy="2794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3212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Questions: a possible list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752600"/>
            <a:ext cx="6455037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What is the right outer diameter for the VTX?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Are we confident about performance in the forward direction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What is the minimum momentum we need to reconstruct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Does the data size have an impact on design of the VTX?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Where do we need highest momentum resolution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Higgs mass, invisible </a:t>
            </a:r>
            <a:r>
              <a:rPr lang="en-US" dirty="0" err="1" smtClean="0"/>
              <a:t>higgs</a:t>
            </a:r>
            <a:r>
              <a:rPr lang="en-US" dirty="0" smtClean="0"/>
              <a:t>, </a:t>
            </a:r>
            <a:r>
              <a:rPr lang="en-US" dirty="0" smtClean="0"/>
              <a:t>branching </a:t>
            </a:r>
            <a:r>
              <a:rPr lang="en-US" dirty="0" smtClean="0"/>
              <a:t>ratios?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How important are systematic effects to the final  performance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Do we understand possible biases in the momentum estimation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Do we understand the relative roles of TPC and Silicon? 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What is the impact of material on the physics performance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Barrel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err="1" smtClean="0"/>
              <a:t>Endcap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098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Pflow</a:t>
            </a:r>
            <a:r>
              <a:rPr lang="en-US" dirty="0" smtClean="0"/>
              <a:t> as a driving force</a:t>
            </a:r>
            <a:endParaRPr lang="en-US" dirty="0"/>
          </a:p>
        </p:txBody>
      </p:sp>
      <p:pic>
        <p:nvPicPr>
          <p:cNvPr id="2050" name="Picture 2" descr="D:\behnke\ilc\ILD\DBD\ilddbd\0_executive summary\4-ILD\figs\ild01_o1_pflow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0" b="22474"/>
          <a:stretch/>
        </p:blipFill>
        <p:spPr bwMode="auto">
          <a:xfrm>
            <a:off x="152400" y="1752600"/>
            <a:ext cx="5835818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96000" y="2209800"/>
            <a:ext cx="285148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Pflow</a:t>
            </a:r>
            <a:r>
              <a:rPr lang="en-US" dirty="0" smtClean="0"/>
              <a:t> has been at the </a:t>
            </a:r>
            <a:br>
              <a:rPr lang="en-US" dirty="0" smtClean="0"/>
            </a:br>
            <a:r>
              <a:rPr lang="en-US" dirty="0" smtClean="0"/>
              <a:t>core of the definition of </a:t>
            </a:r>
            <a:br>
              <a:rPr lang="en-US" dirty="0" smtClean="0"/>
            </a:br>
            <a:r>
              <a:rPr lang="en-US" dirty="0" smtClean="0"/>
              <a:t>ILD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Size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Calorimeter performance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Tracking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8776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Pflow</a:t>
            </a:r>
            <a:r>
              <a:rPr lang="en-US" dirty="0" smtClean="0"/>
              <a:t>: Impact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295400"/>
            <a:ext cx="3034683" cy="2912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0" y="1905000"/>
            <a:ext cx="457259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W/Z separation: </a:t>
            </a:r>
          </a:p>
          <a:p>
            <a:endParaRPr lang="en-US" dirty="0"/>
          </a:p>
          <a:p>
            <a:r>
              <a:rPr lang="en-US" dirty="0" smtClean="0"/>
              <a:t>Key ingredient to define the requirement </a:t>
            </a:r>
            <a:br>
              <a:rPr lang="en-US" dirty="0" smtClean="0"/>
            </a:br>
            <a:r>
              <a:rPr lang="en-US" dirty="0" smtClean="0"/>
              <a:t>on particle flow performance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Impact on actual physics studies: </a:t>
            </a:r>
            <a:br>
              <a:rPr lang="en-US" dirty="0" smtClean="0"/>
            </a:br>
            <a:r>
              <a:rPr lang="en-US" dirty="0" smtClean="0"/>
              <a:t>typically less clear than thought: </a:t>
            </a:r>
          </a:p>
          <a:p>
            <a:endParaRPr lang="en-US" dirty="0"/>
          </a:p>
          <a:p>
            <a:r>
              <a:rPr lang="en-US" dirty="0" smtClean="0"/>
              <a:t>Most studies show little to no sensitivity to</a:t>
            </a:r>
            <a:br>
              <a:rPr lang="en-US" dirty="0" smtClean="0"/>
            </a:br>
            <a:r>
              <a:rPr lang="en-US" dirty="0" smtClean="0"/>
              <a:t>the exact performance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But: how poorly do we do with a significantly </a:t>
            </a:r>
            <a:br>
              <a:rPr lang="en-US" dirty="0" smtClean="0"/>
            </a:br>
            <a:r>
              <a:rPr lang="en-US" dirty="0" smtClean="0"/>
              <a:t>deteriorated particle flow performance?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128" y="4207881"/>
            <a:ext cx="2726871" cy="2644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62998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Imaging Calorimeter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089" y="3200400"/>
            <a:ext cx="3646887" cy="336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00400"/>
            <a:ext cx="3677901" cy="336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1371600"/>
            <a:ext cx="553792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Calorimetry</a:t>
            </a:r>
            <a:r>
              <a:rPr lang="en-US" dirty="0" smtClean="0"/>
              <a:t> is clearly a main part of ILD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Can we make our calorimeter cheaper?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Can we make the step from ECAL to HCAL less severe?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Can we find an intelligent way to stage the system?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Si for the ECAL is a very attractive, but also </a:t>
            </a:r>
            <a:br>
              <a:rPr lang="en-US" dirty="0" smtClean="0"/>
            </a:br>
            <a:r>
              <a:rPr lang="en-US" dirty="0" smtClean="0"/>
              <a:t>very expensive option</a:t>
            </a:r>
            <a:endParaRPr lang="en-US" dirty="0"/>
          </a:p>
        </p:txBody>
      </p:sp>
      <p:pic>
        <p:nvPicPr>
          <p:cNvPr id="4101" name="Picture 5" descr="D:\behnke\ilc\ILD\DBD\ilddbd\5_Costs\figs\ILDCos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143000"/>
            <a:ext cx="3127375" cy="1947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3534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Detector size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82477"/>
              </p:ext>
            </p:extLst>
          </p:nvPr>
        </p:nvGraphicFramePr>
        <p:xfrm>
          <a:off x="609600" y="2260600"/>
          <a:ext cx="4071938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Acrobat Document" r:id="rId3" imgW="9182100" imgH="9162870" progId="AcroExch.Document.11">
                  <p:embed/>
                </p:oleObj>
              </mc:Choice>
              <mc:Fallback>
                <p:oleObj name="Acrobat Document" r:id="rId3" imgW="9182100" imgH="916287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9600" y="2260600"/>
                        <a:ext cx="4071938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953000" y="1981200"/>
            <a:ext cx="404630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Outer radius of Yoke: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Defined from push-pull </a:t>
            </a:r>
            <a:br>
              <a:rPr lang="en-US" dirty="0" smtClean="0"/>
            </a:br>
            <a:r>
              <a:rPr lang="en-US" dirty="0" smtClean="0"/>
              <a:t>condition on field &lt; 50 </a:t>
            </a:r>
            <a:r>
              <a:rPr lang="en-US" dirty="0" err="1" smtClean="0"/>
              <a:t>mG</a:t>
            </a:r>
            <a:endParaRPr lang="en-US" dirty="0" smtClean="0"/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Is this the correct requirement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Changing this will have a huge impact </a:t>
            </a:r>
            <a:br>
              <a:rPr lang="en-US" dirty="0" smtClean="0"/>
            </a:br>
            <a:r>
              <a:rPr lang="en-US" dirty="0" smtClean="0"/>
              <a:t>on size (and cost)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1524000"/>
            <a:ext cx="1875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Other constraints: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499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53200" cy="1143000"/>
          </a:xfrm>
        </p:spPr>
        <p:txBody>
          <a:bodyPr/>
          <a:lstStyle/>
          <a:p>
            <a:r>
              <a:rPr lang="en-US" dirty="0" smtClean="0"/>
              <a:t>ILD: where are we?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79714" y="1600200"/>
            <a:ext cx="692433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2013</a:t>
            </a:r>
            <a:r>
              <a:rPr lang="en-US" dirty="0" smtClean="0"/>
              <a:t>: delivery of the ILD DBD as part of the ILC TDR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Fairly sophisticated system design, no complete engineering design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First “complete” estimate of the cost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b="1" dirty="0" smtClean="0"/>
              <a:t>2013</a:t>
            </a:r>
            <a:r>
              <a:rPr lang="en-US" dirty="0" smtClean="0"/>
              <a:t>: site decision in Japan, but no overall decision yet on the project</a:t>
            </a:r>
          </a:p>
          <a:p>
            <a:endParaRPr lang="en-US" dirty="0"/>
          </a:p>
          <a:p>
            <a:r>
              <a:rPr lang="en-US" b="1" dirty="0" smtClean="0"/>
              <a:t>2013</a:t>
            </a:r>
            <a:r>
              <a:rPr lang="en-US" dirty="0" smtClean="0"/>
              <a:t>: positive statements around the world supporting an ILC in Japan,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European strategy process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Snowmass process in the US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57943" y="5039903"/>
            <a:ext cx="68656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are in a transition period between pre-project (concept) phase and </a:t>
            </a:r>
            <a:br>
              <a:rPr lang="en-US" dirty="0" smtClean="0"/>
            </a:br>
            <a:r>
              <a:rPr lang="en-US" dirty="0" smtClean="0"/>
              <a:t>project (collaboration) phase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79714" y="6019800"/>
            <a:ext cx="72728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the near future R&amp;D will remain our main goal, but we need to prepare </a:t>
            </a:r>
            <a:br>
              <a:rPr lang="en-US" dirty="0" smtClean="0"/>
            </a:br>
            <a:r>
              <a:rPr lang="en-US" dirty="0" smtClean="0"/>
              <a:t>to shift gears rapidly once the project is approved. 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5797"/>
            <a:ext cx="2776538" cy="1738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54867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 descr="C:\Users\Behnke\AppData\Local\Temp\ILD_all_110826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219"/>
            <a:ext cx="9144000" cy="6662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3279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ILD </a:t>
            </a:r>
            <a:r>
              <a:rPr lang="en-US" dirty="0" err="1" smtClean="0"/>
              <a:t>Organisation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1752600"/>
            <a:ext cx="737522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The Plan:</a:t>
            </a:r>
          </a:p>
          <a:p>
            <a:endParaRPr lang="en-US" dirty="0"/>
          </a:p>
          <a:p>
            <a:r>
              <a:rPr lang="en-US" dirty="0" smtClean="0"/>
              <a:t>At the ECFA meeting May 2013: </a:t>
            </a:r>
          </a:p>
          <a:p>
            <a:endParaRPr lang="en-US" dirty="0"/>
          </a:p>
          <a:p>
            <a:r>
              <a:rPr lang="en-US" dirty="0" smtClean="0"/>
              <a:t>Proposed and discussed new structure for ILD</a:t>
            </a:r>
          </a:p>
          <a:p>
            <a:endParaRPr lang="en-US" dirty="0"/>
          </a:p>
          <a:p>
            <a:r>
              <a:rPr lang="en-US" b="1" dirty="0" smtClean="0"/>
              <a:t>At Craco</a:t>
            </a:r>
            <a:r>
              <a:rPr lang="en-US" b="1" dirty="0" smtClean="0"/>
              <a:t>w: </a:t>
            </a:r>
            <a:r>
              <a:rPr lang="en-US" dirty="0" smtClean="0"/>
              <a:t>iterate the </a:t>
            </a:r>
            <a:r>
              <a:rPr lang="en-US" dirty="0" err="1" smtClean="0"/>
              <a:t>organisation</a:t>
            </a:r>
            <a:r>
              <a:rPr lang="en-US" dirty="0" smtClean="0"/>
              <a:t> structure, further </a:t>
            </a:r>
            <a:r>
              <a:rPr lang="en-US" dirty="0" err="1" smtClean="0"/>
              <a:t>disucssions</a:t>
            </a:r>
            <a:r>
              <a:rPr lang="en-US" dirty="0" smtClean="0"/>
              <a:t> are needed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LCWS 2013: initiate the new ILD structure formally.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5486400"/>
            <a:ext cx="72262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Document describing the new structure is on the </a:t>
            </a:r>
            <a:r>
              <a:rPr lang="en-US" dirty="0" err="1" smtClean="0"/>
              <a:t>indico</a:t>
            </a:r>
            <a:r>
              <a:rPr lang="en-US" dirty="0" smtClean="0"/>
              <a:t> WEB site under </a:t>
            </a:r>
            <a:br>
              <a:rPr lang="en-US" dirty="0" smtClean="0"/>
            </a:br>
            <a:r>
              <a:rPr lang="en-US" dirty="0" smtClean="0"/>
              <a:t>the Thursday meeting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Comments are welcome.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1737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4038600" y="3613713"/>
            <a:ext cx="1534158" cy="25975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806569" y="990600"/>
            <a:ext cx="1984631" cy="17418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>
            <a:off x="1335332" y="6019800"/>
            <a:ext cx="1849507" cy="2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8" idx="3"/>
            <a:endCxn id="94" idx="3"/>
          </p:cNvCxnSpPr>
          <p:nvPr/>
        </p:nvCxnSpPr>
        <p:spPr>
          <a:xfrm flipH="1">
            <a:off x="1335332" y="5590761"/>
            <a:ext cx="1600200" cy="14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303277" y="1828800"/>
            <a:ext cx="1324035" cy="720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ILD operations board (&gt;20)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40132" y="3626818"/>
            <a:ext cx="1260986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Detector Coordinator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206614" y="3613713"/>
            <a:ext cx="1260986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Physics Coordinator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" y="4493119"/>
            <a:ext cx="1104302" cy="1165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MDI 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41990" y="5426948"/>
            <a:ext cx="69354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VTX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45761" y="5441423"/>
            <a:ext cx="69354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TPC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41990" y="5883595"/>
            <a:ext cx="69354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ECAL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45761" y="5883595"/>
            <a:ext cx="69354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HCAL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41990" y="6350967"/>
            <a:ext cx="69354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Coil/ Yoke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774058" y="4165493"/>
            <a:ext cx="69354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top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4058" y="4609694"/>
            <a:ext cx="69354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Higgs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774058" y="5068370"/>
            <a:ext cx="69354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…</a:t>
            </a:r>
            <a:endParaRPr lang="de-DE" sz="1200" dirty="0">
              <a:solidFill>
                <a:prstClr val="white"/>
              </a:solidFill>
            </a:endParaRPr>
          </a:p>
        </p:txBody>
      </p:sp>
      <p:cxnSp>
        <p:nvCxnSpPr>
          <p:cNvPr id="31" name="Elbow Connector 30"/>
          <p:cNvCxnSpPr>
            <a:endCxn id="25" idx="1"/>
          </p:cNvCxnSpPr>
          <p:nvPr/>
        </p:nvCxnSpPr>
        <p:spPr>
          <a:xfrm>
            <a:off x="6395761" y="3954443"/>
            <a:ext cx="378296" cy="374863"/>
          </a:xfrm>
          <a:prstGeom prst="bentConnector3">
            <a:avLst>
              <a:gd name="adj1" fmla="val -348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endCxn id="26" idx="1"/>
          </p:cNvCxnSpPr>
          <p:nvPr/>
        </p:nvCxnSpPr>
        <p:spPr>
          <a:xfrm rot="16200000" flipH="1">
            <a:off x="6175377" y="4174827"/>
            <a:ext cx="819064" cy="37829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endCxn id="27" idx="1"/>
          </p:cNvCxnSpPr>
          <p:nvPr/>
        </p:nvCxnSpPr>
        <p:spPr>
          <a:xfrm rot="16200000" flipH="1">
            <a:off x="5946039" y="4404164"/>
            <a:ext cx="1277740" cy="37829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92"/>
          <p:cNvSpPr/>
          <p:nvPr/>
        </p:nvSpPr>
        <p:spPr>
          <a:xfrm>
            <a:off x="4150327" y="1839433"/>
            <a:ext cx="1324035" cy="720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ILD Management group (4)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92" name="Oval 91"/>
          <p:cNvSpPr/>
          <p:nvPr/>
        </p:nvSpPr>
        <p:spPr>
          <a:xfrm>
            <a:off x="3958846" y="1066800"/>
            <a:ext cx="1706997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Speaker (2)</a:t>
            </a:r>
            <a:endParaRPr lang="de-DE" sz="1200" dirty="0">
              <a:solidFill>
                <a:prstClr val="white"/>
              </a:solidFill>
            </a:endParaRPr>
          </a:p>
        </p:txBody>
      </p:sp>
      <p:cxnSp>
        <p:nvCxnSpPr>
          <p:cNvPr id="95" name="Straight Arrow Connector 94"/>
          <p:cNvCxnSpPr>
            <a:stCxn id="4" idx="3"/>
            <a:endCxn id="93" idx="1"/>
          </p:cNvCxnSpPr>
          <p:nvPr/>
        </p:nvCxnSpPr>
        <p:spPr>
          <a:xfrm>
            <a:off x="3627312" y="2189188"/>
            <a:ext cx="523015" cy="106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7" name="Straight Arrow Connector 1046"/>
          <p:cNvCxnSpPr>
            <a:stCxn id="92" idx="4"/>
            <a:endCxn id="93" idx="0"/>
          </p:cNvCxnSpPr>
          <p:nvPr/>
        </p:nvCxnSpPr>
        <p:spPr>
          <a:xfrm>
            <a:off x="4812345" y="1447800"/>
            <a:ext cx="0" cy="39163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Rectangle 121"/>
          <p:cNvSpPr/>
          <p:nvPr/>
        </p:nvSpPr>
        <p:spPr>
          <a:xfrm>
            <a:off x="4191000" y="3716022"/>
            <a:ext cx="120716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Publication </a:t>
            </a:r>
            <a:r>
              <a:rPr lang="en-US" sz="1200" dirty="0" smtClean="0">
                <a:solidFill>
                  <a:prstClr val="white"/>
                </a:solidFill>
              </a:rPr>
              <a:t>office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41790" y="5883595"/>
            <a:ext cx="69354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FCAL</a:t>
            </a:r>
            <a:endParaRPr lang="de-DE" sz="1200" dirty="0">
              <a:solidFill>
                <a:prstClr val="white"/>
              </a:solidFill>
            </a:endParaRPr>
          </a:p>
        </p:txBody>
      </p:sp>
      <p:cxnSp>
        <p:nvCxnSpPr>
          <p:cNvPr id="21" name="Elbow Connector 20"/>
          <p:cNvCxnSpPr/>
          <p:nvPr/>
        </p:nvCxnSpPr>
        <p:spPr>
          <a:xfrm>
            <a:off x="3846856" y="3245210"/>
            <a:ext cx="2934944" cy="127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8" idx="3"/>
          </p:cNvCxnSpPr>
          <p:nvPr/>
        </p:nvCxnSpPr>
        <p:spPr>
          <a:xfrm flipV="1">
            <a:off x="2935532" y="3245211"/>
            <a:ext cx="249306" cy="234555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3184838" y="3245210"/>
            <a:ext cx="662019" cy="66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3184839" y="5562600"/>
            <a:ext cx="0" cy="442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6781800" y="3251875"/>
            <a:ext cx="0" cy="3618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2895600" y="5590761"/>
            <a:ext cx="2866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5" idx="3"/>
          </p:cNvCxnSpPr>
          <p:nvPr/>
        </p:nvCxnSpPr>
        <p:spPr>
          <a:xfrm>
            <a:off x="2901118" y="3790631"/>
            <a:ext cx="2837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641790" y="5441423"/>
            <a:ext cx="69354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SI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2346603" y="209790"/>
            <a:ext cx="4650773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Institute Assembly</a:t>
            </a:r>
            <a:endParaRPr lang="de-DE" dirty="0">
              <a:solidFill>
                <a:prstClr val="white"/>
              </a:solidFill>
            </a:endParaRPr>
          </a:p>
        </p:txBody>
      </p:sp>
      <p:cxnSp>
        <p:nvCxnSpPr>
          <p:cNvPr id="3" name="Straight Connector 2"/>
          <p:cNvCxnSpPr>
            <a:stCxn id="93" idx="2"/>
          </p:cNvCxnSpPr>
          <p:nvPr/>
        </p:nvCxnSpPr>
        <p:spPr>
          <a:xfrm>
            <a:off x="4812345" y="2560209"/>
            <a:ext cx="0" cy="6916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76200" y="4684473"/>
            <a:ext cx="1104302" cy="1923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Integration</a:t>
            </a:r>
            <a:endParaRPr lang="de-DE" sz="1200" dirty="0">
              <a:solidFill>
                <a:prstClr val="white"/>
              </a:solidFill>
            </a:endParaRPr>
          </a:p>
        </p:txBody>
      </p:sp>
      <p:cxnSp>
        <p:nvCxnSpPr>
          <p:cNvPr id="18" name="Straight Connector 17"/>
          <p:cNvCxnSpPr>
            <a:stCxn id="6" idx="1"/>
            <a:endCxn id="122" idx="3"/>
          </p:cNvCxnSpPr>
          <p:nvPr/>
        </p:nvCxnSpPr>
        <p:spPr>
          <a:xfrm flipH="1">
            <a:off x="5398162" y="3777526"/>
            <a:ext cx="808452" cy="102309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22" idx="1"/>
          </p:cNvCxnSpPr>
          <p:nvPr/>
        </p:nvCxnSpPr>
        <p:spPr>
          <a:xfrm>
            <a:off x="3182254" y="3790631"/>
            <a:ext cx="1008746" cy="89204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7" idx="3"/>
            <a:endCxn id="5" idx="2"/>
          </p:cNvCxnSpPr>
          <p:nvPr/>
        </p:nvCxnSpPr>
        <p:spPr>
          <a:xfrm flipV="1">
            <a:off x="1180502" y="3954444"/>
            <a:ext cx="1090123" cy="596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69" idx="3"/>
            <a:endCxn id="5" idx="2"/>
          </p:cNvCxnSpPr>
          <p:nvPr/>
        </p:nvCxnSpPr>
        <p:spPr>
          <a:xfrm flipV="1">
            <a:off x="1180502" y="3954444"/>
            <a:ext cx="1090123" cy="8261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/>
        </p:nvSpPr>
        <p:spPr>
          <a:xfrm>
            <a:off x="4191000" y="4165493"/>
            <a:ext cx="120716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Software/ Tools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456953" y="6339554"/>
            <a:ext cx="69354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prstClr val="white"/>
                </a:solidFill>
              </a:rPr>
              <a:t>muon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200" y="4264733"/>
            <a:ext cx="1104302" cy="1532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DAQ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76200" y="3892114"/>
            <a:ext cx="110430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Central design group</a:t>
            </a:r>
            <a:endParaRPr lang="de-DE" sz="1200" dirty="0">
              <a:solidFill>
                <a:prstClr val="white"/>
              </a:solidFill>
            </a:endParaRPr>
          </a:p>
        </p:txBody>
      </p:sp>
      <p:cxnSp>
        <p:nvCxnSpPr>
          <p:cNvPr id="13" name="Straight Connector 12"/>
          <p:cNvCxnSpPr>
            <a:stCxn id="5" idx="2"/>
            <a:endCxn id="71" idx="3"/>
          </p:cNvCxnSpPr>
          <p:nvPr/>
        </p:nvCxnSpPr>
        <p:spPr>
          <a:xfrm flipH="1">
            <a:off x="1180502" y="3954444"/>
            <a:ext cx="1090123" cy="1014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943600" y="1861538"/>
            <a:ext cx="1177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Physco</a:t>
            </a:r>
            <a:r>
              <a:rPr lang="en-US" sz="1200" dirty="0" smtClean="0"/>
              <a:t>, </a:t>
            </a:r>
            <a:r>
              <a:rPr lang="en-US" sz="1200" dirty="0" err="1" smtClean="0"/>
              <a:t>detco</a:t>
            </a:r>
            <a:r>
              <a:rPr lang="en-US" sz="1200" dirty="0" smtClean="0"/>
              <a:t>, </a:t>
            </a:r>
            <a:br>
              <a:rPr lang="en-US" sz="1200" dirty="0" smtClean="0"/>
            </a:br>
            <a:r>
              <a:rPr lang="en-US" sz="1200" dirty="0" smtClean="0"/>
              <a:t>2 free members</a:t>
            </a:r>
            <a:endParaRPr lang="de-DE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3203115" y="6216928"/>
            <a:ext cx="3299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Detector systems groups organize the connection </a:t>
            </a:r>
            <a:br>
              <a:rPr lang="en-US" sz="1200" dirty="0" smtClean="0"/>
            </a:br>
            <a:r>
              <a:rPr lang="en-US" sz="1200" dirty="0" smtClean="0"/>
              <a:t>to the R&amp;D collaborations</a:t>
            </a:r>
            <a:endParaRPr lang="de-DE" sz="1200" dirty="0"/>
          </a:p>
        </p:txBody>
      </p:sp>
      <p:cxnSp>
        <p:nvCxnSpPr>
          <p:cNvPr id="51" name="Straight Connector 50"/>
          <p:cNvCxnSpPr>
            <a:endCxn id="5" idx="2"/>
          </p:cNvCxnSpPr>
          <p:nvPr/>
        </p:nvCxnSpPr>
        <p:spPr>
          <a:xfrm flipV="1">
            <a:off x="1205435" y="3954444"/>
            <a:ext cx="1065190" cy="3634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4191000" y="4653724"/>
            <a:ext cx="120716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Documentation</a:t>
            </a:r>
            <a:endParaRPr lang="de-DE" sz="1200" dirty="0">
              <a:solidFill>
                <a:prstClr val="white"/>
              </a:solidFill>
            </a:endParaRPr>
          </a:p>
        </p:txBody>
      </p:sp>
      <p:cxnSp>
        <p:nvCxnSpPr>
          <p:cNvPr id="57" name="Straight Connector 56"/>
          <p:cNvCxnSpPr>
            <a:stCxn id="6" idx="1"/>
          </p:cNvCxnSpPr>
          <p:nvPr/>
        </p:nvCxnSpPr>
        <p:spPr>
          <a:xfrm flipH="1">
            <a:off x="5430819" y="3777526"/>
            <a:ext cx="775795" cy="551780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6" idx="1"/>
          </p:cNvCxnSpPr>
          <p:nvPr/>
        </p:nvCxnSpPr>
        <p:spPr>
          <a:xfrm flipH="1">
            <a:off x="5398162" y="3777526"/>
            <a:ext cx="808452" cy="1039613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182254" y="3790631"/>
            <a:ext cx="949431" cy="538675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3182254" y="3790631"/>
            <a:ext cx="949431" cy="992408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266266" y="5742801"/>
            <a:ext cx="1092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Central groups</a:t>
            </a:r>
            <a:endParaRPr lang="en-US" sz="1200" dirty="0"/>
          </a:p>
        </p:txBody>
      </p:sp>
      <p:sp>
        <p:nvSpPr>
          <p:cNvPr id="68" name="Rectangle 67"/>
          <p:cNvSpPr/>
          <p:nvPr/>
        </p:nvSpPr>
        <p:spPr>
          <a:xfrm>
            <a:off x="4183067" y="5087679"/>
            <a:ext cx="120716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….</a:t>
            </a:r>
            <a:endParaRPr lang="de-DE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05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981200"/>
            <a:ext cx="707007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We have a good and clear starting point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next step will be a re-optimization of the detector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We will need to make sure that we have an adequate and appropriate </a:t>
            </a:r>
            <a:br>
              <a:rPr lang="en-US" dirty="0" smtClean="0"/>
            </a:br>
            <a:r>
              <a:rPr lang="en-US" dirty="0" smtClean="0"/>
              <a:t>structure.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057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/>
          <p:nvPr/>
        </p:nvSpPr>
        <p:spPr>
          <a:xfrm>
            <a:off x="5643360" y="1519115"/>
            <a:ext cx="1988731" cy="481380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en-US" dirty="0"/>
          </a:p>
        </p:txBody>
      </p:sp>
      <p:sp>
        <p:nvSpPr>
          <p:cNvPr id="6162" name="Rectangle 6161"/>
          <p:cNvSpPr/>
          <p:nvPr/>
        </p:nvSpPr>
        <p:spPr>
          <a:xfrm>
            <a:off x="3984480" y="1518540"/>
            <a:ext cx="1658880" cy="48138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Concepts at the ILC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Ties Behnke, 3.9.2013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Experimentation at the LC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824EF-1978-44F5-AC37-994E15CF2920}" type="slidenum">
              <a:rPr lang="de-DE" smtClean="0"/>
              <a:pPr/>
              <a:t>3</a:t>
            </a:fld>
            <a:endParaRPr lang="de-DE"/>
          </a:p>
        </p:txBody>
      </p:sp>
      <p:cxnSp>
        <p:nvCxnSpPr>
          <p:cNvPr id="7" name="Straight Connector 6"/>
          <p:cNvCxnSpPr/>
          <p:nvPr/>
        </p:nvCxnSpPr>
        <p:spPr>
          <a:xfrm>
            <a:off x="977759" y="3290745"/>
            <a:ext cx="6963588" cy="14401"/>
          </a:xfrm>
          <a:prstGeom prst="line">
            <a:avLst/>
          </a:prstGeom>
          <a:ln w="76200">
            <a:solidFill>
              <a:schemeClr val="accent1"/>
            </a:solidFill>
            <a:tailEnd type="stealt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0467" y="2737728"/>
            <a:ext cx="846972" cy="1106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/>
          <p:cNvSpPr/>
          <p:nvPr/>
        </p:nvSpPr>
        <p:spPr>
          <a:xfrm>
            <a:off x="908640" y="3221618"/>
            <a:ext cx="207360" cy="20738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402251" y="3201455"/>
            <a:ext cx="207360" cy="20738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291040" y="3201455"/>
            <a:ext cx="207360" cy="20738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880800" y="3187054"/>
            <a:ext cx="207360" cy="20738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539680" y="3236018"/>
            <a:ext cx="207360" cy="20738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332320" y="3236018"/>
            <a:ext cx="207360" cy="20738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7386426" y="3221618"/>
            <a:ext cx="207360" cy="20738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675338" y="2585288"/>
            <a:ext cx="635587" cy="360755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smtClean="0"/>
              <a:t>1998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3188138" y="2585289"/>
            <a:ext cx="635587" cy="360755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smtClean="0"/>
              <a:t>2006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3666687" y="2585288"/>
            <a:ext cx="635587" cy="360755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smtClean="0"/>
              <a:t>2007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5118207" y="2574376"/>
            <a:ext cx="635587" cy="360755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smtClean="0"/>
              <a:t>2009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5389395" y="2585289"/>
            <a:ext cx="635587" cy="360755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smtClean="0"/>
              <a:t>2009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7172314" y="2574376"/>
            <a:ext cx="635587" cy="360755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2076927" y="2574375"/>
            <a:ext cx="635587" cy="360755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smtClean="0"/>
              <a:t>2004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0080" y="3871701"/>
            <a:ext cx="1492873" cy="11917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smtClean="0"/>
              <a:t>TESLA and </a:t>
            </a:r>
            <a:br>
              <a:rPr lang="en-US" dirty="0" smtClean="0"/>
            </a:br>
            <a:r>
              <a:rPr lang="en-US" dirty="0" smtClean="0"/>
              <a:t>GLD detectors</a:t>
            </a:r>
            <a:br>
              <a:rPr lang="en-US" dirty="0" smtClean="0"/>
            </a:br>
            <a:r>
              <a:rPr lang="en-US" dirty="0" smtClean="0"/>
              <a:t>publish first</a:t>
            </a:r>
            <a:br>
              <a:rPr lang="en-US" dirty="0" smtClean="0"/>
            </a:br>
            <a:r>
              <a:rPr lang="en-US" dirty="0" smtClean="0"/>
              <a:t>documents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1668960" y="3236018"/>
            <a:ext cx="207360" cy="20738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1435658" y="2599689"/>
            <a:ext cx="635587" cy="360755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smtClean="0"/>
              <a:t>2001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461600" y="3885815"/>
            <a:ext cx="726317" cy="637754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smtClean="0"/>
              <a:t>TESLA</a:t>
            </a:r>
            <a:br>
              <a:rPr lang="en-US" dirty="0" smtClean="0"/>
            </a:br>
            <a:r>
              <a:rPr lang="en-US" dirty="0" smtClean="0"/>
              <a:t>TDR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668960" y="5331241"/>
            <a:ext cx="1636758" cy="6377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smtClean="0"/>
              <a:t>WWS starts</a:t>
            </a:r>
            <a:br>
              <a:rPr lang="en-US" dirty="0" smtClean="0"/>
            </a:br>
            <a:r>
              <a:rPr lang="en-US" dirty="0" smtClean="0"/>
              <a:t>concept studies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705760" y="3829818"/>
            <a:ext cx="1131685" cy="14687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etector</a:t>
            </a:r>
            <a:br>
              <a:rPr lang="en-US" dirty="0" smtClean="0"/>
            </a:br>
            <a:r>
              <a:rPr lang="en-US" dirty="0" smtClean="0"/>
              <a:t>concept</a:t>
            </a:r>
            <a:br>
              <a:rPr lang="en-US" dirty="0" smtClean="0"/>
            </a:br>
            <a:r>
              <a:rPr lang="en-US" dirty="0" smtClean="0"/>
              <a:t>reports: </a:t>
            </a:r>
          </a:p>
          <a:p>
            <a:r>
              <a:rPr lang="en-US" dirty="0" smtClean="0"/>
              <a:t>LDC, GLD, </a:t>
            </a:r>
            <a:br>
              <a:rPr lang="en-US" dirty="0" smtClean="0"/>
            </a:br>
            <a:r>
              <a:rPr lang="en-US" dirty="0" err="1" smtClean="0"/>
              <a:t>SiD</a:t>
            </a:r>
            <a:r>
              <a:rPr lang="en-US" dirty="0" smtClean="0"/>
              <a:t>, 4th</a:t>
            </a:r>
            <a:endParaRPr lang="en-US" dirty="0"/>
          </a:p>
        </p:txBody>
      </p:sp>
      <p:cxnSp>
        <p:nvCxnSpPr>
          <p:cNvPr id="6145" name="Straight Connector 6144"/>
          <p:cNvCxnSpPr>
            <a:stCxn id="25" idx="0"/>
            <a:endCxn id="26" idx="4"/>
          </p:cNvCxnSpPr>
          <p:nvPr/>
        </p:nvCxnSpPr>
        <p:spPr>
          <a:xfrm flipH="1" flipV="1">
            <a:off x="1772640" y="3443400"/>
            <a:ext cx="52119" cy="4424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48" name="Straight Connector 6147"/>
          <p:cNvCxnSpPr>
            <a:stCxn id="24" idx="0"/>
            <a:endCxn id="8" idx="4"/>
          </p:cNvCxnSpPr>
          <p:nvPr/>
        </p:nvCxnSpPr>
        <p:spPr>
          <a:xfrm flipV="1">
            <a:off x="756517" y="3429000"/>
            <a:ext cx="255803" cy="4427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0" name="Straight Connector 6149"/>
          <p:cNvCxnSpPr>
            <a:stCxn id="28" idx="0"/>
            <a:endCxn id="11" idx="4"/>
          </p:cNvCxnSpPr>
          <p:nvPr/>
        </p:nvCxnSpPr>
        <p:spPr>
          <a:xfrm flipH="1" flipV="1">
            <a:off x="2394720" y="3408837"/>
            <a:ext cx="92619" cy="19224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2" name="Straight Connector 6151"/>
          <p:cNvCxnSpPr>
            <a:stCxn id="29" idx="0"/>
            <a:endCxn id="10" idx="4"/>
          </p:cNvCxnSpPr>
          <p:nvPr/>
        </p:nvCxnSpPr>
        <p:spPr>
          <a:xfrm flipV="1">
            <a:off x="3271603" y="3408837"/>
            <a:ext cx="234328" cy="4209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4" name="TextBox 6153"/>
          <p:cNvSpPr txBox="1"/>
          <p:nvPr/>
        </p:nvSpPr>
        <p:spPr>
          <a:xfrm>
            <a:off x="3583510" y="5331241"/>
            <a:ext cx="1377778" cy="91475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smtClean="0"/>
              <a:t>LDC and GLD</a:t>
            </a:r>
            <a:br>
              <a:rPr lang="en-US" dirty="0" smtClean="0"/>
            </a:br>
            <a:r>
              <a:rPr lang="en-US" dirty="0" smtClean="0"/>
              <a:t>merge into </a:t>
            </a:r>
            <a:br>
              <a:rPr lang="en-US" dirty="0" smtClean="0"/>
            </a:br>
            <a:r>
              <a:rPr lang="en-US" dirty="0" smtClean="0"/>
              <a:t>ILD</a:t>
            </a:r>
            <a:endParaRPr lang="en-US" dirty="0"/>
          </a:p>
        </p:txBody>
      </p:sp>
      <p:cxnSp>
        <p:nvCxnSpPr>
          <p:cNvPr id="6156" name="Straight Connector 6155"/>
          <p:cNvCxnSpPr>
            <a:stCxn id="6154" idx="0"/>
            <a:endCxn id="12" idx="4"/>
          </p:cNvCxnSpPr>
          <p:nvPr/>
        </p:nvCxnSpPr>
        <p:spPr>
          <a:xfrm flipH="1" flipV="1">
            <a:off x="3984480" y="3394436"/>
            <a:ext cx="287919" cy="19368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7" name="TextBox 6156"/>
          <p:cNvSpPr txBox="1"/>
          <p:nvPr/>
        </p:nvSpPr>
        <p:spPr>
          <a:xfrm>
            <a:off x="4572000" y="3871701"/>
            <a:ext cx="1042301" cy="6377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smtClean="0"/>
              <a:t>LOI </a:t>
            </a:r>
          </a:p>
          <a:p>
            <a:r>
              <a:rPr lang="en-US" dirty="0" smtClean="0"/>
              <a:t>delivered</a:t>
            </a:r>
            <a:endParaRPr lang="en-US" dirty="0"/>
          </a:p>
        </p:txBody>
      </p:sp>
      <p:sp>
        <p:nvSpPr>
          <p:cNvPr id="6158" name="TextBox 6157"/>
          <p:cNvSpPr txBox="1"/>
          <p:nvPr/>
        </p:nvSpPr>
        <p:spPr>
          <a:xfrm>
            <a:off x="5539680" y="4918735"/>
            <a:ext cx="1026720" cy="6377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err="1" smtClean="0"/>
              <a:t>SiD</a:t>
            </a:r>
            <a:r>
              <a:rPr lang="en-US" dirty="0" smtClean="0"/>
              <a:t>, ILD</a:t>
            </a:r>
            <a:br>
              <a:rPr lang="en-US" dirty="0" smtClean="0"/>
            </a:br>
            <a:r>
              <a:rPr lang="en-US" dirty="0" smtClean="0"/>
              <a:t>validated</a:t>
            </a:r>
            <a:endParaRPr lang="en-US" dirty="0"/>
          </a:p>
        </p:txBody>
      </p:sp>
      <p:sp>
        <p:nvSpPr>
          <p:cNvPr id="47" name="Oval 46"/>
          <p:cNvSpPr/>
          <p:nvPr/>
        </p:nvSpPr>
        <p:spPr>
          <a:xfrm>
            <a:off x="2019851" y="3203999"/>
            <a:ext cx="207360" cy="20738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 rot="16200000">
            <a:off x="1805738" y="2576920"/>
            <a:ext cx="635587" cy="360755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smtClean="0"/>
              <a:t>2003</a:t>
            </a:r>
            <a:endParaRPr lang="en-US" dirty="0"/>
          </a:p>
        </p:txBody>
      </p:sp>
      <p:sp>
        <p:nvSpPr>
          <p:cNvPr id="6159" name="TextBox 6158"/>
          <p:cNvSpPr txBox="1"/>
          <p:nvPr/>
        </p:nvSpPr>
        <p:spPr>
          <a:xfrm>
            <a:off x="1391702" y="1518539"/>
            <a:ext cx="1965759" cy="6377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err="1" smtClean="0"/>
              <a:t>SiD</a:t>
            </a:r>
            <a:r>
              <a:rPr lang="en-US" dirty="0" smtClean="0"/>
              <a:t> is first</a:t>
            </a:r>
            <a:br>
              <a:rPr lang="en-US" dirty="0" smtClean="0"/>
            </a:br>
            <a:r>
              <a:rPr lang="en-US" dirty="0" smtClean="0"/>
              <a:t>proposed at ALCPG</a:t>
            </a:r>
            <a:endParaRPr lang="en-US" dirty="0"/>
          </a:p>
        </p:txBody>
      </p:sp>
      <p:cxnSp>
        <p:nvCxnSpPr>
          <p:cNvPr id="6161" name="Straight Connector 6160"/>
          <p:cNvCxnSpPr>
            <a:stCxn id="6159" idx="2"/>
            <a:endCxn id="47" idx="0"/>
          </p:cNvCxnSpPr>
          <p:nvPr/>
        </p:nvCxnSpPr>
        <p:spPr>
          <a:xfrm flipH="1">
            <a:off x="2123531" y="2156293"/>
            <a:ext cx="251051" cy="10477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63" name="TextBox 6162"/>
          <p:cNvSpPr txBox="1"/>
          <p:nvPr/>
        </p:nvSpPr>
        <p:spPr>
          <a:xfrm>
            <a:off x="4320215" y="1644183"/>
            <a:ext cx="1082569" cy="360755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smtClean="0"/>
              <a:t>LOI phase</a:t>
            </a:r>
            <a:endParaRPr lang="en-US" dirty="0"/>
          </a:p>
        </p:txBody>
      </p:sp>
      <p:cxnSp>
        <p:nvCxnSpPr>
          <p:cNvPr id="6165" name="Straight Connector 6164"/>
          <p:cNvCxnSpPr>
            <a:stCxn id="6157" idx="0"/>
            <a:endCxn id="15" idx="3"/>
          </p:cNvCxnSpPr>
          <p:nvPr/>
        </p:nvCxnSpPr>
        <p:spPr>
          <a:xfrm flipV="1">
            <a:off x="5093151" y="3413030"/>
            <a:ext cx="269536" cy="458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8" name="Straight Connector 6167"/>
          <p:cNvCxnSpPr>
            <a:stCxn id="6158" idx="0"/>
          </p:cNvCxnSpPr>
          <p:nvPr/>
        </p:nvCxnSpPr>
        <p:spPr>
          <a:xfrm flipH="1" flipV="1">
            <a:off x="5677921" y="3413031"/>
            <a:ext cx="375119" cy="15057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70" name="TextBox 6169"/>
          <p:cNvSpPr txBox="1"/>
          <p:nvPr/>
        </p:nvSpPr>
        <p:spPr>
          <a:xfrm>
            <a:off x="6991199" y="3872713"/>
            <a:ext cx="1100458" cy="6377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smtClean="0"/>
              <a:t>DBD/ TDR</a:t>
            </a:r>
            <a:br>
              <a:rPr lang="en-US" dirty="0" smtClean="0"/>
            </a:br>
            <a:r>
              <a:rPr lang="en-US" dirty="0" smtClean="0"/>
              <a:t>delivered</a:t>
            </a:r>
            <a:endParaRPr lang="en-US" dirty="0"/>
          </a:p>
        </p:txBody>
      </p:sp>
      <p:cxnSp>
        <p:nvCxnSpPr>
          <p:cNvPr id="6172" name="Straight Connector 6171"/>
          <p:cNvCxnSpPr>
            <a:stCxn id="6170" idx="0"/>
            <a:endCxn id="16" idx="4"/>
          </p:cNvCxnSpPr>
          <p:nvPr/>
        </p:nvCxnSpPr>
        <p:spPr>
          <a:xfrm flipH="1" flipV="1">
            <a:off x="7490106" y="3429000"/>
            <a:ext cx="51322" cy="4437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73" name="TextBox 6172"/>
          <p:cNvSpPr txBox="1"/>
          <p:nvPr/>
        </p:nvSpPr>
        <p:spPr>
          <a:xfrm>
            <a:off x="5841106" y="1644183"/>
            <a:ext cx="1712805" cy="360755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smtClean="0"/>
              <a:t>TDR/ DBD phase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35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current ILD concept</a:t>
            </a:r>
            <a:endParaRPr lang="en-US" dirty="0"/>
          </a:p>
        </p:txBody>
      </p:sp>
      <p:pic>
        <p:nvPicPr>
          <p:cNvPr id="1026" name="Picture 2" descr="D:\behnke\ilc\ILD\DBD\ilddbd\0_executive summary\4-ILD\figs\ILD_quadran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799"/>
            <a:ext cx="4495800" cy="4147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86400" y="1905000"/>
            <a:ext cx="328295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Started as a combination of </a:t>
            </a:r>
            <a:br>
              <a:rPr lang="en-US" dirty="0" smtClean="0"/>
            </a:br>
            <a:r>
              <a:rPr lang="en-US" dirty="0" smtClean="0"/>
              <a:t>GLD and LDC in 2007</a:t>
            </a:r>
          </a:p>
          <a:p>
            <a:endParaRPr lang="en-US" dirty="0"/>
          </a:p>
          <a:p>
            <a:r>
              <a:rPr lang="en-US" dirty="0" smtClean="0"/>
              <a:t>(LCWS 2007 at DESY)</a:t>
            </a:r>
          </a:p>
          <a:p>
            <a:endParaRPr lang="en-US" dirty="0"/>
          </a:p>
          <a:p>
            <a:r>
              <a:rPr lang="en-US" dirty="0" smtClean="0"/>
              <a:t>Some detailed optimization work</a:t>
            </a:r>
            <a:br>
              <a:rPr lang="en-US" dirty="0" smtClean="0"/>
            </a:br>
            <a:r>
              <a:rPr lang="en-US" dirty="0" smtClean="0"/>
              <a:t>done, but main parameter </a:t>
            </a:r>
            <a:br>
              <a:rPr lang="en-US" dirty="0" smtClean="0"/>
            </a:br>
            <a:r>
              <a:rPr lang="en-US" dirty="0" smtClean="0"/>
              <a:t>choices were “ad hoc” (politics)</a:t>
            </a:r>
            <a:br>
              <a:rPr lang="en-US" dirty="0" smtClean="0"/>
            </a:br>
            <a:r>
              <a:rPr lang="en-US" dirty="0" smtClean="0"/>
              <a:t>as much as physics driven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56738" y="5029200"/>
            <a:ext cx="291188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Now is the time to re-open</a:t>
            </a:r>
            <a:br>
              <a:rPr lang="en-US" dirty="0" smtClean="0"/>
            </a:br>
            <a:r>
              <a:rPr lang="en-US" dirty="0" smtClean="0"/>
              <a:t>the box and look at all </a:t>
            </a:r>
            <a:br>
              <a:rPr lang="en-US" dirty="0" smtClean="0"/>
            </a:br>
            <a:r>
              <a:rPr lang="en-US" dirty="0" smtClean="0"/>
              <a:t>choices: </a:t>
            </a:r>
          </a:p>
          <a:p>
            <a:r>
              <a:rPr lang="en-US" dirty="0" smtClean="0"/>
              <a:t>There are no forbidden areas</a:t>
            </a:r>
            <a:br>
              <a:rPr lang="en-US" dirty="0" smtClean="0"/>
            </a:br>
            <a:r>
              <a:rPr lang="en-US" dirty="0" smtClean="0"/>
              <a:t>There are no prejudices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51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 of Opportunity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3276600"/>
            <a:ext cx="661803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might have some limited time to </a:t>
            </a:r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Look carefully into our fundamental design choices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Take costs more fully into account than we have done so far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Question Choices and prejudices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Do fundamental studies on – in particular – the impact on physics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5276165"/>
            <a:ext cx="60278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Once ILC is a real project we might not have this chance again!</a:t>
            </a:r>
          </a:p>
          <a:p>
            <a:r>
              <a:rPr lang="en-US" dirty="0" smtClean="0"/>
              <a:t>Lets use it wisely!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1676400"/>
            <a:ext cx="56314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Situation in Japan: see talk by Satoru/ Hitoshi later today.</a:t>
            </a:r>
          </a:p>
          <a:p>
            <a:endParaRPr lang="en-US" dirty="0"/>
          </a:p>
          <a:p>
            <a:r>
              <a:rPr lang="en-US" dirty="0" smtClean="0"/>
              <a:t>Window of opportunity NOW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483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151" y="152400"/>
            <a:ext cx="8229600" cy="1143000"/>
          </a:xfrm>
        </p:spPr>
        <p:txBody>
          <a:bodyPr/>
          <a:lstStyle/>
          <a:p>
            <a:r>
              <a:rPr lang="en-US" dirty="0" smtClean="0"/>
              <a:t>ILD Costs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371600"/>
            <a:ext cx="4935415" cy="4456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1524000"/>
            <a:ext cx="30882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Costing exercise as part of DBD</a:t>
            </a:r>
          </a:p>
          <a:p>
            <a:r>
              <a:rPr lang="en-US" dirty="0" smtClean="0"/>
              <a:t>Needs significant more work</a:t>
            </a:r>
            <a:br>
              <a:rPr lang="en-US" dirty="0" smtClean="0"/>
            </a:br>
            <a:r>
              <a:rPr lang="en-US" dirty="0" smtClean="0"/>
              <a:t>and checking, but main </a:t>
            </a:r>
            <a:br>
              <a:rPr lang="en-US" dirty="0" smtClean="0"/>
            </a:br>
            <a:r>
              <a:rPr lang="en-US" dirty="0" smtClean="0"/>
              <a:t>messages are clear.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248400" y="6095999"/>
            <a:ext cx="2507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Huge effort by LLR group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for the DBD</a:t>
            </a:r>
            <a:endParaRPr lang="en-US" dirty="0"/>
          </a:p>
        </p:txBody>
      </p:sp>
      <p:pic>
        <p:nvPicPr>
          <p:cNvPr id="7" name="Picture 3" descr="D:\behnke\ilc\ILD\DBD\ilddbd\5_Costs\figs\ILDCost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81400"/>
            <a:ext cx="4338551" cy="325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554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ILD cost scaling</a:t>
            </a: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133600"/>
            <a:ext cx="5429250" cy="401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1810434"/>
            <a:ext cx="273517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Cost scaling law with </a:t>
            </a:r>
            <a:br>
              <a:rPr lang="en-US" dirty="0" smtClean="0"/>
            </a:br>
            <a:r>
              <a:rPr lang="en-US" dirty="0" smtClean="0"/>
              <a:t>different systems radius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Potentially large impact </a:t>
            </a:r>
            <a:br>
              <a:rPr lang="en-US" dirty="0" smtClean="0"/>
            </a:br>
            <a:r>
              <a:rPr lang="en-US" dirty="0" smtClean="0"/>
              <a:t>on the cost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Careful optimization </a:t>
            </a:r>
            <a:br>
              <a:rPr lang="en-US" dirty="0" smtClean="0"/>
            </a:br>
            <a:r>
              <a:rPr lang="en-US" dirty="0" smtClean="0"/>
              <a:t>of cost –performance </a:t>
            </a:r>
            <a:br>
              <a:rPr lang="en-US" dirty="0" smtClean="0"/>
            </a:br>
            <a:r>
              <a:rPr lang="en-US" dirty="0" smtClean="0"/>
              <a:t>benefit is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225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inner system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219200"/>
            <a:ext cx="409911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 we understand our performance requirements? 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VTX detector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Silicon tracking? 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 smtClean="0"/>
              <a:t>Readout speed might be an important </a:t>
            </a:r>
            <a:br>
              <a:rPr lang="en-US" dirty="0" smtClean="0"/>
            </a:br>
            <a:r>
              <a:rPr lang="en-US" dirty="0" smtClean="0"/>
              <a:t>variable to control background and </a:t>
            </a:r>
            <a:br>
              <a:rPr lang="en-US" dirty="0" smtClean="0"/>
            </a:br>
            <a:r>
              <a:rPr lang="en-US" dirty="0" smtClean="0"/>
              <a:t>complexity: </a:t>
            </a:r>
          </a:p>
          <a:p>
            <a:r>
              <a:rPr lang="en-US" dirty="0" smtClean="0"/>
              <a:t>Are the ambitious enough in ILD in this</a:t>
            </a:r>
            <a:br>
              <a:rPr lang="en-US" dirty="0" smtClean="0"/>
            </a:br>
            <a:r>
              <a:rPr lang="en-US" dirty="0" smtClean="0"/>
              <a:t>respect? </a:t>
            </a:r>
          </a:p>
          <a:p>
            <a:endParaRPr lang="en-US" dirty="0"/>
          </a:p>
          <a:p>
            <a:r>
              <a:rPr lang="en-US" dirty="0" smtClean="0"/>
              <a:t>Do we understand / do we have a proper</a:t>
            </a:r>
            <a:br>
              <a:rPr lang="en-US" dirty="0" smtClean="0"/>
            </a:br>
            <a:r>
              <a:rPr lang="en-US" dirty="0" smtClean="0"/>
              <a:t>design of the </a:t>
            </a:r>
            <a:r>
              <a:rPr lang="en-US" dirty="0" err="1" smtClean="0"/>
              <a:t>beamtube</a:t>
            </a:r>
            <a:r>
              <a:rPr lang="en-US" dirty="0" smtClean="0"/>
              <a:t> </a:t>
            </a:r>
            <a:r>
              <a:rPr lang="en-US" dirty="0" err="1" smtClean="0"/>
              <a:t>etc</a:t>
            </a:r>
            <a:r>
              <a:rPr lang="en-US" dirty="0" smtClean="0"/>
              <a:t>? </a:t>
            </a:r>
          </a:p>
          <a:p>
            <a:endParaRPr lang="en-US" dirty="0"/>
          </a:p>
          <a:p>
            <a:r>
              <a:rPr lang="en-US" dirty="0" smtClean="0"/>
              <a:t>We propose a big Silicon system for ILD:</a:t>
            </a:r>
            <a:br>
              <a:rPr lang="en-US" dirty="0" smtClean="0"/>
            </a:br>
            <a:r>
              <a:rPr lang="en-US" dirty="0" smtClean="0"/>
              <a:t>are we sure of its parameters? </a:t>
            </a:r>
          </a:p>
          <a:p>
            <a:endParaRPr lang="en-US" dirty="0"/>
          </a:p>
          <a:p>
            <a:r>
              <a:rPr lang="en-US" dirty="0" smtClean="0"/>
              <a:t>What about the outer Silicon system? </a:t>
            </a:r>
            <a:br>
              <a:rPr lang="en-US" dirty="0" smtClean="0"/>
            </a:br>
            <a:r>
              <a:rPr lang="en-US" dirty="0" smtClean="0"/>
              <a:t>How much of this is baseline?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712" y="3124200"/>
            <a:ext cx="4816288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38054" y="1523999"/>
            <a:ext cx="33964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Design of the VTX detector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Role and </a:t>
            </a:r>
            <a:r>
              <a:rPr lang="en-US" dirty="0" err="1" smtClean="0"/>
              <a:t>merrit</a:t>
            </a:r>
            <a:r>
              <a:rPr lang="en-US" dirty="0" smtClean="0"/>
              <a:t> of double layer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Alternative geometries?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505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Vertex detector</a:t>
            </a:r>
            <a:endParaRPr kumimoji="1" lang="ja-JP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Ties Behnke, 3.9.2013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Experimentation at the 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BE01883-3F1E-41AC-AB64-D605EF85D3D5}" type="slidenum">
              <a:rPr lang="de-DE" smtClean="0"/>
              <a:t>9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148320" y="6055835"/>
            <a:ext cx="8995680" cy="802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de-DE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90721"/>
            <a:ext cx="7920880" cy="3122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コンテンツ プレースホルダー 2"/>
          <p:cNvSpPr>
            <a:spLocks noGrp="1"/>
          </p:cNvSpPr>
          <p:nvPr>
            <p:ph idx="4294967295"/>
          </p:nvPr>
        </p:nvSpPr>
        <p:spPr>
          <a:xfrm>
            <a:off x="0" y="1216928"/>
            <a:ext cx="8375040" cy="2834218"/>
          </a:xfrm>
        </p:spPr>
        <p:txBody>
          <a:bodyPr>
            <a:noAutofit/>
          </a:bodyPr>
          <a:lstStyle/>
          <a:p>
            <a:pPr>
              <a:buSzPct val="60000"/>
              <a:buFont typeface="Wingdings" pitchFamily="2" charset="2"/>
              <a:buChar char="§"/>
            </a:pPr>
            <a:r>
              <a:rPr kumimoji="1" lang="en-US" altLang="ja-JP" sz="1500" dirty="0">
                <a:latin typeface="Microsoft JhengHei" pitchFamily="34" charset="-120"/>
                <a:ea typeface="Microsoft JhengHei" pitchFamily="34" charset="-120"/>
              </a:rPr>
              <a:t>Excellent impact parameter resolution better than </a:t>
            </a:r>
            <a:r>
              <a:rPr kumimoji="1" lang="en-US" altLang="ja-JP" sz="1500" dirty="0" smtClean="0">
                <a:latin typeface="Microsoft JhengHei" pitchFamily="34" charset="-120"/>
                <a:ea typeface="Microsoft JhengHei" pitchFamily="34" charset="-120"/>
              </a:rPr>
              <a:t>(</a:t>
            </a:r>
            <a:r>
              <a:rPr lang="en-US" altLang="ja-JP" sz="1500" dirty="0" smtClean="0">
                <a:latin typeface="Microsoft JhengHei" pitchFamily="34" charset="-120"/>
                <a:ea typeface="Microsoft JhengHei" pitchFamily="34" charset="-120"/>
              </a:rPr>
              <a:t>5</a:t>
            </a:r>
            <a:r>
              <a:rPr lang="en-US" altLang="ja-JP" sz="1500" dirty="0">
                <a:latin typeface="Microsoft JhengHei" pitchFamily="34" charset="-120"/>
                <a:ea typeface="Microsoft JhengHei" pitchFamily="34" charset="-120"/>
                <a:cs typeface="Arial Unicode MS"/>
              </a:rPr>
              <a:t>⊕</a:t>
            </a:r>
            <a:r>
              <a:rPr lang="en-US" altLang="ja-JP" sz="1500" dirty="0" smtClean="0">
                <a:latin typeface="Microsoft JhengHei" pitchFamily="34" charset="-120"/>
                <a:ea typeface="Microsoft JhengHei" pitchFamily="34" charset="-120"/>
              </a:rPr>
              <a:t>10/p sin</a:t>
            </a:r>
            <a:r>
              <a:rPr lang="en-US" altLang="ja-JP" sz="1500" baseline="30000" dirty="0" smtClean="0">
                <a:latin typeface="Microsoft JhengHei" pitchFamily="34" charset="-120"/>
                <a:ea typeface="Microsoft JhengHei" pitchFamily="34" charset="-120"/>
              </a:rPr>
              <a:t>3/2</a:t>
            </a:r>
            <a:r>
              <a:rPr lang="el-GR" altLang="ja-JP" sz="1500" dirty="0" smtClean="0">
                <a:latin typeface="Microsoft JhengHei" pitchFamily="34" charset="-120"/>
                <a:ea typeface="Microsoft JhengHei" pitchFamily="34" charset="-120"/>
              </a:rPr>
              <a:t> </a:t>
            </a:r>
            <a:r>
              <a:rPr lang="el-GR" altLang="ja-JP" sz="1500" dirty="0">
                <a:latin typeface="Microsoft JhengHei" pitchFamily="34" charset="-120"/>
                <a:ea typeface="Microsoft JhengHei" pitchFamily="34" charset="-120"/>
              </a:rPr>
              <a:t>Θ</a:t>
            </a:r>
            <a:r>
              <a:rPr lang="en-US" altLang="ja-JP" sz="1500" dirty="0">
                <a:latin typeface="Microsoft JhengHei" pitchFamily="34" charset="-120"/>
                <a:ea typeface="Microsoft JhengHei" pitchFamily="34" charset="-120"/>
              </a:rPr>
              <a:t> </a:t>
            </a:r>
            <a:r>
              <a:rPr lang="en-US" altLang="ja-JP" sz="1500" dirty="0" smtClean="0">
                <a:latin typeface="Microsoft JhengHei" pitchFamily="34" charset="-120"/>
                <a:ea typeface="Microsoft JhengHei" pitchFamily="34" charset="-120"/>
              </a:rPr>
              <a:t>)</a:t>
            </a:r>
            <a:r>
              <a:rPr lang="el-GR" altLang="ja-JP" sz="1500" dirty="0" smtClean="0">
                <a:latin typeface="Microsoft JhengHei" pitchFamily="34" charset="-120"/>
                <a:ea typeface="Microsoft JhengHei" pitchFamily="34" charset="-120"/>
              </a:rPr>
              <a:t> μ</a:t>
            </a:r>
            <a:r>
              <a:rPr lang="en-US" altLang="ja-JP" sz="1500" dirty="0" smtClean="0">
                <a:latin typeface="Microsoft JhengHei" pitchFamily="34" charset="-120"/>
                <a:ea typeface="Microsoft JhengHei" pitchFamily="34" charset="-120"/>
              </a:rPr>
              <a:t>m is </a:t>
            </a:r>
            <a:r>
              <a:rPr lang="en-US" altLang="ja-JP" sz="1500" dirty="0">
                <a:latin typeface="Microsoft JhengHei" pitchFamily="34" charset="-120"/>
                <a:ea typeface="Microsoft JhengHei" pitchFamily="34" charset="-120"/>
              </a:rPr>
              <a:t>required for efficient flavor tagging</a:t>
            </a:r>
            <a:endParaRPr kumimoji="1" lang="en-US" altLang="ja-JP" sz="1500" dirty="0">
              <a:latin typeface="Microsoft JhengHei" pitchFamily="34" charset="-120"/>
              <a:ea typeface="Microsoft JhengHei" pitchFamily="34" charset="-120"/>
            </a:endParaRPr>
          </a:p>
          <a:p>
            <a:r>
              <a:rPr kumimoji="1" lang="en-US" altLang="ja-JP" sz="1500" dirty="0">
                <a:latin typeface="Microsoft JhengHei" pitchFamily="34" charset="-120"/>
                <a:ea typeface="Microsoft JhengHei" pitchFamily="34" charset="-120"/>
              </a:rPr>
              <a:t>3 layers of double ladders (</a:t>
            </a:r>
            <a:r>
              <a:rPr kumimoji="1" lang="en-US" altLang="ja-JP" sz="1500" dirty="0" err="1">
                <a:latin typeface="Microsoft JhengHei" pitchFamily="34" charset="-120"/>
                <a:ea typeface="Microsoft JhengHei" pitchFamily="34" charset="-120"/>
              </a:rPr>
              <a:t>ca</a:t>
            </a:r>
            <a:r>
              <a:rPr kumimoji="1" lang="en-US" altLang="ja-JP" sz="1500" dirty="0">
                <a:latin typeface="Microsoft JhengHei" pitchFamily="34" charset="-120"/>
                <a:ea typeface="Microsoft JhengHei" pitchFamily="34" charset="-120"/>
              </a:rPr>
              <a:t> </a:t>
            </a:r>
            <a:r>
              <a:rPr kumimoji="1" lang="en-US" altLang="ja-JP" sz="1500" dirty="0" smtClean="0">
                <a:latin typeface="Microsoft JhengHei" pitchFamily="34" charset="-120"/>
                <a:ea typeface="Microsoft JhengHei" pitchFamily="34" charset="-120"/>
              </a:rPr>
              <a:t>1 mm </a:t>
            </a:r>
            <a:r>
              <a:rPr kumimoji="1" lang="en-US" altLang="ja-JP" sz="1500" dirty="0">
                <a:latin typeface="Microsoft JhengHei" pitchFamily="34" charset="-120"/>
                <a:ea typeface="Microsoft JhengHei" pitchFamily="34" charset="-120"/>
              </a:rPr>
              <a:t>apart) (6 pixel layers)</a:t>
            </a:r>
          </a:p>
          <a:p>
            <a:pPr lvl="1"/>
            <a:r>
              <a:rPr kumimoji="1" lang="en-US" altLang="ja-JP" sz="1500" dirty="0">
                <a:latin typeface="Microsoft JhengHei" pitchFamily="34" charset="-120"/>
                <a:ea typeface="Microsoft JhengHei" pitchFamily="34" charset="-120"/>
              </a:rPr>
              <a:t>Effect on pair-background rejection is expected, but not demonstrated yet</a:t>
            </a:r>
          </a:p>
          <a:p>
            <a:r>
              <a:rPr lang="en-US" altLang="ja-JP" sz="1500" dirty="0">
                <a:latin typeface="Microsoft JhengHei" pitchFamily="34" charset="-120"/>
                <a:ea typeface="Microsoft JhengHei" pitchFamily="34" charset="-120"/>
              </a:rPr>
              <a:t>Barrel only: |</a:t>
            </a:r>
            <a:r>
              <a:rPr lang="en-US" altLang="ja-JP" sz="1500" dirty="0" err="1">
                <a:latin typeface="Microsoft JhengHei" pitchFamily="34" charset="-120"/>
                <a:ea typeface="Microsoft JhengHei" pitchFamily="34" charset="-120"/>
              </a:rPr>
              <a:t>cos</a:t>
            </a:r>
            <a:r>
              <a:rPr lang="el-GR" altLang="ja-JP" sz="1500" dirty="0">
                <a:latin typeface="Microsoft JhengHei" pitchFamily="34" charset="-120"/>
                <a:ea typeface="Microsoft JhengHei" pitchFamily="34" charset="-120"/>
              </a:rPr>
              <a:t>Θ</a:t>
            </a:r>
            <a:r>
              <a:rPr lang="en-US" altLang="ja-JP" sz="1500" dirty="0">
                <a:latin typeface="Microsoft JhengHei" pitchFamily="34" charset="-120"/>
                <a:ea typeface="Microsoft JhengHei" pitchFamily="34" charset="-120"/>
              </a:rPr>
              <a:t>|&lt;0.97 for inner layer and |</a:t>
            </a:r>
            <a:r>
              <a:rPr lang="en-US" altLang="ja-JP" sz="1500" dirty="0" err="1">
                <a:latin typeface="Microsoft JhengHei" pitchFamily="34" charset="-120"/>
                <a:ea typeface="Microsoft JhengHei" pitchFamily="34" charset="-120"/>
              </a:rPr>
              <a:t>cos</a:t>
            </a:r>
            <a:r>
              <a:rPr lang="el-GR" altLang="ja-JP" sz="1500" dirty="0">
                <a:latin typeface="Microsoft JhengHei" pitchFamily="34" charset="-120"/>
                <a:ea typeface="Microsoft JhengHei" pitchFamily="34" charset="-120"/>
              </a:rPr>
              <a:t> Θ </a:t>
            </a:r>
            <a:r>
              <a:rPr lang="en-US" altLang="ja-JP" sz="1500" dirty="0">
                <a:latin typeface="Microsoft JhengHei" pitchFamily="34" charset="-120"/>
                <a:ea typeface="Microsoft JhengHei" pitchFamily="34" charset="-120"/>
              </a:rPr>
              <a:t>|&lt;0.9 for outer layer</a:t>
            </a:r>
          </a:p>
          <a:p>
            <a:r>
              <a:rPr kumimoji="1" lang="en-US" altLang="ja-JP" sz="1500" dirty="0">
                <a:latin typeface="Microsoft JhengHei" pitchFamily="34" charset="-120"/>
                <a:ea typeface="Microsoft JhengHei" pitchFamily="34" charset="-120"/>
              </a:rPr>
              <a:t>Point resolution &lt;3um for innermost layer</a:t>
            </a:r>
          </a:p>
          <a:p>
            <a:r>
              <a:rPr lang="en-US" altLang="ja-JP" sz="1500" dirty="0">
                <a:latin typeface="Microsoft JhengHei" pitchFamily="34" charset="-120"/>
                <a:ea typeface="Microsoft JhengHei" pitchFamily="34" charset="-120"/>
              </a:rPr>
              <a:t>Material budget: 0.3%X</a:t>
            </a:r>
            <a:r>
              <a:rPr lang="en-US" altLang="ja-JP" sz="1500" baseline="-25000" dirty="0">
                <a:latin typeface="Microsoft JhengHei" pitchFamily="34" charset="-120"/>
                <a:ea typeface="Microsoft JhengHei" pitchFamily="34" charset="-120"/>
              </a:rPr>
              <a:t>0</a:t>
            </a:r>
            <a:r>
              <a:rPr lang="en-US" altLang="ja-JP" sz="1500" dirty="0">
                <a:latin typeface="Microsoft JhengHei" pitchFamily="34" charset="-120"/>
                <a:ea typeface="Microsoft JhengHei" pitchFamily="34" charset="-120"/>
              </a:rPr>
              <a:t>/ladder=0.15%X</a:t>
            </a:r>
            <a:r>
              <a:rPr lang="en-US" altLang="ja-JP" sz="1500" baseline="-25000" dirty="0">
                <a:latin typeface="Microsoft JhengHei" pitchFamily="34" charset="-120"/>
                <a:ea typeface="Microsoft JhengHei" pitchFamily="34" charset="-120"/>
              </a:rPr>
              <a:t>0</a:t>
            </a:r>
            <a:r>
              <a:rPr lang="en-US" altLang="ja-JP" sz="1500" dirty="0">
                <a:latin typeface="Microsoft JhengHei" pitchFamily="34" charset="-120"/>
                <a:ea typeface="Microsoft JhengHei" pitchFamily="34" charset="-120"/>
              </a:rPr>
              <a:t>/layer</a:t>
            </a:r>
            <a:endParaRPr kumimoji="1" lang="en-US" altLang="ja-JP" sz="1500" dirty="0">
              <a:latin typeface="Microsoft JhengHei" pitchFamily="34" charset="-120"/>
              <a:ea typeface="Microsoft JhengHei" pitchFamily="34" charset="-120"/>
            </a:endParaRPr>
          </a:p>
          <a:p>
            <a:r>
              <a:rPr lang="en-US" altLang="ja-JP" sz="1500" dirty="0">
                <a:latin typeface="Microsoft JhengHei" pitchFamily="34" charset="-120"/>
                <a:ea typeface="Microsoft JhengHei" pitchFamily="34" charset="-120"/>
              </a:rPr>
              <a:t>Sensor options: CMOS, FPCCD, </a:t>
            </a:r>
            <a:r>
              <a:rPr lang="en-US" altLang="ja-JP" sz="1500" dirty="0" smtClean="0">
                <a:latin typeface="Microsoft JhengHei" pitchFamily="34" charset="-120"/>
                <a:ea typeface="Microsoft JhengHei" pitchFamily="34" charset="-120"/>
              </a:rPr>
              <a:t>DEPFET, others?</a:t>
            </a:r>
            <a:endParaRPr lang="en-US" altLang="ja-JP" sz="1500" dirty="0">
              <a:latin typeface="Microsoft JhengHei" pitchFamily="34" charset="-120"/>
              <a:ea typeface="Microsoft JhengHei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3084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922</Words>
  <Application>Microsoft Office PowerPoint</Application>
  <PresentationFormat>On-screen Show (4:3)</PresentationFormat>
  <Paragraphs>240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Acrobat Document</vt:lpstr>
      <vt:lpstr>ILD Status</vt:lpstr>
      <vt:lpstr>ILD: where are we?</vt:lpstr>
      <vt:lpstr>Concepts at the ILC</vt:lpstr>
      <vt:lpstr>The current ILD concept</vt:lpstr>
      <vt:lpstr>Window of Opportunity</vt:lpstr>
      <vt:lpstr>ILD Costs</vt:lpstr>
      <vt:lpstr>ILD cost scaling</vt:lpstr>
      <vt:lpstr>The inner system</vt:lpstr>
      <vt:lpstr>Vertex detector</vt:lpstr>
      <vt:lpstr>TPC: ILD</vt:lpstr>
      <vt:lpstr>Tracking System</vt:lpstr>
      <vt:lpstr>Tracking System</vt:lpstr>
      <vt:lpstr>Material</vt:lpstr>
      <vt:lpstr>Material</vt:lpstr>
      <vt:lpstr>Questions: a possible list</vt:lpstr>
      <vt:lpstr>Pflow as a driving force</vt:lpstr>
      <vt:lpstr>Pflow: Impact</vt:lpstr>
      <vt:lpstr>Imaging Calorimeter</vt:lpstr>
      <vt:lpstr>Overall Detector size</vt:lpstr>
      <vt:lpstr>PowerPoint Presentation</vt:lpstr>
      <vt:lpstr>ILD Organisation</vt:lpstr>
      <vt:lpstr>PowerPoint Presentation</vt:lpstr>
      <vt:lpstr>ILD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ILD meeting at Cracow</dc:title>
  <dc:creator>Behnke, Ties</dc:creator>
  <cp:lastModifiedBy>Behnke, Ties</cp:lastModifiedBy>
  <cp:revision>22</cp:revision>
  <cp:lastPrinted>2013-09-23T13:38:48Z</cp:lastPrinted>
  <dcterms:created xsi:type="dcterms:W3CDTF">2013-09-23T12:02:30Z</dcterms:created>
  <dcterms:modified xsi:type="dcterms:W3CDTF">2013-10-18T09:40:54Z</dcterms:modified>
</cp:coreProperties>
</file>