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6" r:id="rId2"/>
    <p:sldId id="374" r:id="rId3"/>
    <p:sldId id="373" r:id="rId4"/>
    <p:sldId id="372" r:id="rId5"/>
    <p:sldId id="364" r:id="rId6"/>
    <p:sldId id="375" r:id="rId7"/>
    <p:sldId id="378" r:id="rId8"/>
    <p:sldId id="376" r:id="rId9"/>
    <p:sldId id="377" r:id="rId10"/>
  </p:sldIdLst>
  <p:sldSz cx="9144000" cy="6858000" type="screen4x3"/>
  <p:notesSz cx="6797675" cy="9926638"/>
  <p:embeddedFontLst>
    <p:embeddedFont>
      <p:font typeface="Cambria Math" panose="02040503050406030204" pitchFamily="18" charset="0"/>
      <p:regular r:id="rId12"/>
    </p:embeddedFont>
    <p:embeddedFont>
      <p:font typeface="Arial Narrow" panose="020B0606020202030204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A4A7"/>
    <a:srgbClr val="FF9966"/>
    <a:srgbClr val="C9E7A7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Modelling the FONT K1–P3 region in MAD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874" cy="4525963"/>
          </a:xfrm>
        </p:spPr>
        <p:txBody>
          <a:bodyPr/>
          <a:lstStyle/>
          <a:p>
            <a:r>
              <a:rPr lang="el-GR" dirty="0" smtClean="0">
                <a:latin typeface="Arial"/>
                <a:cs typeface="Arial"/>
              </a:rPr>
              <a:t>μ</a:t>
            </a:r>
            <a:r>
              <a:rPr lang="en-GB" baseline="-25000" dirty="0" smtClean="0">
                <a:latin typeface="Arial"/>
                <a:cs typeface="Arial"/>
              </a:rPr>
              <a:t>y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l-GR" dirty="0">
                <a:cs typeface="Arial"/>
              </a:rPr>
              <a:t>β</a:t>
            </a:r>
            <a:r>
              <a:rPr lang="en-GB" baseline="-25000" dirty="0">
                <a:cs typeface="Arial"/>
              </a:rPr>
              <a:t>y</a:t>
            </a:r>
            <a:r>
              <a:rPr lang="en-GB" dirty="0">
                <a:cs typeface="Arial"/>
              </a:rPr>
              <a:t> </a:t>
            </a:r>
            <a:r>
              <a:rPr lang="en-GB" dirty="0" smtClean="0"/>
              <a:t>in FONT K1–P3 region</a:t>
            </a:r>
          </a:p>
          <a:p>
            <a:r>
              <a:rPr lang="en-GB" dirty="0" smtClean="0"/>
              <a:t>K1 </a:t>
            </a:r>
            <a:r>
              <a:rPr lang="en-GB" dirty="0" smtClean="0"/>
              <a:t>&amp; K2 </a:t>
            </a:r>
            <a:r>
              <a:rPr lang="en-GB" dirty="0" smtClean="0"/>
              <a:t>kicker sensitivities at P2 &amp; P3 from the transfer matrices, compared to those obtained in kicker scans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05495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 configurations used</a:t>
            </a:r>
            <a:endParaRPr lang="en-GB" dirty="0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874" cy="4525963"/>
          </a:xfrm>
        </p:spPr>
        <p:txBody>
          <a:bodyPr/>
          <a:lstStyle/>
          <a:p>
            <a:r>
              <a:rPr lang="en-GB" dirty="0" smtClean="0"/>
              <a:t>MAD model v5.1 run for</a:t>
            </a:r>
            <a:r>
              <a:rPr lang="en-GB" dirty="0" smtClean="0"/>
              <a:t>:</a:t>
            </a:r>
            <a:endParaRPr lang="en-GB" dirty="0" smtClean="0"/>
          </a:p>
          <a:p>
            <a:pPr lvl="1"/>
            <a:r>
              <a:rPr lang="en-GB" dirty="0" smtClean="0"/>
              <a:t>21</a:t>
            </a:r>
            <a:r>
              <a:rPr lang="en-GB" baseline="30000" dirty="0" smtClean="0"/>
              <a:t>st</a:t>
            </a:r>
            <a:r>
              <a:rPr lang="en-GB" dirty="0" smtClean="0"/>
              <a:t> June setfile, with 1.282 GeV</a:t>
            </a:r>
            <a:r>
              <a:rPr lang="en-GB" dirty="0"/>
              <a:t> </a:t>
            </a:r>
            <a:r>
              <a:rPr lang="en-GB" dirty="0" smtClean="0"/>
              <a:t>and</a:t>
            </a:r>
            <a:r>
              <a:rPr lang="en-GB" dirty="0" smtClean="0"/>
              <a:t> tune T2</a:t>
            </a:r>
          </a:p>
          <a:p>
            <a:pPr lvl="1"/>
            <a:r>
              <a:rPr lang="en-GB" dirty="0" smtClean="0"/>
              <a:t>nominal saveline ATF2lat_BX10BY1m</a:t>
            </a:r>
          </a:p>
          <a:p>
            <a:pPr lvl="1"/>
            <a:r>
              <a:rPr lang="en-GB" dirty="0" smtClean="0"/>
              <a:t>doctored saveline ATF2lat_BX10BY1m_DOC </a:t>
            </a:r>
            <a:r>
              <a:rPr lang="en-GB" dirty="0" smtClean="0">
                <a:latin typeface="Arial Narrow" panose="020B0606020202030204" pitchFamily="34" charset="0"/>
              </a:rPr>
              <a:t>(nominal </a:t>
            </a:r>
            <a:r>
              <a:rPr lang="en-GB" dirty="0" smtClean="0">
                <a:latin typeface="Arial Narrow" panose="020B0606020202030204" pitchFamily="34" charset="0"/>
              </a:rPr>
              <a:t>saveline with field </a:t>
            </a:r>
            <a:r>
              <a:rPr lang="en-GB" dirty="0">
                <a:latin typeface="Arial Narrow" panose="020B0606020202030204" pitchFamily="34" charset="0"/>
              </a:rPr>
              <a:t>strengths </a:t>
            </a:r>
            <a:r>
              <a:rPr lang="en-GB" dirty="0" smtClean="0">
                <a:latin typeface="Arial Narrow" panose="020B0606020202030204" pitchFamily="34" charset="0"/>
              </a:rPr>
              <a:t>between QF9X &amp; P3 replaced </a:t>
            </a:r>
            <a:r>
              <a:rPr lang="en-GB" dirty="0">
                <a:latin typeface="Arial Narrow" panose="020B0606020202030204" pitchFamily="34" charset="0"/>
              </a:rPr>
              <a:t>by those deduced from </a:t>
            </a:r>
            <a:r>
              <a:rPr lang="en-GB" dirty="0" smtClean="0">
                <a:latin typeface="Arial Narrow" panose="020B0606020202030204" pitchFamily="34" charset="0"/>
              </a:rPr>
              <a:t>21</a:t>
            </a:r>
            <a:r>
              <a:rPr lang="en-GB" baseline="30000" dirty="0" smtClean="0">
                <a:latin typeface="Arial Narrow" panose="020B0606020202030204" pitchFamily="34" charset="0"/>
              </a:rPr>
              <a:t>st</a:t>
            </a:r>
            <a:r>
              <a:rPr lang="en-GB" dirty="0" smtClean="0">
                <a:latin typeface="Arial Narrow" panose="020B0606020202030204" pitchFamily="34" charset="0"/>
              </a:rPr>
              <a:t> June setfile)</a:t>
            </a:r>
            <a:endParaRPr lang="en-GB" dirty="0">
              <a:latin typeface="Arial Narrow" panose="020B0606020202030204" pitchFamily="34" charset="0"/>
            </a:endParaRP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3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5776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4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989237" y="535463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P1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277269" y="5229200"/>
            <a:ext cx="0" cy="2067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86858" y="290636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P2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874890" y="2780928"/>
            <a:ext cx="0" cy="2067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174954" y="129894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P3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7462986" y="1173510"/>
            <a:ext cx="0" cy="2067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74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5</a:t>
            </a:fld>
            <a:endParaRPr lang="en-US" dirty="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989237" y="557065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P1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277269" y="5445224"/>
            <a:ext cx="0" cy="2067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86858" y="529191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P2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874890" y="5166484"/>
            <a:ext cx="0" cy="2067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174954" y="529191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P3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7462986" y="5166484"/>
            <a:ext cx="0" cy="2067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401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Kicker sensitivity</a:t>
            </a:r>
            <a:endParaRPr lang="en-GB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67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35874" cy="4525963"/>
              </a:xfrm>
            </p:spPr>
            <p:txBody>
              <a:bodyPr/>
              <a:lstStyle/>
              <a:p>
                <a:r>
                  <a:rPr lang="en-GB" dirty="0" smtClean="0"/>
                  <a:t>Given a 2x2 transfer matrix from K1 to P2:</a:t>
                </a:r>
                <a:br>
                  <a:rPr lang="en-GB" dirty="0" smtClean="0"/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GB" sz="240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GB" sz="240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2400" b="0" i="0" smtClean="0">
                                    <a:latin typeface="Cambria Math"/>
                                  </a:rPr>
                                  <m:t>P</m:t>
                                </m:r>
                                <m:r>
                                  <a:rPr lang="en-GB" sz="2400" b="0" i="0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GB" sz="24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GB" sz="24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Δ</m:t>
                            </m:r>
                            <m:sSubSup>
                              <m:sSubSupPr>
                                <m:ctrlPr>
                                  <a:rPr lang="en-GB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2400" b="0" i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P</m:t>
                                </m:r>
                                <m:r>
                                  <a:rPr lang="en-GB" sz="2400" b="0" i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  <m:sup/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GB" sz="2400" b="0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2400" b="0" i="0" smtClean="0">
                                    <a:latin typeface="Cambria Math"/>
                                  </a:rPr>
                                  <m:t>P</m:t>
                                </m:r>
                                <m:r>
                                  <a:rPr lang="en-GB" sz="2400" b="0" i="0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′</m:t>
                                </m:r>
                              </m:sup>
                            </m:sSubSup>
                            <m:r>
                              <a:rPr lang="en-GB" sz="24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GB" sz="24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Δ</m:t>
                            </m:r>
                            <m:sSubSup>
                              <m:sSubSupPr>
                                <m:ctrlPr>
                                  <a:rPr lang="en-GB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2400" b="0" i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P</m:t>
                                </m:r>
                                <m:r>
                                  <a:rPr lang="en-GB" sz="2400" b="0" i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GB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′</m:t>
                                </m:r>
                              </m:sup>
                            </m:sSubSup>
                          </m:den>
                        </m:f>
                      </m:e>
                    </m:d>
                    <m:r>
                      <a:rPr lang="en-GB" sz="24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400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sz="2400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GB" sz="2400" b="0" i="1" smtClean="0">
                                      <a:latin typeface="Cambria Math"/>
                                    </a:rPr>
                                    <m:t>33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34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43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44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GB" sz="24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400" i="1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2400" b="0" i="0" smtClean="0">
                                    <a:latin typeface="Cambria Math"/>
                                  </a:rPr>
                                  <m:t>K</m:t>
                                </m:r>
                                <m:r>
                                  <a:rPr lang="en-GB" sz="2400" b="0" i="0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Sup>
                              <m:sSubSupPr>
                                <m:ctrlPr>
                                  <a:rPr lang="en-GB" sz="24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sz="2400" i="1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2400" b="0" i="0" smtClean="0">
                                    <a:latin typeface="Cambria Math"/>
                                  </a:rPr>
                                  <m:t>K</m:t>
                                </m:r>
                                <m:r>
                                  <a:rPr lang="en-GB" sz="2400" b="0" i="0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GB" sz="2400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bSup>
                            <m:r>
                              <a:rPr lang="en-GB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GB" sz="2400" b="0" i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Δ</m:t>
                            </m:r>
                            <m:sSubSup>
                              <m:sSubSupPr>
                                <m:ctrlPr>
                                  <a:rPr lang="en-GB" sz="24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sz="24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2400" b="0" i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K</m:t>
                                </m:r>
                                <m:r>
                                  <a:rPr lang="en-GB" sz="2400" b="0" i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GB" sz="24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′</m:t>
                                </m:r>
                              </m:sup>
                            </m:sSubSup>
                          </m:den>
                        </m:f>
                      </m:e>
                    </m:d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with the contribution from the kick in red.</a:t>
                </a:r>
              </a:p>
              <a:p>
                <a:r>
                  <a:rPr lang="en-GB" dirty="0" smtClean="0"/>
                  <a:t>Thus,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mtClean="0">
                        <a:solidFill>
                          <a:schemeClr val="tx1"/>
                        </a:solidFill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solidFill>
                              <a:schemeClr val="tx1"/>
                            </a:solidFill>
                            <a:latin typeface="Cambria Math"/>
                          </a:rPr>
                          <m:t>P</m:t>
                        </m:r>
                        <m:r>
                          <a:rPr lang="en-GB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  <m:sup/>
                    </m:sSubSup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34</m:t>
                        </m:r>
                      </m:sub>
                    </m:sSub>
                    <m:r>
                      <m:rPr>
                        <m:sty m:val="p"/>
                      </m:rPr>
                      <a:rPr lang="en-GB">
                        <a:solidFill>
                          <a:schemeClr val="tx1"/>
                        </a:solidFill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solidFill>
                              <a:schemeClr val="tx1"/>
                            </a:solidFill>
                            <a:latin typeface="Cambria Math"/>
                          </a:rPr>
                          <m:t>K</m:t>
                        </m:r>
                        <m:r>
                          <a:rPr lang="en-GB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GB" dirty="0" smtClean="0"/>
                  <a:t> and so:</a:t>
                </a:r>
                <a:br>
                  <a:rPr lang="en-GB" dirty="0" smtClean="0"/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GB" sz="24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24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GB" sz="2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sz="24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2400">
                                              <a:latin typeface="Cambria Math"/>
                                            </a:rPr>
                                            <m:t>Δ</m:t>
                                          </m:r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/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2400">
                                              <a:latin typeface="Cambria Math"/>
                                            </a:rPr>
                                            <m:t>Σ</m:t>
                                          </m:r>
                                        </m:num>
                                        <m:den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2400">
                                              <a:latin typeface="Cambria Math"/>
                                            </a:rPr>
                                            <m:t>DAC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b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GB" sz="2400">
                                      <a:latin typeface="Cambria Math"/>
                                    </a:rPr>
                                    <m:t>K</m:t>
                                  </m:r>
                                  <m:r>
                                    <a:rPr lang="en-GB" sz="240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400">
                                      <a:latin typeface="Cambria Math"/>
                                    </a:rPr>
                                    <m:t>P</m:t>
                                  </m:r>
                                  <m:r>
                                    <a:rPr lang="en-GB" sz="240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GB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GB" sz="2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sz="24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2400">
                                              <a:latin typeface="Cambria Math"/>
                                            </a:rPr>
                                            <m:t>Δ</m:t>
                                          </m:r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/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2400">
                                              <a:latin typeface="Cambria Math"/>
                                            </a:rPr>
                                            <m:t>Σ</m:t>
                                          </m:r>
                                        </m:num>
                                        <m:den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2400">
                                              <a:latin typeface="Cambria Math"/>
                                            </a:rPr>
                                            <m:t>DAC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b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GB" sz="2400">
                                      <a:latin typeface="Cambria Math"/>
                                    </a:rPr>
                                    <m:t>K</m:t>
                                  </m:r>
                                  <m:r>
                                    <a:rPr lang="en-GB" sz="240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400">
                                      <a:latin typeface="Cambria Math"/>
                                    </a:rPr>
                                    <m:t>P</m:t>
                                  </m:r>
                                  <m:r>
                                    <a:rPr lang="en-GB" sz="2400" b="0" i="0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GB" sz="2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sz="24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2400">
                                              <a:latin typeface="Cambria Math"/>
                                            </a:rPr>
                                            <m:t>Δ</m:t>
                                          </m:r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/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2400">
                                              <a:latin typeface="Cambria Math"/>
                                            </a:rPr>
                                            <m:t>Σ</m:t>
                                          </m:r>
                                        </m:num>
                                        <m:den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2400">
                                              <a:latin typeface="Cambria Math"/>
                                            </a:rPr>
                                            <m:t>DAC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b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GB" sz="2400">
                                      <a:latin typeface="Cambria Math"/>
                                    </a:rPr>
                                    <m:t>K</m:t>
                                  </m:r>
                                  <m:r>
                                    <a:rPr lang="en-GB" sz="2400" b="0" i="0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400">
                                      <a:latin typeface="Cambria Math"/>
                                    </a:rPr>
                                    <m:t>P</m:t>
                                  </m:r>
                                  <m:r>
                                    <a:rPr lang="en-GB" sz="240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GB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GB" sz="2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sz="24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2400">
                                              <a:latin typeface="Cambria Math"/>
                                            </a:rPr>
                                            <m:t>Δ</m:t>
                                          </m:r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/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2400">
                                              <a:latin typeface="Cambria Math"/>
                                            </a:rPr>
                                            <m:t>Σ</m:t>
                                          </m:r>
                                        </m:num>
                                        <m:den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2400">
                                              <a:latin typeface="Cambria Math"/>
                                            </a:rPr>
                                            <m:t>DAC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b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GB" sz="2400">
                                      <a:latin typeface="Cambria Math"/>
                                    </a:rPr>
                                    <m:t>K</m:t>
                                  </m:r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400" b="0" i="0" smtClean="0">
                                      <a:latin typeface="Cambria Math"/>
                                    </a:rPr>
                                    <m:t>P</m:t>
                                  </m:r>
                                  <m:r>
                                    <a:rPr lang="en-GB" sz="2400" b="0" i="0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GB" sz="2400" i="1" smtClean="0">
                        <a:latin typeface="Cambria Math"/>
                        <a:ea typeface="Cambria Math"/>
                      </a:rPr>
                      <m:t>∝</m:t>
                    </m:r>
                    <m:d>
                      <m:dPr>
                        <m:ctrlPr>
                          <a:rPr lang="en-GB" sz="24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24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GB" sz="2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34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b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GB" sz="2400">
                                      <a:latin typeface="Cambria Math"/>
                                    </a:rPr>
                                    <m:t>K</m:t>
                                  </m:r>
                                  <m:r>
                                    <a:rPr lang="en-GB" sz="240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400">
                                      <a:latin typeface="Cambria Math"/>
                                    </a:rPr>
                                    <m:t>P</m:t>
                                  </m:r>
                                  <m:r>
                                    <a:rPr lang="en-GB" sz="240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GB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GB" sz="2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34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b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GB" sz="2400">
                                      <a:latin typeface="Cambria Math"/>
                                    </a:rPr>
                                    <m:t>K</m:t>
                                  </m:r>
                                  <m:r>
                                    <a:rPr lang="en-GB" sz="240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400">
                                      <a:latin typeface="Cambria Math"/>
                                    </a:rPr>
                                    <m:t>P</m:t>
                                  </m:r>
                                  <m:r>
                                    <a:rPr lang="en-GB" sz="2400" b="0" i="0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GB" sz="2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34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b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GB" sz="2400">
                                      <a:latin typeface="Cambria Math"/>
                                    </a:rPr>
                                    <m:t>K</m:t>
                                  </m:r>
                                  <m:r>
                                    <a:rPr lang="en-GB" sz="2400" b="0" i="0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400">
                                      <a:latin typeface="Cambria Math"/>
                                    </a:rPr>
                                    <m:t>P</m:t>
                                  </m:r>
                                  <m:r>
                                    <a:rPr lang="en-GB" sz="240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GB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GB" sz="2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34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b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GB" sz="2400">
                                      <a:latin typeface="Cambria Math"/>
                                    </a:rPr>
                                    <m:t>K</m:t>
                                  </m:r>
                                  <m:r>
                                    <a:rPr lang="en-GB" sz="2400" b="0" i="0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400">
                                      <a:latin typeface="Cambria Math"/>
                                    </a:rPr>
                                    <m:t>P</m:t>
                                  </m:r>
                                  <m:r>
                                    <a:rPr lang="en-GB" sz="2400" b="0" i="0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GB" sz="200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  <a:ea typeface="Cambria Math"/>
                            </a:rPr>
                            <m:t>Matri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  <a:ea typeface="Cambria Math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  <a:ea typeface="Cambria Math"/>
                            </a:rPr>
                            <m:t>Kick</m:t>
                          </m:r>
                        </m:sub>
                      </m:sSub>
                      <m:r>
                        <a:rPr lang="en-GB" sz="2000" i="1">
                          <a:latin typeface="Cambria Math"/>
                          <a:ea typeface="Cambria Math"/>
                        </a:rPr>
                        <m:t>∝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Matrix</m:t>
                          </m:r>
                        </m:e>
                        <m:sub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34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dirty="0" smtClean="0"/>
              </a:p>
              <a:p>
                <a:pPr lvl="1"/>
                <a:endParaRPr lang="en-GB" dirty="0" smtClean="0"/>
              </a:p>
            </p:txBody>
          </p:sp>
        </mc:Choice>
        <mc:Fallback>
          <p:sp>
            <p:nvSpPr>
              <p:cNvPr id="286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35874" cy="4525963"/>
              </a:xfrm>
              <a:blipFill rotWithShape="1">
                <a:blip r:embed="rId2"/>
                <a:stretch>
                  <a:fillRect l="-1628" t="-1752" r="-296" b="-5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6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95888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Kicker sensitivity</a:t>
            </a:r>
            <a:endParaRPr lang="en-GB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67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35874" cy="4525963"/>
              </a:xfrm>
            </p:spPr>
            <p:txBody>
              <a:bodyPr/>
              <a:lstStyle/>
              <a:p>
                <a:r>
                  <a:rPr lang="en-GB" dirty="0" smtClean="0"/>
                  <a:t>In the following, the matrices used are:</a:t>
                </a:r>
                <a:endParaRPr lang="en-GB" dirty="0" smtClean="0">
                  <a:latin typeface="Cambria Math"/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Matrix</m:t>
                        </m:r>
                      </m:e>
                      <m:sub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34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GB" dirty="0" smtClean="0"/>
                  <a:t> from</a:t>
                </a:r>
              </a:p>
              <a:p>
                <a:pPr lvl="2"/>
                <a:r>
                  <a:rPr lang="en-GB" dirty="0" smtClean="0"/>
                  <a:t>21</a:t>
                </a:r>
                <a:r>
                  <a:rPr lang="en-GB" baseline="30000" dirty="0" smtClean="0"/>
                  <a:t>st</a:t>
                </a:r>
                <a:r>
                  <a:rPr lang="en-GB" dirty="0" smtClean="0"/>
                  <a:t> June setfile*</a:t>
                </a:r>
              </a:p>
              <a:p>
                <a:pPr lvl="2"/>
                <a:r>
                  <a:rPr lang="en-GB" dirty="0" smtClean="0"/>
                  <a:t>ATF2lat_BX10BY1m</a:t>
                </a:r>
              </a:p>
              <a:p>
                <a:pPr lvl="2"/>
                <a:r>
                  <a:rPr lang="en-GB" dirty="0" smtClean="0"/>
                  <a:t>ATF2lat_BX10BY1m_DOC</a:t>
                </a:r>
                <a:r>
                  <a:rPr lang="en-GB" dirty="0" smtClean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  <a:ea typeface="Cambria Math"/>
                          </a:rPr>
                          <m:t>Matrix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  <a:ea typeface="Cambria Math"/>
                          </a:rPr>
                          <m:t>Kick</m:t>
                        </m:r>
                      </m:sub>
                    </m:sSub>
                  </m:oMath>
                </a14:m>
                <a:r>
                  <a:rPr lang="en-GB" dirty="0"/>
                  <a:t> from 7</a:t>
                </a:r>
                <a:r>
                  <a:rPr lang="en-GB" baseline="30000" dirty="0"/>
                  <a:t>th</a:t>
                </a:r>
                <a:r>
                  <a:rPr lang="en-GB" dirty="0"/>
                  <a:t> June kicker scans (Doug</a:t>
                </a:r>
                <a:r>
                  <a:rPr lang="en-GB" dirty="0" smtClean="0"/>
                  <a:t>)**</a:t>
                </a:r>
              </a:p>
              <a:p>
                <a:pPr marL="457200" lvl="1" indent="0">
                  <a:buNone/>
                </a:pPr>
                <a:endParaRPr lang="en-GB" dirty="0"/>
              </a:p>
              <a:p>
                <a:pPr marL="0" indent="0">
                  <a:buNone/>
                  <a:tabLst>
                    <a:tab pos="360000" algn="l"/>
                  </a:tabLst>
                </a:pPr>
                <a:r>
                  <a:rPr lang="en-GB" sz="2400" dirty="0" smtClean="0"/>
                  <a:t>*	I can’t run 7</a:t>
                </a:r>
                <a:r>
                  <a:rPr lang="en-GB" sz="2400" baseline="30000" dirty="0" smtClean="0"/>
                  <a:t>th</a:t>
                </a:r>
                <a:r>
                  <a:rPr lang="en-GB" sz="2400" dirty="0" smtClean="0"/>
                  <a:t> June setfile in ATF MAD model v5.1</a:t>
                </a:r>
              </a:p>
              <a:p>
                <a:pPr marL="0" indent="0">
                  <a:buNone/>
                  <a:tabLst>
                    <a:tab pos="360000" algn="l"/>
                  </a:tabLst>
                </a:pPr>
                <a:r>
                  <a:rPr lang="en-GB" sz="2400" dirty="0" smtClean="0"/>
                  <a:t>**	No K1 &amp; K2 kicker scans performed on 21</a:t>
                </a:r>
                <a:r>
                  <a:rPr lang="en-GB" sz="2400" baseline="30000" dirty="0" smtClean="0"/>
                  <a:t>st</a:t>
                </a:r>
                <a:r>
                  <a:rPr lang="en-GB" sz="2400" dirty="0" smtClean="0"/>
                  <a:t> June</a:t>
                </a:r>
                <a:endParaRPr lang="en-GB" sz="2400" dirty="0" smtClean="0"/>
              </a:p>
            </p:txBody>
          </p:sp>
        </mc:Choice>
        <mc:Fallback>
          <p:sp>
            <p:nvSpPr>
              <p:cNvPr id="286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35874" cy="4525963"/>
              </a:xfrm>
              <a:blipFill rotWithShape="1">
                <a:blip r:embed="rId2"/>
                <a:stretch>
                  <a:fillRect l="-1628" t="-1752" r="-8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7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37220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Kicker sensitivity</a:t>
            </a:r>
            <a:endParaRPr lang="en-GB" dirty="0" smtClean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8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13590403"/>
                  </p:ext>
                </p:extLst>
              </p:nvPr>
            </p:nvGraphicFramePr>
            <p:xfrm>
              <a:off x="323527" y="3312818"/>
              <a:ext cx="8496942" cy="29965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464497"/>
                    <a:gridCol w="4032445"/>
                  </a:tblGrid>
                  <a:tr h="1440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solidFill>
                                <a:schemeClr val="tx1"/>
                              </a:solidFill>
                            </a:rPr>
                            <a:t>Configuration</a:t>
                          </a:r>
                          <a:endParaRPr lang="en-GB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28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GB" sz="28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800" b="1" i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𝐌𝐚𝐭𝐫𝐢𝐱</m:t>
                                        </m:r>
                                      </m:e>
                                      <m:sub>
                                        <m:r>
                                          <a:rPr lang="en-GB" sz="28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𝒎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a:rPr lang="en-GB" sz="2800" b="1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𝟑𝟒</m:t>
                                    </m:r>
                                  </m:sub>
                                </m:sSub>
                                <m:r>
                                  <a:rPr lang="en-GB" sz="2800" b="1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./</m:t>
                                </m:r>
                                <m:sSub>
                                  <m:sSubPr>
                                    <m:ctrlPr>
                                      <a:rPr lang="en-GB" sz="28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800" b="1" i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𝐌𝐚𝐭𝐫𝐢𝐱</m:t>
                                    </m:r>
                                  </m:e>
                                  <m:sub>
                                    <m:r>
                                      <a:rPr lang="en-GB" sz="2800" b="1" i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𝐊𝐢𝐜𝐤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2800" b="1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solidFill>
                                <a:schemeClr val="tx1"/>
                              </a:solidFill>
                            </a:rPr>
                            <a:t>21</a:t>
                          </a:r>
                          <a:r>
                            <a:rPr lang="en-GB" sz="2800" baseline="30000" dirty="0" smtClean="0">
                              <a:solidFill>
                                <a:schemeClr val="tx1"/>
                              </a:solidFill>
                            </a:rPr>
                            <a:t>st</a:t>
                          </a:r>
                          <a:r>
                            <a:rPr lang="en-GB" sz="2800" baseline="0" dirty="0" smtClean="0">
                              <a:solidFill>
                                <a:schemeClr val="tx1"/>
                              </a:solidFill>
                            </a:rPr>
                            <a:t> June setfile</a:t>
                          </a:r>
                          <a:endParaRPr lang="en-GB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10200</m:t>
                                </m:r>
                                <m:r>
                                  <a:rPr lang="en-GB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d>
                                  <m:dPr>
                                    <m:ctrlPr>
                                      <a:rPr lang="en-GB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2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GB" sz="2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1.0</m:t>
                                          </m:r>
                                          <m: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7</m:t>
                                          </m:r>
                                        </m:e>
                                        <m:e>
                                          <m: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0.59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1.26</m:t>
                                          </m:r>
                                        </m:e>
                                        <m:e>
                                          <m: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1.08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en-GB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solidFill>
                                <a:schemeClr val="tx1"/>
                              </a:solidFill>
                            </a:rPr>
                            <a:t>ATF2lat_BX10BY1m</a:t>
                          </a:r>
                          <a:endParaRPr lang="en-GB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11700</m:t>
                                </m:r>
                                <m:r>
                                  <a:rPr lang="en-GB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d>
                                  <m:dPr>
                                    <m:ctrlPr>
                                      <a:rPr lang="en-GB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2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GB" sz="2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1.11</m:t>
                                          </m:r>
                                        </m:e>
                                        <m:e>
                                          <m: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0.</m:t>
                                          </m:r>
                                          <m: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85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1.</m:t>
                                          </m:r>
                                          <m: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10</m:t>
                                          </m:r>
                                        </m:e>
                                        <m:e>
                                          <m: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0.94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en-GB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solidFill>
                                <a:schemeClr val="tx1"/>
                              </a:solidFill>
                            </a:rPr>
                            <a:t>ATF2lat_BX10BY1m_DOC</a:t>
                          </a:r>
                          <a:endParaRPr lang="en-GB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10200</m:t>
                                </m:r>
                                <m:r>
                                  <a:rPr lang="en-GB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d>
                                  <m:dPr>
                                    <m:ctrlPr>
                                      <a:rPr lang="en-GB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2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GB" sz="2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1</m:t>
                                          </m:r>
                                          <m: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.0</m:t>
                                          </m:r>
                                          <m: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7</m:t>
                                          </m:r>
                                        </m:e>
                                        <m:e>
                                          <m: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0.59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1.2</m:t>
                                          </m:r>
                                          <m: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6</m:t>
                                          </m:r>
                                        </m:e>
                                        <m:e>
                                          <m:r>
                                            <a:rPr lang="en-GB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1.08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en-GB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13590403"/>
                  </p:ext>
                </p:extLst>
              </p:nvPr>
            </p:nvGraphicFramePr>
            <p:xfrm>
              <a:off x="323527" y="3312818"/>
              <a:ext cx="8496942" cy="29965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464497"/>
                    <a:gridCol w="4032445"/>
                  </a:tblGrid>
                  <a:tr h="5615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solidFill>
                                <a:schemeClr val="tx1"/>
                              </a:solidFill>
                            </a:rPr>
                            <a:t>Configuration</a:t>
                          </a:r>
                          <a:endParaRPr lang="en-GB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10574" t="-6522" b="-439130"/>
                          </a:stretch>
                        </a:blipFill>
                      </a:tcPr>
                    </a:tc>
                  </a:tr>
                  <a:tr h="8116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solidFill>
                                <a:schemeClr val="tx1"/>
                              </a:solidFill>
                            </a:rPr>
                            <a:t>21</a:t>
                          </a:r>
                          <a:r>
                            <a:rPr lang="en-GB" sz="2800" baseline="30000" dirty="0" smtClean="0">
                              <a:solidFill>
                                <a:schemeClr val="tx1"/>
                              </a:solidFill>
                            </a:rPr>
                            <a:t>st</a:t>
                          </a:r>
                          <a:r>
                            <a:rPr lang="en-GB" sz="2800" baseline="0" dirty="0" smtClean="0">
                              <a:solidFill>
                                <a:schemeClr val="tx1"/>
                              </a:solidFill>
                            </a:rPr>
                            <a:t> June setfile</a:t>
                          </a:r>
                          <a:endParaRPr lang="en-GB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10574" t="-73684" b="-203759"/>
                          </a:stretch>
                        </a:blipFill>
                      </a:tcPr>
                    </a:tc>
                  </a:tr>
                  <a:tr h="8116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solidFill>
                                <a:schemeClr val="tx1"/>
                              </a:solidFill>
                            </a:rPr>
                            <a:t>ATF2lat_BX10BY1m</a:t>
                          </a:r>
                          <a:endParaRPr lang="en-GB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10574" t="-172388" b="-102239"/>
                          </a:stretch>
                        </a:blipFill>
                      </a:tcPr>
                    </a:tc>
                  </a:tr>
                  <a:tr h="8116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solidFill>
                                <a:schemeClr val="tx1"/>
                              </a:solidFill>
                            </a:rPr>
                            <a:t>ATF2lat_BX10BY1m_DOC</a:t>
                          </a:r>
                          <a:endParaRPr lang="en-GB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10574" t="-274436" b="-300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874" cy="4525963"/>
          </a:xfrm>
        </p:spPr>
        <p:txBody>
          <a:bodyPr/>
          <a:lstStyle/>
          <a:p>
            <a:r>
              <a:rPr lang="en-GB" dirty="0" smtClean="0"/>
              <a:t>Preform an element-by-element division of the two matrices, taking a pre-factor out such that the mean of the elements is 1:</a:t>
            </a:r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5899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874" cy="4525963"/>
          </a:xfrm>
        </p:spPr>
        <p:txBody>
          <a:bodyPr/>
          <a:lstStyle/>
          <a:p>
            <a:r>
              <a:rPr lang="en-GB" dirty="0" smtClean="0">
                <a:latin typeface="Arial"/>
                <a:cs typeface="Arial"/>
              </a:rPr>
              <a:t>Both </a:t>
            </a:r>
            <a:r>
              <a:rPr lang="el-GR" dirty="0" smtClean="0">
                <a:latin typeface="Arial"/>
                <a:cs typeface="Arial"/>
              </a:rPr>
              <a:t>μ</a:t>
            </a:r>
            <a:r>
              <a:rPr lang="en-GB" baseline="-25000" dirty="0" smtClean="0">
                <a:latin typeface="Arial"/>
                <a:cs typeface="Arial"/>
              </a:rPr>
              <a:t>y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l-GR" dirty="0">
                <a:cs typeface="Arial"/>
              </a:rPr>
              <a:t>β</a:t>
            </a:r>
            <a:r>
              <a:rPr lang="en-GB" baseline="-25000" dirty="0">
                <a:cs typeface="Arial"/>
              </a:rPr>
              <a:t>y</a:t>
            </a:r>
            <a:r>
              <a:rPr lang="en-GB" dirty="0">
                <a:cs typeface="Arial"/>
              </a:rPr>
              <a:t> </a:t>
            </a:r>
            <a:r>
              <a:rPr lang="en-GB" dirty="0" smtClean="0"/>
              <a:t>obtained from 21</a:t>
            </a:r>
            <a:r>
              <a:rPr lang="en-GB" baseline="30000" dirty="0" smtClean="0"/>
              <a:t>st</a:t>
            </a:r>
            <a:r>
              <a:rPr lang="en-GB" dirty="0" smtClean="0"/>
              <a:t> June setfile are different to those from nominal savelines</a:t>
            </a:r>
          </a:p>
          <a:p>
            <a:r>
              <a:rPr lang="en-GB" dirty="0" smtClean="0"/>
              <a:t>Transfer matrices do not depend on optics further upstream (as expected!)</a:t>
            </a:r>
          </a:p>
          <a:p>
            <a:r>
              <a:rPr lang="en-GB" dirty="0" smtClean="0"/>
              <a:t>Kicker sensitivities obtained from kicker scans don’t match perfectly those deduced from transfer matrices (regardless of whether setfile or nominal saveline used)</a:t>
            </a: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9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79807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2723</TotalTime>
  <Words>324</Words>
  <Application>Microsoft Office PowerPoint</Application>
  <PresentationFormat>On-screen Show (4:3)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Cambria Math</vt:lpstr>
      <vt:lpstr>Arial Narrow</vt:lpstr>
      <vt:lpstr>Default Design</vt:lpstr>
      <vt:lpstr>Modelling the FONT K1–P3 region in MAD</vt:lpstr>
      <vt:lpstr>Contents</vt:lpstr>
      <vt:lpstr>Model configurations used</vt:lpstr>
      <vt:lpstr>PowerPoint Presentation</vt:lpstr>
      <vt:lpstr>PowerPoint Presentation</vt:lpstr>
      <vt:lpstr>Kicker sensitivity</vt:lpstr>
      <vt:lpstr>Kicker sensitivity</vt:lpstr>
      <vt:lpstr>Kicker sensitivity</vt:lpstr>
      <vt:lpstr>Summary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142</cp:revision>
  <cp:lastPrinted>2013-09-12T22:06:12Z</cp:lastPrinted>
  <dcterms:created xsi:type="dcterms:W3CDTF">2009-05-21T13:39:04Z</dcterms:created>
  <dcterms:modified xsi:type="dcterms:W3CDTF">2013-10-11T09:17:38Z</dcterms:modified>
</cp:coreProperties>
</file>