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74" r:id="rId3"/>
    <p:sldId id="280" r:id="rId4"/>
    <p:sldId id="259" r:id="rId5"/>
    <p:sldId id="257" r:id="rId6"/>
    <p:sldId id="261" r:id="rId7"/>
    <p:sldId id="262" r:id="rId8"/>
    <p:sldId id="263" r:id="rId9"/>
    <p:sldId id="258" r:id="rId10"/>
    <p:sldId id="281" r:id="rId11"/>
    <p:sldId id="277" r:id="rId12"/>
    <p:sldId id="278" r:id="rId13"/>
    <p:sldId id="279" r:id="rId14"/>
    <p:sldId id="265" r:id="rId15"/>
    <p:sldId id="267" r:id="rId16"/>
    <p:sldId id="268" r:id="rId17"/>
    <p:sldId id="264" r:id="rId18"/>
    <p:sldId id="273" r:id="rId19"/>
    <p:sldId id="276" r:id="rId20"/>
    <p:sldId id="272" r:id="rId21"/>
    <p:sldId id="270" r:id="rId22"/>
    <p:sldId id="271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70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EB07B-0C9E-4AD5-969D-4802EAFB59DC}" type="datetimeFigureOut">
              <a:rPr lang="fr-FR" smtClean="0"/>
              <a:t>24/10/2013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04A54-9991-485B-83FB-783E3FE7CF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40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1F1B6A-4FA8-49FF-887E-5A6073186C02}" type="slidenum">
              <a:rPr lang="en-GB" altLang="fr-FR"/>
              <a:pPr/>
              <a:t>11</a:t>
            </a:fld>
            <a:endParaRPr lang="en-GB" altLang="fr-FR"/>
          </a:p>
        </p:txBody>
      </p:sp>
      <p:sp>
        <p:nvSpPr>
          <p:cNvPr id="71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43025" y="635000"/>
            <a:ext cx="4235450" cy="3176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92048" y="4023478"/>
            <a:ext cx="5536381" cy="38984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804C1A-504A-41AC-9F96-1CD36F84D64B}" type="slidenum">
              <a:rPr lang="en-GB" altLang="fr-FR"/>
              <a:pPr/>
              <a:t>13</a:t>
            </a:fld>
            <a:endParaRPr lang="en-GB" altLang="fr-FR"/>
          </a:p>
        </p:txBody>
      </p:sp>
      <p:sp>
        <p:nvSpPr>
          <p:cNvPr id="81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640" y="4344062"/>
            <a:ext cx="5481914" cy="411318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2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95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09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8800"/>
            <a:ext cx="6858000" cy="4495800"/>
          </a:xfrm>
        </p:spPr>
        <p:txBody>
          <a:bodyPr/>
          <a:lstStyle>
            <a:lvl1pPr>
              <a:defRPr>
                <a:latin typeface="Constantia" pitchFamily="18" charset="0"/>
              </a:defRPr>
            </a:lvl1pPr>
            <a:lvl2pPr>
              <a:defRPr>
                <a:latin typeface="Constantia" pitchFamily="18" charset="0"/>
              </a:defRPr>
            </a:lvl2pPr>
            <a:lvl3pPr>
              <a:defRPr>
                <a:latin typeface="Constantia" pitchFamily="18" charset="0"/>
              </a:defRPr>
            </a:lvl3pPr>
            <a:lvl4pPr>
              <a:defRPr>
                <a:latin typeface="Constantia" pitchFamily="18" charset="0"/>
              </a:defRPr>
            </a:lvl4pPr>
            <a:lvl5pPr>
              <a:defRPr>
                <a:latin typeface="Constantia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zh-CN" smtClean="0"/>
              <a:t>24/10/2013</a:t>
            </a:r>
            <a:endParaRPr lang="en-US" altLang="zh-CN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TPC electronics</a:t>
            </a:r>
            <a:endParaRPr lang="en-US" altLang="zh-CN"/>
          </a:p>
        </p:txBody>
      </p:sp>
      <p:cxnSp>
        <p:nvCxnSpPr>
          <p:cNvPr id="20" name="Straight Connector 13"/>
          <p:cNvCxnSpPr/>
          <p:nvPr userDrawn="1"/>
        </p:nvCxnSpPr>
        <p:spPr>
          <a:xfrm>
            <a:off x="0" y="6550025"/>
            <a:ext cx="9144000" cy="3175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671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48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58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65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75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48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1934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529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3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C0626-A1F8-4332-850E-579587D18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586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jpeg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TPC </a:t>
            </a:r>
            <a:r>
              <a:rPr lang="fr-FR" dirty="0" err="1" smtClean="0"/>
              <a:t>electronics</a:t>
            </a:r>
            <a:r>
              <a:rPr lang="fr-FR" dirty="0" smtClean="0"/>
              <a:t> for ILD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</a:p>
          <a:p>
            <a:r>
              <a:rPr lang="fr-FR" dirty="0" err="1" smtClean="0"/>
              <a:t>Thanks</a:t>
            </a:r>
            <a:r>
              <a:rPr lang="fr-FR" dirty="0" smtClean="0"/>
              <a:t> to Leif Jönsson, U. </a:t>
            </a:r>
            <a:r>
              <a:rPr lang="fr-FR" dirty="0" err="1" smtClean="0"/>
              <a:t>Mjörnmark</a:t>
            </a:r>
            <a:r>
              <a:rPr lang="fr-FR" dirty="0" smtClean="0"/>
              <a:t>, A. </a:t>
            </a:r>
            <a:r>
              <a:rPr lang="fr-FR" dirty="0" err="1" smtClean="0"/>
              <a:t>Oskjarson</a:t>
            </a:r>
            <a:r>
              <a:rPr lang="fr-FR" dirty="0" smtClean="0"/>
              <a:t> et al.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4766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ECFA Panel </a:t>
            </a:r>
            <a:r>
              <a:rPr lang="fr-FR" dirty="0" err="1" smtClean="0"/>
              <a:t>review</a:t>
            </a:r>
            <a:endParaRPr lang="fr-FR" dirty="0" smtClean="0"/>
          </a:p>
          <a:p>
            <a:r>
              <a:rPr lang="fr-FR" dirty="0" err="1" smtClean="0"/>
              <a:t>Rehearsal</a:t>
            </a:r>
            <a:r>
              <a:rPr lang="fr-FR" dirty="0" smtClean="0"/>
              <a:t> </a:t>
            </a:r>
            <a:r>
              <a:rPr lang="fr-FR" dirty="0" err="1" smtClean="0"/>
              <a:t>Oct</a:t>
            </a:r>
            <a:r>
              <a:rPr lang="fr-FR" dirty="0" smtClean="0"/>
              <a:t> 24, 2013</a:t>
            </a:r>
          </a:p>
        </p:txBody>
      </p:sp>
    </p:spTree>
    <p:extLst>
      <p:ext uri="{BB962C8B-B14F-4D97-AF65-F5344CB8AC3E}">
        <p14:creationId xmlns:p14="http://schemas.microsoft.com/office/powerpoint/2010/main" val="814617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Noise </a:t>
            </a:r>
            <a:r>
              <a:rPr lang="fr-FR" dirty="0" err="1" smtClean="0"/>
              <a:t>from</a:t>
            </a:r>
            <a:r>
              <a:rPr lang="fr-FR" dirty="0" smtClean="0"/>
              <a:t> SALTRO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114347" cy="52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6"/>
          <p:cNvCxnSpPr/>
          <p:nvPr/>
        </p:nvCxnSpPr>
        <p:spPr>
          <a:xfrm flipV="1">
            <a:off x="3635896" y="3284984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1979712" y="3573016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851920" y="3597267"/>
            <a:ext cx="2851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ENC &lt; 1000e- @ Cd = 30pF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624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68313" y="188913"/>
            <a:ext cx="8305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de-DE" altLang="fr-FR" sz="2000">
                <a:solidFill>
                  <a:srgbClr val="FF0000"/>
                </a:solidFill>
                <a:latin typeface="Comic Sans MS" pitchFamily="66" charset="0"/>
              </a:rPr>
              <a:t>From ALTRO to SALTRO16</a:t>
            </a:r>
          </a:p>
          <a:p>
            <a:pPr algn="ctr">
              <a:lnSpc>
                <a:spcPct val="100000"/>
              </a:lnSpc>
            </a:pPr>
            <a:r>
              <a:rPr lang="de-DE" altLang="fr-FR">
                <a:solidFill>
                  <a:srgbClr val="FF0000"/>
                </a:solidFill>
                <a:latin typeface="Comic Sans MS" pitchFamily="66" charset="0"/>
              </a:rPr>
              <a:t>A decrease in size by a factor 40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96975"/>
            <a:ext cx="2833687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60525" y="898525"/>
            <a:ext cx="917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 sz="1600"/>
              <a:t>190 mm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422775" y="990600"/>
            <a:ext cx="969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 sz="1600"/>
              <a:t>32.5 mm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31975" y="3657600"/>
            <a:ext cx="6365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/>
              <a:t>FEC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725988" y="3200400"/>
            <a:ext cx="7270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/>
              <a:t>MCM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268413"/>
            <a:ext cx="1211262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239000" y="990600"/>
            <a:ext cx="862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 sz="1600"/>
              <a:t>8.9 mm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259513" y="2209800"/>
            <a:ext cx="423862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 sz="1600"/>
              <a:t>25 mm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61963" y="1981200"/>
            <a:ext cx="423862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 sz="1600"/>
              <a:t>170 mm</a:t>
            </a:r>
          </a:p>
        </p:txBody>
      </p:sp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005263"/>
            <a:ext cx="286702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132138" y="4581525"/>
            <a:ext cx="9017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fr-FR" sz="1600">
                <a:solidFill>
                  <a:schemeClr val="tx1"/>
                </a:solidFill>
              </a:rPr>
              <a:t>Pad</a:t>
            </a:r>
            <a:r>
              <a:rPr lang="de-DE" altLang="fr-FR" sz="1600"/>
              <a:t>Pad</a:t>
            </a:r>
          </a:p>
          <a:p>
            <a:r>
              <a:rPr lang="de-DE" altLang="fr-FR" sz="1600">
                <a:solidFill>
                  <a:schemeClr val="tx1"/>
                </a:solidFill>
              </a:rPr>
              <a:t>Module</a:t>
            </a:r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>
            <a:off x="5651500" y="3141663"/>
            <a:ext cx="144463" cy="1727200"/>
          </a:xfrm>
          <a:prstGeom prst="line">
            <a:avLst/>
          </a:prstGeom>
          <a:noFill/>
          <a:ln w="2844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292600"/>
            <a:ext cx="2816225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17" name="Line 21"/>
          <p:cNvSpPr>
            <a:spLocks noChangeShapeType="1"/>
          </p:cNvSpPr>
          <p:nvPr/>
        </p:nvSpPr>
        <p:spPr bwMode="auto">
          <a:xfrm flipV="1">
            <a:off x="442913" y="1266825"/>
            <a:ext cx="1587" cy="917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 flipH="1">
            <a:off x="468313" y="2924175"/>
            <a:ext cx="0" cy="733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H="1">
            <a:off x="755650" y="3860800"/>
            <a:ext cx="9175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2627313" y="3860800"/>
            <a:ext cx="9271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 flipH="1">
            <a:off x="3884613" y="3429000"/>
            <a:ext cx="61595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5651500" y="3429000"/>
            <a:ext cx="7493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1692275" y="3716338"/>
            <a:ext cx="806450" cy="31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>
                <a:solidFill>
                  <a:schemeClr val="tx1"/>
                </a:solidFill>
              </a:rPr>
              <a:t>19</a:t>
            </a:r>
            <a:r>
              <a:rPr lang="de-DE" altLang="fr-FR"/>
              <a:t> </a:t>
            </a:r>
            <a:r>
              <a:rPr lang="de-DE" altLang="fr-FR">
                <a:solidFill>
                  <a:schemeClr val="tx1"/>
                </a:solidFill>
              </a:rPr>
              <a:t>cm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250825" y="2276475"/>
            <a:ext cx="48895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>
                <a:solidFill>
                  <a:schemeClr val="tx1"/>
                </a:solidFill>
              </a:rPr>
              <a:t>17</a:t>
            </a:r>
          </a:p>
          <a:p>
            <a:r>
              <a:rPr lang="de-DE" altLang="fr-FR">
                <a:solidFill>
                  <a:schemeClr val="tx1"/>
                </a:solidFill>
              </a:rPr>
              <a:t>cm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4572000" y="3284538"/>
            <a:ext cx="1073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>
                <a:solidFill>
                  <a:schemeClr val="tx1"/>
                </a:solidFill>
              </a:rPr>
              <a:t>32.5 mm</a:t>
            </a:r>
          </a:p>
        </p:txBody>
      </p:sp>
      <p:sp>
        <p:nvSpPr>
          <p:cNvPr id="4127" name="Line 31"/>
          <p:cNvSpPr>
            <a:spLocks noChangeShapeType="1"/>
          </p:cNvSpPr>
          <p:nvPr/>
        </p:nvSpPr>
        <p:spPr bwMode="auto">
          <a:xfrm flipV="1">
            <a:off x="6516688" y="126841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8" name="Line 32"/>
          <p:cNvSpPr>
            <a:spLocks noChangeShapeType="1"/>
          </p:cNvSpPr>
          <p:nvPr/>
        </p:nvSpPr>
        <p:spPr bwMode="auto">
          <a:xfrm>
            <a:off x="6516688" y="2492375"/>
            <a:ext cx="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6300788" y="1989138"/>
            <a:ext cx="56515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>
                <a:solidFill>
                  <a:schemeClr val="tx1"/>
                </a:solidFill>
              </a:rPr>
              <a:t>25</a:t>
            </a:r>
          </a:p>
          <a:p>
            <a:r>
              <a:rPr lang="de-DE" altLang="fr-FR">
                <a:solidFill>
                  <a:schemeClr val="tx1"/>
                </a:solidFill>
              </a:rPr>
              <a:t>mm</a:t>
            </a:r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7308850" y="2997200"/>
            <a:ext cx="946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>
                <a:solidFill>
                  <a:schemeClr val="tx1"/>
                </a:solidFill>
              </a:rPr>
              <a:t>8.9 mm</a:t>
            </a:r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8388350" y="1844675"/>
            <a:ext cx="56515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>
                <a:solidFill>
                  <a:schemeClr val="tx1"/>
                </a:solidFill>
              </a:rPr>
              <a:t>12</a:t>
            </a:r>
          </a:p>
          <a:p>
            <a:r>
              <a:rPr lang="de-DE" altLang="fr-FR">
                <a:solidFill>
                  <a:schemeClr val="tx1"/>
                </a:solidFill>
              </a:rPr>
              <a:t>mm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179388" y="4600575"/>
            <a:ext cx="690562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 sz="1600">
                <a:solidFill>
                  <a:schemeClr val="tx1"/>
                </a:solidFill>
              </a:rPr>
              <a:t>Side</a:t>
            </a:r>
          </a:p>
          <a:p>
            <a:r>
              <a:rPr lang="de-DE" altLang="fr-FR" sz="1600">
                <a:solidFill>
                  <a:schemeClr val="tx1"/>
                </a:solidFill>
              </a:rPr>
              <a:t>views</a:t>
            </a:r>
          </a:p>
          <a:p>
            <a:r>
              <a:rPr lang="de-DE" altLang="fr-FR" sz="1600">
                <a:solidFill>
                  <a:schemeClr val="tx1"/>
                </a:solidFill>
              </a:rPr>
              <a:t>of an</a:t>
            </a:r>
          </a:p>
          <a:p>
            <a:r>
              <a:rPr lang="de-DE" altLang="fr-FR" sz="1600">
                <a:solidFill>
                  <a:schemeClr val="tx1"/>
                </a:solidFill>
              </a:rPr>
              <a:t>MCM</a:t>
            </a:r>
          </a:p>
        </p:txBody>
      </p:sp>
      <p:pic>
        <p:nvPicPr>
          <p:cNvPr id="4133" name="Picture 37" descr="Bild1lef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149725"/>
            <a:ext cx="1741488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6" name="Picture 4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268413"/>
            <a:ext cx="2520950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37" name="Line 41"/>
          <p:cNvSpPr>
            <a:spLocks noChangeShapeType="1"/>
          </p:cNvSpPr>
          <p:nvPr/>
        </p:nvSpPr>
        <p:spPr bwMode="auto">
          <a:xfrm>
            <a:off x="3492500" y="2420938"/>
            <a:ext cx="43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38" name="Oval 42"/>
          <p:cNvSpPr>
            <a:spLocks noChangeArrowheads="1"/>
          </p:cNvSpPr>
          <p:nvPr/>
        </p:nvSpPr>
        <p:spPr bwMode="auto">
          <a:xfrm>
            <a:off x="5219700" y="1341438"/>
            <a:ext cx="1223963" cy="7921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39" name="Line 43"/>
          <p:cNvSpPr>
            <a:spLocks noChangeShapeType="1"/>
          </p:cNvSpPr>
          <p:nvPr/>
        </p:nvSpPr>
        <p:spPr bwMode="auto">
          <a:xfrm>
            <a:off x="6443663" y="1773238"/>
            <a:ext cx="720725" cy="1428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663575" y="846138"/>
            <a:ext cx="1909763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 sz="1600">
                <a:solidFill>
                  <a:schemeClr val="tx1"/>
                </a:solidFill>
              </a:rPr>
              <a:t>FEC with 8 ALTRO</a:t>
            </a: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3924300" y="836613"/>
            <a:ext cx="26654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fr-FR" sz="1600">
                <a:solidFill>
                  <a:schemeClr val="tx1"/>
                </a:solidFill>
              </a:rPr>
              <a:t>MCM with 8 SALTRO </a:t>
            </a:r>
          </a:p>
          <a:p>
            <a:r>
              <a:rPr lang="de-DE" altLang="fr-FR" sz="1600">
                <a:solidFill>
                  <a:schemeClr val="tx1"/>
                </a:solidFill>
              </a:rPr>
              <a:t>on carrier boards</a:t>
            </a: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7092950" y="981075"/>
            <a:ext cx="14033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 sz="1600">
                <a:solidFill>
                  <a:schemeClr val="tx1"/>
                </a:solidFill>
              </a:rPr>
              <a:t>Carrier Board</a:t>
            </a:r>
          </a:p>
        </p:txBody>
      </p:sp>
      <p:sp>
        <p:nvSpPr>
          <p:cNvPr id="4144" name="Line 48"/>
          <p:cNvSpPr>
            <a:spLocks noChangeShapeType="1"/>
          </p:cNvSpPr>
          <p:nvPr/>
        </p:nvSpPr>
        <p:spPr bwMode="auto">
          <a:xfrm>
            <a:off x="7740650" y="2924175"/>
            <a:ext cx="144463" cy="8651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7019925" y="3789363"/>
            <a:ext cx="187642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 sz="1600">
                <a:solidFill>
                  <a:schemeClr val="tx1"/>
                </a:solidFill>
              </a:rPr>
              <a:t>Carrier Board PCB</a:t>
            </a: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6516688" y="3357563"/>
            <a:ext cx="7937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>
                <a:solidFill>
                  <a:schemeClr val="tx1"/>
                </a:solidFill>
              </a:rPr>
              <a:t>CPLD</a:t>
            </a:r>
          </a:p>
        </p:txBody>
      </p:sp>
      <p:sp>
        <p:nvSpPr>
          <p:cNvPr id="4147" name="Line 51"/>
          <p:cNvSpPr>
            <a:spLocks noChangeShapeType="1"/>
          </p:cNvSpPr>
          <p:nvPr/>
        </p:nvSpPr>
        <p:spPr bwMode="auto">
          <a:xfrm>
            <a:off x="5435600" y="2420938"/>
            <a:ext cx="1223963" cy="9366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48" name="Oval 52"/>
          <p:cNvSpPr>
            <a:spLocks noChangeArrowheads="1"/>
          </p:cNvSpPr>
          <p:nvPr/>
        </p:nvSpPr>
        <p:spPr bwMode="auto">
          <a:xfrm>
            <a:off x="4716463" y="1844675"/>
            <a:ext cx="7921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6588125" y="3357563"/>
            <a:ext cx="720725" cy="2873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31553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layout-20130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349500"/>
            <a:ext cx="5343525" cy="379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519363" y="188913"/>
            <a:ext cx="50768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fr-FR" sz="2000">
                <a:solidFill>
                  <a:srgbClr val="FF0000"/>
                </a:solidFill>
              </a:rPr>
              <a:t>DAQ architecture of the SALTRO16 system</a:t>
            </a:r>
          </a:p>
        </p:txBody>
      </p:sp>
      <p:pic>
        <p:nvPicPr>
          <p:cNvPr id="10247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0"/>
            <a:ext cx="215582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4" descr="IMG_88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692150"/>
            <a:ext cx="19431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Line 9"/>
          <p:cNvSpPr>
            <a:spLocks noChangeShapeType="1"/>
          </p:cNvSpPr>
          <p:nvPr/>
        </p:nvSpPr>
        <p:spPr bwMode="auto">
          <a:xfrm flipH="1" flipV="1">
            <a:off x="2484438" y="1268413"/>
            <a:ext cx="1727200" cy="18732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7092950" y="2205038"/>
            <a:ext cx="647700" cy="360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0251" name="Picture 11" descr="IMG-5to1_9721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049838"/>
            <a:ext cx="2232025" cy="167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2" name="Line 12"/>
          <p:cNvSpPr>
            <a:spLocks noChangeShapeType="1"/>
          </p:cNvSpPr>
          <p:nvPr/>
        </p:nvSpPr>
        <p:spPr bwMode="auto">
          <a:xfrm flipH="1">
            <a:off x="2411413" y="4005263"/>
            <a:ext cx="431800" cy="10080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24175"/>
            <a:ext cx="20161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54" name="Line 14"/>
          <p:cNvSpPr>
            <a:spLocks noChangeShapeType="1"/>
          </p:cNvSpPr>
          <p:nvPr/>
        </p:nvSpPr>
        <p:spPr bwMode="auto">
          <a:xfrm flipH="1" flipV="1">
            <a:off x="1547813" y="3500438"/>
            <a:ext cx="2808287" cy="73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843213" y="908050"/>
            <a:ext cx="17303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 sz="1400">
                <a:solidFill>
                  <a:schemeClr val="tx1"/>
                </a:solidFill>
              </a:rPr>
              <a:t>LV-boards attached</a:t>
            </a:r>
          </a:p>
          <a:p>
            <a:r>
              <a:rPr lang="de-DE" altLang="fr-FR" sz="1400">
                <a:solidFill>
                  <a:schemeClr val="tx1"/>
                </a:solidFill>
              </a:rPr>
              <a:t>to one pad modue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79388" y="2636838"/>
            <a:ext cx="2705100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fr-FR" sz="1400">
                <a:solidFill>
                  <a:schemeClr val="tx1"/>
                </a:solidFill>
              </a:rPr>
              <a:t>MCM-modules on a pad module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9741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0" y="765175"/>
            <a:ext cx="9253538" cy="587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fr-FR">
                <a:solidFill>
                  <a:srgbClr val="006600"/>
                </a:solidFill>
              </a:rPr>
              <a:t>Item                                   	Status                                    	Plans/purpose</a:t>
            </a:r>
            <a:r>
              <a:rPr lang="de-DE" altLang="fr-FR">
                <a:solidFill>
                  <a:schemeClr val="tx1"/>
                </a:solidFill>
              </a:rPr>
              <a:t>                          </a:t>
            </a:r>
          </a:p>
          <a:p>
            <a:endParaRPr lang="de-DE" altLang="fr-FR">
              <a:solidFill>
                <a:schemeClr val="tx1"/>
              </a:solidFill>
            </a:endParaRPr>
          </a:p>
          <a:p>
            <a:r>
              <a:rPr lang="de-DE" altLang="fr-FR">
                <a:solidFill>
                  <a:srgbClr val="FF0000"/>
                </a:solidFill>
              </a:rPr>
              <a:t>Carrier Board (CB)              PCB:s delivered				Mounting components</a:t>
            </a:r>
          </a:p>
          <a:p>
            <a:r>
              <a:rPr lang="de-DE" altLang="fr-FR">
                <a:solidFill>
                  <a:srgbClr val="FF0000"/>
                </a:solidFill>
              </a:rPr>
              <a:t>													</a:t>
            </a:r>
            <a:r>
              <a:rPr lang="de-DE" altLang="fr-FR">
                <a:solidFill>
                  <a:srgbClr val="FF0000"/>
                </a:solidFill>
                <a:sym typeface="Symbol" pitchFamily="18" charset="2"/>
              </a:rPr>
              <a:t> end Oct</a:t>
            </a:r>
            <a:r>
              <a:rPr lang="de-DE" altLang="fr-FR">
                <a:solidFill>
                  <a:srgbClr val="FF0000"/>
                </a:solidFill>
              </a:rPr>
              <a:t>	</a:t>
            </a:r>
            <a:r>
              <a:rPr lang="de-DE" altLang="fr-FR">
                <a:solidFill>
                  <a:schemeClr val="tx1"/>
                </a:solidFill>
              </a:rPr>
              <a:t>					</a:t>
            </a:r>
          </a:p>
          <a:p>
            <a:r>
              <a:rPr lang="de-DE" altLang="fr-FR">
                <a:solidFill>
                  <a:srgbClr val="0000FF"/>
                </a:solidFill>
              </a:rPr>
              <a:t>Test Socket	(TS)			Ordered; exp. del. 10</a:t>
            </a:r>
            <a:r>
              <a:rPr lang="de-DE" altLang="fr-FR" baseline="30000">
                <a:solidFill>
                  <a:srgbClr val="0000FF"/>
                </a:solidFill>
              </a:rPr>
              <a:t>th</a:t>
            </a:r>
            <a:r>
              <a:rPr lang="de-DE" altLang="fr-FR">
                <a:solidFill>
                  <a:srgbClr val="0000FF"/>
                </a:solidFill>
              </a:rPr>
              <a:t> Oct 	Setup </a:t>
            </a:r>
            <a:r>
              <a:rPr lang="de-DE" altLang="fr-FR">
                <a:solidFill>
                  <a:srgbClr val="0000FF"/>
                </a:solidFill>
                <a:sym typeface="Symbol" pitchFamily="18" charset="2"/>
              </a:rPr>
              <a:t> end Nov</a:t>
            </a:r>
          </a:p>
          <a:p>
            <a:r>
              <a:rPr lang="de-DE" altLang="fr-FR">
                <a:solidFill>
                  <a:srgbClr val="0000FF"/>
                </a:solidFill>
              </a:rPr>
              <a:t>Test Socket Board (TSB)	Design ready;                     	tests of 1</a:t>
            </a:r>
            <a:r>
              <a:rPr lang="de-DE" altLang="fr-FR" baseline="30000">
                <a:solidFill>
                  <a:srgbClr val="0000FF"/>
                </a:solidFill>
              </a:rPr>
              <a:t>st</a:t>
            </a:r>
            <a:r>
              <a:rPr lang="de-DE" altLang="fr-FR">
                <a:solidFill>
                  <a:srgbClr val="0000FF"/>
                </a:solidFill>
              </a:rPr>
              <a:t> CBs </a:t>
            </a:r>
            <a:r>
              <a:rPr lang="de-DE" altLang="fr-FR">
                <a:solidFill>
                  <a:srgbClr val="0000FF"/>
                </a:solidFill>
                <a:sym typeface="Symbol" pitchFamily="18" charset="2"/>
              </a:rPr>
              <a:t> end Dez</a:t>
            </a:r>
          </a:p>
          <a:p>
            <a:r>
              <a:rPr lang="de-DE" altLang="fr-FR">
                <a:solidFill>
                  <a:srgbClr val="0000FF"/>
                </a:solidFill>
              </a:rPr>
              <a:t>						exp. order end Oct. 			</a:t>
            </a:r>
            <a:r>
              <a:rPr lang="de-DE" altLang="fr-FR">
                <a:solidFill>
                  <a:srgbClr val="0000FF"/>
                </a:solidFill>
                <a:sym typeface="Symbol" pitchFamily="18" charset="2"/>
              </a:rPr>
              <a:t> possible modifications</a:t>
            </a:r>
          </a:p>
          <a:p>
            <a:r>
              <a:rPr lang="de-DE" altLang="fr-FR">
                <a:solidFill>
                  <a:srgbClr val="0000FF"/>
                </a:solidFill>
                <a:sym typeface="Symbol" pitchFamily="18" charset="2"/>
              </a:rPr>
              <a:t>													 new order  final tests?</a:t>
            </a:r>
            <a:r>
              <a:rPr lang="de-DE" altLang="fr-FR">
                <a:solidFill>
                  <a:schemeClr val="tx1"/>
                </a:solidFill>
                <a:sym typeface="Symbol" pitchFamily="18" charset="2"/>
              </a:rPr>
              <a:t>  </a:t>
            </a:r>
          </a:p>
          <a:p>
            <a:r>
              <a:rPr lang="de-DE" altLang="fr-FR">
                <a:solidFill>
                  <a:srgbClr val="FF0000"/>
                </a:solidFill>
              </a:rPr>
              <a:t>MCM Prototype Board 	Ordered						Functionality tests; </a:t>
            </a:r>
          </a:p>
          <a:p>
            <a:r>
              <a:rPr lang="de-DE" altLang="fr-FR">
                <a:solidFill>
                  <a:srgbClr val="FF0000"/>
                </a:solidFill>
              </a:rPr>
              <a:t>(pMCM)												Communication CPLD-SRU</a:t>
            </a:r>
          </a:p>
          <a:p>
            <a:endParaRPr lang="de-DE" altLang="fr-FR">
              <a:solidFill>
                <a:schemeClr val="tx1"/>
              </a:solidFill>
            </a:endParaRPr>
          </a:p>
          <a:p>
            <a:r>
              <a:rPr lang="de-DE" altLang="fr-FR">
                <a:solidFill>
                  <a:srgbClr val="0000FF"/>
                </a:solidFill>
              </a:rPr>
              <a:t>MCM Final Board	(fMCM)	Design essentially ready		Finalize after tests 															with pMCM</a:t>
            </a:r>
            <a:r>
              <a:rPr lang="de-DE" altLang="fr-FR">
                <a:solidFill>
                  <a:schemeClr val="tx1"/>
                </a:solidFill>
              </a:rPr>
              <a:t> </a:t>
            </a:r>
          </a:p>
          <a:p>
            <a:r>
              <a:rPr lang="de-DE" altLang="fr-FR">
                <a:solidFill>
                  <a:srgbClr val="FF0000"/>
                </a:solidFill>
              </a:rPr>
              <a:t>LV Prototype Board (pLV)	Ready						Functionality tests; LV to TSB</a:t>
            </a:r>
          </a:p>
          <a:p>
            <a:r>
              <a:rPr lang="de-DE" altLang="fr-FR">
                <a:solidFill>
                  <a:srgbClr val="FF0000"/>
                </a:solidFill>
              </a:rPr>
              <a:t>													test I2C communication</a:t>
            </a:r>
          </a:p>
          <a:p>
            <a:r>
              <a:rPr lang="de-DE" altLang="fr-FR">
                <a:solidFill>
                  <a:srgbClr val="0000FF"/>
                </a:solidFill>
              </a:rPr>
              <a:t>LV Final Board (fLV)		Design essentially ready		Finalize after tests with pLV</a:t>
            </a:r>
          </a:p>
          <a:p>
            <a:r>
              <a:rPr lang="de-DE" altLang="fr-FR">
                <a:solidFill>
                  <a:srgbClr val="FF0000"/>
                </a:solidFill>
              </a:rPr>
              <a:t>Detector Control System</a:t>
            </a:r>
          </a:p>
          <a:p>
            <a:r>
              <a:rPr lang="de-DE" altLang="fr-FR">
                <a:solidFill>
                  <a:srgbClr val="FF0000"/>
                </a:solidFill>
              </a:rPr>
              <a:t>	Master Board		Ready						tests ongoing</a:t>
            </a:r>
          </a:p>
          <a:p>
            <a:r>
              <a:rPr lang="de-DE" altLang="fr-FR">
                <a:solidFill>
                  <a:srgbClr val="FF0000"/>
                </a:solidFill>
              </a:rPr>
              <a:t>	5to1 Board			Ready						tests ongoing</a:t>
            </a:r>
          </a:p>
          <a:p>
            <a:r>
              <a:rPr lang="de-DE" altLang="fr-FR">
                <a:solidFill>
                  <a:srgbClr val="0000FF"/>
                </a:solidFill>
              </a:rPr>
              <a:t>Firmware for CPLD		Developm. started in Brussels</a:t>
            </a:r>
          </a:p>
          <a:p>
            <a:r>
              <a:rPr lang="de-DE" altLang="fr-FR">
                <a:solidFill>
                  <a:srgbClr val="FF0000"/>
                </a:solidFill>
              </a:rPr>
              <a:t>Firmware for SRU		Help from China</a:t>
            </a:r>
          </a:p>
          <a:p>
            <a:r>
              <a:rPr lang="de-DE" altLang="fr-FR">
                <a:solidFill>
                  <a:srgbClr val="0000FF"/>
                </a:solidFill>
              </a:rPr>
              <a:t>Possible pseudo-SRU		1</a:t>
            </a:r>
            <a:r>
              <a:rPr lang="de-DE" altLang="fr-FR" baseline="30000">
                <a:solidFill>
                  <a:srgbClr val="0000FF"/>
                </a:solidFill>
              </a:rPr>
              <a:t>st</a:t>
            </a:r>
            <a:r>
              <a:rPr lang="de-DE" altLang="fr-FR">
                <a:solidFill>
                  <a:srgbClr val="0000FF"/>
                </a:solidFill>
              </a:rPr>
              <a:t> thoughts</a:t>
            </a:r>
          </a:p>
          <a:p>
            <a:r>
              <a:rPr lang="de-DE" altLang="fr-FR">
                <a:solidFill>
                  <a:srgbClr val="FF0000"/>
                </a:solidFill>
              </a:rPr>
              <a:t>Slow Control				Use DOOCS; instal. Rostock</a:t>
            </a:r>
          </a:p>
          <a:p>
            <a:r>
              <a:rPr lang="de-DE" altLang="fr-FR">
                <a:solidFill>
                  <a:srgbClr val="0000FF"/>
                </a:solidFill>
              </a:rPr>
              <a:t>Mechanics				First ideas; help from Saclay?</a:t>
            </a:r>
          </a:p>
          <a:p>
            <a:endParaRPr lang="de-DE" altLang="fr-FR">
              <a:solidFill>
                <a:schemeClr val="tx1"/>
              </a:solidFill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1079500" y="188913"/>
            <a:ext cx="63722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fr-FR" sz="2000">
                <a:solidFill>
                  <a:srgbClr val="800000"/>
                </a:solidFill>
              </a:rPr>
              <a:t>Present status of the SALTRO-system and future plans</a:t>
            </a:r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0" y="6921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165806"/>
      </p:ext>
    </p:extLst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Carrier </a:t>
            </a:r>
            <a:r>
              <a:rPr lang="fr-FR" dirty="0" err="1" smtClean="0"/>
              <a:t>board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r>
              <a:rPr lang="fr-FR" dirty="0" err="1" smtClean="0"/>
              <a:t>Arrived</a:t>
            </a:r>
            <a:r>
              <a:rPr lang="fr-FR" dirty="0" smtClean="0"/>
              <a:t> in Lund on 19/9/2013</a:t>
            </a:r>
          </a:p>
          <a:p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cabled</a:t>
            </a:r>
            <a:r>
              <a:rPr lang="fr-FR" dirty="0" smtClean="0"/>
              <a:t> and </a:t>
            </a:r>
            <a:r>
              <a:rPr lang="fr-FR" dirty="0" err="1" smtClean="0"/>
              <a:t>ready</a:t>
            </a:r>
            <a:r>
              <a:rPr lang="fr-FR" dirty="0" smtClean="0"/>
              <a:t> for </a:t>
            </a:r>
            <a:r>
              <a:rPr lang="fr-FR" dirty="0" err="1" smtClean="0"/>
              <a:t>testing</a:t>
            </a:r>
            <a:r>
              <a:rPr lang="fr-FR" dirty="0" smtClean="0"/>
              <a:t> end </a:t>
            </a:r>
            <a:r>
              <a:rPr lang="fr-FR" dirty="0" err="1" smtClean="0"/>
              <a:t>October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For the final </a:t>
            </a:r>
            <a:r>
              <a:rPr lang="fr-FR" dirty="0" err="1" smtClean="0"/>
              <a:t>electronics</a:t>
            </a:r>
            <a:r>
              <a:rPr lang="fr-FR" dirty="0" smtClean="0"/>
              <a:t>, dies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either</a:t>
            </a:r>
            <a:r>
              <a:rPr lang="fr-FR" dirty="0" smtClean="0"/>
              <a:t> </a:t>
            </a:r>
            <a:r>
              <a:rPr lang="fr-FR" dirty="0" err="1" smtClean="0"/>
              <a:t>wire</a:t>
            </a:r>
            <a:r>
              <a:rPr lang="fr-FR" dirty="0" smtClean="0"/>
              <a:t> </a:t>
            </a:r>
            <a:r>
              <a:rPr lang="fr-FR" dirty="0" err="1" smtClean="0"/>
              <a:t>bonded</a:t>
            </a:r>
            <a:r>
              <a:rPr lang="fr-FR" dirty="0" smtClean="0"/>
              <a:t> to the MCM or </a:t>
            </a:r>
            <a:r>
              <a:rPr lang="fr-FR" dirty="0" err="1" smtClean="0"/>
              <a:t>mounted</a:t>
            </a:r>
            <a:r>
              <a:rPr lang="fr-FR" dirty="0" smtClean="0"/>
              <a:t> by chip-flip </a:t>
            </a:r>
            <a:r>
              <a:rPr lang="fr-FR" dirty="0" err="1" smtClean="0"/>
              <a:t>tech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00808"/>
            <a:ext cx="77089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298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1500188"/>
            <a:ext cx="85820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62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Low</a:t>
            </a:r>
            <a:r>
              <a:rPr lang="fr-FR" dirty="0" smtClean="0"/>
              <a:t> Voltage </a:t>
            </a:r>
            <a:r>
              <a:rPr lang="fr-FR" dirty="0" err="1" smtClean="0"/>
              <a:t>board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00050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76872"/>
            <a:ext cx="4646493" cy="292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403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GdSP</a:t>
            </a:r>
            <a:r>
              <a:rPr lang="fr-FR" dirty="0"/>
              <a:t> </a:t>
            </a:r>
            <a:r>
              <a:rPr lang="fr-FR" dirty="0" smtClean="0"/>
              <a:t>(Paul </a:t>
            </a:r>
            <a:r>
              <a:rPr lang="fr-FR" dirty="0" err="1" smtClean="0"/>
              <a:t>Aspell</a:t>
            </a:r>
            <a:r>
              <a:rPr lang="fr-FR" dirty="0" smtClean="0"/>
              <a:t> et al.), joint R&amp;D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applications. </a:t>
            </a:r>
          </a:p>
          <a:p>
            <a:r>
              <a:rPr lang="fr-FR" dirty="0" smtClean="0"/>
              <a:t>Common Front End : part of a multi-user wafer to test </a:t>
            </a:r>
            <a:r>
              <a:rPr lang="fr-FR" dirty="0" err="1" smtClean="0"/>
              <a:t>several</a:t>
            </a:r>
            <a:r>
              <a:rPr lang="fr-FR" dirty="0" smtClean="0"/>
              <a:t> options, </a:t>
            </a:r>
            <a:r>
              <a:rPr lang="fr-FR" dirty="0" err="1" smtClean="0"/>
              <a:t>within</a:t>
            </a:r>
            <a:r>
              <a:rPr lang="fr-FR" dirty="0" smtClean="0"/>
              <a:t> AIDA.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300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876256" y="3284984"/>
            <a:ext cx="1368152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923928" y="1700808"/>
            <a:ext cx="1368152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Developments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995936" y="170080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S-ALTRO</a:t>
            </a:r>
          </a:p>
          <a:p>
            <a:r>
              <a:rPr lang="fr-FR" dirty="0" smtClean="0"/>
              <a:t>IBM 130nm</a:t>
            </a:r>
            <a:endParaRPr lang="fr-FR" dirty="0"/>
          </a:p>
        </p:txBody>
      </p:sp>
      <p:sp>
        <p:nvSpPr>
          <p:cNvPr id="6" name="Flèche droite 5"/>
          <p:cNvSpPr/>
          <p:nvPr/>
        </p:nvSpPr>
        <p:spPr>
          <a:xfrm rot="8265052">
            <a:off x="2415767" y="2552168"/>
            <a:ext cx="1372283" cy="701323"/>
          </a:xfrm>
          <a:prstGeom prst="rightArrow">
            <a:avLst>
              <a:gd name="adj1" fmla="val 23650"/>
              <a:gd name="adj2" fmla="val 43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 rot="2892631">
            <a:off x="5327404" y="2527460"/>
            <a:ext cx="1372283" cy="701323"/>
          </a:xfrm>
          <a:prstGeom prst="rightArrow">
            <a:avLst>
              <a:gd name="adj1" fmla="val 23650"/>
              <a:gd name="adj2" fmla="val 43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211960" y="25649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128 </a:t>
            </a:r>
            <a:r>
              <a:rPr lang="fr-FR" dirty="0" err="1" smtClean="0"/>
              <a:t>ch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164288" y="39237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32 </a:t>
            </a:r>
            <a:r>
              <a:rPr lang="fr-FR" dirty="0" err="1" smtClean="0"/>
              <a:t>ch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768244" y="330022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SAMPA</a:t>
            </a:r>
          </a:p>
          <a:p>
            <a:pPr algn="ctr"/>
            <a:r>
              <a:rPr lang="fr-FR" dirty="0" smtClean="0"/>
              <a:t>TSMC 130nm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6876256" y="4437112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7812360" y="443711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084168" y="4931876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ALICE TPC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272300" y="4941168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ALICE muons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444208" y="537321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endParaRPr lang="fr-FR" dirty="0" smtClean="0"/>
          </a:p>
          <a:p>
            <a:r>
              <a:rPr lang="fr-FR" dirty="0" smtClean="0"/>
              <a:t>No power </a:t>
            </a:r>
            <a:r>
              <a:rPr lang="fr-FR" dirty="0" err="1" smtClean="0"/>
              <a:t>pulsing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14797136" y="345262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GdSP</a:t>
            </a:r>
            <a:endParaRPr lang="fr-FR" dirty="0" smtClean="0"/>
          </a:p>
          <a:p>
            <a:pPr algn="ctr"/>
            <a:r>
              <a:rPr lang="fr-FR" dirty="0" smtClean="0"/>
              <a:t>IBM 130nm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461472" y="1628800"/>
            <a:ext cx="79208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VFAT3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461472" y="3131676"/>
            <a:ext cx="64807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CMS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33480" y="4643844"/>
            <a:ext cx="64807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SP1</a:t>
            </a:r>
            <a:endParaRPr lang="fr-FR" dirty="0"/>
          </a:p>
        </p:txBody>
      </p:sp>
      <p:sp>
        <p:nvSpPr>
          <p:cNvPr id="25" name="Flèche droite 24"/>
          <p:cNvSpPr/>
          <p:nvPr/>
        </p:nvSpPr>
        <p:spPr>
          <a:xfrm rot="5400000">
            <a:off x="281962" y="2332575"/>
            <a:ext cx="1091270" cy="444217"/>
          </a:xfrm>
          <a:prstGeom prst="rightArrow">
            <a:avLst>
              <a:gd name="adj1" fmla="val 23650"/>
              <a:gd name="adj2" fmla="val 43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droite 25"/>
          <p:cNvSpPr/>
          <p:nvPr/>
        </p:nvSpPr>
        <p:spPr>
          <a:xfrm rot="5400000">
            <a:off x="269792" y="3813384"/>
            <a:ext cx="1091270" cy="444217"/>
          </a:xfrm>
          <a:prstGeom prst="rightArrow">
            <a:avLst>
              <a:gd name="adj1" fmla="val 23650"/>
              <a:gd name="adj2" fmla="val 43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3059832" y="4355812"/>
            <a:ext cx="648072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CMS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173440" y="5086925"/>
            <a:ext cx="1950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Fondary</a:t>
            </a:r>
            <a:r>
              <a:rPr lang="fr-FR" dirty="0" smtClean="0"/>
              <a:t> Q4 2014</a:t>
            </a:r>
          </a:p>
          <a:p>
            <a:r>
              <a:rPr lang="fr-FR" dirty="0" smtClean="0"/>
              <a:t>Use Q3 2015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2627788" y="4690010"/>
            <a:ext cx="1152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SP2 2018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979712" y="5445224"/>
            <a:ext cx="999728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LCTPC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4256348" y="4355812"/>
            <a:ext cx="819708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ALICE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2195736" y="3645024"/>
            <a:ext cx="921380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GdSP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1763688" y="5746030"/>
            <a:ext cx="1590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Design 2016</a:t>
            </a:r>
          </a:p>
          <a:p>
            <a:r>
              <a:rPr lang="fr-FR" dirty="0" err="1" smtClean="0"/>
              <a:t>Fondary</a:t>
            </a:r>
            <a:r>
              <a:rPr lang="fr-FR" dirty="0" smtClean="0"/>
              <a:t> 2024</a:t>
            </a:r>
          </a:p>
          <a:p>
            <a:r>
              <a:rPr lang="fr-FR" dirty="0" smtClean="0"/>
              <a:t>Use 2026</a:t>
            </a:r>
            <a:endParaRPr lang="fr-FR" dirty="0"/>
          </a:p>
        </p:txBody>
      </p:sp>
      <p:cxnSp>
        <p:nvCxnSpPr>
          <p:cNvPr id="35" name="Connecteur droit avec flèche 34"/>
          <p:cNvCxnSpPr/>
          <p:nvPr/>
        </p:nvCxnSpPr>
        <p:spPr>
          <a:xfrm flipH="1">
            <a:off x="2479576" y="4098952"/>
            <a:ext cx="176850" cy="1202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2979440" y="4098952"/>
            <a:ext cx="224410" cy="194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4211960" y="4283804"/>
            <a:ext cx="720080" cy="5133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flipV="1">
            <a:off x="4211960" y="4293097"/>
            <a:ext cx="720080" cy="5040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space réservé de la date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45" name="Espace réservé du pied de page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46" name="Espace réservé du numéro de diapositive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48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856" y="53752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for future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268760"/>
            <a:ext cx="4269160" cy="5040560"/>
          </a:xfrm>
        </p:spPr>
        <p:txBody>
          <a:bodyPr>
            <a:normAutofit fontScale="85000" lnSpcReduction="20000"/>
          </a:bodyPr>
          <a:lstStyle/>
          <a:p>
            <a:r>
              <a:rPr lang="fr-FR" sz="3000" dirty="0" smtClean="0"/>
              <a:t>Design and </a:t>
            </a:r>
            <a:r>
              <a:rPr lang="fr-FR" sz="3000" dirty="0" err="1" smtClean="0"/>
              <a:t>optimization</a:t>
            </a:r>
            <a:r>
              <a:rPr lang="fr-FR" sz="3000" dirty="0" smtClean="0"/>
              <a:t> </a:t>
            </a:r>
            <a:r>
              <a:rPr lang="fr-FR" sz="3000" dirty="0" err="1" smtClean="0"/>
              <a:t>work</a:t>
            </a:r>
            <a:r>
              <a:rPr lang="fr-FR" sz="3000" dirty="0" smtClean="0"/>
              <a:t> in </a:t>
            </a:r>
            <a:r>
              <a:rPr lang="fr-FR" sz="3000" dirty="0" err="1" smtClean="0"/>
              <a:t>progress</a:t>
            </a:r>
            <a:r>
              <a:rPr lang="fr-FR" sz="3000" dirty="0" smtClean="0"/>
              <a:t> for a new chip </a:t>
            </a:r>
            <a:r>
              <a:rPr lang="fr-FR" sz="3000" dirty="0" err="1" smtClean="0"/>
              <a:t>GdSP</a:t>
            </a:r>
            <a:r>
              <a:rPr lang="fr-FR" sz="3000" dirty="0" smtClean="0"/>
              <a:t>, </a:t>
            </a:r>
            <a:r>
              <a:rPr lang="fr-FR" sz="3000" dirty="0" err="1" smtClean="0"/>
              <a:t>evolution</a:t>
            </a:r>
            <a:r>
              <a:rPr lang="fr-FR" sz="3000" dirty="0" smtClean="0"/>
              <a:t> </a:t>
            </a:r>
            <a:r>
              <a:rPr lang="fr-FR" sz="3000" dirty="0" err="1" smtClean="0"/>
              <a:t>from</a:t>
            </a:r>
            <a:r>
              <a:rPr lang="fr-FR" sz="3000" dirty="0" smtClean="0"/>
              <a:t> SALTRO16:</a:t>
            </a:r>
          </a:p>
          <a:p>
            <a:pPr lvl="1"/>
            <a:r>
              <a:rPr lang="fr-FR" sz="2600" dirty="0" smtClean="0"/>
              <a:t>64 or 128 </a:t>
            </a:r>
            <a:r>
              <a:rPr lang="fr-FR" sz="2600" dirty="0" err="1" smtClean="0"/>
              <a:t>channels</a:t>
            </a:r>
            <a:endParaRPr lang="fr-FR" sz="2600" dirty="0" smtClean="0"/>
          </a:p>
          <a:p>
            <a:pPr lvl="1"/>
            <a:r>
              <a:rPr lang="fr-FR" sz="2600" dirty="0" smtClean="0"/>
              <a:t>130 nm </a:t>
            </a:r>
            <a:r>
              <a:rPr lang="fr-FR" sz="2600" dirty="0" err="1" smtClean="0"/>
              <a:t>technology</a:t>
            </a:r>
            <a:endParaRPr lang="fr-FR" sz="2600" dirty="0" smtClean="0"/>
          </a:p>
          <a:p>
            <a:pPr lvl="1"/>
            <a:r>
              <a:rPr lang="fr-FR" sz="2600" dirty="0" err="1" smtClean="0"/>
              <a:t>Very</a:t>
            </a:r>
            <a:r>
              <a:rPr lang="fr-FR" sz="2600" dirty="0" smtClean="0"/>
              <a:t> </a:t>
            </a:r>
            <a:r>
              <a:rPr lang="fr-FR" sz="2600" dirty="0" err="1" smtClean="0"/>
              <a:t>low</a:t>
            </a:r>
            <a:r>
              <a:rPr lang="fr-FR" sz="2600" dirty="0" smtClean="0"/>
              <a:t> noise</a:t>
            </a:r>
          </a:p>
          <a:p>
            <a:pPr lvl="1"/>
            <a:r>
              <a:rPr lang="fr-FR" sz="2600" dirty="0" err="1" smtClean="0"/>
              <a:t>Integrated</a:t>
            </a:r>
            <a:r>
              <a:rPr lang="fr-FR" sz="2600" dirty="0" smtClean="0"/>
              <a:t> ADC</a:t>
            </a:r>
          </a:p>
          <a:p>
            <a:pPr lvl="1"/>
            <a:r>
              <a:rPr lang="fr-FR" sz="2600" dirty="0" err="1" smtClean="0"/>
              <a:t>Low</a:t>
            </a:r>
            <a:r>
              <a:rPr lang="fr-FR" sz="2600" dirty="0" smtClean="0"/>
              <a:t> power </a:t>
            </a:r>
            <a:r>
              <a:rPr lang="fr-FR" sz="2600" dirty="0" err="1" smtClean="0"/>
              <a:t>consumption</a:t>
            </a:r>
            <a:r>
              <a:rPr lang="fr-FR" sz="2600" dirty="0" smtClean="0"/>
              <a:t> (all-inclusive 7-8 mW/</a:t>
            </a:r>
            <a:r>
              <a:rPr lang="fr-FR" sz="2600" dirty="0" err="1" smtClean="0"/>
              <a:t>ch</a:t>
            </a:r>
            <a:r>
              <a:rPr lang="fr-FR" sz="2600" dirty="0" smtClean="0"/>
              <a:t>) </a:t>
            </a:r>
          </a:p>
          <a:p>
            <a:pPr lvl="1"/>
            <a:r>
              <a:rPr lang="fr-FR" sz="2600" dirty="0" smtClean="0"/>
              <a:t>6 </a:t>
            </a:r>
            <a:r>
              <a:rPr lang="fr-FR" sz="2600" dirty="0" err="1" smtClean="0"/>
              <a:t>different</a:t>
            </a:r>
            <a:r>
              <a:rPr lang="fr-FR" sz="2600" dirty="0" smtClean="0"/>
              <a:t> power </a:t>
            </a:r>
            <a:r>
              <a:rPr lang="fr-FR" sz="2600" dirty="0" err="1" smtClean="0"/>
              <a:t>regions</a:t>
            </a:r>
            <a:r>
              <a:rPr lang="fr-FR" sz="2600" dirty="0" smtClean="0"/>
              <a:t> for power </a:t>
            </a:r>
            <a:r>
              <a:rPr lang="fr-FR" sz="2600" dirty="0" err="1" smtClean="0"/>
              <a:t>cycling</a:t>
            </a:r>
            <a:endParaRPr lang="fr-FR" sz="2600" dirty="0" smtClean="0"/>
          </a:p>
          <a:p>
            <a:pPr lvl="1"/>
            <a:r>
              <a:rPr lang="fr-FR" dirty="0" smtClean="0"/>
              <a:t>High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filtering</a:t>
            </a:r>
            <a:r>
              <a:rPr lang="fr-FR" dirty="0" smtClean="0"/>
              <a:t> (</a:t>
            </a:r>
            <a:r>
              <a:rPr lang="fr-FR" dirty="0" err="1" smtClean="0"/>
              <a:t>baseline</a:t>
            </a:r>
            <a:r>
              <a:rPr lang="fr-FR" dirty="0" smtClean="0"/>
              <a:t> </a:t>
            </a:r>
            <a:r>
              <a:rPr lang="fr-FR" dirty="0" err="1" smtClean="0"/>
              <a:t>subtraction</a:t>
            </a:r>
            <a:r>
              <a:rPr lang="fr-FR" dirty="0" smtClean="0"/>
              <a:t>, </a:t>
            </a:r>
            <a:r>
              <a:rPr lang="fr-FR" dirty="0" err="1" smtClean="0"/>
              <a:t>spike</a:t>
            </a:r>
            <a:r>
              <a:rPr lang="fr-FR" dirty="0" smtClean="0"/>
              <a:t> </a:t>
            </a:r>
            <a:r>
              <a:rPr lang="fr-FR" dirty="0" err="1" smtClean="0"/>
              <a:t>removal</a:t>
            </a:r>
            <a:r>
              <a:rPr lang="fr-FR" dirty="0" smtClean="0"/>
              <a:t>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727" y="1412776"/>
            <a:ext cx="497205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742" y="3861048"/>
            <a:ext cx="475791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643635" y="3429000"/>
            <a:ext cx="4968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Gaseous</a:t>
            </a:r>
            <a:r>
              <a:rPr lang="fr-FR" sz="1600" dirty="0" smtClean="0"/>
              <a:t> detector Signal Processor, P. </a:t>
            </a:r>
            <a:r>
              <a:rPr lang="fr-FR" sz="1600" dirty="0" err="1" smtClean="0"/>
              <a:t>Aspell</a:t>
            </a:r>
            <a:r>
              <a:rPr lang="fr-FR" sz="1600" dirty="0" smtClean="0"/>
              <a:t> </a:t>
            </a:r>
            <a:r>
              <a:rPr lang="fr-FR" sz="1600" i="1" dirty="0" smtClean="0"/>
              <a:t>et al</a:t>
            </a:r>
            <a:r>
              <a:rPr lang="fr-FR" sz="1600" dirty="0" smtClean="0"/>
              <a:t>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0216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Requirements</a:t>
            </a:r>
            <a:r>
              <a:rPr lang="fr-FR" dirty="0" smtClean="0"/>
              <a:t> for the </a:t>
            </a:r>
            <a:r>
              <a:rPr lang="fr-FR" dirty="0" err="1" smtClean="0"/>
              <a:t>electronics</a:t>
            </a:r>
            <a:endParaRPr lang="fr-FR" dirty="0" smtClean="0"/>
          </a:p>
          <a:p>
            <a:r>
              <a:rPr lang="fr-FR" dirty="0" smtClean="0"/>
              <a:t>Test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 (ALTRO, AFTER)</a:t>
            </a:r>
          </a:p>
          <a:p>
            <a:r>
              <a:rPr lang="fr-FR" dirty="0" smtClean="0"/>
              <a:t>R&amp;D in </a:t>
            </a:r>
            <a:r>
              <a:rPr lang="fr-FR" dirty="0" err="1" smtClean="0"/>
              <a:t>progress</a:t>
            </a:r>
            <a:r>
              <a:rPr lang="fr-FR" dirty="0" smtClean="0"/>
              <a:t> (</a:t>
            </a:r>
            <a:r>
              <a:rPr lang="fr-FR" dirty="0" err="1" smtClean="0"/>
              <a:t>GdSP</a:t>
            </a:r>
            <a:r>
              <a:rPr lang="fr-FR" dirty="0" smtClean="0"/>
              <a:t>)</a:t>
            </a:r>
          </a:p>
          <a:p>
            <a:r>
              <a:rPr lang="fr-FR" dirty="0" smtClean="0"/>
              <a:t>2PCO2 </a:t>
            </a:r>
            <a:r>
              <a:rPr lang="fr-FR" dirty="0" err="1" smtClean="0"/>
              <a:t>cooling</a:t>
            </a:r>
            <a:endParaRPr lang="fr-FR" dirty="0" smtClean="0"/>
          </a:p>
          <a:p>
            <a:r>
              <a:rPr lang="fr-FR" dirty="0" err="1" smtClean="0"/>
              <a:t>Overview</a:t>
            </a:r>
            <a:r>
              <a:rPr lang="fr-FR" dirty="0" smtClean="0"/>
              <a:t> on the future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005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8691789" cy="644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374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CFE </a:t>
            </a:r>
            <a:r>
              <a:rPr lang="fr-FR" dirty="0" err="1" smtClean="0"/>
              <a:t>project</a:t>
            </a:r>
            <a:r>
              <a:rPr lang="fr-FR" dirty="0" smtClean="0"/>
              <a:t> (Paul </a:t>
            </a:r>
            <a:r>
              <a:rPr lang="fr-FR" dirty="0" err="1" smtClean="0"/>
              <a:t>Aspell</a:t>
            </a:r>
            <a:r>
              <a:rPr lang="fr-FR" dirty="0" smtClean="0"/>
              <a:t> et al.)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8" y="1340768"/>
            <a:ext cx="8338045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83568" y="594928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…but ALICE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made in </a:t>
            </a:r>
            <a:r>
              <a:rPr lang="fr-FR" dirty="0" err="1" smtClean="0"/>
              <a:t>Brazil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132678" y="2060848"/>
            <a:ext cx="1935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4"/>
                </a:solidFill>
              </a:rPr>
              <a:t>Fabrice Guilloux</a:t>
            </a:r>
            <a:endParaRPr lang="fr-FR" b="1" dirty="0">
              <a:solidFill>
                <a:schemeClr val="accent4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284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refine</a:t>
            </a:r>
            <a:r>
              <a:rPr lang="fr-FR" dirty="0" smtClean="0"/>
              <a:t> the </a:t>
            </a:r>
            <a:r>
              <a:rPr lang="fr-FR" dirty="0" err="1" smtClean="0"/>
              <a:t>specifications</a:t>
            </a:r>
            <a:r>
              <a:rPr lang="fr-FR" dirty="0" smtClean="0"/>
              <a:t>: </a:t>
            </a:r>
            <a:r>
              <a:rPr lang="fr-FR" dirty="0" err="1" smtClean="0"/>
              <a:t>packing</a:t>
            </a:r>
            <a:r>
              <a:rPr lang="fr-FR" dirty="0" smtClean="0"/>
              <a:t> (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channels</a:t>
            </a:r>
            <a:r>
              <a:rPr lang="fr-FR" dirty="0" smtClean="0"/>
              <a:t> per unit surface), </a:t>
            </a:r>
            <a:r>
              <a:rPr lang="fr-FR" dirty="0" err="1" smtClean="0"/>
              <a:t>number</a:t>
            </a:r>
            <a:r>
              <a:rPr lang="fr-FR" dirty="0" smtClean="0"/>
              <a:t> of bits for the ADC, </a:t>
            </a:r>
            <a:r>
              <a:rPr lang="fr-FR" dirty="0" err="1" smtClean="0"/>
              <a:t>frequency</a:t>
            </a:r>
            <a:r>
              <a:rPr lang="fr-FR" dirty="0" smtClean="0"/>
              <a:t>, noise, </a:t>
            </a:r>
            <a:r>
              <a:rPr lang="fr-FR" dirty="0" err="1" smtClean="0"/>
              <a:t>shaping</a:t>
            </a:r>
            <a:r>
              <a:rPr lang="fr-FR" dirty="0" smtClean="0"/>
              <a:t> time, etc…</a:t>
            </a:r>
          </a:p>
          <a:p>
            <a:r>
              <a:rPr lang="fr-FR" dirty="0"/>
              <a:t>S</a:t>
            </a:r>
            <a:r>
              <a:rPr lang="fr-FR" dirty="0" smtClean="0"/>
              <a:t>imulation </a:t>
            </a:r>
            <a:r>
              <a:rPr lang="fr-FR" dirty="0" err="1" smtClean="0"/>
              <a:t>required</a:t>
            </a:r>
            <a:r>
              <a:rPr lang="fr-FR" dirty="0" smtClean="0"/>
              <a:t> to </a:t>
            </a:r>
            <a:r>
              <a:rPr lang="fr-FR" dirty="0" err="1" smtClean="0"/>
              <a:t>justify</a:t>
            </a:r>
            <a:r>
              <a:rPr lang="fr-FR" dirty="0" smtClean="0"/>
              <a:t> the </a:t>
            </a:r>
            <a:r>
              <a:rPr lang="fr-FR" dirty="0" err="1" smtClean="0"/>
              <a:t>specifications</a:t>
            </a:r>
            <a:endParaRPr lang="fr-FR" dirty="0" smtClean="0"/>
          </a:p>
          <a:p>
            <a:r>
              <a:rPr lang="fr-FR" dirty="0" err="1" smtClean="0"/>
              <a:t>Need</a:t>
            </a:r>
            <a:r>
              <a:rPr lang="fr-FR" dirty="0" smtClean="0"/>
              <a:t> to have in LC-TPC a team 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specialists</a:t>
            </a:r>
            <a:r>
              <a:rPr lang="fr-FR" dirty="0" smtClean="0"/>
              <a:t> to monitor the </a:t>
            </a:r>
            <a:r>
              <a:rPr lang="fr-FR" dirty="0" err="1" smtClean="0"/>
              <a:t>electronics</a:t>
            </a:r>
            <a:r>
              <a:rPr lang="fr-FR" dirty="0" smtClean="0"/>
              <a:t> R&amp;D</a:t>
            </a:r>
          </a:p>
          <a:p>
            <a:r>
              <a:rPr lang="fr-FR" dirty="0" err="1" smtClean="0"/>
              <a:t>Define</a:t>
            </a:r>
            <a:r>
              <a:rPr lang="fr-FR" dirty="0" smtClean="0"/>
              <a:t> the </a:t>
            </a:r>
            <a:r>
              <a:rPr lang="fr-FR" dirty="0" err="1" smtClean="0"/>
              <a:t>technology</a:t>
            </a:r>
            <a:r>
              <a:rPr lang="fr-FR" dirty="0" smtClean="0"/>
              <a:t> (130 nm? 95 nm?...) </a:t>
            </a:r>
            <a:r>
              <a:rPr lang="fr-FR" dirty="0" err="1" smtClean="0"/>
              <a:t>at</a:t>
            </a:r>
            <a:r>
              <a:rPr lang="fr-FR" dirty="0" smtClean="0"/>
              <a:t> the time of final design and </a:t>
            </a:r>
            <a:r>
              <a:rPr lang="fr-FR" dirty="0" err="1" smtClean="0"/>
              <a:t>vendor</a:t>
            </a:r>
            <a:r>
              <a:rPr lang="fr-FR" dirty="0" smtClean="0"/>
              <a:t> </a:t>
            </a:r>
            <a:r>
              <a:rPr lang="fr-FR" dirty="0" err="1" smtClean="0"/>
              <a:t>selection</a:t>
            </a:r>
            <a:r>
              <a:rPr lang="fr-FR" dirty="0" smtClean="0"/>
              <a:t>. </a:t>
            </a:r>
            <a:r>
              <a:rPr lang="fr-FR" dirty="0" err="1" smtClean="0"/>
              <a:t>Detailed</a:t>
            </a:r>
            <a:r>
              <a:rPr lang="fr-FR" dirty="0" smtClean="0"/>
              <a:t> design </a:t>
            </a:r>
            <a:r>
              <a:rPr lang="fr-FR" dirty="0" err="1" smtClean="0"/>
              <a:t>depends</a:t>
            </a:r>
            <a:r>
              <a:rPr lang="fr-FR" dirty="0" smtClean="0"/>
              <a:t> on the </a:t>
            </a:r>
            <a:r>
              <a:rPr lang="fr-FR" dirty="0" err="1" smtClean="0"/>
              <a:t>technology</a:t>
            </a:r>
            <a:r>
              <a:rPr lang="fr-FR" dirty="0" smtClean="0"/>
              <a:t> 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prone</a:t>
            </a:r>
            <a:r>
              <a:rPr lang="fr-FR" dirty="0" smtClean="0"/>
              <a:t> to </a:t>
            </a:r>
            <a:r>
              <a:rPr lang="fr-FR" dirty="0" err="1" smtClean="0"/>
              <a:t>become</a:t>
            </a:r>
            <a:r>
              <a:rPr lang="fr-FR" dirty="0" smtClean="0"/>
              <a:t> </a:t>
            </a:r>
            <a:r>
              <a:rPr lang="fr-FR" dirty="0" err="1" smtClean="0"/>
              <a:t>obsolete</a:t>
            </a:r>
            <a:r>
              <a:rPr lang="fr-FR" dirty="0" smtClean="0"/>
              <a:t> if </a:t>
            </a:r>
            <a:r>
              <a:rPr lang="fr-FR" dirty="0" err="1" smtClean="0"/>
              <a:t>choices</a:t>
            </a:r>
            <a:r>
              <a:rPr lang="fr-FR" dirty="0" smtClean="0"/>
              <a:t> are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feasability</a:t>
            </a:r>
            <a:r>
              <a:rPr lang="fr-FR" dirty="0" smtClean="0"/>
              <a:t> of the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demonstrated</a:t>
            </a:r>
            <a:r>
              <a:rPr lang="fr-FR" dirty="0" smtClean="0"/>
              <a:t> (</a:t>
            </a:r>
            <a:r>
              <a:rPr lang="fr-FR" dirty="0" err="1" smtClean="0"/>
              <a:t>though</a:t>
            </a:r>
            <a:r>
              <a:rPr lang="fr-FR" dirty="0" smtClean="0"/>
              <a:t> 1mm pads are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challenging</a:t>
            </a:r>
            <a:r>
              <a:rPr lang="fr-FR" dirty="0" smtClean="0"/>
              <a:t>).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50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Basic </a:t>
            </a:r>
            <a:r>
              <a:rPr lang="fr-FR" dirty="0" err="1" smtClean="0"/>
              <a:t>Requirements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Read trains (2500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crossings</a:t>
            </a:r>
            <a:r>
              <a:rPr lang="fr-FR" dirty="0" smtClean="0"/>
              <a:t>) </a:t>
            </a:r>
            <a:r>
              <a:rPr lang="fr-FR" dirty="0" err="1" smtClean="0"/>
              <a:t>at</a:t>
            </a:r>
            <a:r>
              <a:rPr lang="fr-FR" dirty="0" smtClean="0"/>
              <a:t> 5 to 10 Hz</a:t>
            </a:r>
          </a:p>
          <a:p>
            <a:r>
              <a:rPr lang="fr-FR" dirty="0" smtClean="0"/>
              <a:t>5 mm² per </a:t>
            </a:r>
            <a:r>
              <a:rPr lang="fr-FR" dirty="0" err="1" smtClean="0"/>
              <a:t>channel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endParaRPr lang="fr-FR" dirty="0" smtClean="0"/>
          </a:p>
          <a:p>
            <a:r>
              <a:rPr lang="fr-FR" dirty="0" err="1" smtClean="0"/>
              <a:t>Sample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20-50 MHz</a:t>
            </a:r>
          </a:p>
          <a:p>
            <a:r>
              <a:rPr lang="fr-FR" dirty="0" err="1" smtClean="0"/>
              <a:t>Low</a:t>
            </a:r>
            <a:r>
              <a:rPr lang="fr-FR" dirty="0" smtClean="0"/>
              <a:t> noise O(600 e-) to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gain</a:t>
            </a:r>
          </a:p>
          <a:p>
            <a:r>
              <a:rPr lang="fr-FR" dirty="0" smtClean="0"/>
              <a:t>8-9 bit ADC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suffice</a:t>
            </a:r>
            <a:endParaRPr lang="fr-FR" dirty="0" smtClean="0"/>
          </a:p>
          <a:p>
            <a:r>
              <a:rPr lang="fr-FR" dirty="0" smtClean="0"/>
              <a:t>On-chip </a:t>
            </a:r>
            <a:r>
              <a:rPr lang="fr-FR" dirty="0" err="1"/>
              <a:t>z</a:t>
            </a:r>
            <a:r>
              <a:rPr lang="fr-FR" dirty="0" err="1" smtClean="0"/>
              <a:t>ero</a:t>
            </a:r>
            <a:r>
              <a:rPr lang="fr-FR" dirty="0" smtClean="0"/>
              <a:t> suppression</a:t>
            </a:r>
          </a:p>
          <a:p>
            <a:r>
              <a:rPr lang="fr-FR" dirty="0" err="1" smtClean="0"/>
              <a:t>Shaping</a:t>
            </a:r>
            <a:r>
              <a:rPr lang="fr-FR" dirty="0" smtClean="0"/>
              <a:t>: about 100 ns </a:t>
            </a:r>
            <a:r>
              <a:rPr lang="fr-FR" dirty="0" err="1" smtClean="0"/>
              <a:t>peaking</a:t>
            </a:r>
            <a:r>
              <a:rPr lang="fr-FR" dirty="0" smtClean="0"/>
              <a:t> time</a:t>
            </a:r>
          </a:p>
          <a:p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8 mW per </a:t>
            </a:r>
            <a:r>
              <a:rPr lang="fr-FR" dirty="0" err="1" smtClean="0"/>
              <a:t>channel</a:t>
            </a:r>
            <a:r>
              <a:rPr lang="fr-FR" dirty="0" smtClean="0"/>
              <a:t>, power </a:t>
            </a:r>
            <a:r>
              <a:rPr lang="fr-FR" dirty="0" err="1" smtClean="0"/>
              <a:t>pulsing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475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5904656"/>
          </a:xfrm>
        </p:spPr>
        <p:txBody>
          <a:bodyPr/>
          <a:lstStyle/>
          <a:p>
            <a:r>
              <a:rPr lang="fr-FR" dirty="0" err="1" smtClean="0"/>
              <a:t>Electronics</a:t>
            </a:r>
            <a:r>
              <a:rPr lang="fr-FR" dirty="0" smtClean="0"/>
              <a:t> for LP: AFTER and SALTRO-16</a:t>
            </a:r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The road to the </a:t>
            </a:r>
            <a:r>
              <a:rPr lang="fr-FR" dirty="0" err="1"/>
              <a:t>e</a:t>
            </a:r>
            <a:r>
              <a:rPr lang="fr-FR" dirty="0" err="1" smtClean="0"/>
              <a:t>lectronics</a:t>
            </a:r>
            <a:r>
              <a:rPr lang="fr-FR" dirty="0" smtClean="0"/>
              <a:t> for ILD.</a:t>
            </a:r>
            <a:endParaRPr lang="fr-FR" dirty="0"/>
          </a:p>
        </p:txBody>
      </p:sp>
      <p:graphicFrame>
        <p:nvGraphicFramePr>
          <p:cNvPr id="4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700065"/>
              </p:ext>
            </p:extLst>
          </p:nvPr>
        </p:nvGraphicFramePr>
        <p:xfrm>
          <a:off x="467544" y="1052736"/>
          <a:ext cx="8077200" cy="2399790"/>
        </p:xfrm>
        <a:graphic>
          <a:graphicData uri="http://schemas.openxmlformats.org/drawingml/2006/table">
            <a:tbl>
              <a:tblPr/>
              <a:tblGrid>
                <a:gridCol w="1066800"/>
                <a:gridCol w="2154237"/>
                <a:gridCol w="1579563"/>
                <a:gridCol w="1447800"/>
                <a:gridCol w="1828800"/>
              </a:tblGrid>
              <a:tr h="47952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Readout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Pad Size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Electronics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Groups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MPGDs</a:t>
                      </a: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Micromegas (Resistive anode)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(~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×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mm</a:t>
                      </a:r>
                      <a:r>
                        <a:rPr kumimoji="0" lang="en-GB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2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Pad)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AFTER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Saclay-Carleton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</a:tr>
              <a:tr h="6400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Double GEMs (Laser-etched)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(~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×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mm</a:t>
                      </a:r>
                      <a:r>
                        <a:rPr kumimoji="0" lang="en-GB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2 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Pad)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ALTRO</a:t>
                      </a: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Asia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Triple GEMs (wet-etched)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Desy</a:t>
                      </a: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pitchFamily="34" charset="0"/>
                      </a:endParaRPr>
                    </a:p>
                  </a:txBody>
                  <a:tcPr marL="91437" marR="91437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80271" y="3573016"/>
            <a:ext cx="4179015" cy="1841081"/>
            <a:chOff x="1326884" y="4638823"/>
            <a:chExt cx="4177975" cy="1840768"/>
          </a:xfrm>
        </p:grpSpPr>
        <p:pic>
          <p:nvPicPr>
            <p:cNvPr id="6" name="Imag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416"/>
            <a:stretch>
              <a:fillRect/>
            </a:stretch>
          </p:blipFill>
          <p:spPr bwMode="auto">
            <a:xfrm>
              <a:off x="2819400" y="4638823"/>
              <a:ext cx="2685459" cy="18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0"/>
            <p:cNvSpPr txBox="1">
              <a:spLocks noChangeArrowheads="1"/>
            </p:cNvSpPr>
            <p:nvPr/>
          </p:nvSpPr>
          <p:spPr bwMode="auto">
            <a:xfrm rot="20320232">
              <a:off x="1326884" y="5148512"/>
              <a:ext cx="1987104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000000"/>
                  </a:solidFill>
                  <a:latin typeface="Constantia" pitchFamily="18" charset="0"/>
                </a:rPr>
                <a:t>Micromegas</a:t>
              </a:r>
            </a:p>
            <a:p>
              <a:pPr algn="ctr" eaLnBrk="1" hangingPunct="1"/>
              <a:r>
                <a:rPr lang="en-US" sz="2000" b="1" dirty="0">
                  <a:solidFill>
                    <a:srgbClr val="000000"/>
                  </a:solidFill>
                  <a:latin typeface="Constantia" pitchFamily="18" charset="0"/>
                </a:rPr>
                <a:t>(test with </a:t>
              </a:r>
              <a:r>
                <a:rPr lang="en-US" sz="20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r>
                <a:rPr lang="en-US" sz="2000" b="1" dirty="0">
                  <a:solidFill>
                    <a:srgbClr val="000000"/>
                  </a:solidFill>
                  <a:latin typeface="Constantia" pitchFamily="18" charset="0"/>
                </a:rPr>
                <a:t> modules)</a:t>
              </a:r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4526274" y="3621343"/>
            <a:ext cx="4084324" cy="1840381"/>
            <a:chOff x="5491455" y="4687684"/>
            <a:chExt cx="4084234" cy="1840768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385" y="4687684"/>
              <a:ext cx="2565304" cy="1840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11"/>
            <p:cNvSpPr txBox="1">
              <a:spLocks noChangeArrowheads="1"/>
            </p:cNvSpPr>
            <p:nvPr/>
          </p:nvSpPr>
          <p:spPr bwMode="auto">
            <a:xfrm rot="19869647">
              <a:off x="5491455" y="4978502"/>
              <a:ext cx="1640261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400" b="1" dirty="0">
                  <a:solidFill>
                    <a:srgbClr val="000000"/>
                  </a:solidFill>
                  <a:latin typeface="Constantia" pitchFamily="18" charset="0"/>
                </a:rPr>
                <a:t>GEM</a:t>
              </a:r>
            </a:p>
            <a:p>
              <a:pPr algn="ctr" eaLnBrk="1" hangingPunct="1"/>
              <a:r>
                <a:rPr lang="en-US" sz="2000" b="1" dirty="0">
                  <a:solidFill>
                    <a:srgbClr val="000000"/>
                  </a:solidFill>
                  <a:latin typeface="Constantia" pitchFamily="18" charset="0"/>
                </a:rPr>
                <a:t>(test with </a:t>
              </a:r>
              <a:r>
                <a:rPr lang="en-US" sz="20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2000" b="1" dirty="0">
                  <a:solidFill>
                    <a:srgbClr val="000000"/>
                  </a:solidFill>
                  <a:latin typeface="Constantia" pitchFamily="18" charset="0"/>
                </a:rPr>
                <a:t> modules)</a:t>
              </a:r>
            </a:p>
          </p:txBody>
        </p:sp>
      </p:grp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38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News and </a:t>
            </a:r>
            <a:r>
              <a:rPr lang="fr-FR" dirty="0" err="1" smtClean="0"/>
              <a:t>progress</a:t>
            </a:r>
            <a:r>
              <a:rPr lang="fr-FR" dirty="0" smtClean="0"/>
              <a:t> report </a:t>
            </a:r>
            <a:r>
              <a:rPr lang="fr-FR" dirty="0" err="1" smtClean="0"/>
              <a:t>from</a:t>
            </a:r>
            <a:r>
              <a:rPr lang="fr-FR" dirty="0" smtClean="0"/>
              <a:t> prototype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b="1" dirty="0" smtClean="0"/>
              <a:t>AFTER</a:t>
            </a:r>
            <a:r>
              <a:rPr lang="fr-FR" dirty="0" smtClean="0"/>
              <a:t>-</a:t>
            </a:r>
            <a:r>
              <a:rPr lang="fr-FR" dirty="0" err="1" smtClean="0"/>
              <a:t>based</a:t>
            </a:r>
            <a:r>
              <a:rPr lang="fr-FR" dirty="0" smtClean="0"/>
              <a:t> (ASIC For TPC </a:t>
            </a:r>
            <a:r>
              <a:rPr lang="fr-FR" dirty="0" err="1" smtClean="0"/>
              <a:t>Electronic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). </a:t>
            </a:r>
            <a:r>
              <a:rPr lang="fr-FR" dirty="0" err="1" smtClean="0"/>
              <a:t>Designed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Saclay for T2K. </a:t>
            </a:r>
            <a:r>
              <a:rPr lang="fr-FR" dirty="0" err="1" smtClean="0"/>
              <a:t>Adapted</a:t>
            </a:r>
            <a:r>
              <a:rPr lang="fr-FR" dirty="0" smtClean="0"/>
              <a:t> in 2011-2012 to the Large Prototype. 72 </a:t>
            </a:r>
            <a:r>
              <a:rPr lang="fr-FR" dirty="0" err="1" smtClean="0"/>
              <a:t>channel</a:t>
            </a:r>
            <a:r>
              <a:rPr lang="fr-FR" dirty="0" smtClean="0"/>
              <a:t> Amplifier-</a:t>
            </a:r>
            <a:r>
              <a:rPr lang="fr-FR" dirty="0" err="1" smtClean="0"/>
              <a:t>shaper</a:t>
            </a:r>
            <a:r>
              <a:rPr lang="fr-FR" dirty="0" smtClean="0"/>
              <a:t>, full </a:t>
            </a:r>
            <a:r>
              <a:rPr lang="fr-FR" dirty="0" err="1" smtClean="0"/>
              <a:t>wave</a:t>
            </a:r>
            <a:r>
              <a:rPr lang="fr-FR" dirty="0" smtClean="0"/>
              <a:t> </a:t>
            </a:r>
            <a:r>
              <a:rPr lang="fr-FR" dirty="0" err="1" smtClean="0"/>
              <a:t>sampling</a:t>
            </a:r>
            <a:r>
              <a:rPr lang="fr-FR" dirty="0" smtClean="0"/>
              <a:t> by </a:t>
            </a:r>
            <a:r>
              <a:rPr lang="fr-FR" dirty="0" err="1" smtClean="0"/>
              <a:t>Switched</a:t>
            </a:r>
            <a:r>
              <a:rPr lang="fr-FR" dirty="0" smtClean="0"/>
              <a:t> </a:t>
            </a:r>
            <a:r>
              <a:rPr lang="fr-FR" dirty="0" err="1" smtClean="0"/>
              <a:t>Capacitor</a:t>
            </a:r>
            <a:r>
              <a:rPr lang="fr-FR" dirty="0" smtClean="0"/>
              <a:t> </a:t>
            </a:r>
            <a:r>
              <a:rPr lang="fr-FR" dirty="0" err="1" smtClean="0"/>
              <a:t>Aray</a:t>
            </a:r>
            <a:r>
              <a:rPr lang="fr-FR" dirty="0" smtClean="0"/>
              <a:t>, large </a:t>
            </a:r>
            <a:r>
              <a:rPr lang="fr-FR" dirty="0" err="1" smtClean="0"/>
              <a:t>versatility</a:t>
            </a:r>
            <a:r>
              <a:rPr lang="fr-FR" dirty="0" smtClean="0"/>
              <a:t> (1-100 MHz, 100-2000 ns </a:t>
            </a:r>
            <a:r>
              <a:rPr lang="fr-FR" dirty="0" err="1" smtClean="0"/>
              <a:t>peaking</a:t>
            </a:r>
            <a:r>
              <a:rPr lang="fr-FR" dirty="0" smtClean="0"/>
              <a:t> time, 120 to 600 </a:t>
            </a:r>
            <a:r>
              <a:rPr lang="fr-FR" dirty="0" err="1" smtClean="0"/>
              <a:t>pC</a:t>
            </a:r>
            <a:r>
              <a:rPr lang="fr-FR" dirty="0" smtClean="0"/>
              <a:t> full </a:t>
            </a:r>
            <a:r>
              <a:rPr lang="fr-FR" dirty="0" err="1" smtClean="0"/>
              <a:t>scale</a:t>
            </a:r>
            <a:r>
              <a:rPr lang="fr-FR" dirty="0" smtClean="0"/>
              <a:t>, 12 bit ADC).</a:t>
            </a:r>
          </a:p>
          <a:p>
            <a:r>
              <a:rPr lang="fr-FR" b="1" dirty="0" smtClean="0"/>
              <a:t>ALTRO</a:t>
            </a:r>
            <a:r>
              <a:rPr lang="fr-FR" dirty="0" smtClean="0"/>
              <a:t>-</a:t>
            </a:r>
            <a:r>
              <a:rPr lang="fr-FR" dirty="0" err="1" smtClean="0"/>
              <a:t>based</a:t>
            </a:r>
            <a:r>
              <a:rPr lang="fr-FR" dirty="0" smtClean="0"/>
              <a:t> (</a:t>
            </a:r>
            <a:r>
              <a:rPr lang="fr-FR" dirty="0" err="1" smtClean="0"/>
              <a:t>ALice</a:t>
            </a:r>
            <a:r>
              <a:rPr lang="fr-FR" dirty="0" smtClean="0"/>
              <a:t> TPC Read Out). SALTRO: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Alice </a:t>
            </a:r>
            <a:r>
              <a:rPr lang="fr-FR" dirty="0" err="1" smtClean="0"/>
              <a:t>readout</a:t>
            </a:r>
            <a:r>
              <a:rPr lang="fr-FR" dirty="0" smtClean="0"/>
              <a:t>, 16 </a:t>
            </a:r>
            <a:r>
              <a:rPr lang="fr-FR" dirty="0" err="1" smtClean="0"/>
              <a:t>channel</a:t>
            </a:r>
            <a:r>
              <a:rPr lang="fr-FR" dirty="0" smtClean="0"/>
              <a:t> Amplifier-</a:t>
            </a:r>
            <a:r>
              <a:rPr lang="fr-FR" dirty="0" err="1" smtClean="0"/>
              <a:t>shaper</a:t>
            </a:r>
            <a:r>
              <a:rPr lang="fr-FR" dirty="0" smtClean="0"/>
              <a:t> 60-200 ns </a:t>
            </a:r>
            <a:r>
              <a:rPr lang="fr-FR" dirty="0" err="1" smtClean="0"/>
              <a:t>peaking</a:t>
            </a:r>
            <a:r>
              <a:rPr lang="fr-FR" dirty="0" smtClean="0"/>
              <a:t> time, 25 MHz and 40 MHz </a:t>
            </a:r>
            <a:r>
              <a:rPr lang="fr-FR" dirty="0" err="1" smtClean="0"/>
              <a:t>sampling</a:t>
            </a:r>
            <a:r>
              <a:rPr lang="fr-FR" dirty="0" smtClean="0"/>
              <a:t> , Digital </a:t>
            </a:r>
            <a:r>
              <a:rPr lang="fr-FR" dirty="0" err="1" smtClean="0"/>
              <a:t>filtering</a:t>
            </a:r>
            <a:r>
              <a:rPr lang="fr-FR" dirty="0" smtClean="0"/>
              <a:t>, memory </a:t>
            </a:r>
            <a:r>
              <a:rPr lang="fr-FR" dirty="0" err="1" smtClean="0"/>
              <a:t>buffering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615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79512" y="188640"/>
            <a:ext cx="612068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</a:pPr>
            <a:r>
              <a:rPr lang="en-US" altLang="zh-CN" sz="2800" b="1" dirty="0" smtClean="0">
                <a:solidFill>
                  <a:srgbClr val="000000"/>
                </a:solidFill>
                <a:latin typeface="Constantia" pitchFamily="18" charset="0"/>
              </a:rPr>
              <a:t>AFTER integration to</a:t>
            </a:r>
            <a:r>
              <a:rPr lang="en-US" altLang="zh-CN" sz="2800" b="1" dirty="0">
                <a:solidFill>
                  <a:srgbClr val="000000"/>
                </a:solidFill>
                <a:latin typeface="Constantia" pitchFamily="18" charset="0"/>
                <a:ea typeface="宋体" pitchFamily="2" charset="-122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latin typeface="Constantia" pitchFamily="18" charset="0"/>
              </a:rPr>
              <a:t>fully </a:t>
            </a:r>
            <a:r>
              <a:rPr lang="en-US" sz="2800" b="1" dirty="0">
                <a:solidFill>
                  <a:srgbClr val="000000"/>
                </a:solidFill>
                <a:latin typeface="Constantia" pitchFamily="18" charset="0"/>
              </a:rPr>
              <a:t>cover </a:t>
            </a:r>
            <a:endParaRPr lang="en-US" sz="2800" b="1" dirty="0" smtClean="0">
              <a:solidFill>
                <a:srgbClr val="000000"/>
              </a:solidFill>
              <a:latin typeface="Constantia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Constantia" pitchFamily="18" charset="0"/>
              </a:rPr>
              <a:t>the </a:t>
            </a:r>
            <a:r>
              <a:rPr lang="en-US" sz="2800" b="1" dirty="0">
                <a:solidFill>
                  <a:srgbClr val="000000"/>
                </a:solidFill>
                <a:latin typeface="Constantia" pitchFamily="18" charset="0"/>
              </a:rPr>
              <a:t>endplate of </a:t>
            </a:r>
            <a:r>
              <a:rPr lang="en-US" sz="2800" b="1" dirty="0" smtClean="0">
                <a:solidFill>
                  <a:srgbClr val="000000"/>
                </a:solidFill>
                <a:latin typeface="Constantia" pitchFamily="18" charset="0"/>
              </a:rPr>
              <a:t>LP-TPC (2012-2013)</a:t>
            </a:r>
            <a:endParaRPr lang="en-US" sz="28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pic>
        <p:nvPicPr>
          <p:cNvPr id="38917" name="Picture 2" descr="H:\P10209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161" y="1506691"/>
            <a:ext cx="31654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12293" y="6553200"/>
            <a:ext cx="2895600" cy="32067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defRPr>
            </a:lvl1pPr>
          </a:lstStyle>
          <a:p>
            <a:r>
              <a:rPr lang="fr-FR" altLang="zh-CN" smtClean="0"/>
              <a:t>TPC electronics</a:t>
            </a:r>
            <a:endParaRPr lang="en-US" altLang="zh-CN" dirty="0"/>
          </a:p>
        </p:txBody>
      </p:sp>
      <p:pic>
        <p:nvPicPr>
          <p:cNvPr id="9" name="Picture 9" descr="TPCinPCMA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2586272" cy="203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5029200" y="2132856"/>
            <a:ext cx="3814080" cy="1782762"/>
            <a:chOff x="5029200" y="3962400"/>
            <a:chExt cx="3814080" cy="1782762"/>
          </a:xfrm>
        </p:grpSpPr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962400"/>
              <a:ext cx="2213880" cy="178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>
            <a:xfrm flipV="1">
              <a:off x="5029200" y="4114800"/>
              <a:ext cx="1752600" cy="381000"/>
            </a:xfrm>
            <a:prstGeom prst="straightConnector1">
              <a:avLst/>
            </a:prstGeom>
            <a:ln w="15875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029200" y="4953000"/>
              <a:ext cx="1828800" cy="381000"/>
            </a:xfrm>
            <a:prstGeom prst="straightConnector1">
              <a:avLst/>
            </a:prstGeom>
            <a:ln w="15875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ZoneTexte 5"/>
          <p:cNvSpPr txBox="1"/>
          <p:nvPr/>
        </p:nvSpPr>
        <p:spPr>
          <a:xfrm>
            <a:off x="323528" y="4581128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integration</a:t>
            </a:r>
            <a:r>
              <a:rPr lang="fr-FR" dirty="0" smtClean="0"/>
              <a:t> has been </a:t>
            </a:r>
            <a:r>
              <a:rPr lang="fr-FR" dirty="0" err="1" smtClean="0"/>
              <a:t>carried</a:t>
            </a:r>
            <a:r>
              <a:rPr lang="fr-FR" dirty="0" smtClean="0"/>
              <a:t> out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new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flat </a:t>
            </a:r>
            <a:r>
              <a:rPr lang="fr-FR" dirty="0" err="1" smtClean="0"/>
              <a:t>behind</a:t>
            </a:r>
            <a:r>
              <a:rPr lang="fr-FR" dirty="0" smtClean="0"/>
              <a:t> the modules, and </a:t>
            </a:r>
            <a:r>
              <a:rPr lang="fr-FR" dirty="0" err="1" smtClean="0"/>
              <a:t>fits</a:t>
            </a:r>
            <a:r>
              <a:rPr lang="fr-FR" dirty="0" smtClean="0"/>
              <a:t> in 25 X° and 5 cm,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comfortable</a:t>
            </a:r>
            <a:r>
              <a:rPr lang="fr-FR" dirty="0" smtClean="0"/>
              <a:t> </a:t>
            </a:r>
            <a:r>
              <a:rPr lang="fr-FR" dirty="0" err="1" smtClean="0"/>
              <a:t>margins</a:t>
            </a:r>
            <a:r>
              <a:rPr lang="fr-FR" dirty="0" smtClean="0"/>
              <a:t>. It </a:t>
            </a:r>
            <a:r>
              <a:rPr lang="fr-FR" dirty="0" err="1" smtClean="0"/>
              <a:t>requires</a:t>
            </a:r>
            <a:r>
              <a:rPr lang="fr-FR" dirty="0" smtClean="0"/>
              <a:t> 3 connections </a:t>
            </a:r>
            <a:r>
              <a:rPr lang="fr-FR" dirty="0" err="1" smtClean="0"/>
              <a:t>only</a:t>
            </a:r>
            <a:r>
              <a:rPr lang="fr-FR" dirty="0" smtClean="0"/>
              <a:t>: 1 </a:t>
            </a:r>
            <a:r>
              <a:rPr lang="fr-FR" dirty="0" err="1" smtClean="0"/>
              <a:t>optical</a:t>
            </a:r>
            <a:r>
              <a:rPr lang="fr-FR" dirty="0" smtClean="0"/>
              <a:t> fibre, 1 LV and 1 HV.  </a:t>
            </a:r>
          </a:p>
          <a:p>
            <a:r>
              <a:rPr lang="fr-FR" dirty="0" err="1" smtClean="0"/>
              <a:t>Remaining</a:t>
            </a:r>
            <a:r>
              <a:rPr lang="fr-FR" dirty="0" smtClean="0"/>
              <a:t> </a:t>
            </a:r>
            <a:r>
              <a:rPr lang="fr-FR" dirty="0" err="1" smtClean="0"/>
              <a:t>refinements</a:t>
            </a:r>
            <a:r>
              <a:rPr lang="fr-FR" dirty="0" smtClean="0"/>
              <a:t> are </a:t>
            </a:r>
            <a:r>
              <a:rPr lang="fr-FR" dirty="0" err="1" smtClean="0"/>
              <a:t>going</a:t>
            </a:r>
            <a:r>
              <a:rPr lang="fr-FR" dirty="0" smtClean="0"/>
              <a:t> on (for March 2014):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More </a:t>
            </a:r>
            <a:r>
              <a:rPr lang="fr-FR" dirty="0" err="1" smtClean="0"/>
              <a:t>robust</a:t>
            </a:r>
            <a:r>
              <a:rPr lang="fr-FR" dirty="0" smtClean="0"/>
              <a:t> connections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2P CO2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300192" y="273422"/>
            <a:ext cx="2726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D.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Attié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, D. Calvet, P. Colas, E. Delagnes, A. Le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Coguie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, M.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Riallot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et al.</a:t>
            </a:r>
            <a:endParaRPr lang="fr-F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24/10/2013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12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00035" y="1492617"/>
            <a:ext cx="5465178" cy="3154501"/>
            <a:chOff x="1066799" y="1492617"/>
            <a:chExt cx="5465179" cy="3154501"/>
          </a:xfrm>
        </p:grpSpPr>
        <p:grpSp>
          <p:nvGrpSpPr>
            <p:cNvPr id="40983" name="Group 44"/>
            <p:cNvGrpSpPr>
              <a:grpSpLocks/>
            </p:cNvGrpSpPr>
            <p:nvPr/>
          </p:nvGrpSpPr>
          <p:grpSpPr bwMode="auto">
            <a:xfrm>
              <a:off x="1066799" y="1492617"/>
              <a:ext cx="3048053" cy="2912598"/>
              <a:chOff x="1015005" y="1524000"/>
              <a:chExt cx="3048882" cy="2911944"/>
            </a:xfrm>
          </p:grpSpPr>
          <p:sp>
            <p:nvSpPr>
              <p:cNvPr id="40992" name="ZoneTexte 39"/>
              <p:cNvSpPr txBox="1">
                <a:spLocks noChangeArrowheads="1"/>
              </p:cNvSpPr>
              <p:nvPr/>
            </p:nvSpPr>
            <p:spPr bwMode="auto">
              <a:xfrm>
                <a:off x="2121039" y="4128236"/>
                <a:ext cx="643749" cy="30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14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 cm</a:t>
                </a:r>
              </a:p>
            </p:txBody>
          </p:sp>
          <p:grpSp>
            <p:nvGrpSpPr>
              <p:cNvPr id="40993" name="Group 1"/>
              <p:cNvGrpSpPr>
                <a:grpSpLocks/>
              </p:cNvGrpSpPr>
              <p:nvPr/>
            </p:nvGrpSpPr>
            <p:grpSpPr bwMode="auto">
              <a:xfrm>
                <a:off x="1015005" y="1524000"/>
                <a:ext cx="3048882" cy="2604039"/>
                <a:chOff x="-166720" y="684213"/>
                <a:chExt cx="3693144" cy="3224212"/>
              </a:xfrm>
            </p:grpSpPr>
            <p:pic>
              <p:nvPicPr>
                <p:cNvPr id="40994" name="Picture 9" descr="PhotoFEC 0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6900" y="684213"/>
                  <a:ext cx="1965325" cy="315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95" name="Connecteur droit avec flèche 12"/>
                <p:cNvCxnSpPr>
                  <a:cxnSpLocks noChangeShapeType="1"/>
                </p:cNvCxnSpPr>
                <p:nvPr/>
              </p:nvCxnSpPr>
              <p:spPr bwMode="auto">
                <a:xfrm>
                  <a:off x="727075" y="3906838"/>
                  <a:ext cx="1800225" cy="158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96" name="Connecteur droit avec flèche 14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1117600" y="2284413"/>
                  <a:ext cx="3060700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97" name="ZoneTexte 38"/>
                <p:cNvSpPr txBox="1">
                  <a:spLocks noChangeArrowheads="1"/>
                </p:cNvSpPr>
                <p:nvPr/>
              </p:nvSpPr>
              <p:spPr bwMode="auto">
                <a:xfrm>
                  <a:off x="2746644" y="2331894"/>
                  <a:ext cx="779780" cy="3809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25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 cm</a:t>
                  </a:r>
                </a:p>
              </p:txBody>
            </p:sp>
            <p:sp>
              <p:nvSpPr>
                <p:cNvPr id="29" name="Espace réservé du contenu 1"/>
                <p:cNvSpPr txBox="1">
                  <a:spLocks/>
                </p:cNvSpPr>
                <p:nvPr/>
              </p:nvSpPr>
              <p:spPr bwMode="auto">
                <a:xfrm rot="16200000">
                  <a:off x="-981414" y="1918709"/>
                  <a:ext cx="2004468" cy="3750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1418" tIns="45709" rIns="91418" bIns="45709"/>
                <a:lstStyle/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Front-End Card </a:t>
                  </a:r>
                </a:p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 smtClean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(FEC)</a:t>
                  </a:r>
                  <a:endParaRPr lang="en-US" sz="1600" kern="0" dirty="0">
                    <a:solidFill>
                      <a:srgbClr val="0000FF"/>
                    </a:solidFill>
                    <a:latin typeface="Constantia" pitchFamily="18" charset="0"/>
                    <a:cs typeface="+mn-cs"/>
                  </a:endParaRPr>
                </a:p>
              </p:txBody>
            </p:sp>
          </p:grpSp>
        </p:grpSp>
        <p:grpSp>
          <p:nvGrpSpPr>
            <p:cNvPr id="40984" name="Group 2"/>
            <p:cNvGrpSpPr>
              <a:grpSpLocks/>
            </p:cNvGrpSpPr>
            <p:nvPr/>
          </p:nvGrpSpPr>
          <p:grpSpPr bwMode="auto">
            <a:xfrm>
              <a:off x="3476625" y="2332038"/>
              <a:ext cx="3055353" cy="2315080"/>
              <a:chOff x="3476625" y="2332038"/>
              <a:chExt cx="3055353" cy="2315080"/>
            </a:xfrm>
          </p:grpSpPr>
          <p:grpSp>
            <p:nvGrpSpPr>
              <p:cNvPr id="40985" name="Group 5"/>
              <p:cNvGrpSpPr>
                <a:grpSpLocks/>
              </p:cNvGrpSpPr>
              <p:nvPr/>
            </p:nvGrpSpPr>
            <p:grpSpPr bwMode="auto">
              <a:xfrm>
                <a:off x="4530724" y="2332038"/>
                <a:ext cx="2001254" cy="2315080"/>
                <a:chOff x="4079179" y="2059160"/>
                <a:chExt cx="2150082" cy="2599891"/>
              </a:xfrm>
            </p:grpSpPr>
            <p:pic>
              <p:nvPicPr>
                <p:cNvPr id="40987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79179" y="2059160"/>
                  <a:ext cx="1366837" cy="2320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88" name="Connecteur droit avec flèche 1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545904" y="3384724"/>
                  <a:ext cx="1800225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89" name="ZoneTexte 43"/>
                <p:cNvSpPr txBox="1">
                  <a:spLocks noChangeArrowheads="1"/>
                </p:cNvSpPr>
                <p:nvPr/>
              </p:nvSpPr>
              <p:spPr bwMode="auto">
                <a:xfrm>
                  <a:off x="5393160" y="3234878"/>
                  <a:ext cx="836101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12.5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sp>
              <p:nvSpPr>
                <p:cNvPr id="40990" name="ZoneTexte 44"/>
                <p:cNvSpPr txBox="1">
                  <a:spLocks noChangeArrowheads="1"/>
                </p:cNvSpPr>
                <p:nvPr/>
              </p:nvSpPr>
              <p:spPr bwMode="auto">
                <a:xfrm>
                  <a:off x="4550665" y="4313410"/>
                  <a:ext cx="739657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2.8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cxnSp>
              <p:nvCxnSpPr>
                <p:cNvPr id="40991" name="Connecteur droit avec flèche 45"/>
                <p:cNvCxnSpPr>
                  <a:cxnSpLocks noChangeAspect="1"/>
                </p:cNvCxnSpPr>
                <p:nvPr/>
              </p:nvCxnSpPr>
              <p:spPr bwMode="auto">
                <a:xfrm>
                  <a:off x="4758630" y="4145135"/>
                  <a:ext cx="388937" cy="22383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8" name="Flèche droite 34"/>
              <p:cNvSpPr/>
              <p:nvPr/>
            </p:nvSpPr>
            <p:spPr bwMode="auto">
              <a:xfrm>
                <a:off x="3476625" y="3113088"/>
                <a:ext cx="1020763" cy="344487"/>
              </a:xfrm>
              <a:prstGeom prst="right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solidFill>
                    <a:prstClr val="black"/>
                  </a:solidFill>
                  <a:latin typeface="Constantia"/>
                  <a:cs typeface="+mn-cs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503238"/>
            <a:ext cx="7848600" cy="563562"/>
          </a:xfrm>
        </p:spPr>
        <p:txBody>
          <a:bodyPr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Integrated electronics</a:t>
            </a:r>
            <a:endParaRPr lang="en-US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2790825" y="1295400"/>
            <a:ext cx="47529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Remove packaging and protection diodes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Wire-bond AFTER chips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Use two </a:t>
            </a:r>
            <a:r>
              <a:rPr lang="en-US" sz="1600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-point connectors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81013" y="4333875"/>
            <a:ext cx="5269261" cy="2143125"/>
            <a:chOff x="1603377" y="4333875"/>
            <a:chExt cx="5269261" cy="2143125"/>
          </a:xfrm>
        </p:grpSpPr>
        <p:cxnSp>
          <p:nvCxnSpPr>
            <p:cNvPr id="40999" name="Connecteur droit avec flèche 20"/>
            <p:cNvCxnSpPr>
              <a:cxnSpLocks noChangeShapeType="1"/>
            </p:cNvCxnSpPr>
            <p:nvPr/>
          </p:nvCxnSpPr>
          <p:spPr bwMode="auto">
            <a:xfrm rot="5400000" flipH="1" flipV="1">
              <a:off x="3019426" y="5588000"/>
              <a:ext cx="1776412" cy="1587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1000" name="Group 6"/>
            <p:cNvGrpSpPr>
              <a:grpSpLocks/>
            </p:cNvGrpSpPr>
            <p:nvPr/>
          </p:nvGrpSpPr>
          <p:grpSpPr bwMode="auto">
            <a:xfrm>
              <a:off x="1603377" y="4333875"/>
              <a:ext cx="5269261" cy="2120900"/>
              <a:chOff x="1603377" y="4333875"/>
              <a:chExt cx="5269261" cy="2120900"/>
            </a:xfrm>
          </p:grpSpPr>
          <p:grpSp>
            <p:nvGrpSpPr>
              <p:cNvPr id="41001" name="Group 3"/>
              <p:cNvGrpSpPr>
                <a:grpSpLocks/>
              </p:cNvGrpSpPr>
              <p:nvPr/>
            </p:nvGrpSpPr>
            <p:grpSpPr bwMode="auto">
              <a:xfrm>
                <a:off x="4322763" y="4959350"/>
                <a:ext cx="2549875" cy="909638"/>
                <a:chOff x="4322763" y="4959350"/>
                <a:chExt cx="2549875" cy="909638"/>
              </a:xfrm>
            </p:grpSpPr>
            <p:grpSp>
              <p:nvGrpSpPr>
                <p:cNvPr id="41009" name="Group 42"/>
                <p:cNvGrpSpPr>
                  <a:grpSpLocks/>
                </p:cNvGrpSpPr>
                <p:nvPr/>
              </p:nvGrpSpPr>
              <p:grpSpPr bwMode="auto">
                <a:xfrm>
                  <a:off x="5422900" y="4959350"/>
                  <a:ext cx="1449738" cy="909638"/>
                  <a:chOff x="4716463" y="4867275"/>
                  <a:chExt cx="1449737" cy="910183"/>
                </a:xfrm>
              </p:grpSpPr>
              <p:pic>
                <p:nvPicPr>
                  <p:cNvPr id="41011" name="Picture 3" descr="Camera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56150" y="5301208"/>
                    <a:ext cx="503238" cy="476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41012" name="Connecteur droit avec flèche 2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730750" y="5224463"/>
                    <a:ext cx="576263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1013" name="Connecteur droit avec flèche 26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5142707" y="5516562"/>
                    <a:ext cx="431800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1014" name="ZoneTexte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6463" y="4867275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0.78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15" name="ZoneTexte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87975" y="5301208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0.74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</p:grpSp>
            <p:sp>
              <p:nvSpPr>
                <p:cNvPr id="22" name="Flèche droite 29"/>
                <p:cNvSpPr/>
                <p:nvPr/>
              </p:nvSpPr>
              <p:spPr bwMode="auto">
                <a:xfrm>
                  <a:off x="4322763" y="5414963"/>
                  <a:ext cx="1020762" cy="346075"/>
                </a:xfrm>
                <a:prstGeom prst="rightArrow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onstantia"/>
                    <a:cs typeface="+mn-cs"/>
                  </a:endParaRPr>
                </a:p>
              </p:txBody>
            </p:sp>
          </p:grpSp>
          <p:grpSp>
            <p:nvGrpSpPr>
              <p:cNvPr id="41002" name="Group 29"/>
              <p:cNvGrpSpPr>
                <a:grpSpLocks/>
              </p:cNvGrpSpPr>
              <p:nvPr/>
            </p:nvGrpSpPr>
            <p:grpSpPr bwMode="auto">
              <a:xfrm>
                <a:off x="1603377" y="4333875"/>
                <a:ext cx="2995747" cy="2120900"/>
                <a:chOff x="157794" y="4178300"/>
                <a:chExt cx="3276464" cy="2268538"/>
              </a:xfrm>
            </p:grpSpPr>
            <p:cxnSp>
              <p:nvCxnSpPr>
                <p:cNvPr id="41003" name="Connecteur droit avec flèche 17"/>
                <p:cNvCxnSpPr>
                  <a:cxnSpLocks noChangeShapeType="1"/>
                </p:cNvCxnSpPr>
                <p:nvPr/>
              </p:nvCxnSpPr>
              <p:spPr bwMode="auto">
                <a:xfrm>
                  <a:off x="749300" y="4518025"/>
                  <a:ext cx="1800225" cy="1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41004" name="Group 3"/>
                <p:cNvGrpSpPr>
                  <a:grpSpLocks/>
                </p:cNvGrpSpPr>
                <p:nvPr/>
              </p:nvGrpSpPr>
              <p:grpSpPr bwMode="auto">
                <a:xfrm>
                  <a:off x="157794" y="4178300"/>
                  <a:ext cx="3276464" cy="2268538"/>
                  <a:chOff x="157794" y="4178300"/>
                  <a:chExt cx="3276464" cy="2268538"/>
                </a:xfrm>
              </p:grpSpPr>
              <p:pic>
                <p:nvPicPr>
                  <p:cNvPr id="41005" name="Picture 6" descr="Photos 01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42" t="1726" r="47417" b="2589"/>
                  <a:stretch>
                    <a:fillRect/>
                  </a:stretch>
                </p:blipFill>
                <p:spPr bwMode="auto">
                  <a:xfrm>
                    <a:off x="762000" y="4637088"/>
                    <a:ext cx="1800225" cy="1809750"/>
                  </a:xfrm>
                  <a:prstGeom prst="rect">
                    <a:avLst/>
                  </a:prstGeom>
                  <a:solidFill>
                    <a:srgbClr val="FFFFE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1006" name="ZoneTexte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3825" y="4178300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07" name="ZoneTexte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81288" y="4991503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37" name="Espace réservé du contenu 1"/>
                  <p:cNvSpPr txBox="1">
                    <a:spLocks/>
                  </p:cNvSpPr>
                  <p:nvPr/>
                </p:nvSpPr>
                <p:spPr bwMode="auto">
                  <a:xfrm rot="16200000">
                    <a:off x="-440550" y="5235432"/>
                    <a:ext cx="1587346" cy="3906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1418" tIns="45709" rIns="91418" bIns="45709"/>
                  <a:lstStyle/>
                  <a:p>
                    <a:pPr marL="174625" indent="-174625" eaLnBrk="0" fontAlgn="auto" hangingPunct="0">
                      <a:spcBef>
                        <a:spcPct val="2000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kern="0" dirty="0" smtClean="0">
                        <a:solidFill>
                          <a:srgbClr val="0000FF"/>
                        </a:solidFill>
                        <a:latin typeface="Constantia" pitchFamily="18" charset="0"/>
                        <a:cs typeface="+mn-cs"/>
                      </a:rPr>
                      <a:t>AFTER Chip</a:t>
                    </a:r>
                    <a:endPara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39947" name="Rectangle 39"/>
          <p:cNvSpPr>
            <a:spLocks noChangeArrowheads="1"/>
          </p:cNvSpPr>
          <p:nvPr/>
        </p:nvSpPr>
        <p:spPr bwMode="auto">
          <a:xfrm>
            <a:off x="2962275" y="6046788"/>
            <a:ext cx="5419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2000" b="1" dirty="0">
                <a:solidFill>
                  <a:srgbClr val="C00000"/>
                </a:solidFill>
                <a:latin typeface="Constantia" pitchFamily="18" charset="0"/>
              </a:rPr>
              <a:t>The resistive foil protects against sparks</a:t>
            </a:r>
          </a:p>
        </p:txBody>
      </p: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4818062" y="1460500"/>
            <a:ext cx="3563938" cy="4330700"/>
            <a:chOff x="5221956" y="1460758"/>
            <a:chExt cx="3563401" cy="4330700"/>
          </a:xfrm>
        </p:grpSpPr>
        <p:pic>
          <p:nvPicPr>
            <p:cNvPr id="39" name="Image 38" descr="IMG_4380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69510" y="1460758"/>
              <a:ext cx="1015847" cy="43307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0" name="Straight Arrow Connector 59"/>
            <p:cNvCxnSpPr/>
            <p:nvPr/>
          </p:nvCxnSpPr>
          <p:spPr>
            <a:xfrm>
              <a:off x="5261636" y="4314156"/>
              <a:ext cx="2434860" cy="1477302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5221956" y="1460759"/>
              <a:ext cx="2626917" cy="1130299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>
            <a:grpSpLocks/>
          </p:cNvGrpSpPr>
          <p:nvPr/>
        </p:nvGrpSpPr>
        <p:grpSpPr bwMode="auto">
          <a:xfrm>
            <a:off x="4738685" y="2541588"/>
            <a:ext cx="2489200" cy="980899"/>
            <a:chOff x="5207727" y="2541794"/>
            <a:chExt cx="2488473" cy="980460"/>
          </a:xfrm>
        </p:grpSpPr>
        <p:grpSp>
          <p:nvGrpSpPr>
            <p:cNvPr id="40977" name="Group 6"/>
            <p:cNvGrpSpPr>
              <a:grpSpLocks/>
            </p:cNvGrpSpPr>
            <p:nvPr/>
          </p:nvGrpSpPr>
          <p:grpSpPr bwMode="auto">
            <a:xfrm>
              <a:off x="6173526" y="2541794"/>
              <a:ext cx="1522674" cy="980460"/>
              <a:chOff x="5475195" y="2204864"/>
              <a:chExt cx="1936074" cy="1202513"/>
            </a:xfrm>
          </p:grpSpPr>
          <p:pic>
            <p:nvPicPr>
              <p:cNvPr id="40980" name="Picture 1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0112" y="2204864"/>
                <a:ext cx="1831157" cy="1202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0981" name="Connecteur droit avec flèche 28"/>
              <p:cNvCxnSpPr>
                <a:cxnSpLocks noChangeAspect="1"/>
              </p:cNvCxnSpPr>
              <p:nvPr/>
            </p:nvCxnSpPr>
            <p:spPr bwMode="auto">
              <a:xfrm>
                <a:off x="5585063" y="2638858"/>
                <a:ext cx="1174273" cy="674514"/>
              </a:xfrm>
              <a:prstGeom prst="straightConnector1">
                <a:avLst/>
              </a:prstGeom>
              <a:noFill/>
              <a:ln w="9525" algn="ctr">
                <a:solidFill>
                  <a:srgbClr val="0000FF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982" name="ZoneTexte 42"/>
              <p:cNvSpPr txBox="1">
                <a:spLocks noChangeArrowheads="1"/>
              </p:cNvSpPr>
              <p:nvPr/>
            </p:nvSpPr>
            <p:spPr bwMode="auto">
              <a:xfrm>
                <a:off x="5475195" y="2946847"/>
                <a:ext cx="875116" cy="37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4.5</a:t>
                </a:r>
                <a:r>
                  <a:rPr lang="fr-FR" sz="1400" dirty="0" smtClean="0">
                    <a:solidFill>
                      <a:srgbClr val="0000FF"/>
                    </a:solidFill>
                    <a:latin typeface="Constantia" pitchFamily="18" charset="0"/>
                  </a:rPr>
                  <a:t> 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cm</a:t>
                </a:r>
              </a:p>
            </p:txBody>
          </p:sp>
        </p:grpSp>
        <p:cxnSp>
          <p:nvCxnSpPr>
            <p:cNvPr id="54" name="Straight Arrow Connector 53"/>
            <p:cNvCxnSpPr/>
            <p:nvPr/>
          </p:nvCxnSpPr>
          <p:spPr>
            <a:xfrm flipV="1">
              <a:off x="5207727" y="2619547"/>
              <a:ext cx="1161711" cy="176710"/>
            </a:xfrm>
            <a:prstGeom prst="straightConnector1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5207727" y="3362164"/>
              <a:ext cx="2183762" cy="9520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12293" y="6553200"/>
            <a:ext cx="2895600" cy="32067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defRPr>
            </a:lvl1pPr>
          </a:lstStyle>
          <a:p>
            <a:r>
              <a:rPr lang="fr-FR" altLang="zh-CN" smtClean="0"/>
              <a:t>TPC electronics</a:t>
            </a:r>
            <a:endParaRPr lang="en-US" altLang="zh-CN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24/10/2013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247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99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>
          <a:xfrm>
            <a:off x="914400" y="503238"/>
            <a:ext cx="7848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Material budget of a module</a:t>
            </a:r>
            <a:endParaRPr lang="fr-FR" dirty="0" smtClean="0"/>
          </a:p>
        </p:txBody>
      </p:sp>
      <p:graphicFrame>
        <p:nvGraphicFramePr>
          <p:cNvPr id="5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253820"/>
              </p:ext>
            </p:extLst>
          </p:nvPr>
        </p:nvGraphicFramePr>
        <p:xfrm>
          <a:off x="76200" y="1295400"/>
          <a:ext cx="4648200" cy="3835875"/>
        </p:xfrm>
        <a:graphic>
          <a:graphicData uri="http://schemas.openxmlformats.org/drawingml/2006/table">
            <a:tbl>
              <a:tblPr/>
              <a:tblGrid>
                <a:gridCol w="2082057"/>
                <a:gridCol w="889743"/>
                <a:gridCol w="685800"/>
                <a:gridCol w="990600"/>
              </a:tblGrid>
              <a:tr h="518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M (g)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Radiation </a:t>
                      </a: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Length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(g/cm</a:t>
                      </a:r>
                      <a:r>
                        <a:rPr kumimoji="0" lang="fr-F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2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)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Module frame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Back-frame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Radiator (×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)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Al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24.01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Detector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FEC PCB (×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)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FEM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Si</a:t>
                      </a:r>
                      <a:endParaRPr kumimoji="0" 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21.82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 ‘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-point’ </a:t>
                      </a: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connectors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Carbon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42.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screws for FEC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Stud screws</a:t>
                      </a: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+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Fe</a:t>
                      </a:r>
                      <a:endParaRPr kumimoji="0" 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13.8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Air </a:t>
                      </a: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cooling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brass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12.73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Plexiglas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40.54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pitchFamily="34" charset="0"/>
                        </a:rPr>
                        <a:t>Average of a module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宋体" pitchFamily="2" charset="-122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1890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21.38</a:t>
                      </a:r>
                      <a:endParaRPr kumimoji="0" 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03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428505"/>
              </p:ext>
            </p:extLst>
          </p:nvPr>
        </p:nvGraphicFramePr>
        <p:xfrm>
          <a:off x="5978724" y="5334000"/>
          <a:ext cx="2166937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Equation" r:id="rId3" imgW="1180800" imgH="431640" progId="Equation.3">
                  <p:embed/>
                </p:oleObj>
              </mc:Choice>
              <mc:Fallback>
                <p:oleObj name="Equation" r:id="rId3" imgW="1180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8724" y="5334000"/>
                        <a:ext cx="2166937" cy="79216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00FF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52400" y="5334000"/>
            <a:ext cx="533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00CC"/>
                </a:solidFill>
                <a:latin typeface="Constantia"/>
                <a:cs typeface="Times New Roman" pitchFamily="18" charset="0"/>
              </a:rPr>
              <a:t>Low material budget </a:t>
            </a:r>
            <a:r>
              <a:rPr lang="en-US" b="1" dirty="0" smtClean="0">
                <a:solidFill>
                  <a:srgbClr val="0000CC"/>
                </a:solidFill>
                <a:latin typeface="Constantia"/>
                <a:cs typeface="Times New Roman" pitchFamily="18" charset="0"/>
              </a:rPr>
              <a:t>requirement </a:t>
            </a:r>
            <a:r>
              <a:rPr lang="en-US" b="1" dirty="0" smtClean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for </a:t>
            </a:r>
            <a:r>
              <a:rPr lang="en-US" b="1" dirty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ILD-TPC: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Constantia" pitchFamily="18" charset="0"/>
              <a:buChar char="‐"/>
              <a:defRPr/>
            </a:pPr>
            <a:r>
              <a:rPr lang="en-US" b="1" dirty="0" smtClean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Endplates</a:t>
            </a:r>
            <a:r>
              <a:rPr lang="en-US" b="1" dirty="0">
                <a:solidFill>
                  <a:prstClr val="black"/>
                </a:solidFill>
                <a:latin typeface="Constantia"/>
                <a:cs typeface="Times New Roman" pitchFamily="18" charset="0"/>
              </a:rPr>
              <a:t>: </a:t>
            </a:r>
            <a:r>
              <a:rPr lang="en-US" b="1" dirty="0">
                <a:solidFill>
                  <a:srgbClr val="C00000"/>
                </a:solidFill>
                <a:latin typeface="Constantia"/>
                <a:cs typeface="Times New Roman" pitchFamily="18" charset="0"/>
              </a:rPr>
              <a:t>~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b="1" dirty="0">
                <a:solidFill>
                  <a:srgbClr val="C00000"/>
                </a:solidFill>
                <a:latin typeface="Constantia"/>
                <a:cs typeface="Times New Roman" pitchFamily="18" charset="0"/>
              </a:rPr>
              <a:t>% X</a:t>
            </a:r>
            <a:r>
              <a:rPr lang="en-US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solidFill>
                  <a:srgbClr val="C00000"/>
                </a:solidFill>
                <a:latin typeface="Constantia"/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C00000"/>
              </a:solidFill>
              <a:latin typeface="Constantia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nstantia"/>
                <a:cs typeface="Times New Roman" pitchFamily="18" charset="0"/>
              </a:rPr>
              <a:t> </a:t>
            </a:r>
            <a:r>
              <a:rPr lang="en-US" b="1" dirty="0" smtClean="0">
                <a:latin typeface="Constantia"/>
                <a:cs typeface="Times New Roman" pitchFamily="18" charset="0"/>
              </a:rPr>
              <a:t> </a:t>
            </a:r>
            <a:r>
              <a:rPr lang="en-US" b="1" dirty="0">
                <a:latin typeface="Constantia"/>
                <a:cs typeface="Times New Roman" pitchFamily="18" charset="0"/>
              </a:rPr>
              <a:t> </a:t>
            </a:r>
            <a:r>
              <a:rPr lang="en-US" b="1" dirty="0" smtClean="0">
                <a:latin typeface="Constantia"/>
                <a:cs typeface="Times New Roman" pitchFamily="18" charset="0"/>
              </a:rPr>
              <a:t>   (X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 smtClean="0">
                <a:latin typeface="Constantia"/>
                <a:cs typeface="Times New Roman" pitchFamily="18" charset="0"/>
              </a:rPr>
              <a:t>: radiation length in cm)</a:t>
            </a:r>
            <a:endParaRPr lang="fr-FR" b="1" dirty="0">
              <a:latin typeface="Constantia"/>
              <a:cs typeface="Times New Roman" pitchFamily="18" charset="0"/>
            </a:endParaRPr>
          </a:p>
        </p:txBody>
      </p:sp>
      <p:pic>
        <p:nvPicPr>
          <p:cNvPr id="10" name="Picture 5" descr="\\dapdc5\Manip\ILCTPC\7 Modules\CAO Détecteur\7-MODULES_V6\Ensemble module Final-V6-éclaté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1006" y="1752600"/>
            <a:ext cx="4468413" cy="305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12293" y="6553200"/>
            <a:ext cx="2895600" cy="32067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defRPr>
            </a:lvl1pPr>
          </a:lstStyle>
          <a:p>
            <a:r>
              <a:rPr lang="fr-FR" altLang="zh-CN" smtClean="0"/>
              <a:t>TPC electronics</a:t>
            </a:r>
            <a:endParaRPr lang="en-US" altLang="zh-CN" dirty="0"/>
          </a:p>
        </p:txBody>
      </p:sp>
      <p:sp>
        <p:nvSpPr>
          <p:cNvPr id="4" name="TextBox 3"/>
          <p:cNvSpPr txBox="1"/>
          <p:nvPr/>
        </p:nvSpPr>
        <p:spPr>
          <a:xfrm>
            <a:off x="5558972" y="1692810"/>
            <a:ext cx="1483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onstantia" pitchFamily="18" charset="0"/>
              </a:rPr>
              <a:t>Front-End Card </a:t>
            </a:r>
            <a:r>
              <a:rPr lang="en-US" sz="1200" b="1" dirty="0" smtClean="0">
                <a:latin typeface="Constantia" pitchFamily="18" charset="0"/>
              </a:rPr>
              <a:t>(FEC)</a:t>
            </a:r>
            <a:endParaRPr lang="en-US" sz="1200" b="1" dirty="0">
              <a:latin typeface="Constantia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48400" y="2209800"/>
            <a:ext cx="22860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248400" y="3962399"/>
            <a:ext cx="685801" cy="405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17"/>
          <p:cNvSpPr txBox="1"/>
          <p:nvPr/>
        </p:nvSpPr>
        <p:spPr>
          <a:xfrm>
            <a:off x="7772400" y="3859767"/>
            <a:ext cx="1733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nstantia" pitchFamily="18" charset="0"/>
              </a:rPr>
              <a:t>Pads PCB +</a:t>
            </a:r>
          </a:p>
          <a:p>
            <a:pPr algn="ctr"/>
            <a:r>
              <a:rPr lang="fr-FR" sz="1200" b="1" dirty="0" err="1" smtClean="0">
                <a:latin typeface="Constantia" pitchFamily="18" charset="0"/>
              </a:rPr>
              <a:t>Micromegas</a:t>
            </a:r>
            <a:r>
              <a:rPr lang="fr-FR" sz="1200" b="1" dirty="0" smtClean="0">
                <a:latin typeface="Constantia" pitchFamily="18" charset="0"/>
              </a:rPr>
              <a:t> </a:t>
            </a:r>
            <a:r>
              <a:rPr lang="fr-FR" sz="1200" b="1" dirty="0" smtClean="0">
                <a:solidFill>
                  <a:srgbClr val="0000CC"/>
                </a:solidFill>
                <a:latin typeface="Constantia" pitchFamily="18" charset="0"/>
              </a:rPr>
              <a:t> </a:t>
            </a:r>
            <a:endParaRPr lang="fr-FR" sz="1200" b="1" dirty="0">
              <a:solidFill>
                <a:srgbClr val="0000CC"/>
              </a:solidFill>
              <a:latin typeface="Constantia" pitchFamily="18" charset="0"/>
            </a:endParaRPr>
          </a:p>
        </p:txBody>
      </p:sp>
      <p:sp>
        <p:nvSpPr>
          <p:cNvPr id="23" name="ZoneTexte 19"/>
          <p:cNvSpPr txBox="1"/>
          <p:nvPr/>
        </p:nvSpPr>
        <p:spPr>
          <a:xfrm>
            <a:off x="6300835" y="4367599"/>
            <a:ext cx="1888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Constantia" pitchFamily="18" charset="0"/>
              </a:rPr>
              <a:t>Front-End Mezzanine (FEM)</a:t>
            </a:r>
            <a:endParaRPr lang="fr-FR" sz="1200" b="1" dirty="0">
              <a:latin typeface="Constantia" pitchFamily="18" charset="0"/>
            </a:endParaRPr>
          </a:p>
        </p:txBody>
      </p:sp>
      <p:sp>
        <p:nvSpPr>
          <p:cNvPr id="25" name="ZoneTexte 18"/>
          <p:cNvSpPr txBox="1"/>
          <p:nvPr/>
        </p:nvSpPr>
        <p:spPr>
          <a:xfrm>
            <a:off x="4724400" y="4090600"/>
            <a:ext cx="1410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latin typeface="Constantia" pitchFamily="18" charset="0"/>
              </a:rPr>
              <a:t>Cooling</a:t>
            </a:r>
            <a:r>
              <a:rPr lang="fr-FR" sz="1200" b="1" dirty="0" smtClean="0">
                <a:latin typeface="Constantia" pitchFamily="18" charset="0"/>
              </a:rPr>
              <a:t> system</a:t>
            </a:r>
            <a:endParaRPr lang="fr-FR" sz="1200" b="1" dirty="0">
              <a:latin typeface="Constantia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84107" y="1691038"/>
            <a:ext cx="17882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latin typeface="Constantia" pitchFamily="18" charset="0"/>
              </a:rPr>
              <a:t>‘</a:t>
            </a:r>
            <a:r>
              <a:rPr lang="fr-FR" sz="1200" b="1" dirty="0">
                <a:latin typeface="Times New Roman" pitchFamily="18" charset="0"/>
                <a:cs typeface="Times New Roman" pitchFamily="18" charset="0"/>
              </a:rPr>
              <a:t>300</a:t>
            </a:r>
            <a:r>
              <a:rPr lang="fr-FR" sz="1200" b="1" dirty="0">
                <a:latin typeface="Constantia" pitchFamily="18" charset="0"/>
              </a:rPr>
              <a:t>-point’ </a:t>
            </a:r>
            <a:r>
              <a:rPr lang="fr-FR" sz="1200" b="1" dirty="0" err="1">
                <a:latin typeface="Constantia" pitchFamily="18" charset="0"/>
              </a:rPr>
              <a:t>connectors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924800" y="1905000"/>
            <a:ext cx="152400" cy="43855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altLang="zh-CN" smtClean="0"/>
              <a:t>24/10/2013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806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496" y="44624"/>
            <a:ext cx="6347048" cy="1143000"/>
          </a:xfrm>
        </p:spPr>
        <p:txBody>
          <a:bodyPr/>
          <a:lstStyle/>
          <a:p>
            <a:r>
              <a:rPr lang="fr-FR" dirty="0" smtClean="0"/>
              <a:t>S-ALTRO 16 </a:t>
            </a:r>
            <a:r>
              <a:rPr lang="fr-FR" dirty="0" err="1" smtClean="0"/>
              <a:t>Developments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Chip and carrier </a:t>
            </a:r>
            <a:r>
              <a:rPr lang="fr-FR" dirty="0" err="1" smtClean="0"/>
              <a:t>board</a:t>
            </a:r>
            <a:endParaRPr lang="fr-FR" dirty="0" smtClean="0"/>
          </a:p>
          <a:p>
            <a:r>
              <a:rPr lang="fr-FR" dirty="0" smtClean="0"/>
              <a:t>Test Socket and Test Socket Board</a:t>
            </a:r>
          </a:p>
          <a:p>
            <a:r>
              <a:rPr lang="fr-FR" dirty="0" smtClean="0"/>
              <a:t>MCM </a:t>
            </a:r>
            <a:r>
              <a:rPr lang="fr-FR" dirty="0" err="1" smtClean="0"/>
              <a:t>board</a:t>
            </a:r>
            <a:r>
              <a:rPr lang="fr-FR" dirty="0" smtClean="0"/>
              <a:t> (</a:t>
            </a:r>
            <a:r>
              <a:rPr lang="fr-FR" dirty="0" err="1" smtClean="0"/>
              <a:t>multichip</a:t>
            </a:r>
            <a:r>
              <a:rPr lang="fr-FR" dirty="0" smtClean="0"/>
              <a:t> module) and </a:t>
            </a:r>
            <a:r>
              <a:rPr lang="fr-FR" dirty="0" err="1" smtClean="0"/>
              <a:t>its</a:t>
            </a:r>
            <a:r>
              <a:rPr lang="fr-FR" dirty="0" smtClean="0"/>
              <a:t> prototype</a:t>
            </a:r>
          </a:p>
          <a:p>
            <a:r>
              <a:rPr lang="fr-FR" dirty="0" smtClean="0"/>
              <a:t>The CPLD chip</a:t>
            </a:r>
          </a:p>
          <a:p>
            <a:r>
              <a:rPr lang="fr-FR" dirty="0" err="1" smtClean="0"/>
              <a:t>Ancillaries</a:t>
            </a:r>
            <a:r>
              <a:rPr lang="fr-FR" dirty="0" smtClean="0"/>
              <a:t>: LV </a:t>
            </a:r>
            <a:r>
              <a:rPr lang="fr-FR" dirty="0" err="1" smtClean="0"/>
              <a:t>board</a:t>
            </a:r>
            <a:r>
              <a:rPr lang="fr-FR" dirty="0" smtClean="0"/>
              <a:t>,…</a:t>
            </a:r>
          </a:p>
          <a:p>
            <a:r>
              <a:rPr lang="fr-FR" dirty="0" smtClean="0"/>
              <a:t>DAQ </a:t>
            </a:r>
            <a:r>
              <a:rPr lang="fr-FR" dirty="0" err="1" smtClean="0"/>
              <a:t>with</a:t>
            </a:r>
            <a:r>
              <a:rPr lang="fr-FR" dirty="0" smtClean="0"/>
              <a:t> SRU (</a:t>
            </a:r>
            <a:r>
              <a:rPr lang="fr-FR" dirty="0" err="1" smtClean="0"/>
              <a:t>Scalable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unit </a:t>
            </a:r>
            <a:r>
              <a:rPr lang="fr-FR" dirty="0" err="1" smtClean="0"/>
              <a:t>from</a:t>
            </a:r>
            <a:r>
              <a:rPr lang="fr-FR" dirty="0" smtClean="0"/>
              <a:t> RD51)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300192" y="273422"/>
            <a:ext cx="2726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V. Hedberg, L. Jönsson, </a:t>
            </a:r>
            <a:r>
              <a:rPr lang="fr-FR" dirty="0">
                <a:solidFill>
                  <a:schemeClr val="accent4">
                    <a:lumMod val="75000"/>
                  </a:schemeClr>
                </a:solidFill>
              </a:rPr>
              <a:t>B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Lundberg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, U.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Mjörnmark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, A.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Oskarsson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, L.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Österman</a:t>
            </a:r>
            <a:endParaRPr lang="fr-F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24/10/2013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electronics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0626-A1F8-4332-850E-579587D188E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2903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1098</Words>
  <Application>Microsoft Office PowerPoint</Application>
  <PresentationFormat>Affichage à l'écran (4:3)</PresentationFormat>
  <Paragraphs>309</Paragraphs>
  <Slides>22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4" baseType="lpstr">
      <vt:lpstr>Thème Office</vt:lpstr>
      <vt:lpstr>Equation</vt:lpstr>
      <vt:lpstr>TPC electronics for ILD</vt:lpstr>
      <vt:lpstr>Outline</vt:lpstr>
      <vt:lpstr>Basic Requirements</vt:lpstr>
      <vt:lpstr>Présentation PowerPoint</vt:lpstr>
      <vt:lpstr>News and progress report from prototype electronics</vt:lpstr>
      <vt:lpstr>Présentation PowerPoint</vt:lpstr>
      <vt:lpstr>Integrated electronics</vt:lpstr>
      <vt:lpstr>Material budget of a module</vt:lpstr>
      <vt:lpstr>S-ALTRO 16 Developments</vt:lpstr>
      <vt:lpstr>Noise from SALTRO</vt:lpstr>
      <vt:lpstr>Présentation PowerPoint</vt:lpstr>
      <vt:lpstr>Présentation PowerPoint</vt:lpstr>
      <vt:lpstr>Présentation PowerPoint</vt:lpstr>
      <vt:lpstr>Carrier board</vt:lpstr>
      <vt:lpstr>Présentation PowerPoint</vt:lpstr>
      <vt:lpstr>The Low Voltage board</vt:lpstr>
      <vt:lpstr>Future electronics</vt:lpstr>
      <vt:lpstr>Developments in progress</vt:lpstr>
      <vt:lpstr>Preparation for future electronics</vt:lpstr>
      <vt:lpstr>Présentation PowerPoint</vt:lpstr>
      <vt:lpstr>The CFE project (Paul Aspell et al.)</vt:lpstr>
      <vt:lpstr>Future electronics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electronics for ILD</dc:title>
  <dc:creator>Colas Paul</dc:creator>
  <cp:lastModifiedBy>Colas Paul</cp:lastModifiedBy>
  <cp:revision>30</cp:revision>
  <dcterms:created xsi:type="dcterms:W3CDTF">2013-09-23T14:09:30Z</dcterms:created>
  <dcterms:modified xsi:type="dcterms:W3CDTF">2013-10-24T07:52:33Z</dcterms:modified>
</cp:coreProperties>
</file>