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742" r:id="rId2"/>
  </p:sldMasterIdLst>
  <p:notesMasterIdLst>
    <p:notesMasterId r:id="rId28"/>
  </p:notesMasterIdLst>
  <p:handoutMasterIdLst>
    <p:handoutMasterId r:id="rId29"/>
  </p:handoutMasterIdLst>
  <p:sldIdLst>
    <p:sldId id="390" r:id="rId3"/>
    <p:sldId id="440" r:id="rId4"/>
    <p:sldId id="441" r:id="rId5"/>
    <p:sldId id="442" r:id="rId6"/>
    <p:sldId id="438" r:id="rId7"/>
    <p:sldId id="393" r:id="rId8"/>
    <p:sldId id="443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51" r:id="rId17"/>
    <p:sldId id="424" r:id="rId18"/>
    <p:sldId id="425" r:id="rId19"/>
    <p:sldId id="426" r:id="rId20"/>
    <p:sldId id="427" r:id="rId21"/>
    <p:sldId id="457" r:id="rId22"/>
    <p:sldId id="428" r:id="rId23"/>
    <p:sldId id="453" r:id="rId24"/>
    <p:sldId id="455" r:id="rId25"/>
    <p:sldId id="456" r:id="rId26"/>
    <p:sldId id="454" r:id="rId27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9966"/>
    <a:srgbClr val="A50021"/>
    <a:srgbClr val="FFCCCC"/>
    <a:srgbClr val="993300"/>
    <a:srgbClr val="663300"/>
    <a:srgbClr val="FFFFCC"/>
    <a:srgbClr val="FFC07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4" autoAdjust="0"/>
    <p:restoredTop sz="82302" autoAdjust="0"/>
  </p:normalViewPr>
  <p:slideViewPr>
    <p:cSldViewPr>
      <p:cViewPr varScale="1">
        <p:scale>
          <a:sx n="63" d="100"/>
          <a:sy n="63" d="100"/>
        </p:scale>
        <p:origin x="120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1BF03-75BB-447B-9479-DF874FDAEDD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60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609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2013/09/04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Analysis and Software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1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2013/09/04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Analysis and Software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90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33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21121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General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Meeting of ILC physics WG</a:t>
            </a:r>
            <a:r>
              <a:rPr lang="en-US" altLang="ja-JP" sz="1600" dirty="0" smtClean="0">
                <a:solidFill>
                  <a:schemeClr val="hlink"/>
                </a:solidFill>
              </a:rPr>
              <a:t>, 6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Nov.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2013</a:t>
            </a:r>
            <a:r>
              <a:rPr lang="en-US" altLang="ja-JP" sz="1600" dirty="0" smtClean="0">
                <a:solidFill>
                  <a:schemeClr val="hlink"/>
                </a:solidFill>
              </a:rPr>
              <a:t>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A713040-02FD-4B24-B735-CF7B9AB68790}" type="slidenum">
              <a:rPr lang="en-US" altLang="ja-JP" smtClean="0"/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1535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7185" y="4797152"/>
            <a:ext cx="73821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Taikan Suehara </a:t>
            </a:r>
            <a:r>
              <a:rPr kumimoji="1" lang="en-US" altLang="ja-JP" sz="3200" kern="1200" dirty="0" smtClean="0"/>
              <a:t>(</a:t>
            </a:r>
            <a:r>
              <a:rPr lang="en-US" altLang="ja-JP" sz="3200" dirty="0" smtClean="0"/>
              <a:t>Kyushu</a:t>
            </a:r>
            <a:r>
              <a:rPr kumimoji="1" lang="en-US" altLang="ja-JP" sz="3200" kern="1200" dirty="0" smtClean="0"/>
              <a:t>)</a:t>
            </a:r>
            <a:endParaRPr kumimoji="1" lang="en-US" altLang="ja-JP" sz="3200" kern="1200" dirty="0" smtClean="0"/>
          </a:p>
          <a:p>
            <a:pPr algn="ctr"/>
            <a:r>
              <a:rPr lang="en-US" altLang="ja-JP" sz="3200" dirty="0" smtClean="0"/>
              <a:t>A</a:t>
            </a:r>
            <a:r>
              <a:rPr lang="en-US" altLang="ja-JP" sz="3200" dirty="0"/>
              <a:t>.</a:t>
            </a:r>
            <a:r>
              <a:rPr lang="en-US" altLang="ja-JP" sz="3200" dirty="0" smtClean="0"/>
              <a:t> </a:t>
            </a:r>
            <a:r>
              <a:rPr lang="en-US" altLang="ja-JP" sz="3200" dirty="0" smtClean="0"/>
              <a:t>Miyamoto (KEK</a:t>
            </a:r>
            <a:r>
              <a:rPr lang="en-US" altLang="ja-JP" sz="3200" dirty="0" smtClean="0"/>
              <a:t>), T. Tomita </a:t>
            </a:r>
            <a:r>
              <a:rPr lang="en-US" altLang="ja-JP" sz="3200" smtClean="0"/>
              <a:t>(Kyushu)</a:t>
            </a:r>
            <a:endParaRPr kumimoji="1" lang="en-US" altLang="ja-JP" sz="3200" kern="1200" dirty="0" smtClean="0"/>
          </a:p>
        </p:txBody>
      </p:sp>
      <p:sp>
        <p:nvSpPr>
          <p:cNvPr id="13" name="タイトル 3"/>
          <p:cNvSpPr txBox="1">
            <a:spLocks/>
          </p:cNvSpPr>
          <p:nvPr/>
        </p:nvSpPr>
        <p:spPr bwMode="auto">
          <a:xfrm>
            <a:off x="611560" y="620688"/>
            <a:ext cx="77724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9pPr>
          </a:lstStyle>
          <a:p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Higgs recoil mass 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analysis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</a:p>
          <a:p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status and prospects</a:t>
            </a:r>
            <a:endParaRPr lang="ja-JP" altLang="en-US" sz="6000" kern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BG </a:t>
            </a:r>
            <a:r>
              <a:rPr lang="en-US" altLang="ja-JP" dirty="0" smtClean="0"/>
              <a:t>fit (</a:t>
            </a:r>
            <a:r>
              <a:rPr lang="en-US" altLang="ja-JP" dirty="0" err="1" smtClean="0"/>
              <a:t>Gaus</a:t>
            </a:r>
            <a:r>
              <a:rPr lang="en-US" altLang="ja-JP" dirty="0" smtClean="0"/>
              <a:t> *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pol for mm, linear for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Fit will all </a:t>
            </a:r>
            <a:r>
              <a:rPr kumimoji="1" lang="en-US" altLang="ja-JP" dirty="0" err="1" smtClean="0"/>
              <a:t>paremeters</a:t>
            </a:r>
            <a:r>
              <a:rPr kumimoji="1" lang="en-US" altLang="ja-JP" dirty="0" smtClean="0"/>
              <a:t> free</a:t>
            </a:r>
          </a:p>
          <a:p>
            <a:pPr lvl="1"/>
            <a:r>
              <a:rPr lang="en-US" altLang="ja-JP" dirty="0" smtClean="0"/>
              <a:t>GPET with 5 parameters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(left side)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+ expo (right side)</a:t>
            </a:r>
          </a:p>
          <a:p>
            <a:pPr lvl="1"/>
            <a:r>
              <a:rPr lang="en-US" altLang="ja-JP" dirty="0" smtClean="0"/>
              <a:t>background distribution from fit function</a:t>
            </a:r>
          </a:p>
          <a:p>
            <a:pPr lvl="2"/>
            <a:r>
              <a:rPr kumimoji="1" lang="en-US" altLang="ja-JP" dirty="0" smtClean="0"/>
              <a:t>to avoid large fluctuation due to the small stat</a:t>
            </a:r>
          </a:p>
          <a:p>
            <a:r>
              <a:rPr lang="en-US" altLang="ja-JP" dirty="0" smtClean="0"/>
              <a:t>Toy-MC – 10000 times</a:t>
            </a:r>
          </a:p>
          <a:p>
            <a:pPr lvl="1"/>
            <a:r>
              <a:rPr kumimoji="1" lang="en-US" altLang="ja-JP" dirty="0" smtClean="0"/>
              <a:t>Poisson from data (sig), </a:t>
            </a:r>
            <a:r>
              <a:rPr kumimoji="1" lang="en-US" altLang="ja-JP" dirty="0" err="1" smtClean="0"/>
              <a:t>func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bg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Fit with fixing shape parameters</a:t>
            </a:r>
            <a:br>
              <a:rPr lang="en-US" altLang="ja-JP" dirty="0" smtClean="0"/>
            </a:br>
            <a:r>
              <a:rPr lang="en-US" altLang="ja-JP" dirty="0" smtClean="0"/>
              <a:t>(mean and amplitude free)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fit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265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3800638"/>
            <a:ext cx="4332562" cy="2938174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mumu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2779"/>
            <a:ext cx="4248472" cy="288114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892779"/>
            <a:ext cx="4248472" cy="28811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57664"/>
            <a:ext cx="4248472" cy="28811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004048" y="4143486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6.49%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7510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brems</a:t>
            </a:r>
            <a:r>
              <a:rPr kumimoji="1" lang="en-US" altLang="ja-JP" dirty="0" smtClean="0"/>
              <a:t> recovery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1" y="1772816"/>
            <a:ext cx="6984777" cy="473680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9611" y="1081998"/>
            <a:ext cx="708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all neutral particle at </a:t>
            </a:r>
            <a:r>
              <a:rPr kumimoji="1" lang="en-US" altLang="ja-JP" sz="2800" dirty="0" err="1" smtClean="0"/>
              <a:t>cos</a:t>
            </a:r>
            <a:r>
              <a:rPr kumimoji="1" lang="en-US" altLang="ja-JP" sz="2800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sz="2800" dirty="0" smtClean="0"/>
              <a:t> &gt; 0.99 are added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32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49" y="1916831"/>
            <a:ext cx="4680520" cy="449204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ee</a:t>
            </a:r>
            <a:r>
              <a:rPr lang="en-US" altLang="ja-JP" dirty="0" smtClean="0"/>
              <a:t>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0" y="836712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e&gt;=2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4582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6241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500994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1.6e+4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94156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413309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1654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18976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151032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14827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15562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115384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11496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478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31324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443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1278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30123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1193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l&gt;0.9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757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84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71" y="4162853"/>
            <a:ext cx="4680520" cy="449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9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3" y="3851457"/>
            <a:ext cx="4176465" cy="2832315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4435873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7</a:t>
            </a:r>
            <a:r>
              <a:rPr kumimoji="1" lang="en-US" altLang="ja-JP" sz="2800" dirty="0" smtClean="0"/>
              <a:t>.10%</a:t>
            </a:r>
            <a:endParaRPr kumimoji="1" lang="ja-JP" altLang="en-US" sz="2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86126"/>
            <a:ext cx="4176464" cy="28323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4" y="898236"/>
            <a:ext cx="4178796" cy="2833896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51457"/>
            <a:ext cx="4176464" cy="2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mmh</a:t>
            </a:r>
            <a:r>
              <a:rPr lang="en-US" altLang="ja-JP" dirty="0" smtClean="0"/>
              <a:t>: 6.49%</a:t>
            </a:r>
          </a:p>
          <a:p>
            <a:r>
              <a:rPr kumimoji="1" lang="en-US" altLang="ja-JP" dirty="0" err="1" smtClean="0"/>
              <a:t>eeh</a:t>
            </a:r>
            <a:r>
              <a:rPr kumimoji="1" lang="en-US" altLang="ja-JP" dirty="0" smtClean="0"/>
              <a:t>: 7.10%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combined: 4.8</a:t>
            </a:r>
            <a:r>
              <a:rPr kumimoji="1" lang="en-US" altLang="ja-JP" dirty="0" smtClean="0"/>
              <a:t>%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</a:t>
            </a:r>
            <a:r>
              <a:rPr kumimoji="1" lang="en-US" altLang="ja-JP" dirty="0" err="1" smtClean="0"/>
              <a:t>llh</a:t>
            </a:r>
            <a:r>
              <a:rPr kumimoji="1" lang="en-US" altLang="ja-JP" dirty="0" smtClean="0"/>
              <a:t> 500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70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llh</a:t>
            </a:r>
            <a:r>
              <a:rPr lang="en-US" altLang="ja-JP" dirty="0" smtClean="0"/>
              <a:t>: only 6% of Z (</a:t>
            </a:r>
            <a:r>
              <a:rPr lang="en-US" altLang="ja-JP" dirty="0" err="1" smtClean="0"/>
              <a:t>e+</a:t>
            </a:r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err="1" smtClean="0">
                <a:solidFill>
                  <a:srgbClr val="FFFF00"/>
                </a:solidFill>
              </a:rPr>
              <a:t>qqh</a:t>
            </a:r>
            <a:r>
              <a:rPr kumimoji="1" lang="en-US" altLang="ja-JP" dirty="0" smtClean="0">
                <a:solidFill>
                  <a:srgbClr val="FFFF00"/>
                </a:solidFill>
              </a:rPr>
              <a:t>: 70% </a:t>
            </a:r>
            <a:r>
              <a:rPr kumimoji="1" lang="en-US" altLang="ja-JP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solidFill>
                  <a:srgbClr val="FFFF00"/>
                </a:solidFill>
                <a:sym typeface="Wingdings" panose="05000000000000000000" pitchFamily="2" charset="2"/>
              </a:rPr>
              <a:t>hopeful!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altLang="ja-JP" dirty="0" err="1" smtClean="0">
                <a:sym typeface="Wingdings" panose="05000000000000000000" pitchFamily="2" charset="2"/>
              </a:rPr>
              <a:t>h</a:t>
            </a:r>
            <a:r>
              <a:rPr lang="en-US" altLang="ja-JP" dirty="0" smtClean="0">
                <a:sym typeface="Wingdings" panose="05000000000000000000" pitchFamily="2" charset="2"/>
              </a:rPr>
              <a:t>,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n-US" altLang="ja-JP" dirty="0" err="1" smtClean="0">
                <a:sym typeface="Wingdings" panose="05000000000000000000" pitchFamily="2" charset="2"/>
              </a:rPr>
              <a:t>h</a:t>
            </a:r>
            <a:r>
              <a:rPr lang="en-US" altLang="ja-JP" dirty="0" smtClean="0">
                <a:sym typeface="Wingdings" panose="05000000000000000000" pitchFamily="2" charset="2"/>
              </a:rPr>
              <a:t>: impossible to get recoil</a:t>
            </a:r>
          </a:p>
          <a:p>
            <a:pPr marL="0" indent="0">
              <a:buNone/>
            </a:pP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Jet clustering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efficiency can be different</a:t>
            </a:r>
            <a:br>
              <a:rPr kumimoji="1" lang="en-US" altLang="ja-JP" dirty="0" smtClean="0">
                <a:sym typeface="Wingdings" panose="05000000000000000000" pitchFamily="2" charset="2"/>
              </a:rPr>
            </a:br>
            <a:r>
              <a:rPr kumimoji="1" lang="en-US" altLang="ja-JP" dirty="0" smtClean="0">
                <a:sym typeface="Wingdings" panose="05000000000000000000" pitchFamily="2" charset="2"/>
              </a:rPr>
              <a:t>among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higgs</a:t>
            </a:r>
            <a:r>
              <a:rPr kumimoji="1" lang="en-US" altLang="ja-JP" dirty="0" smtClean="0">
                <a:sym typeface="Wingdings" panose="05000000000000000000" pitchFamily="2" charset="2"/>
              </a:rPr>
              <a:t> decay modes (6-jet, 4-jet, 2-jet)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Jet energy resolution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Worse than leptons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Wider peak of recoil mass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lang="ja-JP" altLang="en-US" dirty="0"/>
              <a:t> </a:t>
            </a:r>
            <a:r>
              <a:rPr kumimoji="1" lang="en-US" altLang="ja-JP" dirty="0" smtClean="0"/>
              <a:t>recoil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51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350: W/Z </a:t>
            </a:r>
            <a:r>
              <a:rPr kumimoji="1" lang="en-US" altLang="ja-JP" dirty="0" smtClean="0"/>
              <a:t>separation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6454537" cy="437721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436096" y="836712"/>
            <a:ext cx="343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sales point of </a:t>
            </a:r>
            <a:br>
              <a:rPr lang="en-US" altLang="ja-JP" dirty="0" smtClean="0"/>
            </a:br>
            <a:r>
              <a:rPr lang="en-US" altLang="ja-JP" dirty="0" smtClean="0"/>
              <a:t>PFA calorimeter</a:t>
            </a:r>
            <a:endParaRPr kumimoji="1" lang="ja-JP" altLang="en-US" sz="2400" kern="1200" dirty="0">
              <a:solidFill>
                <a:schemeClr val="bg1"/>
              </a:solidFill>
              <a:latin typeface="Arial Unicode MS" panose="020B060402020202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69428" y="620688"/>
            <a:ext cx="146706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A. Miyamoto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0080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result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30" y="1350390"/>
            <a:ext cx="6629400" cy="449580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18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2013/09/04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ILD Analysis and Software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5709559" y="1499435"/>
          <a:ext cx="2880321" cy="35283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1383"/>
                <a:gridCol w="924087"/>
                <a:gridCol w="804851"/>
              </a:tblGrid>
              <a:tr h="45945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smtClean="0">
                          <a:effectLst/>
                        </a:rPr>
                        <a:t>eR80.pR30</a:t>
                      </a:r>
                    </a:p>
                    <a:p>
                      <a:pPr algn="l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(300fb-1)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smtClean="0">
                          <a:effectLst/>
                        </a:rPr>
                        <a:t>eL80.pR30</a:t>
                      </a:r>
                    </a:p>
                    <a:p>
                      <a:pPr algn="l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(300fb-1)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err="1">
                          <a:effectLst/>
                        </a:rPr>
                        <a:t>qqh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7581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11263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2f_h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13049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33326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15726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109011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4f_sl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10767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65971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597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1755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Higgs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1313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1975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aa/ae/ea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3971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7320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4124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8441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all-bkg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49546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227800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S/sqrt(S+B)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31.72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23.04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err="1">
                          <a:effectLst/>
                        </a:rPr>
                        <a:t>sqrt</a:t>
                      </a:r>
                      <a:r>
                        <a:rPr lang="en-GB" sz="1100" u="none" strike="noStrike" dirty="0">
                          <a:effectLst/>
                        </a:rPr>
                        <a:t>(S+B)/S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0.03153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0.04341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S/N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0.153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0.049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6084168" y="98105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srgbClr val="23346C"/>
                </a:solidFill>
                <a:ea typeface="Arial Unicode MS" pitchFamily="50" charset="-128"/>
                <a:cs typeface="Arial Unicode MS" pitchFamily="50" charset="-128"/>
              </a:rPr>
              <a:t>Selection statistics</a:t>
            </a:r>
            <a:endParaRPr lang="ja-JP" altLang="en-US" sz="1800" dirty="0" smtClean="0">
              <a:solidFill>
                <a:srgbClr val="23346C"/>
              </a:solidFill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左右矢印 9"/>
          <p:cNvSpPr/>
          <p:nvPr/>
        </p:nvSpPr>
        <p:spPr bwMode="auto">
          <a:xfrm>
            <a:off x="1619672" y="4797152"/>
            <a:ext cx="2160240" cy="288032"/>
          </a:xfrm>
          <a:prstGeom prst="left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z="1800" dirty="0" smtClean="0">
              <a:solidFill>
                <a:prstClr val="black"/>
              </a:solidFill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5023584"/>
            <a:ext cx="4514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srgbClr val="23346C"/>
                </a:solidFill>
                <a:ea typeface="Arial Unicode MS" pitchFamily="50" charset="-128"/>
                <a:cs typeface="Arial Unicode MS" pitchFamily="50" charset="-128"/>
              </a:rPr>
              <a:t>Recoil mass 123~133 GeV were counted.</a:t>
            </a:r>
            <a:endParaRPr lang="ja-JP" altLang="en-US" sz="1800" dirty="0" smtClean="0">
              <a:solidFill>
                <a:srgbClr val="23346C"/>
              </a:solidFill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77050" y="5085184"/>
            <a:ext cx="2249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srgbClr val="23346C"/>
                </a:solidFill>
                <a:ea typeface="Arial Unicode MS" pitchFamily="50" charset="-128"/>
                <a:cs typeface="Arial Unicode MS" pitchFamily="50" charset="-128"/>
              </a:rPr>
              <a:t>150 fb-1 each to </a:t>
            </a:r>
            <a:br>
              <a:rPr lang="en-US" altLang="ja-JP" sz="1800" dirty="0" smtClean="0">
                <a:solidFill>
                  <a:srgbClr val="23346C"/>
                </a:solidFill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800" dirty="0" smtClean="0">
                <a:solidFill>
                  <a:srgbClr val="23346C"/>
                </a:solidFill>
                <a:ea typeface="Arial Unicode MS" pitchFamily="50" charset="-128"/>
                <a:cs typeface="Arial Unicode MS" pitchFamily="50" charset="-128"/>
              </a:rPr>
              <a:t>-80/+30 &amp; +80/-30%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800" dirty="0">
              <a:solidFill>
                <a:srgbClr val="23346C"/>
              </a:solidFill>
              <a:ea typeface="Arial Unicode MS" pitchFamily="50" charset="-128"/>
              <a:cs typeface="Arial Unicode MS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Ds/s ~ 3.6%</a:t>
            </a:r>
            <a:endParaRPr lang="ja-JP" altLang="en-US" sz="1800" dirty="0" smtClean="0">
              <a:solidFill>
                <a:srgbClr val="FF0000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69428" y="620688"/>
            <a:ext cx="146706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A. Miyamoto</a:t>
            </a:r>
            <a:endParaRPr kumimoji="1" lang="ja-JP" altLang="en-US" sz="1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-108520" y="764704"/>
            <a:ext cx="4522392" cy="138499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 err="1" smtClean="0"/>
              <a:t>k</a:t>
            </a:r>
            <a:r>
              <a:rPr lang="en-US" altLang="ja-JP" sz="2800" baseline="-25000" dirty="0" err="1" smtClean="0"/>
              <a:t>t</a:t>
            </a:r>
            <a:r>
              <a:rPr lang="en-US" altLang="ja-JP" sz="2800" dirty="0" smtClean="0"/>
              <a:t> clustering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w/ R=1.2</a:t>
            </a:r>
            <a:endParaRPr lang="en-US" altLang="ja-JP" sz="2800" dirty="0"/>
          </a:p>
          <a:p>
            <a:pPr lvl="1"/>
            <a:r>
              <a:rPr lang="en-US" altLang="ja-JP" sz="2800" dirty="0" smtClean="0"/>
              <a:t>(may not be optimal)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/>
              <a:t>Basic cuts of Z mass etc.</a:t>
            </a:r>
          </a:p>
        </p:txBody>
      </p:sp>
    </p:spTree>
    <p:extLst>
      <p:ext uri="{BB962C8B-B14F-4D97-AF65-F5344CB8AC3E}">
        <p14:creationId xmlns:p14="http://schemas.microsoft.com/office/powerpoint/2010/main" val="7300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500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19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20072" y="1929369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Event statistics for 500 fb-1,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eL80.pR30 at 500 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575622"/>
              </p:ext>
            </p:extLst>
          </p:nvPr>
        </p:nvGraphicFramePr>
        <p:xfrm>
          <a:off x="5474632" y="2924944"/>
          <a:ext cx="3487706" cy="2026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3502"/>
                <a:gridCol w="1058068"/>
                <a:gridCol w="806905"/>
                <a:gridCol w="1309231"/>
              </a:tblGrid>
              <a:tr h="181357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Process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Nevents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Fraction(%)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qqh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11113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145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B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ffh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338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0.19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2f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47377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27.01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4f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121086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69.02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6f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6357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3.62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aa_2f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91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0.05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ae/ea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186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0.11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5753861" y="5157192"/>
            <a:ext cx="2922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S/N=0.0633</a:t>
            </a:r>
          </a:p>
          <a:p>
            <a:r>
              <a:rPr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sqrt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(S+N)/S=0.0389</a:t>
            </a:r>
          </a:p>
          <a:p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Ds/s ~ 3.9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%</a:t>
            </a:r>
            <a:endParaRPr lang="ja-JP" altLang="en-US" dirty="0">
              <a:solidFill>
                <a:srgbClr val="FF0000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96" y="1143961"/>
            <a:ext cx="5200507" cy="352678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364360" y="441807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91680" y="2907351"/>
            <a:ext cx="273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all background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+ background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3528" y="5535139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Hard to see recoil mass peak,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excess due to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could be seen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572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</a:t>
            </a:r>
            <a:r>
              <a:rPr lang="en-US" altLang="ja-JP" dirty="0" smtClean="0"/>
              <a:t>in ILC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097219"/>
            <a:ext cx="6552728" cy="413670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826380" y="4689507"/>
            <a:ext cx="753732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</a:t>
            </a:r>
            <a:r>
              <a:rPr kumimoji="1" lang="en-US" altLang="ja-JP" baseline="-25000" dirty="0" err="1" smtClean="0"/>
              <a:t>ZZH</a:t>
            </a:r>
            <a:endParaRPr kumimoji="1" lang="ja-JP" altLang="en-US" baseline="-25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03848" y="4691035"/>
            <a:ext cx="68640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g</a:t>
            </a:r>
            <a:r>
              <a:rPr lang="en-US" altLang="ja-JP" baseline="-25000" dirty="0" err="1" smtClean="0"/>
              <a:t>EW</a:t>
            </a:r>
            <a:endParaRPr kumimoji="1" lang="ja-JP" altLang="en-US" baseline="-25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49475" y="5772261"/>
            <a:ext cx="1366080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not seen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39171" y="3473075"/>
            <a:ext cx="68640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g</a:t>
            </a:r>
            <a:r>
              <a:rPr lang="en-US" altLang="ja-JP" baseline="-25000" dirty="0" err="1" smtClean="0"/>
              <a:t>EW</a:t>
            </a:r>
            <a:endParaRPr kumimoji="1" lang="ja-JP" altLang="en-US" baseline="-25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58995" y="718382"/>
            <a:ext cx="6574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Direct measurement of </a:t>
            </a:r>
            <a:r>
              <a:rPr kumimoji="1" lang="en-US" altLang="ja-JP" dirty="0" err="1" smtClean="0"/>
              <a:t>g</a:t>
            </a:r>
            <a:r>
              <a:rPr kumimoji="1" lang="en-US" altLang="ja-JP" baseline="-25000" dirty="0" err="1" smtClean="0"/>
              <a:t>ZZH</a:t>
            </a:r>
            <a:r>
              <a:rPr lang="en-US" altLang="ja-JP" dirty="0"/>
              <a:t> </a:t>
            </a:r>
            <a:r>
              <a:rPr lang="en-US" altLang="ja-JP" dirty="0" smtClean="0"/>
              <a:t>with</a:t>
            </a:r>
            <a:r>
              <a:rPr kumimoji="1" lang="en-US" altLang="ja-JP" dirty="0" smtClean="0"/>
              <a:t> high precision</a:t>
            </a:r>
          </a:p>
          <a:p>
            <a:r>
              <a:rPr lang="en-US" altLang="ja-JP" dirty="0" smtClean="0"/>
              <a:t>NOT the “ratio” of Higgs couplings</a:t>
            </a:r>
          </a:p>
          <a:p>
            <a:r>
              <a:rPr kumimoji="1" lang="en-US" altLang="ja-JP" dirty="0" smtClean="0"/>
              <a:t>NOT suffered from QCD uncertainty</a:t>
            </a:r>
          </a:p>
        </p:txBody>
      </p:sp>
      <p:sp>
        <p:nvSpPr>
          <p:cNvPr id="11" name="円/楕円 10"/>
          <p:cNvSpPr/>
          <p:nvPr/>
        </p:nvSpPr>
        <p:spPr bwMode="auto">
          <a:xfrm>
            <a:off x="5570944" y="2013108"/>
            <a:ext cx="720080" cy="705024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2" name="円/楕円 11"/>
          <p:cNvSpPr/>
          <p:nvPr/>
        </p:nvSpPr>
        <p:spPr bwMode="auto">
          <a:xfrm>
            <a:off x="7415555" y="1950327"/>
            <a:ext cx="720080" cy="705024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86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possibility to measure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ZH</a:t>
            </a:r>
            <a:r>
              <a:rPr lang="en-US" altLang="ja-JP" baseline="-25000" dirty="0"/>
              <a:t> </a:t>
            </a:r>
            <a:r>
              <a:rPr lang="en-US" altLang="ja-JP" dirty="0" smtClean="0"/>
              <a:t>using </a:t>
            </a:r>
            <a:r>
              <a:rPr lang="en-US" altLang="ja-JP" dirty="0" err="1" smtClean="0"/>
              <a:t>using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qq</a:t>
            </a:r>
            <a:r>
              <a:rPr lang="en-US" altLang="ja-JP" dirty="0" smtClean="0">
                <a:sym typeface="Wingdings" panose="05000000000000000000" pitchFamily="2" charset="2"/>
              </a:rPr>
              <a:t> mode was investigated</a:t>
            </a:r>
            <a:r>
              <a:rPr lang="en-US" altLang="ja-JP" dirty="0" smtClean="0"/>
              <a:t>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At 350 GeV, Higgs peak in jet recoil mass can be seen.</a:t>
            </a:r>
            <a:br>
              <a:rPr lang="en-US" altLang="ja-JP" dirty="0" smtClean="0"/>
            </a:br>
            <a:r>
              <a:rPr lang="en-US" altLang="ja-JP" dirty="0" smtClean="0"/>
              <a:t>Combining eL80/eR30 </a:t>
            </a:r>
            <a:r>
              <a:rPr lang="en-US" altLang="ja-JP" dirty="0"/>
              <a:t>150fb</a:t>
            </a:r>
            <a:r>
              <a:rPr lang="en-US" altLang="ja-JP" baseline="30000" dirty="0"/>
              <a:t>-1</a:t>
            </a:r>
            <a:r>
              <a:rPr lang="en-US" altLang="ja-JP" dirty="0"/>
              <a:t> and eR80/eL30 150fb</a:t>
            </a:r>
            <a:r>
              <a:rPr lang="en-US" altLang="ja-JP" baseline="30000" dirty="0"/>
              <a:t>-1</a:t>
            </a:r>
            <a:r>
              <a:rPr lang="en-US" altLang="ja-JP" dirty="0"/>
              <a:t>, </a:t>
            </a:r>
            <a:br>
              <a:rPr lang="en-US" altLang="ja-JP" dirty="0"/>
            </a:b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 ~ 3.6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% </a:t>
            </a:r>
            <a:r>
              <a:rPr lang="en-US" altLang="ja-JP" dirty="0" smtClean="0"/>
              <a:t>is  expected.</a:t>
            </a:r>
          </a:p>
          <a:p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/>
              <a:t>At 500 GeV, hard to see Higgs peak in jet recoil mass distribution.</a:t>
            </a:r>
            <a:br>
              <a:rPr lang="en-US" altLang="ja-JP" dirty="0" smtClean="0"/>
            </a:br>
            <a:r>
              <a:rPr lang="en-US" altLang="ja-JP" dirty="0" smtClean="0"/>
              <a:t>But from event excess in </a:t>
            </a:r>
            <a:r>
              <a:rPr lang="en-US" altLang="ja-JP" dirty="0" err="1" smtClean="0"/>
              <a:t>qqh</a:t>
            </a:r>
            <a:r>
              <a:rPr lang="en-US" altLang="ja-JP" dirty="0" smtClean="0"/>
              <a:t> like events, 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 ~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3.9% </a:t>
            </a:r>
            <a:r>
              <a:rPr lang="en-US" altLang="ja-JP" dirty="0" smtClean="0"/>
              <a:t>is expected</a:t>
            </a:r>
            <a:br>
              <a:rPr lang="en-US" altLang="ja-JP" dirty="0" smtClean="0"/>
            </a:br>
            <a:r>
              <a:rPr lang="en-US" altLang="ja-JP" dirty="0" smtClean="0"/>
              <a:t>for 500 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, eL80.pR30 beam polarization.</a:t>
            </a:r>
          </a:p>
          <a:p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/>
              <a:t>Further improvement may be possible by more sophisticated analysis.</a:t>
            </a:r>
          </a:p>
          <a:p>
            <a:r>
              <a:rPr lang="en-US" altLang="ja-JP" dirty="0" smtClean="0"/>
              <a:t>A possibility to use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qq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smtClean="0"/>
              <a:t>at 250 GeV should be investigated.</a:t>
            </a:r>
            <a:r>
              <a:rPr lang="en-US" altLang="ja-JP" dirty="0">
                <a:solidFill>
                  <a:srgbClr val="FF0000"/>
                </a:solidFill>
              </a:rPr>
              <a:t/>
            </a:r>
            <a:br>
              <a:rPr lang="en-US" altLang="ja-JP" dirty="0">
                <a:solidFill>
                  <a:srgbClr val="FF0000"/>
                </a:solidFill>
              </a:rPr>
            </a:br>
            <a:endParaRPr lang="en-US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20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063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analysis</a:t>
            </a:r>
            <a:r>
              <a:rPr lang="ja-JP" altLang="en-US" dirty="0" smtClean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ZH</a:t>
            </a:r>
            <a:r>
              <a:rPr lang="en-US" altLang="ja-JP" dirty="0" smtClean="0"/>
              <a:t> ~ maximum)</a:t>
            </a:r>
          </a:p>
          <a:p>
            <a:pPr lvl="1"/>
            <a:r>
              <a:rPr lang="en-US" altLang="ja-JP" dirty="0" smtClean="0"/>
              <a:t>Durham y-fix clustering (should be optimized)</a:t>
            </a:r>
          </a:p>
          <a:p>
            <a:pPr lvl="1"/>
            <a:r>
              <a:rPr lang="en-US" altLang="ja-JP" dirty="0" smtClean="0"/>
              <a:t>or dedicated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qq</a:t>
            </a:r>
            <a:r>
              <a:rPr lang="en-US" altLang="ja-JP" dirty="0" smtClean="0"/>
              <a:t> finder from PFOs</a:t>
            </a:r>
          </a:p>
          <a:p>
            <a:r>
              <a:rPr lang="en-US" altLang="ja-JP" dirty="0" smtClean="0"/>
              <a:t>Difference of efficiency in Higgs decay modes should be investigated</a:t>
            </a:r>
            <a:br>
              <a:rPr lang="en-US" altLang="ja-JP" dirty="0" smtClean="0"/>
            </a:br>
            <a:r>
              <a:rPr lang="en-US" altLang="ja-JP" dirty="0" smtClean="0"/>
              <a:t>(as systematic error study)</a:t>
            </a:r>
          </a:p>
          <a:p>
            <a:r>
              <a:rPr lang="en-US" altLang="ja-JP" dirty="0" smtClean="0"/>
              <a:t>Also used for detector optimization</a:t>
            </a:r>
          </a:p>
          <a:p>
            <a:pPr lvl="1"/>
            <a:r>
              <a:rPr lang="en-US" altLang="ja-JP" dirty="0" smtClean="0"/>
              <a:t>performance with various jet energy resolution will be investigated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qqh</a:t>
            </a:r>
            <a:r>
              <a:rPr lang="en-US" altLang="ja-JP" dirty="0" smtClean="0"/>
              <a:t> </a:t>
            </a:r>
            <a:r>
              <a:rPr lang="en-US" altLang="ja-JP" dirty="0" smtClean="0"/>
              <a:t>250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514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229330" cy="2880320"/>
          </a:xfr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250: some plots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864" y="980728"/>
            <a:ext cx="4266299" cy="290549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87624" y="3927376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0.001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24128" y="3952553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0.005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07904" y="4653136"/>
            <a:ext cx="2454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black: all</a:t>
            </a:r>
          </a:p>
          <a:p>
            <a:r>
              <a:rPr lang="en-US" altLang="ja-JP" dirty="0" smtClean="0"/>
              <a:t>red: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bb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blue: H</a:t>
            </a:r>
            <a:r>
              <a:rPr lang="en-US" altLang="ja-JP" dirty="0" smtClean="0">
                <a:sym typeface="Wingdings" panose="05000000000000000000" pitchFamily="2" charset="2"/>
              </a:rPr>
              <a:t>WW*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black: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Hothers</a:t>
            </a:r>
            <a:endParaRPr kumimoji="1"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332656"/>
            <a:ext cx="835485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njets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0578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229330" cy="2880319"/>
          </a:xfr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250: some plots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864" y="980728"/>
            <a:ext cx="4266299" cy="290549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87624" y="3927376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0.001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24128" y="3952553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0.005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4618003"/>
            <a:ext cx="2454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black: all</a:t>
            </a:r>
          </a:p>
          <a:p>
            <a:r>
              <a:rPr lang="en-US" altLang="ja-JP" dirty="0" smtClean="0"/>
              <a:t>red: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bb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blue: H</a:t>
            </a:r>
            <a:r>
              <a:rPr lang="en-US" altLang="ja-JP" dirty="0" smtClean="0">
                <a:sym typeface="Wingdings" panose="05000000000000000000" pitchFamily="2" charset="2"/>
              </a:rPr>
              <a:t>WW*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black: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Hothers</a:t>
            </a:r>
            <a:endParaRPr kumimoji="1"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332656"/>
            <a:ext cx="1192955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Z mass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1560" y="4618003"/>
            <a:ext cx="41873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combination with</a:t>
            </a:r>
          </a:p>
          <a:p>
            <a:r>
              <a:rPr kumimoji="1" lang="en-US" altLang="ja-JP" dirty="0" smtClean="0"/>
              <a:t>mass nearest to Z is selected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0902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229329" cy="2880319"/>
          </a:xfr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250: some plots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865" y="980728"/>
            <a:ext cx="4266297" cy="290549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87624" y="3927376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0.001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24128" y="3952553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ycut</a:t>
            </a:r>
            <a:r>
              <a:rPr kumimoji="1" lang="en-US" altLang="ja-JP" dirty="0" smtClean="0"/>
              <a:t> = 0.005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4618003"/>
            <a:ext cx="2454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black: all</a:t>
            </a:r>
          </a:p>
          <a:p>
            <a:r>
              <a:rPr lang="en-US" altLang="ja-JP" dirty="0" smtClean="0"/>
              <a:t>red: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bb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blue: H</a:t>
            </a:r>
            <a:r>
              <a:rPr lang="en-US" altLang="ja-JP" dirty="0" smtClean="0">
                <a:sym typeface="Wingdings" panose="05000000000000000000" pitchFamily="2" charset="2"/>
              </a:rPr>
              <a:t>WW*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black: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Hothers</a:t>
            </a:r>
            <a:endParaRPr kumimoji="1"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332656"/>
            <a:ext cx="1742785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recoil mass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1560" y="4618003"/>
            <a:ext cx="42899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combination with</a:t>
            </a:r>
          </a:p>
          <a:p>
            <a:r>
              <a:rPr kumimoji="1" lang="en-US" altLang="ja-JP" dirty="0" smtClean="0"/>
              <a:t>mass nearest to Z is selected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cut on 81.2 &lt; </a:t>
            </a:r>
            <a:r>
              <a:rPr kumimoji="1" lang="en-US" altLang="ja-JP" dirty="0" err="1" smtClean="0"/>
              <a:t>m</a:t>
            </a:r>
            <a:r>
              <a:rPr kumimoji="1" lang="en-US" altLang="ja-JP" baseline="-25000" dirty="0" err="1" smtClean="0"/>
              <a:t>Z</a:t>
            </a:r>
            <a:r>
              <a:rPr kumimoji="1" lang="en-US" altLang="ja-JP" dirty="0" smtClean="0"/>
              <a:t> &lt; 101.2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0234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Recoil mass peak observed</a:t>
            </a:r>
          </a:p>
          <a:p>
            <a:r>
              <a:rPr lang="en-US" altLang="ja-JP" dirty="0" smtClean="0"/>
              <a:t>will see WW/ZZ events (before LCWS)</a:t>
            </a:r>
          </a:p>
          <a:p>
            <a:r>
              <a:rPr lang="en-US" altLang="ja-JP" dirty="0" smtClean="0"/>
              <a:t>Optimization with </a:t>
            </a:r>
            <a:r>
              <a:rPr lang="en-US" altLang="ja-JP" dirty="0" err="1" smtClean="0"/>
              <a:t>ycut</a:t>
            </a:r>
            <a:endParaRPr lang="en-US" altLang="ja-JP" dirty="0" smtClean="0"/>
          </a:p>
          <a:p>
            <a:r>
              <a:rPr lang="en-US" altLang="ja-JP" dirty="0" smtClean="0"/>
              <a:t>Kinematic fit</a:t>
            </a:r>
          </a:p>
          <a:p>
            <a:r>
              <a:rPr kumimoji="1" lang="en-US" altLang="ja-JP" dirty="0" smtClean="0"/>
              <a:t>Preliminary number? (not sure)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Dedicated </a:t>
            </a:r>
            <a:r>
              <a:rPr kumimoji="1" lang="en-US" altLang="ja-JP" dirty="0" err="1" smtClean="0"/>
              <a:t>Z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qq</a:t>
            </a:r>
            <a:r>
              <a:rPr kumimoji="1" lang="en-US" altLang="ja-JP" dirty="0" smtClean="0">
                <a:sym typeface="Wingdings" panose="05000000000000000000" pitchFamily="2" charset="2"/>
              </a:rPr>
              <a:t> finder (after LCWS)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250 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9508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mass</a:t>
            </a:r>
            <a:endParaRPr kumimoji="1" lang="ja-JP" altLang="en-US" dirty="0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14400"/>
            <a:ext cx="8271977" cy="763569"/>
          </a:xfrm>
          <a:prstGeom prst="rect">
            <a:avLst/>
          </a:prstGeom>
          <a:solidFill>
            <a:schemeClr val="accent3"/>
          </a:solidFill>
        </p:spPr>
      </p:pic>
      <p:sp>
        <p:nvSpPr>
          <p:cNvPr id="5" name="テキスト ボックス 4"/>
          <p:cNvSpPr txBox="1"/>
          <p:nvPr/>
        </p:nvSpPr>
        <p:spPr>
          <a:xfrm>
            <a:off x="251520" y="1859280"/>
            <a:ext cx="801373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Using 4-momentum conservation (not possible in LHC)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Excellent mass resolution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(lepton</a:t>
            </a:r>
            <a:r>
              <a:rPr lang="en-US" altLang="ja-JP" dirty="0" smtClean="0"/>
              <a:t> only: no jet ambiguity)</a:t>
            </a:r>
            <a:br>
              <a:rPr lang="en-US" altLang="ja-JP" dirty="0" smtClean="0"/>
            </a:br>
            <a:r>
              <a:rPr lang="en-US" altLang="ja-JP" dirty="0" smtClean="0"/>
              <a:t>~ 30 MeV in ILC</a:t>
            </a:r>
            <a:br>
              <a:rPr lang="en-US" altLang="ja-JP" dirty="0" smtClean="0"/>
            </a:br>
            <a:r>
              <a:rPr lang="en-US" altLang="ja-JP" dirty="0" smtClean="0"/>
              <a:t>(1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phase only)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Usable as a cut to separate</a:t>
            </a:r>
            <a:br>
              <a:rPr lang="en-US" altLang="ja-JP" dirty="0" smtClean="0"/>
            </a:br>
            <a:r>
              <a:rPr lang="en-US" altLang="ja-JP" dirty="0" smtClean="0"/>
              <a:t>the main background ZZ</a:t>
            </a:r>
            <a:br>
              <a:rPr lang="en-US" altLang="ja-JP" dirty="0" smtClean="0"/>
            </a:br>
            <a:r>
              <a:rPr lang="en-US" altLang="ja-JP" dirty="0" smtClean="0"/>
              <a:t>(recoil mass peaked</a:t>
            </a:r>
            <a:br>
              <a:rPr lang="en-US" altLang="ja-JP" dirty="0" smtClean="0"/>
            </a:br>
            <a:r>
              <a:rPr lang="en-US" altLang="ja-JP" dirty="0" smtClean="0"/>
              <a:t>at 91.2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)</a:t>
            </a:r>
          </a:p>
        </p:txBody>
      </p:sp>
      <p:pic>
        <p:nvPicPr>
          <p:cNvPr id="6" name="図 5" descr="SP_RECOIL_mm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16" y="2480958"/>
            <a:ext cx="4451484" cy="42709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49396" y="5826243"/>
            <a:ext cx="3127779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only looking 2f from Z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87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global fit of </a:t>
            </a:r>
            <a:r>
              <a:rPr kumimoji="1" lang="en-US" altLang="ja-JP" dirty="0" err="1" smtClean="0"/>
              <a:t>higgs</a:t>
            </a:r>
            <a:r>
              <a:rPr kumimoji="1" lang="en-US" altLang="ja-JP" dirty="0" smtClean="0"/>
              <a:t> couplings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17512" y="614936"/>
            <a:ext cx="4939010" cy="65346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テキスト ボックス 4"/>
          <p:cNvSpPr txBox="1"/>
          <p:nvPr/>
        </p:nvSpPr>
        <p:spPr>
          <a:xfrm>
            <a:off x="83053" y="951939"/>
            <a:ext cx="4803964" cy="460837"/>
          </a:xfrm>
          <a:prstGeom prst="rect">
            <a:avLst/>
          </a:prstGeom>
          <a:solidFill>
            <a:srgbClr val="0000FF"/>
          </a:solidFill>
        </p:spPr>
        <p:txBody>
          <a:bodyPr wrap="square" lIns="90610" tIns="45310" rIns="90610" bIns="45310" rtlCol="0">
            <a:spAutoFit/>
          </a:bodyPr>
          <a:lstStyle/>
          <a:p>
            <a:r>
              <a:rPr kumimoji="1" lang="en-US" altLang="ja-JP" dirty="0" smtClean="0"/>
              <a:t>Snowmass energy frontier report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40152" y="951939"/>
            <a:ext cx="2934290" cy="460837"/>
          </a:xfrm>
          <a:prstGeom prst="rect">
            <a:avLst/>
          </a:prstGeom>
          <a:solidFill>
            <a:schemeClr val="accent1"/>
          </a:solidFill>
        </p:spPr>
        <p:txBody>
          <a:bodyPr wrap="square" lIns="90610" tIns="45310" rIns="90610" bIns="45310" rtlCol="0">
            <a:spAutoFit/>
          </a:bodyPr>
          <a:lstStyle/>
          <a:p>
            <a:r>
              <a:rPr kumimoji="1" lang="en-US" altLang="ja-JP" dirty="0" smtClean="0"/>
              <a:t>Model independent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36302" y="6350958"/>
            <a:ext cx="3918060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limited by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ZH</a:t>
            </a:r>
            <a:r>
              <a:rPr lang="en-US" altLang="ja-JP" dirty="0" smtClean="0"/>
              <a:t> @ 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81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3600" dirty="0" err="1" smtClean="0"/>
              <a:t>llh</a:t>
            </a:r>
            <a:r>
              <a:rPr lang="en-US" altLang="ja-JP" sz="3600" dirty="0" smtClean="0"/>
              <a:t> 250 </a:t>
            </a:r>
            <a:r>
              <a:rPr lang="en-US" altLang="ja-JP" sz="3600" dirty="0" smtClean="0">
                <a:sym typeface="Wingdings" panose="05000000000000000000" pitchFamily="2" charset="2"/>
              </a:rPr>
              <a:t> 3.0% (model independent)</a:t>
            </a:r>
            <a:br>
              <a:rPr lang="en-US" altLang="ja-JP" sz="3600" dirty="0" smtClean="0">
                <a:sym typeface="Wingdings" panose="05000000000000000000" pitchFamily="2" charset="2"/>
              </a:rPr>
            </a:br>
            <a:r>
              <a:rPr lang="en-US" altLang="ja-JP" sz="3600" dirty="0" smtClean="0">
                <a:sym typeface="Wingdings" panose="05000000000000000000" pitchFamily="2" charset="2"/>
              </a:rPr>
              <a:t>			/ 2.6% (model dep</a:t>
            </a:r>
            <a:r>
              <a:rPr lang="en-US" altLang="ja-JP" sz="3600" dirty="0" smtClean="0">
                <a:sym typeface="Wingdings" panose="05000000000000000000" pitchFamily="2" charset="2"/>
              </a:rPr>
              <a:t>endent</a:t>
            </a:r>
            <a:r>
              <a:rPr lang="en-US" altLang="ja-JP" sz="3600" dirty="0" smtClean="0">
                <a:sym typeface="Wingdings" panose="05000000000000000000" pitchFamily="2" charset="2"/>
              </a:rPr>
              <a:t>)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Combining other modes</a:t>
            </a:r>
            <a:endParaRPr kumimoji="1" lang="en-US" altLang="ja-JP" sz="3600" dirty="0" smtClean="0"/>
          </a:p>
          <a:p>
            <a:pPr lvl="1"/>
            <a:r>
              <a:rPr lang="en-US" altLang="ja-JP" sz="3200" dirty="0" smtClean="0"/>
              <a:t>Higher energies: ILC500</a:t>
            </a:r>
            <a:endParaRPr kumimoji="1" lang="en-US" altLang="ja-JP" sz="3200" dirty="0" smtClean="0"/>
          </a:p>
          <a:p>
            <a:pPr lvl="1"/>
            <a:r>
              <a:rPr lang="en-US" altLang="ja-JP" sz="3200" dirty="0" smtClean="0"/>
              <a:t>Jet recoil </a:t>
            </a:r>
            <a:r>
              <a:rPr lang="en-US" altLang="ja-JP" sz="3200" dirty="0" err="1" smtClean="0"/>
              <a:t>qqh</a:t>
            </a:r>
            <a:endParaRPr lang="en-US" altLang="ja-JP" sz="3200" dirty="0" smtClean="0"/>
          </a:p>
          <a:p>
            <a:pPr lvl="2"/>
            <a:r>
              <a:rPr lang="en-US" altLang="ja-JP" sz="2800" dirty="0" smtClean="0"/>
              <a:t>350/500 </a:t>
            </a:r>
            <a:r>
              <a:rPr lang="en-US" altLang="ja-JP" sz="2800" dirty="0" err="1" smtClean="0"/>
              <a:t>GeV</a:t>
            </a:r>
            <a:endParaRPr lang="en-US" altLang="ja-JP" sz="2800" dirty="0" smtClean="0"/>
          </a:p>
          <a:p>
            <a:pPr lvl="2"/>
            <a:r>
              <a:rPr lang="en-US" altLang="ja-JP" sz="2800" dirty="0" smtClean="0"/>
              <a:t>250 </a:t>
            </a:r>
            <a:r>
              <a:rPr lang="en-US" altLang="ja-JP" sz="2800" dirty="0" err="1" smtClean="0"/>
              <a:t>GeV</a:t>
            </a:r>
            <a:endParaRPr lang="en-US" altLang="ja-JP" sz="2800" dirty="0"/>
          </a:p>
          <a:p>
            <a:endParaRPr kumimoji="1" lang="en-US" altLang="ja-JP" sz="3600" dirty="0" smtClean="0"/>
          </a:p>
          <a:p>
            <a:endParaRPr kumimoji="1" lang="ja-JP" altLang="en-US" sz="3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Further improvements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9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>
                <a:latin typeface="Symbol" panose="05050102010706020507" pitchFamily="18" charset="2"/>
              </a:rPr>
              <a:t>mm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) </a:t>
            </a:r>
            <a:r>
              <a:rPr lang="en-US" altLang="ja-JP" dirty="0" err="1" smtClean="0"/>
              <a:t>eL</a:t>
            </a:r>
            <a:r>
              <a:rPr lang="en-US" altLang="ja-JP" dirty="0" smtClean="0"/>
              <a:t>(0.8) </a:t>
            </a:r>
            <a:r>
              <a:rPr lang="en-US" altLang="ja-JP" dirty="0" err="1" smtClean="0"/>
              <a:t>pR</a:t>
            </a:r>
            <a:r>
              <a:rPr lang="en-US" altLang="ja-JP" dirty="0" smtClean="0"/>
              <a:t>(0.3)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10 </a:t>
            </a:r>
            <a:r>
              <a:rPr lang="en-US" altLang="ja-JP" dirty="0" err="1" smtClean="0"/>
              <a:t>fb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3.3 </a:t>
            </a:r>
            <a:r>
              <a:rPr kumimoji="1" lang="en-US" altLang="ja-JP" dirty="0" err="1" smtClean="0"/>
              <a:t>fb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Combining two may improve the resolution</a:t>
            </a:r>
            <a:endParaRPr kumimoji="1" lang="en-US" altLang="ja-JP" dirty="0" smtClean="0"/>
          </a:p>
          <a:p>
            <a:r>
              <a:rPr lang="en-US" altLang="ja-JP" dirty="0" smtClean="0"/>
              <a:t>Recoil mass</a:t>
            </a:r>
          </a:p>
          <a:p>
            <a:pPr lvl="1"/>
            <a:r>
              <a:rPr kumimoji="1" lang="en-US" altLang="ja-JP" dirty="0" smtClean="0"/>
              <a:t>Smeared in 500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r>
              <a:rPr kumimoji="1" lang="en-US" altLang="ja-JP" dirty="0" smtClean="0"/>
              <a:t>Background</a:t>
            </a:r>
          </a:p>
          <a:p>
            <a:pPr lvl="1"/>
            <a:r>
              <a:rPr lang="en-US" altLang="ja-JP" dirty="0" smtClean="0"/>
              <a:t>Large t-channel diagram in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Analysis</a:t>
            </a:r>
          </a:p>
          <a:p>
            <a:pPr lvl="1"/>
            <a:r>
              <a:rPr lang="en-US" altLang="ja-JP" dirty="0" smtClean="0"/>
              <a:t>Almost the same as 250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llh</a:t>
            </a:r>
            <a:r>
              <a:rPr kumimoji="1" lang="en-US" altLang="ja-JP" dirty="0" smtClean="0"/>
              <a:t> at 500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8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Almost same as </a:t>
            </a:r>
            <a:r>
              <a:rPr lang="en-US" altLang="ja-JP" dirty="0" err="1" smtClean="0"/>
              <a:t>LoI</a:t>
            </a:r>
            <a:endParaRPr lang="en-US" altLang="ja-JP" dirty="0" smtClean="0"/>
          </a:p>
          <a:p>
            <a:r>
              <a:rPr kumimoji="1" lang="en-US" altLang="ja-JP" dirty="0" smtClean="0"/>
              <a:t>Lepton ID</a:t>
            </a:r>
          </a:p>
          <a:p>
            <a:r>
              <a:rPr lang="en-US" altLang="ja-JP" dirty="0" smtClean="0"/>
              <a:t>Z mass (81.2 to 101.2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di-lepton </a:t>
            </a:r>
            <a:r>
              <a:rPr lang="en-US" altLang="ja-JP" dirty="0" err="1" smtClean="0"/>
              <a:t>pT</a:t>
            </a:r>
            <a:r>
              <a:rPr lang="en-US" altLang="ja-JP" dirty="0"/>
              <a:t> </a:t>
            </a:r>
            <a:r>
              <a:rPr lang="en-US" altLang="ja-JP" dirty="0" smtClean="0"/>
              <a:t>&gt; 20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recoil mass (115-250 </a:t>
            </a:r>
            <a:r>
              <a:rPr lang="en-US" altLang="ja-JP" dirty="0">
                <a:latin typeface="Symbol" panose="05050102010706020507" pitchFamily="18" charset="2"/>
              </a:rPr>
              <a:t>mm</a:t>
            </a:r>
            <a:r>
              <a:rPr lang="en-US" altLang="ja-JP" dirty="0" smtClean="0"/>
              <a:t>, 100-250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lang="en-US" altLang="ja-JP" dirty="0" err="1" smtClean="0"/>
              <a:t>acoplanarity</a:t>
            </a:r>
            <a:r>
              <a:rPr lang="en-US" altLang="ja-JP" dirty="0" smtClean="0"/>
              <a:t> 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+- 0.1 rad vetoed)</a:t>
            </a:r>
          </a:p>
          <a:p>
            <a:r>
              <a:rPr lang="en-US" altLang="ja-JP" dirty="0" err="1" smtClean="0"/>
              <a:t>pT</a:t>
            </a:r>
            <a:r>
              <a:rPr lang="en-US" altLang="ja-JP" dirty="0" smtClean="0"/>
              <a:t> balance</a:t>
            </a:r>
            <a:br>
              <a:rPr lang="en-US" altLang="ja-JP" dirty="0" smtClean="0"/>
            </a:br>
            <a:r>
              <a:rPr lang="en-US" altLang="ja-JP" dirty="0" smtClean="0"/>
              <a:t>|di-lepton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–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of the most energetic neutral particle| &gt; 10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0868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Same as </a:t>
            </a:r>
            <a:r>
              <a:rPr kumimoji="1" lang="en-US" altLang="ja-JP" dirty="0" err="1" smtClean="0"/>
              <a:t>LoI</a:t>
            </a:r>
            <a:endParaRPr kumimoji="1" lang="en-US" altLang="ja-JP" dirty="0" smtClean="0"/>
          </a:p>
          <a:p>
            <a:r>
              <a:rPr kumimoji="1" lang="en-US" altLang="ja-JP" dirty="0" smtClean="0"/>
              <a:t>di-lepton </a:t>
            </a:r>
            <a:r>
              <a:rPr kumimoji="1" lang="en-US" altLang="ja-JP" dirty="0" err="1" smtClean="0"/>
              <a:t>pT</a:t>
            </a:r>
            <a:endParaRPr kumimoji="1" lang="en-US" altLang="ja-JP" dirty="0" smtClean="0"/>
          </a:p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 of di-lepton</a:t>
            </a:r>
          </a:p>
          <a:p>
            <a:r>
              <a:rPr kumimoji="1" lang="en-US" altLang="ja-JP" dirty="0" err="1" smtClean="0"/>
              <a:t>acolinearity</a:t>
            </a:r>
            <a:endParaRPr kumimoji="1" lang="en-US" altLang="ja-JP" dirty="0" smtClean="0"/>
          </a:p>
          <a:p>
            <a:r>
              <a:rPr kumimoji="1" lang="en-US" altLang="ja-JP" dirty="0" smtClean="0"/>
              <a:t>Z mass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TMVA used</a:t>
            </a:r>
          </a:p>
          <a:p>
            <a:r>
              <a:rPr lang="en-US" altLang="ja-JP" dirty="0" smtClean="0"/>
              <a:t>BDT &amp; likelihood gives similar results</a:t>
            </a:r>
          </a:p>
          <a:p>
            <a:r>
              <a:rPr kumimoji="1" lang="en-US" altLang="ja-JP" dirty="0" smtClean="0"/>
              <a:t>Likelihood adopted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Likelihood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06" y="764704"/>
            <a:ext cx="4725894" cy="453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14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mumu</a:t>
            </a:r>
            <a:r>
              <a:rPr lang="en-US" altLang="ja-JP" dirty="0" smtClean="0"/>
              <a:t> channel: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-31215" y="914400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m&gt;=2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1691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3490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1.03e+6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966334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56719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361231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225706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111908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4203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64342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95766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3861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1573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30594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14598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28447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4544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like&gt;0.8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997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3345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0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126182</TotalTime>
  <Words>859</Words>
  <Application>Microsoft Office PowerPoint</Application>
  <PresentationFormat>画面に合わせる (4:3)</PresentationFormat>
  <Paragraphs>370</Paragraphs>
  <Slides>25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25</vt:i4>
      </vt:variant>
    </vt:vector>
  </HeadingPairs>
  <TitlesOfParts>
    <vt:vector size="35" baseType="lpstr">
      <vt:lpstr>Arial Unicode MS</vt:lpstr>
      <vt:lpstr>ＭＳ Ｐゴシック</vt:lpstr>
      <vt:lpstr>ＭＳ Ｐ明朝</vt:lpstr>
      <vt:lpstr>Arial</vt:lpstr>
      <vt:lpstr>Comic Sans MS</vt:lpstr>
      <vt:lpstr>Symbol</vt:lpstr>
      <vt:lpstr>Times New Roman</vt:lpstr>
      <vt:lpstr>Wingdings</vt:lpstr>
      <vt:lpstr>3_標準デザイン</vt:lpstr>
      <vt:lpstr>miyamoto-EnglishTalk</vt:lpstr>
      <vt:lpstr>PowerPoint プレゼンテーション</vt:lpstr>
      <vt:lpstr>Recoil in ILC</vt:lpstr>
      <vt:lpstr>Recoil mass</vt:lpstr>
      <vt:lpstr>global fit of higgs couplings</vt:lpstr>
      <vt:lpstr>Further improvements</vt:lpstr>
      <vt:lpstr>llh at 500 GeV</vt:lpstr>
      <vt:lpstr>Cuts</vt:lpstr>
      <vt:lpstr>Likelihood</vt:lpstr>
      <vt:lpstr>mumu channel: cut table</vt:lpstr>
      <vt:lpstr>Recoil fit</vt:lpstr>
      <vt:lpstr>mumu: recoil fit</vt:lpstr>
      <vt:lpstr>ee: brems recovery</vt:lpstr>
      <vt:lpstr>ee: cut table</vt:lpstr>
      <vt:lpstr>ee: recoil fit</vt:lpstr>
      <vt:lpstr>Summary of llh 500</vt:lpstr>
      <vt:lpstr>qqh recoil</vt:lpstr>
      <vt:lpstr>qqh 350: W/Z separation</vt:lpstr>
      <vt:lpstr>350 GeV result</vt:lpstr>
      <vt:lpstr>500 GeV</vt:lpstr>
      <vt:lpstr>Summary</vt:lpstr>
      <vt:lpstr>qqh 250</vt:lpstr>
      <vt:lpstr>qqh 250: some plots</vt:lpstr>
      <vt:lpstr>qqh 250: some plots</vt:lpstr>
      <vt:lpstr>qqh 250: some plots</vt:lpstr>
      <vt:lpstr>qqh 250 summary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2028</cp:revision>
  <dcterms:created xsi:type="dcterms:W3CDTF">2005-02-15T18:17:03Z</dcterms:created>
  <dcterms:modified xsi:type="dcterms:W3CDTF">2013-11-06T04:23:20Z</dcterms:modified>
</cp:coreProperties>
</file>