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3"/>
  </p:notesMasterIdLst>
  <p:handoutMasterIdLst>
    <p:handoutMasterId r:id="rId24"/>
  </p:handoutMasterIdLst>
  <p:sldIdLst>
    <p:sldId id="862" r:id="rId2"/>
    <p:sldId id="920" r:id="rId3"/>
    <p:sldId id="921" r:id="rId4"/>
    <p:sldId id="922" r:id="rId5"/>
    <p:sldId id="923" r:id="rId6"/>
    <p:sldId id="924" r:id="rId7"/>
    <p:sldId id="925" r:id="rId8"/>
    <p:sldId id="926" r:id="rId9"/>
    <p:sldId id="918" r:id="rId10"/>
    <p:sldId id="913" r:id="rId11"/>
    <p:sldId id="916" r:id="rId12"/>
    <p:sldId id="919" r:id="rId13"/>
    <p:sldId id="914" r:id="rId14"/>
    <p:sldId id="915" r:id="rId15"/>
    <p:sldId id="927" r:id="rId16"/>
    <p:sldId id="928" r:id="rId17"/>
    <p:sldId id="929" r:id="rId18"/>
    <p:sldId id="930" r:id="rId19"/>
    <p:sldId id="931" r:id="rId20"/>
    <p:sldId id="932" r:id="rId21"/>
    <p:sldId id="917" r:id="rId22"/>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83"/>
    <a:srgbClr val="EBF010"/>
    <a:srgbClr val="FFEF6C"/>
    <a:srgbClr val="000076"/>
    <a:srgbClr val="CDFFCB"/>
    <a:srgbClr val="2AFF02"/>
    <a:srgbClr val="FF9FCF"/>
    <a:srgbClr val="FFE5F2"/>
    <a:srgbClr val="577700"/>
    <a:srgbClr val="698E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48"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745D2F-1AC2-184C-85ED-D463C90F6BFD}" type="doc">
      <dgm:prSet loTypeId="urn:microsoft.com/office/officeart/2005/8/layout/hChevron3" loCatId="" qsTypeId="urn:microsoft.com/office/officeart/2005/8/quickstyle/simple4" qsCatId="simple" csTypeId="urn:microsoft.com/office/officeart/2005/8/colors/accent1_2" csCatId="accent1" phldr="1"/>
      <dgm:spPr/>
      <dgm:t>
        <a:bodyPr/>
        <a:lstStyle/>
        <a:p>
          <a:endParaRPr lang="en-US"/>
        </a:p>
      </dgm:t>
    </dgm:pt>
    <dgm:pt modelId="{34E19D18-AC96-5A4A-85FC-C3642C8E5AE3}">
      <dgm:prSet custT="1"/>
      <dgm:spPr>
        <a:solidFill>
          <a:schemeClr val="bg1">
            <a:lumMod val="85000"/>
          </a:schemeClr>
        </a:solidFill>
      </dgm:spPr>
      <dgm:t>
        <a:bodyPr/>
        <a:lstStyle/>
        <a:p>
          <a:pPr rtl="0"/>
          <a:r>
            <a:rPr lang="en-US" sz="1000" dirty="0" smtClean="0">
              <a:solidFill>
                <a:schemeClr val="tx1"/>
              </a:solidFill>
            </a:rPr>
            <a:t>Sources </a:t>
          </a:r>
          <a:endParaRPr lang="en-US" sz="1000" dirty="0">
            <a:solidFill>
              <a:schemeClr val="tx1"/>
            </a:solidFill>
          </a:endParaRPr>
        </a:p>
      </dgm:t>
    </dgm:pt>
    <dgm:pt modelId="{E3A9548F-5FAC-224B-9C21-CE980A6E9987}" type="parTrans" cxnId="{EDEF15BC-3311-CD42-A4D8-EC6EA90DA07A}">
      <dgm:prSet/>
      <dgm:spPr/>
      <dgm:t>
        <a:bodyPr/>
        <a:lstStyle/>
        <a:p>
          <a:endParaRPr lang="en-US" sz="1200"/>
        </a:p>
      </dgm:t>
    </dgm:pt>
    <dgm:pt modelId="{907271A4-6C01-1A4A-BF24-F398939A40DA}" type="sibTrans" cxnId="{EDEF15BC-3311-CD42-A4D8-EC6EA90DA07A}">
      <dgm:prSet/>
      <dgm:spPr/>
      <dgm:t>
        <a:bodyPr/>
        <a:lstStyle/>
        <a:p>
          <a:endParaRPr lang="en-US" sz="1200"/>
        </a:p>
      </dgm:t>
    </dgm:pt>
    <dgm:pt modelId="{3146ADD7-DF7D-0E42-96E2-21EE9D2E79B7}">
      <dgm:prSet custT="1"/>
      <dgm:spPr>
        <a:solidFill>
          <a:schemeClr val="bg1">
            <a:lumMod val="85000"/>
          </a:schemeClr>
        </a:solidFill>
      </dgm:spPr>
      <dgm:t>
        <a:bodyPr/>
        <a:lstStyle/>
        <a:p>
          <a:pPr rtl="0"/>
          <a:r>
            <a:rPr lang="en-US" sz="1000" dirty="0" smtClean="0">
              <a:solidFill>
                <a:schemeClr val="tx1"/>
              </a:solidFill>
            </a:rPr>
            <a:t>Machine Detector Interfaces </a:t>
          </a:r>
          <a:endParaRPr lang="en-US" sz="1000" dirty="0">
            <a:solidFill>
              <a:schemeClr val="tx1"/>
            </a:solidFill>
          </a:endParaRPr>
        </a:p>
      </dgm:t>
    </dgm:pt>
    <dgm:pt modelId="{09FDEA63-C3E9-3442-96C2-C102C6545C7B}" type="parTrans" cxnId="{B7B2E2E5-31B8-DA4B-B5F3-05E8D0F41299}">
      <dgm:prSet/>
      <dgm:spPr/>
      <dgm:t>
        <a:bodyPr/>
        <a:lstStyle/>
        <a:p>
          <a:endParaRPr lang="en-US" sz="1200"/>
        </a:p>
      </dgm:t>
    </dgm:pt>
    <dgm:pt modelId="{0ABC1DED-1B38-C547-B8FE-BBC2110E00C5}" type="sibTrans" cxnId="{B7B2E2E5-31B8-DA4B-B5F3-05E8D0F41299}">
      <dgm:prSet/>
      <dgm:spPr/>
      <dgm:t>
        <a:bodyPr/>
        <a:lstStyle/>
        <a:p>
          <a:endParaRPr lang="en-US" sz="1200"/>
        </a:p>
      </dgm:t>
    </dgm:pt>
    <dgm:pt modelId="{2C0708F0-E5A2-5949-8EB6-F455853D4FBD}">
      <dgm:prSet custT="1"/>
      <dgm:spPr>
        <a:solidFill>
          <a:schemeClr val="bg1">
            <a:lumMod val="85000"/>
          </a:schemeClr>
        </a:solidFill>
      </dgm:spPr>
      <dgm:t>
        <a:bodyPr/>
        <a:lstStyle/>
        <a:p>
          <a:pPr rtl="0"/>
          <a:r>
            <a:rPr lang="en-US" sz="1000" dirty="0" smtClean="0">
              <a:solidFill>
                <a:schemeClr val="tx1"/>
              </a:solidFill>
            </a:rPr>
            <a:t>Damping rings </a:t>
          </a:r>
          <a:endParaRPr lang="en-US" sz="1000" dirty="0">
            <a:solidFill>
              <a:schemeClr val="tx1"/>
            </a:solidFill>
          </a:endParaRPr>
        </a:p>
      </dgm:t>
    </dgm:pt>
    <dgm:pt modelId="{E73E06A4-B239-424B-864B-F6DB397CDA0C}" type="parTrans" cxnId="{76D4FB95-DA6D-804D-868A-B7C3538730F3}">
      <dgm:prSet/>
      <dgm:spPr/>
      <dgm:t>
        <a:bodyPr/>
        <a:lstStyle/>
        <a:p>
          <a:endParaRPr lang="en-US" sz="1200"/>
        </a:p>
      </dgm:t>
    </dgm:pt>
    <dgm:pt modelId="{AB428060-238F-0C4B-A37A-9C8E6A5FC10B}" type="sibTrans" cxnId="{76D4FB95-DA6D-804D-868A-B7C3538730F3}">
      <dgm:prSet/>
      <dgm:spPr/>
      <dgm:t>
        <a:bodyPr/>
        <a:lstStyle/>
        <a:p>
          <a:endParaRPr lang="en-US" sz="1200"/>
        </a:p>
      </dgm:t>
    </dgm:pt>
    <dgm:pt modelId="{AAF66759-01CC-D445-A8FE-686E78E6CECC}">
      <dgm:prSet custT="1"/>
      <dgm:spPr>
        <a:solidFill>
          <a:schemeClr val="bg1">
            <a:lumMod val="85000"/>
          </a:schemeClr>
        </a:solidFill>
      </dgm:spPr>
      <dgm:t>
        <a:bodyPr/>
        <a:lstStyle/>
        <a:p>
          <a:pPr rtl="0"/>
          <a:r>
            <a:rPr lang="en-US" sz="1000" dirty="0" smtClean="0">
              <a:solidFill>
                <a:schemeClr val="tx1"/>
              </a:solidFill>
            </a:rPr>
            <a:t>Main </a:t>
          </a:r>
          <a:r>
            <a:rPr lang="en-US" sz="1000" dirty="0" err="1" smtClean="0">
              <a:solidFill>
                <a:schemeClr val="tx1"/>
              </a:solidFill>
            </a:rPr>
            <a:t>linac</a:t>
          </a:r>
          <a:endParaRPr lang="en-US" sz="1000" dirty="0">
            <a:solidFill>
              <a:schemeClr val="tx1"/>
            </a:solidFill>
          </a:endParaRPr>
        </a:p>
      </dgm:t>
    </dgm:pt>
    <dgm:pt modelId="{BFAF88D6-DB97-544E-8D25-438E88DFA6D9}" type="parTrans" cxnId="{2C9B69AA-F394-534B-B17D-2C1BFA95D35C}">
      <dgm:prSet/>
      <dgm:spPr/>
      <dgm:t>
        <a:bodyPr/>
        <a:lstStyle/>
        <a:p>
          <a:endParaRPr lang="en-US" sz="1200"/>
        </a:p>
      </dgm:t>
    </dgm:pt>
    <dgm:pt modelId="{242879D1-01C3-ED4E-A5BF-C6F5A2C7B9FF}" type="sibTrans" cxnId="{2C9B69AA-F394-534B-B17D-2C1BFA95D35C}">
      <dgm:prSet/>
      <dgm:spPr/>
      <dgm:t>
        <a:bodyPr/>
        <a:lstStyle/>
        <a:p>
          <a:endParaRPr lang="en-US" sz="1200"/>
        </a:p>
      </dgm:t>
    </dgm:pt>
    <dgm:pt modelId="{BFF69E5A-2CDF-344A-A454-3A8C854779BE}">
      <dgm:prSet custT="1"/>
      <dgm:spPr>
        <a:solidFill>
          <a:schemeClr val="bg1">
            <a:lumMod val="85000"/>
          </a:schemeClr>
        </a:solidFill>
      </dgm:spPr>
      <dgm:t>
        <a:bodyPr/>
        <a:lstStyle/>
        <a:p>
          <a:pPr rtl="0"/>
          <a:r>
            <a:rPr lang="en-US" sz="1000" dirty="0" smtClean="0">
              <a:solidFill>
                <a:schemeClr val="tx1"/>
              </a:solidFill>
            </a:rPr>
            <a:t>Beam delivery systems </a:t>
          </a:r>
          <a:endParaRPr lang="en-US" sz="1000" dirty="0">
            <a:solidFill>
              <a:schemeClr val="tx1"/>
            </a:solidFill>
          </a:endParaRPr>
        </a:p>
      </dgm:t>
    </dgm:pt>
    <dgm:pt modelId="{FAE85476-34AA-C240-B6C8-9D4CD9746DB0}" type="parTrans" cxnId="{7B9DCE0D-851F-C14E-8D2B-44C43E5DC627}">
      <dgm:prSet/>
      <dgm:spPr/>
      <dgm:t>
        <a:bodyPr/>
        <a:lstStyle/>
        <a:p>
          <a:endParaRPr lang="en-US" sz="1200"/>
        </a:p>
      </dgm:t>
    </dgm:pt>
    <dgm:pt modelId="{3F8945BB-A430-1E48-A595-93D369BCC9BE}" type="sibTrans" cxnId="{7B9DCE0D-851F-C14E-8D2B-44C43E5DC627}">
      <dgm:prSet/>
      <dgm:spPr/>
      <dgm:t>
        <a:bodyPr/>
        <a:lstStyle/>
        <a:p>
          <a:endParaRPr lang="en-US" sz="1200"/>
        </a:p>
      </dgm:t>
    </dgm:pt>
    <dgm:pt modelId="{CDFD5733-3B3C-A54E-A715-DE981E33C51A}">
      <dgm:prSet custT="1"/>
      <dgm:spPr>
        <a:solidFill>
          <a:schemeClr val="bg1">
            <a:lumMod val="85000"/>
          </a:schemeClr>
        </a:solidFill>
      </dgm:spPr>
      <dgm:t>
        <a:bodyPr/>
        <a:lstStyle/>
        <a:p>
          <a:pPr rtl="0"/>
          <a:r>
            <a:rPr lang="en-US" sz="1000" dirty="0" smtClean="0">
              <a:solidFill>
                <a:schemeClr val="tx1"/>
              </a:solidFill>
            </a:rPr>
            <a:t>Physics and detectors</a:t>
          </a:r>
          <a:endParaRPr lang="en-US" sz="1000" dirty="0">
            <a:solidFill>
              <a:schemeClr val="tx1"/>
            </a:solidFill>
          </a:endParaRPr>
        </a:p>
      </dgm:t>
    </dgm:pt>
    <dgm:pt modelId="{443515CF-3A91-0940-922F-E699A9DD6092}" type="parTrans" cxnId="{B7C93B40-2E2E-B045-9DA3-DBB5E1EC0140}">
      <dgm:prSet/>
      <dgm:spPr/>
      <dgm:t>
        <a:bodyPr/>
        <a:lstStyle/>
        <a:p>
          <a:endParaRPr lang="en-US" sz="1200"/>
        </a:p>
      </dgm:t>
    </dgm:pt>
    <dgm:pt modelId="{78F7AB9F-7196-E746-98FD-5C02FA60A7A4}" type="sibTrans" cxnId="{B7C93B40-2E2E-B045-9DA3-DBB5E1EC0140}">
      <dgm:prSet/>
      <dgm:spPr/>
      <dgm:t>
        <a:bodyPr/>
        <a:lstStyle/>
        <a:p>
          <a:endParaRPr lang="en-US" sz="1200"/>
        </a:p>
      </dgm:t>
    </dgm:pt>
    <dgm:pt modelId="{01804C97-92C5-8140-A61D-8D5BF25F2949}">
      <dgm:prSet custT="1"/>
      <dgm:spPr>
        <a:solidFill>
          <a:schemeClr val="bg1">
            <a:lumMod val="85000"/>
          </a:schemeClr>
        </a:solidFill>
      </dgm:spPr>
      <dgm:t>
        <a:bodyPr/>
        <a:lstStyle/>
        <a:p>
          <a:pPr rtl="0"/>
          <a:r>
            <a:rPr lang="en-US" sz="1000" dirty="0" smtClean="0">
              <a:solidFill>
                <a:schemeClr val="tx1"/>
              </a:solidFill>
            </a:rPr>
            <a:t>Ring to main </a:t>
          </a:r>
          <a:r>
            <a:rPr lang="en-US" sz="1000" dirty="0" err="1" smtClean="0">
              <a:solidFill>
                <a:schemeClr val="tx1"/>
              </a:solidFill>
            </a:rPr>
            <a:t>linac</a:t>
          </a:r>
          <a:endParaRPr lang="en-US" sz="1000" dirty="0">
            <a:solidFill>
              <a:schemeClr val="tx1"/>
            </a:solidFill>
          </a:endParaRPr>
        </a:p>
      </dgm:t>
    </dgm:pt>
    <dgm:pt modelId="{380E6519-59C9-D04C-9768-640817961969}" type="parTrans" cxnId="{7C1E4649-FC21-7B49-ADA8-68B94CE52AA9}">
      <dgm:prSet/>
      <dgm:spPr/>
      <dgm:t>
        <a:bodyPr/>
        <a:lstStyle/>
        <a:p>
          <a:endParaRPr lang="en-US" sz="1200"/>
        </a:p>
      </dgm:t>
    </dgm:pt>
    <dgm:pt modelId="{A6054621-73AC-E140-BE1D-88233C1A1837}" type="sibTrans" cxnId="{7C1E4649-FC21-7B49-ADA8-68B94CE52AA9}">
      <dgm:prSet/>
      <dgm:spPr/>
      <dgm:t>
        <a:bodyPr/>
        <a:lstStyle/>
        <a:p>
          <a:endParaRPr lang="en-US" sz="1200"/>
        </a:p>
      </dgm:t>
    </dgm:pt>
    <dgm:pt modelId="{7FE77726-79D4-264A-A91E-5B8A32317F7F}">
      <dgm:prSet custT="1"/>
      <dgm:spPr>
        <a:solidFill>
          <a:schemeClr val="bg1">
            <a:lumMod val="85000"/>
          </a:schemeClr>
        </a:solidFill>
      </dgm:spPr>
      <dgm:t>
        <a:bodyPr/>
        <a:lstStyle/>
        <a:p>
          <a:pPr rtl="0"/>
          <a:r>
            <a:rPr lang="en-US" sz="1000" dirty="0" smtClean="0">
              <a:solidFill>
                <a:schemeClr val="tx1"/>
              </a:solidFill>
            </a:rPr>
            <a:t>Beam-dump systems </a:t>
          </a:r>
          <a:endParaRPr lang="en-US" sz="1000" dirty="0">
            <a:solidFill>
              <a:schemeClr val="tx1"/>
            </a:solidFill>
          </a:endParaRPr>
        </a:p>
      </dgm:t>
    </dgm:pt>
    <dgm:pt modelId="{90633578-263F-0F45-A688-53DCD332C759}" type="parTrans" cxnId="{CC2D83E5-D992-0F40-A386-FDD6BD7FE6A3}">
      <dgm:prSet/>
      <dgm:spPr/>
      <dgm:t>
        <a:bodyPr/>
        <a:lstStyle/>
        <a:p>
          <a:endParaRPr lang="en-US" sz="1200"/>
        </a:p>
      </dgm:t>
    </dgm:pt>
    <dgm:pt modelId="{E24BEB38-86CB-3544-A97F-818C70B3B584}" type="sibTrans" cxnId="{CC2D83E5-D992-0F40-A386-FDD6BD7FE6A3}">
      <dgm:prSet/>
      <dgm:spPr/>
      <dgm:t>
        <a:bodyPr/>
        <a:lstStyle/>
        <a:p>
          <a:endParaRPr lang="en-US" sz="1200"/>
        </a:p>
      </dgm:t>
    </dgm:pt>
    <dgm:pt modelId="{3525C74B-DF0E-3A4E-B247-06E195B4C7CA}" type="pres">
      <dgm:prSet presAssocID="{97745D2F-1AC2-184C-85ED-D463C90F6BFD}" presName="Name0" presStyleCnt="0">
        <dgm:presLayoutVars>
          <dgm:dir/>
          <dgm:resizeHandles val="exact"/>
        </dgm:presLayoutVars>
      </dgm:prSet>
      <dgm:spPr/>
      <dgm:t>
        <a:bodyPr/>
        <a:lstStyle/>
        <a:p>
          <a:endParaRPr lang="en-US"/>
        </a:p>
      </dgm:t>
    </dgm:pt>
    <dgm:pt modelId="{94C0BBB8-8B93-8B49-BC1F-A38ACDAD266D}" type="pres">
      <dgm:prSet presAssocID="{34E19D18-AC96-5A4A-85FC-C3642C8E5AE3}" presName="parTxOnly" presStyleLbl="node1" presStyleIdx="0" presStyleCnt="8" custScaleX="59201" custScaleY="102830" custLinFactNeighborX="-228" custLinFactNeighborY="2720">
        <dgm:presLayoutVars>
          <dgm:bulletEnabled val="1"/>
        </dgm:presLayoutVars>
      </dgm:prSet>
      <dgm:spPr/>
      <dgm:t>
        <a:bodyPr/>
        <a:lstStyle/>
        <a:p>
          <a:endParaRPr lang="en-US"/>
        </a:p>
      </dgm:t>
    </dgm:pt>
    <dgm:pt modelId="{31274E65-3568-5943-A601-CDD7E4D15E30}" type="pres">
      <dgm:prSet presAssocID="{907271A4-6C01-1A4A-BF24-F398939A40DA}" presName="parSpace" presStyleCnt="0"/>
      <dgm:spPr/>
    </dgm:pt>
    <dgm:pt modelId="{EE53126B-73B0-9C42-8A18-A4C59F7B5BEB}" type="pres">
      <dgm:prSet presAssocID="{2C0708F0-E5A2-5949-8EB6-F455853D4FBD}" presName="parTxOnly" presStyleLbl="node1" presStyleIdx="1" presStyleCnt="8">
        <dgm:presLayoutVars>
          <dgm:bulletEnabled val="1"/>
        </dgm:presLayoutVars>
      </dgm:prSet>
      <dgm:spPr/>
      <dgm:t>
        <a:bodyPr/>
        <a:lstStyle/>
        <a:p>
          <a:endParaRPr lang="en-US"/>
        </a:p>
      </dgm:t>
    </dgm:pt>
    <dgm:pt modelId="{4579A007-7683-D94F-9963-56E871B2FAA8}" type="pres">
      <dgm:prSet presAssocID="{AB428060-238F-0C4B-A37A-9C8E6A5FC10B}" presName="parSpace" presStyleCnt="0"/>
      <dgm:spPr/>
    </dgm:pt>
    <dgm:pt modelId="{EC02CE39-C74E-7E41-A2E1-87CB9A0291BB}" type="pres">
      <dgm:prSet presAssocID="{01804C97-92C5-8140-A61D-8D5BF25F2949}" presName="parTxOnly" presStyleLbl="node1" presStyleIdx="2" presStyleCnt="8">
        <dgm:presLayoutVars>
          <dgm:bulletEnabled val="1"/>
        </dgm:presLayoutVars>
      </dgm:prSet>
      <dgm:spPr/>
      <dgm:t>
        <a:bodyPr/>
        <a:lstStyle/>
        <a:p>
          <a:endParaRPr lang="en-US"/>
        </a:p>
      </dgm:t>
    </dgm:pt>
    <dgm:pt modelId="{16D59D4A-E532-C240-8968-49BF02462E3D}" type="pres">
      <dgm:prSet presAssocID="{A6054621-73AC-E140-BE1D-88233C1A1837}" presName="parSpace" presStyleCnt="0"/>
      <dgm:spPr/>
    </dgm:pt>
    <dgm:pt modelId="{D1495A7A-539B-6E4A-A1EE-5CB5546A26EC}" type="pres">
      <dgm:prSet presAssocID="{AAF66759-01CC-D445-A8FE-686E78E6CECC}" presName="parTxOnly" presStyleLbl="node1" presStyleIdx="3" presStyleCnt="8" custScaleX="185699">
        <dgm:presLayoutVars>
          <dgm:bulletEnabled val="1"/>
        </dgm:presLayoutVars>
      </dgm:prSet>
      <dgm:spPr/>
      <dgm:t>
        <a:bodyPr/>
        <a:lstStyle/>
        <a:p>
          <a:endParaRPr lang="en-US"/>
        </a:p>
      </dgm:t>
    </dgm:pt>
    <dgm:pt modelId="{4409F806-F1FE-0849-9A6A-D9A827296A3A}" type="pres">
      <dgm:prSet presAssocID="{242879D1-01C3-ED4E-A5BF-C6F5A2C7B9FF}" presName="parSpace" presStyleCnt="0"/>
      <dgm:spPr/>
    </dgm:pt>
    <dgm:pt modelId="{F98DE153-3A1A-1F49-98F0-5E85D5B506FF}" type="pres">
      <dgm:prSet presAssocID="{BFF69E5A-2CDF-344A-A454-3A8C854779BE}" presName="parTxOnly" presStyleLbl="node1" presStyleIdx="4" presStyleCnt="8">
        <dgm:presLayoutVars>
          <dgm:bulletEnabled val="1"/>
        </dgm:presLayoutVars>
      </dgm:prSet>
      <dgm:spPr/>
      <dgm:t>
        <a:bodyPr/>
        <a:lstStyle/>
        <a:p>
          <a:endParaRPr lang="en-US"/>
        </a:p>
      </dgm:t>
    </dgm:pt>
    <dgm:pt modelId="{9914277F-6FEE-3448-AA2C-ABC7A7D52DFB}" type="pres">
      <dgm:prSet presAssocID="{3F8945BB-A430-1E48-A595-93D369BCC9BE}" presName="parSpace" presStyleCnt="0"/>
      <dgm:spPr/>
    </dgm:pt>
    <dgm:pt modelId="{B5453716-36AF-614C-9B0F-CC28D1EE5C35}" type="pres">
      <dgm:prSet presAssocID="{3146ADD7-DF7D-0E42-96E2-21EE9D2E79B7}" presName="parTxOnly" presStyleLbl="node1" presStyleIdx="5" presStyleCnt="8">
        <dgm:presLayoutVars>
          <dgm:bulletEnabled val="1"/>
        </dgm:presLayoutVars>
      </dgm:prSet>
      <dgm:spPr/>
      <dgm:t>
        <a:bodyPr/>
        <a:lstStyle/>
        <a:p>
          <a:endParaRPr lang="en-US"/>
        </a:p>
      </dgm:t>
    </dgm:pt>
    <dgm:pt modelId="{5315465B-5289-2C4D-AFC8-8711C25CC562}" type="pres">
      <dgm:prSet presAssocID="{0ABC1DED-1B38-C547-B8FE-BBC2110E00C5}" presName="parSpace" presStyleCnt="0"/>
      <dgm:spPr/>
    </dgm:pt>
    <dgm:pt modelId="{726A64FD-5E00-2044-8C8E-123AAFEB4FE1}" type="pres">
      <dgm:prSet presAssocID="{CDFD5733-3B3C-A54E-A715-DE981E33C51A}" presName="parTxOnly" presStyleLbl="node1" presStyleIdx="6" presStyleCnt="8" custLinFactNeighborX="-32976" custLinFactNeighborY="-2748">
        <dgm:presLayoutVars>
          <dgm:bulletEnabled val="1"/>
        </dgm:presLayoutVars>
      </dgm:prSet>
      <dgm:spPr/>
      <dgm:t>
        <a:bodyPr/>
        <a:lstStyle/>
        <a:p>
          <a:endParaRPr lang="en-US"/>
        </a:p>
      </dgm:t>
    </dgm:pt>
    <dgm:pt modelId="{98B28EA5-3074-F540-A5D1-9FD3CF1FB4ED}" type="pres">
      <dgm:prSet presAssocID="{78F7AB9F-7196-E746-98FD-5C02FA60A7A4}" presName="parSpace" presStyleCnt="0"/>
      <dgm:spPr/>
    </dgm:pt>
    <dgm:pt modelId="{907A054E-3915-0C47-9D79-592223F73208}" type="pres">
      <dgm:prSet presAssocID="{7FE77726-79D4-264A-A91E-5B8A32317F7F}" presName="parTxOnly" presStyleLbl="node1" presStyleIdx="7" presStyleCnt="8" custLinFactNeighborX="-15420">
        <dgm:presLayoutVars>
          <dgm:bulletEnabled val="1"/>
        </dgm:presLayoutVars>
      </dgm:prSet>
      <dgm:spPr/>
      <dgm:t>
        <a:bodyPr/>
        <a:lstStyle/>
        <a:p>
          <a:endParaRPr lang="en-US"/>
        </a:p>
      </dgm:t>
    </dgm:pt>
  </dgm:ptLst>
  <dgm:cxnLst>
    <dgm:cxn modelId="{2C9B69AA-F394-534B-B17D-2C1BFA95D35C}" srcId="{97745D2F-1AC2-184C-85ED-D463C90F6BFD}" destId="{AAF66759-01CC-D445-A8FE-686E78E6CECC}" srcOrd="3" destOrd="0" parTransId="{BFAF88D6-DB97-544E-8D25-438E88DFA6D9}" sibTransId="{242879D1-01C3-ED4E-A5BF-C6F5A2C7B9FF}"/>
    <dgm:cxn modelId="{76D4FB95-DA6D-804D-868A-B7C3538730F3}" srcId="{97745D2F-1AC2-184C-85ED-D463C90F6BFD}" destId="{2C0708F0-E5A2-5949-8EB6-F455853D4FBD}" srcOrd="1" destOrd="0" parTransId="{E73E06A4-B239-424B-864B-F6DB397CDA0C}" sibTransId="{AB428060-238F-0C4B-A37A-9C8E6A5FC10B}"/>
    <dgm:cxn modelId="{C021EC8E-880B-7949-909D-47FF4843103D}" type="presOf" srcId="{7FE77726-79D4-264A-A91E-5B8A32317F7F}" destId="{907A054E-3915-0C47-9D79-592223F73208}" srcOrd="0" destOrd="0" presId="urn:microsoft.com/office/officeart/2005/8/layout/hChevron3"/>
    <dgm:cxn modelId="{0CB84B5C-3795-F347-A558-50ED61707257}" type="presOf" srcId="{2C0708F0-E5A2-5949-8EB6-F455853D4FBD}" destId="{EE53126B-73B0-9C42-8A18-A4C59F7B5BEB}" srcOrd="0" destOrd="0" presId="urn:microsoft.com/office/officeart/2005/8/layout/hChevron3"/>
    <dgm:cxn modelId="{B08E8B22-ACEF-2440-B381-1A2F768658A2}" type="presOf" srcId="{34E19D18-AC96-5A4A-85FC-C3642C8E5AE3}" destId="{94C0BBB8-8B93-8B49-BC1F-A38ACDAD266D}" srcOrd="0" destOrd="0" presId="urn:microsoft.com/office/officeart/2005/8/layout/hChevron3"/>
    <dgm:cxn modelId="{B7C93B40-2E2E-B045-9DA3-DBB5E1EC0140}" srcId="{97745D2F-1AC2-184C-85ED-D463C90F6BFD}" destId="{CDFD5733-3B3C-A54E-A715-DE981E33C51A}" srcOrd="6" destOrd="0" parTransId="{443515CF-3A91-0940-922F-E699A9DD6092}" sibTransId="{78F7AB9F-7196-E746-98FD-5C02FA60A7A4}"/>
    <dgm:cxn modelId="{7B9DCE0D-851F-C14E-8D2B-44C43E5DC627}" srcId="{97745D2F-1AC2-184C-85ED-D463C90F6BFD}" destId="{BFF69E5A-2CDF-344A-A454-3A8C854779BE}" srcOrd="4" destOrd="0" parTransId="{FAE85476-34AA-C240-B6C8-9D4CD9746DB0}" sibTransId="{3F8945BB-A430-1E48-A595-93D369BCC9BE}"/>
    <dgm:cxn modelId="{EDEF15BC-3311-CD42-A4D8-EC6EA90DA07A}" srcId="{97745D2F-1AC2-184C-85ED-D463C90F6BFD}" destId="{34E19D18-AC96-5A4A-85FC-C3642C8E5AE3}" srcOrd="0" destOrd="0" parTransId="{E3A9548F-5FAC-224B-9C21-CE980A6E9987}" sibTransId="{907271A4-6C01-1A4A-BF24-F398939A40DA}"/>
    <dgm:cxn modelId="{A568AE8E-41DE-5148-93E5-BF620C5F423F}" type="presOf" srcId="{CDFD5733-3B3C-A54E-A715-DE981E33C51A}" destId="{726A64FD-5E00-2044-8C8E-123AAFEB4FE1}" srcOrd="0" destOrd="0" presId="urn:microsoft.com/office/officeart/2005/8/layout/hChevron3"/>
    <dgm:cxn modelId="{9A2C0F3F-E530-7349-BD65-54A748AF1F15}" type="presOf" srcId="{AAF66759-01CC-D445-A8FE-686E78E6CECC}" destId="{D1495A7A-539B-6E4A-A1EE-5CB5546A26EC}" srcOrd="0" destOrd="0" presId="urn:microsoft.com/office/officeart/2005/8/layout/hChevron3"/>
    <dgm:cxn modelId="{7C1E4649-FC21-7B49-ADA8-68B94CE52AA9}" srcId="{97745D2F-1AC2-184C-85ED-D463C90F6BFD}" destId="{01804C97-92C5-8140-A61D-8D5BF25F2949}" srcOrd="2" destOrd="0" parTransId="{380E6519-59C9-D04C-9768-640817961969}" sibTransId="{A6054621-73AC-E140-BE1D-88233C1A1837}"/>
    <dgm:cxn modelId="{B7B2E2E5-31B8-DA4B-B5F3-05E8D0F41299}" srcId="{97745D2F-1AC2-184C-85ED-D463C90F6BFD}" destId="{3146ADD7-DF7D-0E42-96E2-21EE9D2E79B7}" srcOrd="5" destOrd="0" parTransId="{09FDEA63-C3E9-3442-96C2-C102C6545C7B}" sibTransId="{0ABC1DED-1B38-C547-B8FE-BBC2110E00C5}"/>
    <dgm:cxn modelId="{355EF5CB-D450-0C4F-A1F5-702AEBD183F6}" type="presOf" srcId="{01804C97-92C5-8140-A61D-8D5BF25F2949}" destId="{EC02CE39-C74E-7E41-A2E1-87CB9A0291BB}" srcOrd="0" destOrd="0" presId="urn:microsoft.com/office/officeart/2005/8/layout/hChevron3"/>
    <dgm:cxn modelId="{CC2D83E5-D992-0F40-A386-FDD6BD7FE6A3}" srcId="{97745D2F-1AC2-184C-85ED-D463C90F6BFD}" destId="{7FE77726-79D4-264A-A91E-5B8A32317F7F}" srcOrd="7" destOrd="0" parTransId="{90633578-263F-0F45-A688-53DCD332C759}" sibTransId="{E24BEB38-86CB-3544-A97F-818C70B3B584}"/>
    <dgm:cxn modelId="{A80A6203-33BC-8B46-AF36-EB3E32ABDBCD}" type="presOf" srcId="{3146ADD7-DF7D-0E42-96E2-21EE9D2E79B7}" destId="{B5453716-36AF-614C-9B0F-CC28D1EE5C35}" srcOrd="0" destOrd="0" presId="urn:microsoft.com/office/officeart/2005/8/layout/hChevron3"/>
    <dgm:cxn modelId="{24C3E145-EEEF-D145-BD64-A5A0BD2AE4C5}" type="presOf" srcId="{97745D2F-1AC2-184C-85ED-D463C90F6BFD}" destId="{3525C74B-DF0E-3A4E-B247-06E195B4C7CA}" srcOrd="0" destOrd="0" presId="urn:microsoft.com/office/officeart/2005/8/layout/hChevron3"/>
    <dgm:cxn modelId="{A443CB96-11A5-264C-98B9-EE864758116A}" type="presOf" srcId="{BFF69E5A-2CDF-344A-A454-3A8C854779BE}" destId="{F98DE153-3A1A-1F49-98F0-5E85D5B506FF}" srcOrd="0" destOrd="0" presId="urn:microsoft.com/office/officeart/2005/8/layout/hChevron3"/>
    <dgm:cxn modelId="{A4CCA77D-B7F1-4A49-B700-CFC31A7B5D57}" type="presParOf" srcId="{3525C74B-DF0E-3A4E-B247-06E195B4C7CA}" destId="{94C0BBB8-8B93-8B49-BC1F-A38ACDAD266D}" srcOrd="0" destOrd="0" presId="urn:microsoft.com/office/officeart/2005/8/layout/hChevron3"/>
    <dgm:cxn modelId="{AFCA8E7A-310E-CE4A-A0C0-0F0FC2FE5FCE}" type="presParOf" srcId="{3525C74B-DF0E-3A4E-B247-06E195B4C7CA}" destId="{31274E65-3568-5943-A601-CDD7E4D15E30}" srcOrd="1" destOrd="0" presId="urn:microsoft.com/office/officeart/2005/8/layout/hChevron3"/>
    <dgm:cxn modelId="{49535FD8-332C-A04D-96BC-41AF4B9DC282}" type="presParOf" srcId="{3525C74B-DF0E-3A4E-B247-06E195B4C7CA}" destId="{EE53126B-73B0-9C42-8A18-A4C59F7B5BEB}" srcOrd="2" destOrd="0" presId="urn:microsoft.com/office/officeart/2005/8/layout/hChevron3"/>
    <dgm:cxn modelId="{20290FA6-221D-3342-9708-25F7F214F0C5}" type="presParOf" srcId="{3525C74B-DF0E-3A4E-B247-06E195B4C7CA}" destId="{4579A007-7683-D94F-9963-56E871B2FAA8}" srcOrd="3" destOrd="0" presId="urn:microsoft.com/office/officeart/2005/8/layout/hChevron3"/>
    <dgm:cxn modelId="{0E8DE181-5666-F24D-B646-88C28245BF86}" type="presParOf" srcId="{3525C74B-DF0E-3A4E-B247-06E195B4C7CA}" destId="{EC02CE39-C74E-7E41-A2E1-87CB9A0291BB}" srcOrd="4" destOrd="0" presId="urn:microsoft.com/office/officeart/2005/8/layout/hChevron3"/>
    <dgm:cxn modelId="{E69C8CE8-F396-2B4D-8104-C611E25E0480}" type="presParOf" srcId="{3525C74B-DF0E-3A4E-B247-06E195B4C7CA}" destId="{16D59D4A-E532-C240-8968-49BF02462E3D}" srcOrd="5" destOrd="0" presId="urn:microsoft.com/office/officeart/2005/8/layout/hChevron3"/>
    <dgm:cxn modelId="{84FBA457-8E7F-9B4B-AF23-3EAC42041DD4}" type="presParOf" srcId="{3525C74B-DF0E-3A4E-B247-06E195B4C7CA}" destId="{D1495A7A-539B-6E4A-A1EE-5CB5546A26EC}" srcOrd="6" destOrd="0" presId="urn:microsoft.com/office/officeart/2005/8/layout/hChevron3"/>
    <dgm:cxn modelId="{1E7C75C0-735B-6C40-9532-3B5A6FEA38F1}" type="presParOf" srcId="{3525C74B-DF0E-3A4E-B247-06E195B4C7CA}" destId="{4409F806-F1FE-0849-9A6A-D9A827296A3A}" srcOrd="7" destOrd="0" presId="urn:microsoft.com/office/officeart/2005/8/layout/hChevron3"/>
    <dgm:cxn modelId="{58AC9DD3-A4DD-3D47-A51B-33DDDBCD8C42}" type="presParOf" srcId="{3525C74B-DF0E-3A4E-B247-06E195B4C7CA}" destId="{F98DE153-3A1A-1F49-98F0-5E85D5B506FF}" srcOrd="8" destOrd="0" presId="urn:microsoft.com/office/officeart/2005/8/layout/hChevron3"/>
    <dgm:cxn modelId="{2AC56651-6060-FA4A-8193-264F52B02554}" type="presParOf" srcId="{3525C74B-DF0E-3A4E-B247-06E195B4C7CA}" destId="{9914277F-6FEE-3448-AA2C-ABC7A7D52DFB}" srcOrd="9" destOrd="0" presId="urn:microsoft.com/office/officeart/2005/8/layout/hChevron3"/>
    <dgm:cxn modelId="{836CF2E0-06C2-004B-A481-1157839FDC59}" type="presParOf" srcId="{3525C74B-DF0E-3A4E-B247-06E195B4C7CA}" destId="{B5453716-36AF-614C-9B0F-CC28D1EE5C35}" srcOrd="10" destOrd="0" presId="urn:microsoft.com/office/officeart/2005/8/layout/hChevron3"/>
    <dgm:cxn modelId="{D8FB6DF2-CD04-264B-997C-775F8650E83B}" type="presParOf" srcId="{3525C74B-DF0E-3A4E-B247-06E195B4C7CA}" destId="{5315465B-5289-2C4D-AFC8-8711C25CC562}" srcOrd="11" destOrd="0" presId="urn:microsoft.com/office/officeart/2005/8/layout/hChevron3"/>
    <dgm:cxn modelId="{DAD3E2C8-0FBD-0D43-94D2-469FD40528BC}" type="presParOf" srcId="{3525C74B-DF0E-3A4E-B247-06E195B4C7CA}" destId="{726A64FD-5E00-2044-8C8E-123AAFEB4FE1}" srcOrd="12" destOrd="0" presId="urn:microsoft.com/office/officeart/2005/8/layout/hChevron3"/>
    <dgm:cxn modelId="{E1A195A1-4CA0-8E45-A4AE-CA5F51B1BF5B}" type="presParOf" srcId="{3525C74B-DF0E-3A4E-B247-06E195B4C7CA}" destId="{98B28EA5-3074-F540-A5D1-9FD3CF1FB4ED}" srcOrd="13" destOrd="0" presId="urn:microsoft.com/office/officeart/2005/8/layout/hChevron3"/>
    <dgm:cxn modelId="{D970C9FA-671E-A146-97C8-4698E298BB78}" type="presParOf" srcId="{3525C74B-DF0E-3A4E-B247-06E195B4C7CA}" destId="{907A054E-3915-0C47-9D79-592223F73208}" srcOrd="1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BBB8-8B93-8B49-BC1F-A38ACDAD266D}">
      <dsp:nvSpPr>
        <dsp:cNvPr id="0" name=""/>
        <dsp:cNvSpPr/>
      </dsp:nvSpPr>
      <dsp:spPr>
        <a:xfrm>
          <a:off x="1" y="549255"/>
          <a:ext cx="717015" cy="498172"/>
        </a:xfrm>
        <a:prstGeom prst="homePlate">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Sources </a:t>
          </a:r>
          <a:endParaRPr lang="en-US" sz="1000" kern="1200" dirty="0">
            <a:solidFill>
              <a:schemeClr val="tx1"/>
            </a:solidFill>
          </a:endParaRPr>
        </a:p>
      </dsp:txBody>
      <dsp:txXfrm>
        <a:off x="1" y="549255"/>
        <a:ext cx="592472" cy="498172"/>
      </dsp:txXfrm>
    </dsp:sp>
    <dsp:sp modelId="{EE53126B-73B0-9C42-8A18-A4C59F7B5BEB}">
      <dsp:nvSpPr>
        <dsp:cNvPr id="0" name=""/>
        <dsp:cNvSpPr/>
      </dsp:nvSpPr>
      <dsp:spPr>
        <a:xfrm>
          <a:off x="475338" y="542933"/>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Damping rings </a:t>
          </a:r>
          <a:endParaRPr lang="en-US" sz="1000" kern="1200" dirty="0">
            <a:solidFill>
              <a:schemeClr val="tx1"/>
            </a:solidFill>
          </a:endParaRPr>
        </a:p>
      </dsp:txBody>
      <dsp:txXfrm>
        <a:off x="717569" y="542933"/>
        <a:ext cx="726693" cy="484461"/>
      </dsp:txXfrm>
    </dsp:sp>
    <dsp:sp modelId="{EC02CE39-C74E-7E41-A2E1-87CB9A0291BB}">
      <dsp:nvSpPr>
        <dsp:cNvPr id="0" name=""/>
        <dsp:cNvSpPr/>
      </dsp:nvSpPr>
      <dsp:spPr>
        <a:xfrm>
          <a:off x="1444262" y="542933"/>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Ring to main </a:t>
          </a:r>
          <a:r>
            <a:rPr lang="en-US" sz="1000" kern="1200" dirty="0" err="1" smtClean="0">
              <a:solidFill>
                <a:schemeClr val="tx1"/>
              </a:solidFill>
            </a:rPr>
            <a:t>linac</a:t>
          </a:r>
          <a:endParaRPr lang="en-US" sz="1000" kern="1200" dirty="0">
            <a:solidFill>
              <a:schemeClr val="tx1"/>
            </a:solidFill>
          </a:endParaRPr>
        </a:p>
      </dsp:txBody>
      <dsp:txXfrm>
        <a:off x="1686493" y="542933"/>
        <a:ext cx="726693" cy="484461"/>
      </dsp:txXfrm>
    </dsp:sp>
    <dsp:sp modelId="{D1495A7A-539B-6E4A-A1EE-5CB5546A26EC}">
      <dsp:nvSpPr>
        <dsp:cNvPr id="0" name=""/>
        <dsp:cNvSpPr/>
      </dsp:nvSpPr>
      <dsp:spPr>
        <a:xfrm>
          <a:off x="2413185" y="542933"/>
          <a:ext cx="2249102"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Main </a:t>
          </a:r>
          <a:r>
            <a:rPr lang="en-US" sz="1000" kern="1200" dirty="0" err="1" smtClean="0">
              <a:solidFill>
                <a:schemeClr val="tx1"/>
              </a:solidFill>
            </a:rPr>
            <a:t>linac</a:t>
          </a:r>
          <a:endParaRPr lang="en-US" sz="1000" kern="1200" dirty="0">
            <a:solidFill>
              <a:schemeClr val="tx1"/>
            </a:solidFill>
          </a:endParaRPr>
        </a:p>
      </dsp:txBody>
      <dsp:txXfrm>
        <a:off x="2655416" y="542933"/>
        <a:ext cx="1764641" cy="484461"/>
      </dsp:txXfrm>
    </dsp:sp>
    <dsp:sp modelId="{F98DE153-3A1A-1F49-98F0-5E85D5B506FF}">
      <dsp:nvSpPr>
        <dsp:cNvPr id="0" name=""/>
        <dsp:cNvSpPr/>
      </dsp:nvSpPr>
      <dsp:spPr>
        <a:xfrm>
          <a:off x="4420057" y="542933"/>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Beam delivery systems </a:t>
          </a:r>
          <a:endParaRPr lang="en-US" sz="1000" kern="1200" dirty="0">
            <a:solidFill>
              <a:schemeClr val="tx1"/>
            </a:solidFill>
          </a:endParaRPr>
        </a:p>
      </dsp:txBody>
      <dsp:txXfrm>
        <a:off x="4662288" y="542933"/>
        <a:ext cx="726693" cy="484461"/>
      </dsp:txXfrm>
    </dsp:sp>
    <dsp:sp modelId="{B5453716-36AF-614C-9B0F-CC28D1EE5C35}">
      <dsp:nvSpPr>
        <dsp:cNvPr id="0" name=""/>
        <dsp:cNvSpPr/>
      </dsp:nvSpPr>
      <dsp:spPr>
        <a:xfrm>
          <a:off x="5388981" y="542933"/>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Machine Detector Interfaces </a:t>
          </a:r>
          <a:endParaRPr lang="en-US" sz="1000" kern="1200" dirty="0">
            <a:solidFill>
              <a:schemeClr val="tx1"/>
            </a:solidFill>
          </a:endParaRPr>
        </a:p>
      </dsp:txBody>
      <dsp:txXfrm>
        <a:off x="5631212" y="542933"/>
        <a:ext cx="726693" cy="484461"/>
      </dsp:txXfrm>
    </dsp:sp>
    <dsp:sp modelId="{726A64FD-5E00-2044-8C8E-123AAFEB4FE1}">
      <dsp:nvSpPr>
        <dsp:cNvPr id="0" name=""/>
        <dsp:cNvSpPr/>
      </dsp:nvSpPr>
      <dsp:spPr>
        <a:xfrm>
          <a:off x="6278026" y="529620"/>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Physics and detectors</a:t>
          </a:r>
          <a:endParaRPr lang="en-US" sz="1000" kern="1200" dirty="0">
            <a:solidFill>
              <a:schemeClr val="tx1"/>
            </a:solidFill>
          </a:endParaRPr>
        </a:p>
      </dsp:txBody>
      <dsp:txXfrm>
        <a:off x="6520257" y="529620"/>
        <a:ext cx="726693" cy="484461"/>
      </dsp:txXfrm>
    </dsp:sp>
    <dsp:sp modelId="{907A054E-3915-0C47-9D79-592223F73208}">
      <dsp:nvSpPr>
        <dsp:cNvPr id="0" name=""/>
        <dsp:cNvSpPr/>
      </dsp:nvSpPr>
      <dsp:spPr>
        <a:xfrm>
          <a:off x="7289476" y="542933"/>
          <a:ext cx="1211154" cy="484461"/>
        </a:xfrm>
        <a:prstGeom prst="chevron">
          <a:avLst/>
        </a:prstGeom>
        <a:solidFill>
          <a:schemeClr val="bg1">
            <a:lumMod val="8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26670" rIns="13335" bIns="26670" numCol="1" spcCol="1270" anchor="ctr" anchorCtr="0">
          <a:noAutofit/>
        </a:bodyPr>
        <a:lstStyle/>
        <a:p>
          <a:pPr lvl="0" algn="ctr" defTabSz="444500" rtl="0">
            <a:lnSpc>
              <a:spcPct val="90000"/>
            </a:lnSpc>
            <a:spcBef>
              <a:spcPct val="0"/>
            </a:spcBef>
            <a:spcAft>
              <a:spcPct val="35000"/>
            </a:spcAft>
          </a:pPr>
          <a:r>
            <a:rPr lang="en-US" sz="1000" kern="1200" dirty="0" smtClean="0">
              <a:solidFill>
                <a:schemeClr val="tx1"/>
              </a:solidFill>
            </a:rPr>
            <a:t>Beam-dump systems </a:t>
          </a:r>
          <a:endParaRPr lang="en-US" sz="1000" kern="1200" dirty="0">
            <a:solidFill>
              <a:schemeClr val="tx1"/>
            </a:solidFill>
          </a:endParaRPr>
        </a:p>
      </dsp:txBody>
      <dsp:txXfrm>
        <a:off x="7531707" y="542933"/>
        <a:ext cx="726693" cy="48446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11D8DB34-B73B-F144-9826-428F637BB118}" type="datetimeFigureOut">
              <a:rPr lang="en-US"/>
              <a:pPr>
                <a:defRPr/>
              </a:pPr>
              <a:t>13/12/2013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6C4298E-68B4-6947-8839-855C45F33A0D}" type="slidenum">
              <a:rPr lang="en-US"/>
              <a:pPr>
                <a:defRPr/>
              </a:pPr>
              <a:t>‹#›</a:t>
            </a:fld>
            <a:endParaRPr lang="en-US"/>
          </a:p>
        </p:txBody>
      </p:sp>
    </p:spTree>
    <p:extLst>
      <p:ext uri="{BB962C8B-B14F-4D97-AF65-F5344CB8AC3E}">
        <p14:creationId xmlns:p14="http://schemas.microsoft.com/office/powerpoint/2010/main" val="19931735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413FCB45-9045-044F-B18D-D0D3F5F6B8C0}" type="slidenum">
              <a:rPr lang="en-US"/>
              <a:pPr>
                <a:defRPr/>
              </a:pPr>
              <a:t>‹#›</a:t>
            </a:fld>
            <a:endParaRPr lang="en-US"/>
          </a:p>
        </p:txBody>
      </p:sp>
    </p:spTree>
    <p:extLst>
      <p:ext uri="{BB962C8B-B14F-4D97-AF65-F5344CB8AC3E}">
        <p14:creationId xmlns:p14="http://schemas.microsoft.com/office/powerpoint/2010/main" val="28491820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10</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20</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1112E00-26AF-4AAE-9A30-D70C319C6317}" type="slidenum">
              <a:rPr lang="fr-FR" smtClean="0"/>
              <a:t>7</a:t>
            </a:fld>
            <a:endParaRPr lang="fr-FR"/>
          </a:p>
        </p:txBody>
      </p:sp>
    </p:spTree>
    <p:extLst>
      <p:ext uri="{BB962C8B-B14F-4D97-AF65-F5344CB8AC3E}">
        <p14:creationId xmlns:p14="http://schemas.microsoft.com/office/powerpoint/2010/main" val="3973679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1112E00-26AF-4AAE-9A30-D70C319C6317}" type="slidenum">
              <a:rPr lang="fr-FR" smtClean="0"/>
              <a:t>8</a:t>
            </a:fld>
            <a:endParaRPr lang="fr-FR"/>
          </a:p>
        </p:txBody>
      </p:sp>
    </p:spTree>
    <p:extLst>
      <p:ext uri="{BB962C8B-B14F-4D97-AF65-F5344CB8AC3E}">
        <p14:creationId xmlns:p14="http://schemas.microsoft.com/office/powerpoint/2010/main" val="3973679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p:txBody>
          <a:bodyPr/>
          <a:lstStyle/>
          <a:p>
            <a:pPr>
              <a:defRPr/>
            </a:pPr>
            <a:endParaRPr lang="en-US">
              <a:cs typeface="+mn-cs"/>
            </a:endParaRPr>
          </a:p>
        </p:txBody>
      </p:sp>
      <p:sp>
        <p:nvSpPr>
          <p:cNvPr id="44036" name="Slide Number Placeholder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4BE32B62-4547-3340-A7CE-A299F1CF1E73}" type="slidenum">
              <a:rPr lang="en-GB" sz="1200">
                <a:solidFill>
                  <a:srgbClr val="000000"/>
                </a:solidFill>
              </a:rPr>
              <a:pPr>
                <a:defRPr/>
              </a:pPr>
              <a:t>9</a:t>
            </a:fld>
            <a:endParaRPr lang="en-GB"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6.jp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99592"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a:extLst>
              <a:ext uri="{28A0092B-C50C-407E-A947-70E740481C1C}">
                <a14:useLocalDpi xmlns:a14="http://schemas.microsoft.com/office/drawing/2010/main" val="0"/>
              </a:ext>
            </a:extLst>
          </a:blip>
          <a:srcRect l="16827" t="34879" r="66852" b="32123"/>
          <a:stretch>
            <a:fillRect/>
          </a:stretch>
        </p:blipFill>
        <p:spPr bwMode="auto">
          <a:xfrm>
            <a:off x="1907705" y="188640"/>
            <a:ext cx="936104" cy="801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Hamburg/DESY -  Orsay 11/13</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66E12A0B-088F-7A4A-8CE6-550A0857873B}" type="slidenum">
              <a:rPr lang="en-US"/>
              <a:pPr>
                <a:defRPr/>
              </a:pPr>
              <a:t>‹#›</a:t>
            </a:fld>
            <a:endParaRPr lang="en-US"/>
          </a:p>
        </p:txBody>
      </p:sp>
      <p:pic>
        <p:nvPicPr>
          <p:cNvPr id="2" name="Picture 1" descr="oxford_logo.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39" y="0"/>
            <a:ext cx="904032" cy="1096892"/>
          </a:xfrm>
          <a:prstGeom prst="rect">
            <a:avLst/>
          </a:prstGeom>
        </p:spPr>
      </p:pic>
    </p:spTree>
    <p:extLst>
      <p:ext uri="{BB962C8B-B14F-4D97-AF65-F5344CB8AC3E}">
        <p14:creationId xmlns:p14="http://schemas.microsoft.com/office/powerpoint/2010/main" val="189668443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A9CBC7-8EEE-084B-AFB8-B393C72668BF}" type="slidenum">
              <a:rPr lang="en-US"/>
              <a:pPr>
                <a:defRPr/>
              </a:pPr>
              <a:t>‹#›</a:t>
            </a:fld>
            <a:endParaRPr lang="en-US"/>
          </a:p>
        </p:txBody>
      </p:sp>
    </p:spTree>
    <p:extLst>
      <p:ext uri="{BB962C8B-B14F-4D97-AF65-F5344CB8AC3E}">
        <p14:creationId xmlns:p14="http://schemas.microsoft.com/office/powerpoint/2010/main" val="66424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8AF05-1273-DF4F-A75E-4D4425143F28}" type="slidenum">
              <a:rPr lang="en-US"/>
              <a:pPr>
                <a:defRPr/>
              </a:pPr>
              <a:t>‹#›</a:t>
            </a:fld>
            <a:endParaRPr lang="en-US"/>
          </a:p>
        </p:txBody>
      </p:sp>
    </p:spTree>
    <p:extLst>
      <p:ext uri="{BB962C8B-B14F-4D97-AF65-F5344CB8AC3E}">
        <p14:creationId xmlns:p14="http://schemas.microsoft.com/office/powerpoint/2010/main" val="1579014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01E4E2-A1C2-F244-9519-E61993693C28}" type="slidenum">
              <a:rPr lang="en-US"/>
              <a:pPr>
                <a:defRPr/>
              </a:pPr>
              <a:t>‹#›</a:t>
            </a:fld>
            <a:endParaRPr lang="en-US"/>
          </a:p>
        </p:txBody>
      </p:sp>
    </p:spTree>
    <p:extLst>
      <p:ext uri="{BB962C8B-B14F-4D97-AF65-F5344CB8AC3E}">
        <p14:creationId xmlns:p14="http://schemas.microsoft.com/office/powerpoint/2010/main" val="915254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4EA486-97DD-1D4A-80CD-DDFFFABE6A7F}" type="slidenum">
              <a:rPr lang="en-US"/>
              <a:pPr>
                <a:defRPr/>
              </a:pPr>
              <a:t>‹#›</a:t>
            </a:fld>
            <a:endParaRPr lang="en-US"/>
          </a:p>
        </p:txBody>
      </p:sp>
    </p:spTree>
    <p:extLst>
      <p:ext uri="{BB962C8B-B14F-4D97-AF65-F5344CB8AC3E}">
        <p14:creationId xmlns:p14="http://schemas.microsoft.com/office/powerpoint/2010/main" val="3210586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D276BA-553B-5844-9F65-693FD43519EC}" type="slidenum">
              <a:rPr lang="en-US"/>
              <a:pPr>
                <a:defRPr/>
              </a:pPr>
              <a:t>‹#›</a:t>
            </a:fld>
            <a:endParaRPr lang="en-US"/>
          </a:p>
        </p:txBody>
      </p:sp>
    </p:spTree>
    <p:extLst>
      <p:ext uri="{BB962C8B-B14F-4D97-AF65-F5344CB8AC3E}">
        <p14:creationId xmlns:p14="http://schemas.microsoft.com/office/powerpoint/2010/main" val="360776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73E82A-3B7A-244E-8E8E-FA7698CF3D4B}" type="slidenum">
              <a:rPr lang="en-US"/>
              <a:pPr>
                <a:defRPr/>
              </a:pPr>
              <a:t>‹#›</a:t>
            </a:fld>
            <a:endParaRPr lang="en-US"/>
          </a:p>
        </p:txBody>
      </p:sp>
    </p:spTree>
    <p:extLst>
      <p:ext uri="{BB962C8B-B14F-4D97-AF65-F5344CB8AC3E}">
        <p14:creationId xmlns:p14="http://schemas.microsoft.com/office/powerpoint/2010/main" val="183335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60AECB-16CC-2F4B-9638-46F40C0EC8CA}" type="slidenum">
              <a:rPr lang="en-US"/>
              <a:pPr>
                <a:defRPr/>
              </a:pPr>
              <a:t>‹#›</a:t>
            </a:fld>
            <a:endParaRPr lang="en-US"/>
          </a:p>
        </p:txBody>
      </p:sp>
    </p:spTree>
    <p:extLst>
      <p:ext uri="{BB962C8B-B14F-4D97-AF65-F5344CB8AC3E}">
        <p14:creationId xmlns:p14="http://schemas.microsoft.com/office/powerpoint/2010/main" val="17134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E1DE79C-B552-9840-A937-12663498177B}" type="slidenum">
              <a:rPr lang="en-US"/>
              <a:pPr>
                <a:defRPr/>
              </a:pPr>
              <a:t>‹#›</a:t>
            </a:fld>
            <a:endParaRPr lang="en-US"/>
          </a:p>
        </p:txBody>
      </p:sp>
    </p:spTree>
    <p:extLst>
      <p:ext uri="{BB962C8B-B14F-4D97-AF65-F5344CB8AC3E}">
        <p14:creationId xmlns:p14="http://schemas.microsoft.com/office/powerpoint/2010/main" val="998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55E2263-D441-0445-A23B-B738D734BC7A}" type="slidenum">
              <a:rPr lang="en-US"/>
              <a:pPr>
                <a:defRPr/>
              </a:pPr>
              <a:t>‹#›</a:t>
            </a:fld>
            <a:endParaRPr lang="en-US"/>
          </a:p>
        </p:txBody>
      </p:sp>
    </p:spTree>
    <p:extLst>
      <p:ext uri="{BB962C8B-B14F-4D97-AF65-F5344CB8AC3E}">
        <p14:creationId xmlns:p14="http://schemas.microsoft.com/office/powerpoint/2010/main" val="3231257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583371E-7C2E-5F4C-ABBD-2C4C77719426}" type="slidenum">
              <a:rPr lang="en-US"/>
              <a:pPr>
                <a:defRPr/>
              </a:pPr>
              <a:t>‹#›</a:t>
            </a:fld>
            <a:endParaRPr lang="en-US"/>
          </a:p>
        </p:txBody>
      </p:sp>
    </p:spTree>
    <p:extLst>
      <p:ext uri="{BB962C8B-B14F-4D97-AF65-F5344CB8AC3E}">
        <p14:creationId xmlns:p14="http://schemas.microsoft.com/office/powerpoint/2010/main" val="220580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739E72-F81A-0246-A74F-F76630A8D20F}" type="slidenum">
              <a:rPr lang="en-US"/>
              <a:pPr>
                <a:defRPr/>
              </a:pPr>
              <a:t>‹#›</a:t>
            </a:fld>
            <a:endParaRPr lang="en-US"/>
          </a:p>
        </p:txBody>
      </p:sp>
    </p:spTree>
    <p:extLst>
      <p:ext uri="{BB962C8B-B14F-4D97-AF65-F5344CB8AC3E}">
        <p14:creationId xmlns:p14="http://schemas.microsoft.com/office/powerpoint/2010/main" val="393143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Orsay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40795D-C168-A049-8D09-47F6B229321F}" type="slidenum">
              <a:rPr lang="en-US"/>
              <a:pPr>
                <a:defRPr/>
              </a:pPr>
              <a:t>‹#›</a:t>
            </a:fld>
            <a:endParaRPr lang="en-US"/>
          </a:p>
        </p:txBody>
      </p:sp>
    </p:spTree>
    <p:extLst>
      <p:ext uri="{BB962C8B-B14F-4D97-AF65-F5344CB8AC3E}">
        <p14:creationId xmlns:p14="http://schemas.microsoft.com/office/powerpoint/2010/main" val="4060602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3576588" cy="290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Hamburg/DESY -  Orsay 11/13</a:t>
            </a:r>
            <a:endParaRPr lang="en-US" dirty="0"/>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4A8E5AF9-EB34-3941-A304-02422D2D7D5C}" type="slidenum">
              <a:rPr lang="en-US"/>
              <a:pPr>
                <a:defRPr/>
              </a:pPr>
              <a:t>‹#›</a:t>
            </a:fld>
            <a:endParaRPr lang="en-US"/>
          </a:p>
        </p:txBody>
      </p:sp>
      <p:sp>
        <p:nvSpPr>
          <p:cNvPr id="1041" name="Text Box 17"/>
          <p:cNvSpPr txBox="1">
            <a:spLocks noChangeArrowheads="1"/>
          </p:cNvSpPr>
          <p:nvPr/>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1033" name="Picture 21" descr="1024_greendot_divide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userDrawn="1"/>
        </p:nvPicPr>
        <p:blipFill>
          <a:blip r:embed="rId16"/>
          <a:stretch>
            <a:fillRect/>
          </a:stretch>
        </p:blipFill>
        <p:spPr>
          <a:xfrm>
            <a:off x="107504" y="116632"/>
            <a:ext cx="576064" cy="576064"/>
          </a:xfrm>
          <a:prstGeom prst="rect">
            <a:avLst/>
          </a:prstGeom>
        </p:spPr>
      </p:pic>
      <p:cxnSp>
        <p:nvCxnSpPr>
          <p:cNvPr id="7" name="Straight Connector 6"/>
          <p:cNvCxnSpPr/>
          <p:nvPr userDrawn="1"/>
        </p:nvCxnSpPr>
        <p:spPr bwMode="auto">
          <a:xfrm>
            <a:off x="827584" y="692696"/>
            <a:ext cx="7776864"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1.wdp"/><Relationship Id="rId5" Type="http://schemas.openxmlformats.org/officeDocument/2006/relationships/image" Target="../media/image8.png"/><Relationship Id="rId6"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hyperlink" Target="http://irfu.cea.fr/Meetings/jcl02" TargetMode="External"/><Relationship Id="rId7" Type="http://schemas.openxmlformats.org/officeDocument/2006/relationships/hyperlink" Target="https://indico.in2p3.fr/conferenceDisplay.py?confId=8347" TargetMode="Externa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European (&amp; world) ILC Status</a:t>
            </a:r>
            <a:endParaRPr lang="en-US" altLang="ja-JP" dirty="0" smtClean="0"/>
          </a:p>
        </p:txBody>
      </p:sp>
      <p:sp>
        <p:nvSpPr>
          <p:cNvPr id="680963" name="Rectangle 3"/>
          <p:cNvSpPr>
            <a:spLocks noGrp="1" noChangeArrowheads="1"/>
          </p:cNvSpPr>
          <p:nvPr>
            <p:ph type="body" idx="1"/>
          </p:nvPr>
        </p:nvSpPr>
        <p:spPr>
          <a:xfrm>
            <a:off x="0" y="2276872"/>
            <a:ext cx="9512300" cy="609600"/>
          </a:xfrm>
        </p:spPr>
        <p:txBody>
          <a:bodyPr/>
          <a:lstStyle/>
          <a:p>
            <a:pPr marL="0" indent="0" algn="ctr" eaLnBrk="1" hangingPunct="1">
              <a:buNone/>
            </a:pPr>
            <a:r>
              <a:rPr lang="en-US" sz="3600" dirty="0">
                <a:latin typeface="Arial" charset="0"/>
                <a:ea typeface="ＭＳ Ｐゴシック" charset="0"/>
                <a:cs typeface="Arial Unicode MS" charset="0"/>
              </a:rPr>
              <a:t>Brian Foster </a:t>
            </a:r>
            <a:endParaRPr lang="en-US" sz="3600" dirty="0" smtClean="0">
              <a:latin typeface="Arial" charset="0"/>
              <a:ea typeface="ＭＳ Ｐゴシック" charset="0"/>
              <a:cs typeface="Arial Unicode MS" charset="0"/>
            </a:endParaRPr>
          </a:p>
          <a:p>
            <a:pPr marL="0" indent="0" algn="ctr" eaLnBrk="1" hangingPunct="1">
              <a:buNone/>
            </a:pPr>
            <a:r>
              <a:rPr lang="en-US" sz="3200" dirty="0" smtClean="0">
                <a:latin typeface="Arial" charset="0"/>
                <a:ea typeface="ＭＳ Ｐゴシック" charset="0"/>
                <a:cs typeface="Arial Unicode MS" charset="0"/>
              </a:rPr>
              <a:t>(</a:t>
            </a:r>
            <a:r>
              <a:rPr lang="en-US" sz="3200" dirty="0" err="1">
                <a:latin typeface="Arial" charset="0"/>
                <a:ea typeface="ＭＳ Ｐゴシック" charset="0"/>
                <a:cs typeface="Arial Unicode MS" charset="0"/>
              </a:rPr>
              <a:t>Uni</a:t>
            </a:r>
            <a:r>
              <a:rPr lang="en-US" sz="3200" dirty="0">
                <a:latin typeface="Arial" charset="0"/>
                <a:ea typeface="ＭＳ Ｐゴシック" charset="0"/>
                <a:cs typeface="Arial Unicode MS" charset="0"/>
              </a:rPr>
              <a:t> Hamburg/</a:t>
            </a:r>
            <a:r>
              <a:rPr lang="en-US" sz="3200" dirty="0" smtClean="0">
                <a:latin typeface="Arial" charset="0"/>
                <a:ea typeface="ＭＳ Ｐゴシック" charset="0"/>
                <a:cs typeface="Arial Unicode MS" charset="0"/>
              </a:rPr>
              <a:t>DESY)</a:t>
            </a:r>
            <a:endParaRPr lang="en-US" sz="3200" dirty="0">
              <a:latin typeface="Arial" charset="0"/>
              <a:ea typeface="ＭＳ Ｐゴシック" charset="0"/>
              <a:cs typeface="Arial Unicode MS" charset="0"/>
            </a:endParaRPr>
          </a:p>
          <a:p>
            <a:pPr marL="0" indent="0" algn="ctr" eaLnBrk="1" hangingPunct="1">
              <a:buNone/>
            </a:pP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a:t>
            </a:fld>
            <a:endParaRPr lang="en-US"/>
          </a:p>
        </p:txBody>
      </p:sp>
      <p:sp>
        <p:nvSpPr>
          <p:cNvPr id="13" name="Date Placeholder 12"/>
          <p:cNvSpPr>
            <a:spLocks noGrp="1"/>
          </p:cNvSpPr>
          <p:nvPr>
            <p:ph type="dt" sz="half" idx="10"/>
          </p:nvPr>
        </p:nvSpPr>
        <p:spPr/>
        <p:txBody>
          <a:bodyPr/>
          <a:lstStyle/>
          <a:p>
            <a:pPr>
              <a:defRPr/>
            </a:pPr>
            <a:r>
              <a:rPr lang="en-GB" smtClean="0"/>
              <a:t>B. Foster - Hamburg/DESY -  Orsay 11/13</a:t>
            </a:r>
            <a:endParaRPr lang="en-US"/>
          </a:p>
        </p:txBody>
      </p:sp>
    </p:spTree>
    <p:extLst>
      <p:ext uri="{BB962C8B-B14F-4D97-AF65-F5344CB8AC3E}">
        <p14:creationId xmlns:p14="http://schemas.microsoft.com/office/powerpoint/2010/main" val="1797551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European activities</a:t>
            </a:r>
          </a:p>
        </p:txBody>
      </p:sp>
      <p:sp>
        <p:nvSpPr>
          <p:cNvPr id="680964" name="Text Box 4"/>
          <p:cNvSpPr txBox="1">
            <a:spLocks noChangeArrowheads="1"/>
          </p:cNvSpPr>
          <p:nvPr/>
        </p:nvSpPr>
        <p:spPr bwMode="auto">
          <a:xfrm>
            <a:off x="0" y="836712"/>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N. Walker et al. have drawn up draft indication of how Europe could get involved in site-specific work for next few years prior to project approval.</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10</a:t>
            </a:fld>
            <a:endParaRPr lang="en-US"/>
          </a:p>
        </p:txBody>
      </p:sp>
      <p:sp>
        <p:nvSpPr>
          <p:cNvPr id="6" name="Date Placeholder 5"/>
          <p:cNvSpPr>
            <a:spLocks noGrp="1"/>
          </p:cNvSpPr>
          <p:nvPr>
            <p:ph type="dt" sz="half" idx="10"/>
          </p:nvPr>
        </p:nvSpPr>
        <p:spPr/>
        <p:txBody>
          <a:bodyPr/>
          <a:lstStyle/>
          <a:p>
            <a:pPr>
              <a:defRPr/>
            </a:pPr>
            <a:r>
              <a:rPr lang="en-GB" smtClean="0"/>
              <a:t>B. Foster - Hamburg/DESY -  Orsay 11/13</a:t>
            </a:r>
            <a:endParaRPr lang="en-US" dirty="0"/>
          </a:p>
        </p:txBody>
      </p:sp>
      <p:pic>
        <p:nvPicPr>
          <p:cNvPr id="4" name="Picture 3"/>
          <p:cNvPicPr>
            <a:picLocks noChangeAspect="1"/>
          </p:cNvPicPr>
          <p:nvPr/>
        </p:nvPicPr>
        <p:blipFill rotWithShape="1">
          <a:blip r:embed="rId3"/>
          <a:srcRect t="12098"/>
          <a:stretch/>
        </p:blipFill>
        <p:spPr>
          <a:xfrm>
            <a:off x="1763688" y="1971379"/>
            <a:ext cx="5654580" cy="4481957"/>
          </a:xfrm>
          <a:prstGeom prst="rect">
            <a:avLst/>
          </a:prstGeom>
        </p:spPr>
      </p:pic>
    </p:spTree>
    <p:extLst>
      <p:ext uri="{BB962C8B-B14F-4D97-AF65-F5344CB8AC3E}">
        <p14:creationId xmlns:p14="http://schemas.microsoft.com/office/powerpoint/2010/main" val="3137697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European activities</a:t>
            </a:r>
          </a:p>
        </p:txBody>
      </p:sp>
      <p:sp>
        <p:nvSpPr>
          <p:cNvPr id="680964" name="Text Box 4"/>
          <p:cNvSpPr txBox="1">
            <a:spLocks noChangeArrowheads="1"/>
          </p:cNvSpPr>
          <p:nvPr/>
        </p:nvSpPr>
        <p:spPr bwMode="auto">
          <a:xfrm>
            <a:off x="0" y="764704"/>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Notional breakdown of a request to EU</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11</a:t>
            </a:fld>
            <a:endParaRPr lang="en-US"/>
          </a:p>
        </p:txBody>
      </p:sp>
      <p:sp>
        <p:nvSpPr>
          <p:cNvPr id="6" name="Date Placeholder 5"/>
          <p:cNvSpPr>
            <a:spLocks noGrp="1"/>
          </p:cNvSpPr>
          <p:nvPr>
            <p:ph type="dt" sz="half" idx="10"/>
          </p:nvPr>
        </p:nvSpPr>
        <p:spPr/>
        <p:txBody>
          <a:bodyPr/>
          <a:lstStyle/>
          <a:p>
            <a:pPr>
              <a:defRPr/>
            </a:pPr>
            <a:r>
              <a:rPr lang="en-GB" smtClean="0"/>
              <a:t>B. Foster - Hamburg/DESY -  Orsay 11/13</a:t>
            </a:r>
            <a:endParaRPr lang="en-US"/>
          </a:p>
        </p:txBody>
      </p:sp>
      <p:sp>
        <p:nvSpPr>
          <p:cNvPr id="12" name="Text Box 4"/>
          <p:cNvSpPr txBox="1">
            <a:spLocks noChangeArrowheads="1"/>
          </p:cNvSpPr>
          <p:nvPr/>
        </p:nvSpPr>
        <p:spPr bwMode="auto">
          <a:xfrm>
            <a:off x="2208" y="5661248"/>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Under active discussion in LCC. Meeting for further development in January in DESY.</a:t>
            </a:r>
          </a:p>
        </p:txBody>
      </p:sp>
      <p:pic>
        <p:nvPicPr>
          <p:cNvPr id="3" name="Picture 2"/>
          <p:cNvPicPr>
            <a:picLocks noChangeAspect="1"/>
          </p:cNvPicPr>
          <p:nvPr/>
        </p:nvPicPr>
        <p:blipFill>
          <a:blip r:embed="rId3"/>
          <a:stretch>
            <a:fillRect/>
          </a:stretch>
        </p:blipFill>
        <p:spPr>
          <a:xfrm>
            <a:off x="2435557" y="1268760"/>
            <a:ext cx="4224675" cy="4414123"/>
          </a:xfrm>
          <a:prstGeom prst="rect">
            <a:avLst/>
          </a:prstGeom>
        </p:spPr>
      </p:pic>
    </p:spTree>
    <p:extLst>
      <p:ext uri="{BB962C8B-B14F-4D97-AF65-F5344CB8AC3E}">
        <p14:creationId xmlns:p14="http://schemas.microsoft.com/office/powerpoint/2010/main" val="17142130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err="1" smtClean="0"/>
              <a:t>Saclay</a:t>
            </a:r>
            <a:r>
              <a:rPr lang="en-US" altLang="ja-JP" dirty="0" smtClean="0"/>
              <a:t> </a:t>
            </a:r>
            <a:r>
              <a:rPr lang="en-US" altLang="ja-JP" smtClean="0"/>
              <a:t>“couturier”  </a:t>
            </a:r>
            <a:r>
              <a:rPr lang="en-US" altLang="ja-JP" dirty="0" smtClean="0"/>
              <a:t>proposal</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12</a:t>
            </a:fld>
            <a:endParaRPr lang="en-US"/>
          </a:p>
        </p:txBody>
      </p:sp>
      <p:sp>
        <p:nvSpPr>
          <p:cNvPr id="6" name="Date Placeholder 5"/>
          <p:cNvSpPr>
            <a:spLocks noGrp="1"/>
          </p:cNvSpPr>
          <p:nvPr>
            <p:ph type="dt" sz="half" idx="10"/>
          </p:nvPr>
        </p:nvSpPr>
        <p:spPr/>
        <p:txBody>
          <a:bodyPr/>
          <a:lstStyle/>
          <a:p>
            <a:pPr>
              <a:defRPr/>
            </a:pPr>
            <a:r>
              <a:rPr lang="en-GB" smtClean="0"/>
              <a:t>B. Foster - Hamburg/DESY -  Orsay 11/13</a:t>
            </a:r>
            <a:endParaRPr lang="en-US"/>
          </a:p>
        </p:txBody>
      </p:sp>
      <p:pic>
        <p:nvPicPr>
          <p:cNvPr id="4" name="Picture 3"/>
          <p:cNvPicPr>
            <a:picLocks noChangeAspect="1"/>
          </p:cNvPicPr>
          <p:nvPr/>
        </p:nvPicPr>
        <p:blipFill>
          <a:blip r:embed="rId3"/>
          <a:stretch>
            <a:fillRect/>
          </a:stretch>
        </p:blipFill>
        <p:spPr>
          <a:xfrm>
            <a:off x="179512" y="836712"/>
            <a:ext cx="8718935" cy="5544616"/>
          </a:xfrm>
          <a:prstGeom prst="rect">
            <a:avLst/>
          </a:prstGeom>
        </p:spPr>
      </p:pic>
    </p:spTree>
    <p:extLst>
      <p:ext uri="{BB962C8B-B14F-4D97-AF65-F5344CB8AC3E}">
        <p14:creationId xmlns:p14="http://schemas.microsoft.com/office/powerpoint/2010/main" val="36080551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07504" y="6592267"/>
            <a:ext cx="3474874" cy="365125"/>
          </a:xfrm>
          <a:prstGeom prst="rect">
            <a:avLst/>
          </a:prstGeom>
        </p:spPr>
        <p:txBody>
          <a:bodyPr/>
          <a:lstStyle/>
          <a:p>
            <a:r>
              <a:rPr lang="en-GB" sz="1200" dirty="0" smtClean="0"/>
              <a:t>B. Foster - Hamburg/DESY -  </a:t>
            </a:r>
            <a:r>
              <a:rPr lang="en-GB" sz="1200" dirty="0" err="1" smtClean="0"/>
              <a:t>Orsay</a:t>
            </a:r>
            <a:r>
              <a:rPr lang="en-GB" sz="1200" dirty="0" smtClean="0"/>
              <a:t> 11/13</a:t>
            </a:r>
            <a:endParaRPr lang="en-US" sz="1200" dirty="0"/>
          </a:p>
        </p:txBody>
      </p:sp>
      <p:sp>
        <p:nvSpPr>
          <p:cNvPr id="2" name="Title 1"/>
          <p:cNvSpPr>
            <a:spLocks noGrp="1"/>
          </p:cNvSpPr>
          <p:nvPr>
            <p:ph type="title" idx="4294967295"/>
          </p:nvPr>
        </p:nvSpPr>
        <p:spPr>
          <a:xfrm>
            <a:off x="350243" y="-92546"/>
            <a:ext cx="7876182" cy="857250"/>
          </a:xfrm>
        </p:spPr>
        <p:txBody>
          <a:bodyPr/>
          <a:lstStyle/>
          <a:p>
            <a:r>
              <a:rPr lang="en-US" dirty="0" smtClean="0"/>
              <a:t>European capabilities  </a:t>
            </a:r>
            <a:endParaRPr lang="en-US" dirty="0"/>
          </a:p>
        </p:txBody>
      </p:sp>
      <p:sp>
        <p:nvSpPr>
          <p:cNvPr id="3" name="Content Placeholder 2"/>
          <p:cNvSpPr>
            <a:spLocks noGrp="1"/>
          </p:cNvSpPr>
          <p:nvPr>
            <p:ph idx="4294967295"/>
          </p:nvPr>
        </p:nvSpPr>
        <p:spPr>
          <a:xfrm>
            <a:off x="350242" y="1979459"/>
            <a:ext cx="8309239" cy="4175571"/>
          </a:xfrm>
        </p:spPr>
        <p:txBody>
          <a:bodyPr>
            <a:noAutofit/>
          </a:bodyPr>
          <a:lstStyle/>
          <a:p>
            <a:pPr marL="36576" indent="0">
              <a:lnSpc>
                <a:spcPct val="120000"/>
              </a:lnSpc>
              <a:buNone/>
            </a:pPr>
            <a:r>
              <a:rPr lang="en-US" sz="1200" dirty="0" smtClean="0"/>
              <a:t>Three main strong points:</a:t>
            </a:r>
          </a:p>
          <a:p>
            <a:pPr lvl="1">
              <a:lnSpc>
                <a:spcPct val="120000"/>
              </a:lnSpc>
            </a:pPr>
            <a:r>
              <a:rPr lang="en-US" sz="1200" dirty="0" smtClean="0"/>
              <a:t>ILC participation (back to Tesla)  </a:t>
            </a:r>
          </a:p>
          <a:p>
            <a:pPr lvl="1">
              <a:lnSpc>
                <a:spcPct val="120000"/>
              </a:lnSpc>
            </a:pPr>
            <a:r>
              <a:rPr lang="en-US" sz="1200" dirty="0" smtClean="0"/>
              <a:t>XFEL and industrial base linked to it </a:t>
            </a:r>
          </a:p>
          <a:p>
            <a:pPr lvl="1">
              <a:lnSpc>
                <a:spcPct val="120000"/>
              </a:lnSpc>
            </a:pPr>
            <a:r>
              <a:rPr lang="en-US" sz="1200" dirty="0" smtClean="0"/>
              <a:t>CLIC and combined CLIC/ILC activities </a:t>
            </a:r>
          </a:p>
          <a:p>
            <a:pPr marL="36576" indent="0">
              <a:lnSpc>
                <a:spcPct val="120000"/>
              </a:lnSpc>
              <a:buNone/>
            </a:pPr>
            <a:r>
              <a:rPr lang="en-US" sz="1200" dirty="0" smtClean="0"/>
              <a:t>Make use of these ….</a:t>
            </a:r>
          </a:p>
          <a:p>
            <a:pPr marL="36576" indent="0">
              <a:lnSpc>
                <a:spcPct val="120000"/>
              </a:lnSpc>
              <a:buNone/>
            </a:pPr>
            <a:r>
              <a:rPr lang="en-US" sz="1200" dirty="0" smtClean="0">
                <a:solidFill>
                  <a:srgbClr val="FF0000"/>
                </a:solidFill>
              </a:rPr>
              <a:t>“Obvious model” to consider:</a:t>
            </a:r>
          </a:p>
          <a:p>
            <a:pPr>
              <a:lnSpc>
                <a:spcPct val="120000"/>
              </a:lnSpc>
            </a:pPr>
            <a:r>
              <a:rPr lang="en-US" sz="1200" dirty="0" smtClean="0"/>
              <a:t>Keep capabilities to build and deliver </a:t>
            </a:r>
            <a:r>
              <a:rPr lang="en-US" sz="1200" dirty="0" err="1" smtClean="0"/>
              <a:t>cryomodules</a:t>
            </a:r>
            <a:r>
              <a:rPr lang="en-US" sz="1200" dirty="0" smtClean="0"/>
              <a:t> (natural lead DESY and CEA, but also INFN expertise) </a:t>
            </a:r>
            <a:endParaRPr lang="en-US" sz="1200" dirty="0"/>
          </a:p>
          <a:p>
            <a:pPr>
              <a:lnSpc>
                <a:spcPct val="120000"/>
              </a:lnSpc>
            </a:pPr>
            <a:r>
              <a:rPr lang="en-US" sz="1200" dirty="0" smtClean="0"/>
              <a:t>Focus on a couple of other system where Europe have expertise, scientific/technical capabilities </a:t>
            </a:r>
          </a:p>
          <a:p>
            <a:pPr marL="36576" indent="0">
              <a:lnSpc>
                <a:spcPct val="120000"/>
              </a:lnSpc>
              <a:buNone/>
            </a:pPr>
            <a:r>
              <a:rPr lang="en-US" sz="1200" dirty="0" smtClean="0"/>
              <a:t>             (BDS system linked to participation in ATF, possibly damping rings, … )</a:t>
            </a:r>
          </a:p>
          <a:p>
            <a:pPr marL="36576" indent="0">
              <a:lnSpc>
                <a:spcPct val="120000"/>
              </a:lnSpc>
              <a:buNone/>
            </a:pPr>
            <a:r>
              <a:rPr lang="en-US" sz="1200" dirty="0"/>
              <a:t> </a:t>
            </a:r>
            <a:r>
              <a:rPr lang="en-US" sz="1200" dirty="0" smtClean="0"/>
              <a:t>            BDS sticks out due to significant communities in UK, Spain, France, CERN, … </a:t>
            </a:r>
          </a:p>
          <a:p>
            <a:pPr marL="36576" indent="0">
              <a:lnSpc>
                <a:spcPct val="120000"/>
              </a:lnSpc>
              <a:buNone/>
            </a:pPr>
            <a:r>
              <a:rPr lang="en-US" sz="1200" dirty="0" smtClean="0">
                <a:solidFill>
                  <a:srgbClr val="FF0000"/>
                </a:solidFill>
              </a:rPr>
              <a:t>Next years – possibly related to EU supported activities: </a:t>
            </a:r>
          </a:p>
          <a:p>
            <a:pPr>
              <a:lnSpc>
                <a:spcPct val="120000"/>
              </a:lnSpc>
            </a:pPr>
            <a:r>
              <a:rPr lang="en-US" sz="1200" dirty="0" smtClean="0"/>
              <a:t>Develop these two branches, with EU support if possible </a:t>
            </a:r>
          </a:p>
          <a:p>
            <a:pPr>
              <a:lnSpc>
                <a:spcPct val="120000"/>
              </a:lnSpc>
            </a:pPr>
            <a:r>
              <a:rPr lang="en-US" sz="1200" dirty="0" smtClean="0"/>
              <a:t>Would naturally form two main technical development branches where most of the European ILC</a:t>
            </a:r>
          </a:p>
          <a:p>
            <a:pPr marL="36576" indent="0">
              <a:lnSpc>
                <a:spcPct val="120000"/>
              </a:lnSpc>
              <a:buNone/>
            </a:pPr>
            <a:r>
              <a:rPr lang="en-US" sz="1200" dirty="0"/>
              <a:t> </a:t>
            </a:r>
            <a:r>
              <a:rPr lang="en-US" sz="1200" dirty="0" smtClean="0"/>
              <a:t>         </a:t>
            </a:r>
            <a:r>
              <a:rPr lang="en-US" sz="1200" dirty="0"/>
              <a:t> </a:t>
            </a:r>
            <a:r>
              <a:rPr lang="en-US" sz="1200" dirty="0" smtClean="0"/>
              <a:t>community could participate, with European industry partners</a:t>
            </a:r>
            <a:endParaRPr lang="en-US" sz="1200" dirty="0"/>
          </a:p>
          <a:p>
            <a:pPr>
              <a:lnSpc>
                <a:spcPct val="120000"/>
              </a:lnSpc>
            </a:pPr>
            <a:r>
              <a:rPr lang="en-US" sz="1200" dirty="0" smtClean="0">
                <a:solidFill>
                  <a:srgbClr val="FF0000"/>
                </a:solidFill>
              </a:rPr>
              <a:t>Put together a modest team, distributed across mains labs with limited material budget, focusing on the key areas above (would also put in place a European structure, and support key existing activities linked to </a:t>
            </a:r>
            <a:r>
              <a:rPr lang="en-US" sz="1200" dirty="0" err="1" smtClean="0">
                <a:solidFill>
                  <a:srgbClr val="FF0000"/>
                </a:solidFill>
              </a:rPr>
              <a:t>cryomodules</a:t>
            </a:r>
            <a:r>
              <a:rPr lang="en-US" sz="1200" dirty="0" smtClean="0">
                <a:solidFill>
                  <a:srgbClr val="FF0000"/>
                </a:solidFill>
              </a:rPr>
              <a:t> and BDS/ATF in particular)  </a:t>
            </a:r>
          </a:p>
        </p:txBody>
      </p:sp>
      <p:graphicFrame>
        <p:nvGraphicFramePr>
          <p:cNvPr id="9" name="Content Placeholder 5"/>
          <p:cNvGraphicFramePr>
            <a:graphicFrameLocks/>
          </p:cNvGraphicFramePr>
          <p:nvPr>
            <p:extLst>
              <p:ext uri="{D42A27DB-BD31-4B8C-83A1-F6EECF244321}">
                <p14:modId xmlns:p14="http://schemas.microsoft.com/office/powerpoint/2010/main" val="760701413"/>
              </p:ext>
            </p:extLst>
          </p:nvPr>
        </p:nvGraphicFramePr>
        <p:xfrm>
          <a:off x="350243" y="810198"/>
          <a:ext cx="8538537" cy="1570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67544" y="836712"/>
            <a:ext cx="4062430" cy="400110"/>
          </a:xfrm>
          <a:prstGeom prst="rect">
            <a:avLst/>
          </a:prstGeom>
          <a:noFill/>
        </p:spPr>
        <p:txBody>
          <a:bodyPr wrap="none" rtlCol="0">
            <a:spAutoFit/>
          </a:bodyPr>
          <a:lstStyle/>
          <a:p>
            <a:r>
              <a:rPr lang="en-US" dirty="0" smtClean="0"/>
              <a:t>(Slides thanks to </a:t>
            </a:r>
            <a:r>
              <a:rPr lang="en-US" dirty="0" err="1" smtClean="0"/>
              <a:t>Steinar</a:t>
            </a:r>
            <a:r>
              <a:rPr lang="en-US" dirty="0" smtClean="0"/>
              <a:t> </a:t>
            </a:r>
            <a:r>
              <a:rPr lang="en-US" dirty="0" err="1" smtClean="0"/>
              <a:t>Stapnes</a:t>
            </a:r>
            <a:r>
              <a:rPr lang="en-US" dirty="0" smtClean="0"/>
              <a:t>)</a:t>
            </a:r>
            <a:endParaRPr lang="en-US" dirty="0"/>
          </a:p>
        </p:txBody>
      </p:sp>
      <p:sp>
        <p:nvSpPr>
          <p:cNvPr id="6" name="Slide Number Placeholder 5"/>
          <p:cNvSpPr>
            <a:spLocks noGrp="1"/>
          </p:cNvSpPr>
          <p:nvPr>
            <p:ph type="sldNum" sz="quarter" idx="12"/>
          </p:nvPr>
        </p:nvSpPr>
        <p:spPr/>
        <p:txBody>
          <a:bodyPr/>
          <a:lstStyle/>
          <a:p>
            <a:pPr>
              <a:defRPr/>
            </a:pPr>
            <a:fld id="{2583371E-7C2E-5F4C-ABBD-2C4C77719426}" type="slidenum">
              <a:rPr lang="en-US" smtClean="0"/>
              <a:pPr>
                <a:defRPr/>
              </a:pPr>
              <a:t>13</a:t>
            </a:fld>
            <a:endParaRPr lang="en-US"/>
          </a:p>
        </p:txBody>
      </p:sp>
    </p:spTree>
    <p:extLst>
      <p:ext uri="{BB962C8B-B14F-4D97-AF65-F5344CB8AC3E}">
        <p14:creationId xmlns:p14="http://schemas.microsoft.com/office/powerpoint/2010/main" val="200520331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483"/>
            <a:ext cx="8226854" cy="857187"/>
          </a:xfrm>
        </p:spPr>
        <p:txBody>
          <a:bodyPr/>
          <a:lstStyle/>
          <a:p>
            <a:r>
              <a:rPr lang="en-US" dirty="0" smtClean="0"/>
              <a:t>As a matrix … </a:t>
            </a:r>
            <a:endParaRPr lang="en-US" dirty="0"/>
          </a:p>
        </p:txBody>
      </p:sp>
      <p:sp>
        <p:nvSpPr>
          <p:cNvPr id="4" name="Date Placeholder 3"/>
          <p:cNvSpPr>
            <a:spLocks noGrp="1"/>
          </p:cNvSpPr>
          <p:nvPr>
            <p:ph type="dt" sz="half" idx="4294967295"/>
          </p:nvPr>
        </p:nvSpPr>
        <p:spPr>
          <a:xfrm>
            <a:off x="17007" y="6592267"/>
            <a:ext cx="3330857" cy="365125"/>
          </a:xfrm>
          <a:prstGeom prst="rect">
            <a:avLst/>
          </a:prstGeom>
        </p:spPr>
        <p:txBody>
          <a:bodyPr/>
          <a:lstStyle/>
          <a:p>
            <a:r>
              <a:rPr lang="en-GB" sz="1200" dirty="0" smtClean="0"/>
              <a:t>B. Foster - Hamburg/DESY -  </a:t>
            </a:r>
            <a:r>
              <a:rPr lang="en-GB" sz="1200" dirty="0" err="1" smtClean="0"/>
              <a:t>Orsay</a:t>
            </a:r>
            <a:r>
              <a:rPr lang="en-GB" sz="1200" dirty="0" smtClean="0"/>
              <a:t> 11/13</a:t>
            </a:r>
            <a:endParaRPr lang="en-US" sz="1200" dirty="0"/>
          </a:p>
        </p:txBody>
      </p:sp>
      <p:graphicFrame>
        <p:nvGraphicFramePr>
          <p:cNvPr id="10" name="Table 9"/>
          <p:cNvGraphicFramePr>
            <a:graphicFrameLocks noGrp="1"/>
          </p:cNvGraphicFramePr>
          <p:nvPr>
            <p:extLst>
              <p:ext uri="{D42A27DB-BD31-4B8C-83A1-F6EECF244321}">
                <p14:modId xmlns:p14="http://schemas.microsoft.com/office/powerpoint/2010/main" val="428086345"/>
              </p:ext>
            </p:extLst>
          </p:nvPr>
        </p:nvGraphicFramePr>
        <p:xfrm>
          <a:off x="323528" y="1340768"/>
          <a:ext cx="8496945" cy="3840480"/>
        </p:xfrm>
        <a:graphic>
          <a:graphicData uri="http://schemas.openxmlformats.org/drawingml/2006/table">
            <a:tbl>
              <a:tblPr firstRow="1" bandRow="1">
                <a:tableStyleId>{8A107856-5554-42FB-B03E-39F5DBC370BA}</a:tableStyleId>
              </a:tblPr>
              <a:tblGrid>
                <a:gridCol w="1256780"/>
                <a:gridCol w="369849"/>
                <a:gridCol w="1109675"/>
                <a:gridCol w="1152128"/>
                <a:gridCol w="1008112"/>
                <a:gridCol w="317307"/>
                <a:gridCol w="1298822"/>
                <a:gridCol w="1984272"/>
              </a:tblGrid>
              <a:tr h="443128">
                <a:tc>
                  <a:txBody>
                    <a:bodyPr/>
                    <a:lstStyle/>
                    <a:p>
                      <a:r>
                        <a:rPr lang="en-US" sz="1200" dirty="0" smtClean="0">
                          <a:solidFill>
                            <a:schemeClr val="accent6">
                              <a:lumMod val="50000"/>
                            </a:schemeClr>
                          </a:solidFill>
                        </a:rPr>
                        <a:t>Timeline</a:t>
                      </a:r>
                      <a:endParaRPr lang="en-US" sz="1200" dirty="0">
                        <a:solidFill>
                          <a:schemeClr val="accent6">
                            <a:lumMod val="50000"/>
                          </a:schemeClr>
                        </a:solidFill>
                      </a:endParaRPr>
                    </a:p>
                  </a:txBody>
                  <a:tcPr/>
                </a:tc>
                <a:tc>
                  <a:txBody>
                    <a:bodyPr/>
                    <a:lstStyle/>
                    <a:p>
                      <a:r>
                        <a:rPr lang="en-US" sz="1200" dirty="0" smtClean="0"/>
                        <a:t>… </a:t>
                      </a:r>
                      <a:endParaRPr lang="en-US" sz="1200" dirty="0">
                        <a:solidFill>
                          <a:schemeClr val="accent6">
                            <a:lumMod val="50000"/>
                          </a:schemeClr>
                        </a:solidFill>
                      </a:endParaRPr>
                    </a:p>
                  </a:txBody>
                  <a:tcPr/>
                </a:tc>
                <a:tc>
                  <a:txBody>
                    <a:bodyPr/>
                    <a:lstStyle/>
                    <a:p>
                      <a:r>
                        <a:rPr lang="en-US" sz="1200" dirty="0" smtClean="0"/>
                        <a:t>DR</a:t>
                      </a:r>
                      <a:endParaRPr lang="en-US" sz="1200" dirty="0">
                        <a:solidFill>
                          <a:schemeClr val="accent6">
                            <a:lumMod val="50000"/>
                          </a:schemeClr>
                        </a:solidFill>
                      </a:endParaRPr>
                    </a:p>
                  </a:txBody>
                  <a:tcPr/>
                </a:tc>
                <a:tc>
                  <a:txBody>
                    <a:bodyPr/>
                    <a:lstStyle/>
                    <a:p>
                      <a:r>
                        <a:rPr lang="en-US" sz="1200" dirty="0" smtClean="0">
                          <a:solidFill>
                            <a:schemeClr val="dk1"/>
                          </a:solidFill>
                        </a:rPr>
                        <a:t>ML</a:t>
                      </a:r>
                      <a:endParaRPr lang="en-US" sz="1200" dirty="0">
                        <a:solidFill>
                          <a:schemeClr val="accent6">
                            <a:lumMod val="50000"/>
                          </a:schemeClr>
                        </a:solidFill>
                      </a:endParaRPr>
                    </a:p>
                  </a:txBody>
                  <a:tcPr/>
                </a:tc>
                <a:tc>
                  <a:txBody>
                    <a:bodyPr/>
                    <a:lstStyle/>
                    <a:p>
                      <a:r>
                        <a:rPr lang="en-US" sz="1200" dirty="0" smtClean="0"/>
                        <a:t>BDS</a:t>
                      </a:r>
                      <a:r>
                        <a:rPr lang="en-US" sz="1200" baseline="0" dirty="0" smtClean="0"/>
                        <a:t> </a:t>
                      </a:r>
                      <a:endParaRPr lang="en-US" sz="1200" dirty="0">
                        <a:solidFill>
                          <a:schemeClr val="accent6">
                            <a:lumMod val="50000"/>
                          </a:schemeClr>
                        </a:solidFill>
                      </a:endParaRPr>
                    </a:p>
                  </a:txBody>
                  <a:tcPr/>
                </a:tc>
                <a:tc>
                  <a:txBody>
                    <a:bodyPr/>
                    <a:lstStyle/>
                    <a:p>
                      <a:r>
                        <a:rPr lang="en-US" sz="1200" dirty="0" smtClean="0"/>
                        <a:t>… </a:t>
                      </a:r>
                      <a:endParaRPr lang="en-US" sz="1200" dirty="0">
                        <a:solidFill>
                          <a:schemeClr val="accent6">
                            <a:lumMod val="50000"/>
                          </a:schemeClr>
                        </a:solidFill>
                      </a:endParaRPr>
                    </a:p>
                  </a:txBody>
                  <a:tcPr/>
                </a:tc>
                <a:tc>
                  <a:txBody>
                    <a:bodyPr/>
                    <a:lstStyle/>
                    <a:p>
                      <a:r>
                        <a:rPr lang="en-US" sz="1200" dirty="0" err="1" smtClean="0"/>
                        <a:t>Phys</a:t>
                      </a:r>
                      <a:r>
                        <a:rPr lang="en-US" sz="1200" dirty="0" smtClean="0"/>
                        <a:t>/Detector</a:t>
                      </a:r>
                      <a:endParaRPr lang="en-US" sz="1200" dirty="0">
                        <a:solidFill>
                          <a:schemeClr val="accent6">
                            <a:lumMod val="50000"/>
                          </a:schemeClr>
                        </a:solidFill>
                      </a:endParaRPr>
                    </a:p>
                  </a:txBody>
                  <a:tcPr/>
                </a:tc>
                <a:tc>
                  <a:txBody>
                    <a:bodyPr/>
                    <a:lstStyle/>
                    <a:p>
                      <a:r>
                        <a:rPr lang="en-US" sz="1200" dirty="0" smtClean="0"/>
                        <a:t>Comment </a:t>
                      </a:r>
                      <a:endParaRPr lang="en-US" sz="1200" dirty="0">
                        <a:solidFill>
                          <a:schemeClr val="accent6">
                            <a:lumMod val="50000"/>
                          </a:schemeClr>
                        </a:solidFill>
                      </a:endParaRPr>
                    </a:p>
                  </a:txBody>
                  <a:tcPr/>
                </a:tc>
              </a:tr>
              <a:tr h="850569">
                <a:tc>
                  <a:txBody>
                    <a:bodyPr/>
                    <a:lstStyle/>
                    <a:p>
                      <a:r>
                        <a:rPr lang="en-US" sz="1200" dirty="0" smtClean="0"/>
                        <a:t>2014-2017(18): Design </a:t>
                      </a:r>
                      <a:r>
                        <a:rPr lang="en-US" sz="1200" dirty="0" err="1" smtClean="0"/>
                        <a:t>finalisation</a:t>
                      </a:r>
                      <a:r>
                        <a:rPr lang="en-US" sz="1200" dirty="0" smtClean="0"/>
                        <a:t>,</a:t>
                      </a:r>
                      <a:r>
                        <a:rPr lang="en-US" sz="1200" baseline="0" dirty="0" smtClean="0"/>
                        <a:t> technical designs &amp; site specific design</a:t>
                      </a:r>
                      <a:r>
                        <a:rPr lang="en-US" sz="1200" dirty="0" smtClean="0"/>
                        <a:t>  </a:t>
                      </a:r>
                      <a:endParaRPr lang="en-US" sz="1200" dirty="0">
                        <a:solidFill>
                          <a:schemeClr val="accent6">
                            <a:lumMod val="50000"/>
                          </a:schemeClr>
                        </a:solidFill>
                      </a:endParaRPr>
                    </a:p>
                  </a:txBody>
                  <a:tcPr/>
                </a:tc>
                <a:tc>
                  <a:txBody>
                    <a:bodyPr/>
                    <a:lstStyle/>
                    <a:p>
                      <a:endParaRPr lang="en-US" sz="1200">
                        <a:solidFill>
                          <a:schemeClr val="accent6">
                            <a:lumMod val="50000"/>
                          </a:schemeClr>
                        </a:solidFill>
                      </a:endParaRPr>
                    </a:p>
                  </a:txBody>
                  <a:tcPr/>
                </a:tc>
                <a:tc>
                  <a:txBody>
                    <a:bodyPr/>
                    <a:lstStyle/>
                    <a:p>
                      <a:r>
                        <a:rPr lang="en-US" sz="1200" dirty="0" smtClean="0">
                          <a:solidFill>
                            <a:schemeClr val="accent6">
                              <a:lumMod val="50000"/>
                            </a:schemeClr>
                          </a:solidFill>
                        </a:rPr>
                        <a:t>European</a:t>
                      </a:r>
                      <a:r>
                        <a:rPr lang="en-US" sz="1200" baseline="0" dirty="0" smtClean="0">
                          <a:solidFill>
                            <a:schemeClr val="accent6">
                              <a:lumMod val="50000"/>
                            </a:schemeClr>
                          </a:solidFill>
                        </a:rPr>
                        <a:t> leadership but also clear interest from China and US</a:t>
                      </a:r>
                      <a:endParaRPr lang="en-US" sz="1200" dirty="0">
                        <a:solidFill>
                          <a:schemeClr val="accent6">
                            <a:lumMod val="50000"/>
                          </a:schemeClr>
                        </a:solidFill>
                      </a:endParaRPr>
                    </a:p>
                  </a:txBody>
                  <a:tcPr>
                    <a:solidFill>
                      <a:srgbClr val="CCFFCC"/>
                    </a:solidFill>
                  </a:tcPr>
                </a:tc>
                <a:tc>
                  <a:txBody>
                    <a:bodyPr/>
                    <a:lstStyle/>
                    <a:p>
                      <a:r>
                        <a:rPr lang="en-US" sz="1200" dirty="0" smtClean="0">
                          <a:solidFill>
                            <a:schemeClr val="accent6">
                              <a:lumMod val="50000"/>
                            </a:schemeClr>
                          </a:solidFill>
                        </a:rPr>
                        <a:t>XFEL</a:t>
                      </a:r>
                      <a:r>
                        <a:rPr lang="en-US" sz="1200" baseline="0" dirty="0" smtClean="0">
                          <a:solidFill>
                            <a:schemeClr val="accent6">
                              <a:lumMod val="50000"/>
                            </a:schemeClr>
                          </a:solidFill>
                        </a:rPr>
                        <a:t> </a:t>
                      </a:r>
                      <a:endParaRPr lang="en-US" sz="1200" dirty="0">
                        <a:solidFill>
                          <a:schemeClr val="accent6">
                            <a:lumMod val="50000"/>
                          </a:schemeClr>
                        </a:solidFill>
                      </a:endParaRPr>
                    </a:p>
                  </a:txBody>
                  <a:tcPr>
                    <a:solidFill>
                      <a:srgbClr val="CCFFCC"/>
                    </a:solidFill>
                  </a:tcPr>
                </a:tc>
                <a:tc>
                  <a:txBody>
                    <a:bodyPr/>
                    <a:lstStyle/>
                    <a:p>
                      <a:r>
                        <a:rPr lang="en-US" sz="1200" dirty="0" smtClean="0">
                          <a:solidFill>
                            <a:schemeClr val="accent6">
                              <a:lumMod val="50000"/>
                            </a:schemeClr>
                          </a:solidFill>
                        </a:rPr>
                        <a:t>European</a:t>
                      </a:r>
                      <a:r>
                        <a:rPr lang="en-US" sz="1200" baseline="0" dirty="0" smtClean="0">
                          <a:solidFill>
                            <a:schemeClr val="accent6">
                              <a:lumMod val="50000"/>
                            </a:schemeClr>
                          </a:solidFill>
                        </a:rPr>
                        <a:t> leadership </a:t>
                      </a:r>
                      <a:endParaRPr lang="en-US" sz="1200" dirty="0">
                        <a:solidFill>
                          <a:schemeClr val="accent6">
                            <a:lumMod val="50000"/>
                          </a:schemeClr>
                        </a:solidFill>
                      </a:endParaRPr>
                    </a:p>
                  </a:txBody>
                  <a:tcPr>
                    <a:solidFill>
                      <a:srgbClr val="CCFFCC"/>
                    </a:solidFill>
                  </a:tcPr>
                </a:tc>
                <a:tc>
                  <a:txBody>
                    <a:bodyPr/>
                    <a:lstStyle/>
                    <a:p>
                      <a:endParaRPr lang="en-US" sz="1200">
                        <a:solidFill>
                          <a:schemeClr val="accent6">
                            <a:lumMod val="50000"/>
                          </a:schemeClr>
                        </a:solidFill>
                      </a:endParaRPr>
                    </a:p>
                  </a:txBody>
                  <a:tcPr/>
                </a:tc>
                <a:tc>
                  <a:txBody>
                    <a:bodyPr/>
                    <a:lstStyle/>
                    <a:p>
                      <a:r>
                        <a:rPr lang="en-US" sz="1200" baseline="0" dirty="0" smtClean="0">
                          <a:solidFill>
                            <a:schemeClr val="accent6">
                              <a:lumMod val="50000"/>
                            </a:schemeClr>
                          </a:solidFill>
                        </a:rPr>
                        <a:t>Other talks in this session</a:t>
                      </a:r>
                      <a:endParaRPr lang="en-US" sz="1200" dirty="0">
                        <a:solidFill>
                          <a:schemeClr val="accent6">
                            <a:lumMod val="50000"/>
                          </a:schemeClr>
                        </a:solidFill>
                      </a:endParaRPr>
                    </a:p>
                  </a:txBody>
                  <a:tcPr>
                    <a:solidFill>
                      <a:srgbClr val="CC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dk1"/>
                          </a:solidFill>
                        </a:rPr>
                        <a:t>European</a:t>
                      </a:r>
                      <a:r>
                        <a:rPr lang="en-US" sz="1200" baseline="0" dirty="0" smtClean="0">
                          <a:solidFill>
                            <a:schemeClr val="dk1"/>
                          </a:solidFill>
                        </a:rPr>
                        <a:t> project(s) to make coherent contribution to well defined and visible Japan lead but international design team – could invoke EU support</a:t>
                      </a:r>
                      <a:endParaRPr lang="en-US" sz="1200" dirty="0" smtClean="0">
                        <a:solidFill>
                          <a:schemeClr val="accent6">
                            <a:lumMod val="50000"/>
                          </a:schemeClr>
                        </a:solidFill>
                      </a:endParaRPr>
                    </a:p>
                  </a:txBody>
                  <a:tcPr/>
                </a:tc>
              </a:tr>
              <a:tr h="4288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2017-2020: Pre-series</a:t>
                      </a:r>
                    </a:p>
                  </a:txBody>
                  <a:tcPr/>
                </a:tc>
                <a:tc>
                  <a:txBody>
                    <a:bodyPr/>
                    <a:lstStyle/>
                    <a:p>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For potentia</a:t>
                      </a:r>
                      <a:r>
                        <a:rPr lang="en-US" sz="1200" baseline="0" dirty="0" smtClean="0">
                          <a:solidFill>
                            <a:schemeClr val="accent6">
                              <a:lumMod val="50000"/>
                            </a:schemeClr>
                          </a:solidFill>
                        </a:rPr>
                        <a:t>l deliverables</a:t>
                      </a:r>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At end of XFEL</a:t>
                      </a:r>
                      <a:r>
                        <a:rPr lang="en-US" sz="1200" baseline="0" dirty="0" smtClean="0">
                          <a:solidFill>
                            <a:schemeClr val="accent6">
                              <a:lumMod val="50000"/>
                            </a:schemeClr>
                          </a:solidFill>
                        </a:rPr>
                        <a:t> </a:t>
                      </a:r>
                      <a:endParaRPr lang="en-US" sz="1200" dirty="0">
                        <a:solidFill>
                          <a:schemeClr val="accent6">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6">
                              <a:lumMod val="50000"/>
                            </a:schemeClr>
                          </a:solidFill>
                        </a:rPr>
                        <a:t>For potentia</a:t>
                      </a:r>
                      <a:r>
                        <a:rPr lang="en-US" sz="1200" baseline="0" dirty="0" smtClean="0">
                          <a:solidFill>
                            <a:schemeClr val="accent6">
                              <a:lumMod val="50000"/>
                            </a:schemeClr>
                          </a:solidFill>
                        </a:rPr>
                        <a:t>l deliverables</a:t>
                      </a:r>
                      <a:endParaRPr lang="en-US" sz="1200" dirty="0" smtClean="0">
                        <a:solidFill>
                          <a:schemeClr val="accent6">
                            <a:lumMod val="50000"/>
                          </a:schemeClr>
                        </a:solidFill>
                      </a:endParaRPr>
                    </a:p>
                  </a:txBody>
                  <a:tcPr/>
                </a:tc>
                <a:tc>
                  <a:txBody>
                    <a:bodyPr/>
                    <a:lstStyle/>
                    <a:p>
                      <a:endParaRPr lang="en-US" sz="1200">
                        <a:solidFill>
                          <a:schemeClr val="accent6">
                            <a:lumMod val="50000"/>
                          </a:schemeClr>
                        </a:solidFill>
                      </a:endParaRPr>
                    </a:p>
                  </a:txBody>
                  <a:tcPr/>
                </a:tc>
                <a:tc>
                  <a:txBody>
                    <a:bodyPr/>
                    <a:lstStyle/>
                    <a:p>
                      <a:r>
                        <a:rPr lang="en-US" sz="1200" dirty="0" smtClean="0">
                          <a:solidFill>
                            <a:schemeClr val="accent6">
                              <a:lumMod val="50000"/>
                            </a:schemeClr>
                          </a:solidFill>
                        </a:rPr>
                        <a:t>…</a:t>
                      </a:r>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Outside</a:t>
                      </a:r>
                      <a:r>
                        <a:rPr lang="en-US" sz="1200" baseline="0" dirty="0" smtClean="0">
                          <a:solidFill>
                            <a:schemeClr val="accent6">
                              <a:lumMod val="50000"/>
                            </a:schemeClr>
                          </a:solidFill>
                        </a:rPr>
                        <a:t> scope of current discussion but capabilities in phase above (labs, industry) </a:t>
                      </a:r>
                      <a:endParaRPr lang="en-US" sz="1200" dirty="0">
                        <a:solidFill>
                          <a:schemeClr val="accent6">
                            <a:lumMod val="50000"/>
                          </a:schemeClr>
                        </a:solidFill>
                      </a:endParaRPr>
                    </a:p>
                  </a:txBody>
                  <a:tcPr/>
                </a:tc>
              </a:tr>
              <a:tr h="4233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2018-2028: Construction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endParaRPr lang="en-US" sz="1200" dirty="0">
                        <a:solidFill>
                          <a:schemeClr val="accent6">
                            <a:lumMod val="50000"/>
                          </a:schemeClr>
                        </a:solidFill>
                      </a:endParaRPr>
                    </a:p>
                  </a:txBody>
                  <a:tcPr/>
                </a:tc>
                <a:tc>
                  <a:txBody>
                    <a:bodyPr/>
                    <a:lstStyle/>
                    <a:p>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Part</a:t>
                      </a:r>
                      <a:r>
                        <a:rPr lang="en-US" sz="1200" baseline="0" dirty="0" smtClean="0">
                          <a:solidFill>
                            <a:schemeClr val="accent6">
                              <a:lumMod val="50000"/>
                            </a:schemeClr>
                          </a:solidFill>
                        </a:rPr>
                        <a:t> could be delivered by Europe but likely other major possibilities</a:t>
                      </a:r>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Fraction of </a:t>
                      </a:r>
                      <a:r>
                        <a:rPr lang="en-US" sz="1200" dirty="0" err="1" smtClean="0">
                          <a:solidFill>
                            <a:schemeClr val="accent6">
                              <a:lumMod val="50000"/>
                            </a:schemeClr>
                          </a:solidFill>
                        </a:rPr>
                        <a:t>cryomodules</a:t>
                      </a:r>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Main</a:t>
                      </a:r>
                      <a:r>
                        <a:rPr lang="en-US" sz="1200" baseline="0" dirty="0" smtClean="0">
                          <a:solidFill>
                            <a:schemeClr val="accent6">
                              <a:lumMod val="50000"/>
                            </a:schemeClr>
                          </a:solidFill>
                        </a:rPr>
                        <a:t> parts could be delivered by Europe</a:t>
                      </a:r>
                    </a:p>
                    <a:p>
                      <a:r>
                        <a:rPr lang="en-US" sz="1200" baseline="0" dirty="0" smtClean="0">
                          <a:solidFill>
                            <a:schemeClr val="accent6">
                              <a:lumMod val="50000"/>
                            </a:schemeClr>
                          </a:solidFill>
                        </a:rPr>
                        <a:t>(room for others as well)</a:t>
                      </a:r>
                      <a:endParaRPr lang="en-US" sz="1200" dirty="0">
                        <a:solidFill>
                          <a:schemeClr val="accent6">
                            <a:lumMod val="50000"/>
                          </a:schemeClr>
                        </a:solidFill>
                      </a:endParaRPr>
                    </a:p>
                  </a:txBody>
                  <a:tcPr/>
                </a:tc>
                <a:tc>
                  <a:txBody>
                    <a:bodyPr/>
                    <a:lstStyle/>
                    <a:p>
                      <a:endParaRPr lang="en-US" sz="1200" dirty="0">
                        <a:solidFill>
                          <a:schemeClr val="accent6">
                            <a:lumMod val="50000"/>
                          </a:schemeClr>
                        </a:solidFill>
                      </a:endParaRPr>
                    </a:p>
                  </a:txBody>
                  <a:tcPr/>
                </a:tc>
                <a:tc>
                  <a:txBody>
                    <a:bodyPr/>
                    <a:lstStyle/>
                    <a:p>
                      <a:r>
                        <a:rPr lang="en-US" sz="1200" dirty="0" smtClean="0">
                          <a:solidFill>
                            <a:schemeClr val="accent6">
                              <a:lumMod val="50000"/>
                            </a:schemeClr>
                          </a:solidFill>
                        </a:rPr>
                        <a:t>…. </a:t>
                      </a:r>
                      <a:endParaRPr lang="en-US" sz="1200" dirty="0">
                        <a:solidFill>
                          <a:schemeClr val="accent6">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6">
                              <a:lumMod val="50000"/>
                            </a:schemeClr>
                          </a:solidFill>
                        </a:rPr>
                        <a:t>Outside</a:t>
                      </a:r>
                      <a:r>
                        <a:rPr lang="en-US" sz="1200" baseline="0" dirty="0" smtClean="0">
                          <a:solidFill>
                            <a:schemeClr val="accent6">
                              <a:lumMod val="50000"/>
                            </a:schemeClr>
                          </a:solidFill>
                        </a:rPr>
                        <a:t> scope of current discussion </a:t>
                      </a:r>
                      <a:endParaRPr lang="en-US" sz="1200" dirty="0" smtClean="0">
                        <a:solidFill>
                          <a:schemeClr val="accent6">
                            <a:lumMod val="50000"/>
                          </a:schemeClr>
                        </a:solidFill>
                      </a:endParaRPr>
                    </a:p>
                    <a:p>
                      <a:endParaRPr lang="en-US" sz="1200" dirty="0">
                        <a:solidFill>
                          <a:schemeClr val="accent6">
                            <a:lumMod val="50000"/>
                          </a:schemeClr>
                        </a:solidFill>
                      </a:endParaRPr>
                    </a:p>
                  </a:txBody>
                  <a:tcPr/>
                </a:tc>
              </a:tr>
            </a:tbl>
          </a:graphicData>
        </a:graphic>
      </p:graphicFrame>
      <p:sp>
        <p:nvSpPr>
          <p:cNvPr id="3" name="Slide Number Placeholder 2"/>
          <p:cNvSpPr>
            <a:spLocks noGrp="1"/>
          </p:cNvSpPr>
          <p:nvPr>
            <p:ph type="sldNum" sz="quarter" idx="12"/>
          </p:nvPr>
        </p:nvSpPr>
        <p:spPr/>
        <p:txBody>
          <a:bodyPr/>
          <a:lstStyle/>
          <a:p>
            <a:pPr>
              <a:defRPr/>
            </a:pPr>
            <a:fld id="{72D276BA-553B-5844-9F65-693FD43519EC}" type="slidenum">
              <a:rPr lang="en-US" smtClean="0"/>
              <a:pPr>
                <a:defRPr/>
              </a:pPr>
              <a:t>14</a:t>
            </a:fld>
            <a:endParaRPr lang="en-US"/>
          </a:p>
        </p:txBody>
      </p:sp>
    </p:spTree>
    <p:extLst>
      <p:ext uri="{BB962C8B-B14F-4D97-AF65-F5344CB8AC3E}">
        <p14:creationId xmlns:p14="http://schemas.microsoft.com/office/powerpoint/2010/main" val="12255250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483"/>
            <a:ext cx="8226854" cy="857187"/>
          </a:xfrm>
        </p:spPr>
        <p:txBody>
          <a:bodyPr/>
          <a:lstStyle/>
          <a:p>
            <a:r>
              <a:rPr lang="en-US" dirty="0" smtClean="0"/>
              <a:t>Summary of </a:t>
            </a:r>
            <a:r>
              <a:rPr lang="en-US" dirty="0" err="1" smtClean="0"/>
              <a:t>Orsay</a:t>
            </a:r>
            <a:r>
              <a:rPr lang="en-US" dirty="0" smtClean="0"/>
              <a:t> Meeting</a:t>
            </a:r>
            <a:endParaRPr lang="en-US" dirty="0"/>
          </a:p>
        </p:txBody>
      </p:sp>
      <p:sp>
        <p:nvSpPr>
          <p:cNvPr id="4" name="Date Placeholder 3"/>
          <p:cNvSpPr>
            <a:spLocks noGrp="1"/>
          </p:cNvSpPr>
          <p:nvPr>
            <p:ph type="dt" sz="half" idx="4294967295"/>
          </p:nvPr>
        </p:nvSpPr>
        <p:spPr>
          <a:xfrm>
            <a:off x="17007" y="6592267"/>
            <a:ext cx="3330857" cy="365125"/>
          </a:xfrm>
          <a:prstGeom prst="rect">
            <a:avLst/>
          </a:prstGeom>
        </p:spPr>
        <p:txBody>
          <a:bodyPr/>
          <a:lstStyle/>
          <a:p>
            <a:r>
              <a:rPr lang="en-GB" sz="1200" dirty="0" smtClean="0"/>
              <a:t>B. Foster - Hamburg/DESY -  </a:t>
            </a:r>
            <a:r>
              <a:rPr lang="en-GB" sz="1200" dirty="0" err="1" smtClean="0"/>
              <a:t>Orsay</a:t>
            </a:r>
            <a:r>
              <a:rPr lang="en-GB" sz="1200" dirty="0" smtClean="0"/>
              <a:t> 11/13</a:t>
            </a:r>
            <a:endParaRPr lang="en-US" sz="1200" dirty="0"/>
          </a:p>
        </p:txBody>
      </p:sp>
      <p:sp>
        <p:nvSpPr>
          <p:cNvPr id="3" name="Slide Number Placeholder 2"/>
          <p:cNvSpPr>
            <a:spLocks noGrp="1"/>
          </p:cNvSpPr>
          <p:nvPr>
            <p:ph type="sldNum" sz="quarter" idx="12"/>
          </p:nvPr>
        </p:nvSpPr>
        <p:spPr/>
        <p:txBody>
          <a:bodyPr/>
          <a:lstStyle/>
          <a:p>
            <a:pPr>
              <a:defRPr/>
            </a:pPr>
            <a:fld id="{72D276BA-553B-5844-9F65-693FD43519EC}" type="slidenum">
              <a:rPr lang="en-US" smtClean="0"/>
              <a:pPr>
                <a:defRPr/>
              </a:pPr>
              <a:t>15</a:t>
            </a:fld>
            <a:endParaRPr lang="en-US"/>
          </a:p>
        </p:txBody>
      </p:sp>
      <p:sp>
        <p:nvSpPr>
          <p:cNvPr id="5" name="TextBox 4"/>
          <p:cNvSpPr txBox="1"/>
          <p:nvPr/>
        </p:nvSpPr>
        <p:spPr>
          <a:xfrm>
            <a:off x="251520" y="836712"/>
            <a:ext cx="8676455" cy="5324535"/>
          </a:xfrm>
          <a:prstGeom prst="rect">
            <a:avLst/>
          </a:prstGeom>
          <a:noFill/>
        </p:spPr>
        <p:txBody>
          <a:bodyPr wrap="square" rtlCol="0">
            <a:spAutoFit/>
          </a:bodyPr>
          <a:lstStyle/>
          <a:p>
            <a:r>
              <a:rPr lang="en-US" dirty="0"/>
              <a:t>Summary of the discussion: ------------------------     </a:t>
            </a:r>
            <a:r>
              <a:rPr lang="en-US" dirty="0" smtClean="0"/>
              <a:t> Detectors: continue </a:t>
            </a:r>
            <a:r>
              <a:rPr lang="en-US" dirty="0"/>
              <a:t>within the AIDA framework and make an ILC proposal to the new AIDA II. </a:t>
            </a:r>
            <a:r>
              <a:rPr lang="en-US" dirty="0" smtClean="0"/>
              <a:t>Needs </a:t>
            </a:r>
            <a:r>
              <a:rPr lang="en-US" dirty="0" err="1" smtClean="0"/>
              <a:t>EoI</a:t>
            </a:r>
            <a:r>
              <a:rPr lang="en-US" dirty="0" smtClean="0"/>
              <a:t> before </a:t>
            </a:r>
            <a:r>
              <a:rPr lang="en-US" dirty="0"/>
              <a:t>the 31st of </a:t>
            </a:r>
            <a:r>
              <a:rPr lang="en-US" dirty="0" smtClean="0"/>
              <a:t>December, proposal by </a:t>
            </a:r>
            <a:r>
              <a:rPr lang="en-US" dirty="0"/>
              <a:t>mid February </a:t>
            </a:r>
            <a:r>
              <a:rPr lang="en-US" dirty="0" smtClean="0"/>
              <a:t>2014. The </a:t>
            </a:r>
            <a:r>
              <a:rPr lang="en-US" dirty="0"/>
              <a:t>EU call will close by September </a:t>
            </a:r>
            <a:r>
              <a:rPr lang="en-US" dirty="0" smtClean="0"/>
              <a:t>2014. Concentrate on  </a:t>
            </a:r>
            <a:r>
              <a:rPr lang="en-US" dirty="0"/>
              <a:t>system tests for the detector concepts, including slice test of various detector parts (with common DAQs), integration, test-beams and high magnetic field tests.  </a:t>
            </a:r>
            <a:r>
              <a:rPr lang="en-US" dirty="0" smtClean="0"/>
              <a:t> Marie </a:t>
            </a:r>
            <a:r>
              <a:rPr lang="en-US" dirty="0"/>
              <a:t>Curie ITNs a proposal to apply for a network to develop software tools, simulation and data managing </a:t>
            </a:r>
            <a:r>
              <a:rPr lang="en-US" dirty="0" smtClean="0"/>
              <a:t>systems. Deadline </a:t>
            </a:r>
            <a:r>
              <a:rPr lang="en-US" dirty="0"/>
              <a:t>for the 2014 call is expected by April </a:t>
            </a:r>
            <a:r>
              <a:rPr lang="en-US" dirty="0" smtClean="0"/>
              <a:t>2014.</a:t>
            </a:r>
            <a:r>
              <a:rPr lang="en-US" dirty="0"/>
              <a:t> </a:t>
            </a:r>
            <a:r>
              <a:rPr lang="en-US" dirty="0" smtClean="0"/>
              <a:t> </a:t>
            </a:r>
            <a:r>
              <a:rPr lang="en-US" dirty="0"/>
              <a:t>P</a:t>
            </a:r>
            <a:r>
              <a:rPr lang="en-US" dirty="0" smtClean="0"/>
              <a:t>ossible </a:t>
            </a:r>
            <a:r>
              <a:rPr lang="en-US" dirty="0"/>
              <a:t>cooperation with the machine community to participate in the "</a:t>
            </a:r>
            <a:r>
              <a:rPr lang="en-US" dirty="0" smtClean="0"/>
              <a:t>Implementation </a:t>
            </a:r>
            <a:r>
              <a:rPr lang="en-US" dirty="0"/>
              <a:t>Phase under </a:t>
            </a:r>
            <a:r>
              <a:rPr lang="en-US" dirty="0" err="1"/>
              <a:t>Reasearch</a:t>
            </a:r>
            <a:r>
              <a:rPr lang="en-US" dirty="0"/>
              <a:t> Infrastructures" call needs of more detailed discussion. </a:t>
            </a:r>
            <a:r>
              <a:rPr lang="en-US" dirty="0" smtClean="0"/>
              <a:t>(See later)</a:t>
            </a:r>
            <a:endParaRPr lang="en-US" dirty="0"/>
          </a:p>
        </p:txBody>
      </p:sp>
    </p:spTree>
    <p:extLst>
      <p:ext uri="{BB962C8B-B14F-4D97-AF65-F5344CB8AC3E}">
        <p14:creationId xmlns:p14="http://schemas.microsoft.com/office/powerpoint/2010/main" val="150604676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483"/>
            <a:ext cx="8226854" cy="857187"/>
          </a:xfrm>
        </p:spPr>
        <p:txBody>
          <a:bodyPr/>
          <a:lstStyle/>
          <a:p>
            <a:r>
              <a:rPr lang="en-US" dirty="0" smtClean="0"/>
              <a:t>Summary of </a:t>
            </a:r>
            <a:r>
              <a:rPr lang="en-US" dirty="0" err="1" smtClean="0"/>
              <a:t>Orsay</a:t>
            </a:r>
            <a:r>
              <a:rPr lang="en-US" dirty="0" smtClean="0"/>
              <a:t> Meeting</a:t>
            </a:r>
            <a:endParaRPr lang="en-US" dirty="0"/>
          </a:p>
        </p:txBody>
      </p:sp>
      <p:sp>
        <p:nvSpPr>
          <p:cNvPr id="4" name="Date Placeholder 3"/>
          <p:cNvSpPr>
            <a:spLocks noGrp="1"/>
          </p:cNvSpPr>
          <p:nvPr>
            <p:ph type="dt" sz="half" idx="4294967295"/>
          </p:nvPr>
        </p:nvSpPr>
        <p:spPr>
          <a:xfrm>
            <a:off x="17007" y="6592267"/>
            <a:ext cx="3330857" cy="365125"/>
          </a:xfrm>
          <a:prstGeom prst="rect">
            <a:avLst/>
          </a:prstGeom>
        </p:spPr>
        <p:txBody>
          <a:bodyPr/>
          <a:lstStyle/>
          <a:p>
            <a:r>
              <a:rPr lang="en-GB" sz="1200" dirty="0" smtClean="0"/>
              <a:t>B. Foster - Hamburg/DESY -  </a:t>
            </a:r>
            <a:r>
              <a:rPr lang="en-GB" sz="1200" dirty="0" err="1" smtClean="0"/>
              <a:t>Orsay</a:t>
            </a:r>
            <a:r>
              <a:rPr lang="en-GB" sz="1200" dirty="0" smtClean="0"/>
              <a:t> 11/13</a:t>
            </a:r>
            <a:endParaRPr lang="en-US" sz="1200" dirty="0"/>
          </a:p>
        </p:txBody>
      </p:sp>
      <p:sp>
        <p:nvSpPr>
          <p:cNvPr id="3" name="Slide Number Placeholder 2"/>
          <p:cNvSpPr>
            <a:spLocks noGrp="1"/>
          </p:cNvSpPr>
          <p:nvPr>
            <p:ph type="sldNum" sz="quarter" idx="12"/>
          </p:nvPr>
        </p:nvSpPr>
        <p:spPr/>
        <p:txBody>
          <a:bodyPr/>
          <a:lstStyle/>
          <a:p>
            <a:pPr>
              <a:defRPr/>
            </a:pPr>
            <a:fld id="{72D276BA-553B-5844-9F65-693FD43519EC}" type="slidenum">
              <a:rPr lang="en-US" smtClean="0"/>
              <a:pPr>
                <a:defRPr/>
              </a:pPr>
              <a:t>16</a:t>
            </a:fld>
            <a:endParaRPr lang="en-US"/>
          </a:p>
        </p:txBody>
      </p:sp>
      <p:sp>
        <p:nvSpPr>
          <p:cNvPr id="5" name="TextBox 4"/>
          <p:cNvSpPr txBox="1"/>
          <p:nvPr/>
        </p:nvSpPr>
        <p:spPr>
          <a:xfrm>
            <a:off x="251520" y="1188035"/>
            <a:ext cx="8676455" cy="4401205"/>
          </a:xfrm>
          <a:prstGeom prst="rect">
            <a:avLst/>
          </a:prstGeom>
          <a:noFill/>
        </p:spPr>
        <p:txBody>
          <a:bodyPr wrap="square" rtlCol="0">
            <a:spAutoFit/>
          </a:bodyPr>
          <a:lstStyle/>
          <a:p>
            <a:r>
              <a:rPr lang="en-US" dirty="0"/>
              <a:t>Actions -------  - </a:t>
            </a:r>
            <a:r>
              <a:rPr lang="en-US" dirty="0" err="1" smtClean="0"/>
              <a:t>EoI</a:t>
            </a:r>
            <a:r>
              <a:rPr lang="en-US" dirty="0" smtClean="0"/>
              <a:t> to AIDA to be drafted by Juan </a:t>
            </a:r>
            <a:r>
              <a:rPr lang="en-US" dirty="0" err="1" smtClean="0"/>
              <a:t>Fuster</a:t>
            </a:r>
            <a:r>
              <a:rPr lang="en-US" dirty="0" smtClean="0"/>
              <a:t> by 15th </a:t>
            </a:r>
            <a:r>
              <a:rPr lang="en-US" dirty="0"/>
              <a:t>of December</a:t>
            </a:r>
            <a:r>
              <a:rPr lang="en-US" dirty="0" smtClean="0"/>
              <a:t>..</a:t>
            </a:r>
            <a:r>
              <a:rPr lang="en-US" dirty="0"/>
              <a:t>  - Start the detailed discussion of the ILC proposal for AIDA II following the general prescriptions of the Expression of Interest. This should happen by mid January by teleconference. </a:t>
            </a:r>
            <a:r>
              <a:rPr lang="en-US" dirty="0" smtClean="0"/>
              <a:t>Doodle will be sent out.</a:t>
            </a:r>
          </a:p>
          <a:p>
            <a:r>
              <a:rPr lang="en-US" dirty="0" smtClean="0"/>
              <a:t> </a:t>
            </a:r>
            <a:r>
              <a:rPr lang="en-US" dirty="0"/>
              <a:t>- Make a second European meeting during the Spanish Network meeting which will happen around mid February (dates not yet fixed, place Seville). In this meeting we should be ready to agree on a formal presentation of our proposal to AIDA II.       </a:t>
            </a:r>
            <a:endParaRPr lang="en-US" dirty="0"/>
          </a:p>
        </p:txBody>
      </p:sp>
    </p:spTree>
    <p:extLst>
      <p:ext uri="{BB962C8B-B14F-4D97-AF65-F5344CB8AC3E}">
        <p14:creationId xmlns:p14="http://schemas.microsoft.com/office/powerpoint/2010/main" val="36115084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827584" y="-171400"/>
            <a:ext cx="7696200" cy="914400"/>
          </a:xfrm>
        </p:spPr>
        <p:txBody>
          <a:bodyPr/>
          <a:lstStyle/>
          <a:p>
            <a:pPr eaLnBrk="1" hangingPunct="1">
              <a:defRPr/>
            </a:pPr>
            <a:r>
              <a:rPr lang="en-US" altLang="ja-JP" dirty="0" smtClean="0"/>
              <a:t>Discussions with French authorities</a:t>
            </a:r>
            <a:endParaRPr lang="en-US" altLang="ja-JP" dirty="0" smtClean="0"/>
          </a:p>
        </p:txBody>
      </p:sp>
      <p:sp>
        <p:nvSpPr>
          <p:cNvPr id="680964" name="Text Box 4"/>
          <p:cNvSpPr txBox="1">
            <a:spLocks noChangeArrowheads="1"/>
          </p:cNvSpPr>
          <p:nvPr/>
        </p:nvSpPr>
        <p:spPr bwMode="auto">
          <a:xfrm>
            <a:off x="108520" y="1087225"/>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BF met with Jacques Martino, head of IN2P3, on 28/11. Very positive discussion – updates on political status, discussions of possible French national contribution to ILC - roles of </a:t>
            </a:r>
            <a:r>
              <a:rPr lang="en-US" altLang="ja-JP" sz="2400" dirty="0" err="1" smtClean="0">
                <a:solidFill>
                  <a:srgbClr val="23346C"/>
                </a:solidFill>
                <a:cs typeface="Arial Unicode MS" charset="0"/>
              </a:rPr>
              <a:t>Orsay</a:t>
            </a:r>
            <a:r>
              <a:rPr lang="en-US" altLang="ja-JP" sz="2400" dirty="0" smtClean="0">
                <a:solidFill>
                  <a:srgbClr val="23346C"/>
                </a:solidFill>
                <a:cs typeface="Arial Unicode MS" charset="0"/>
              </a:rPr>
              <a:t>/</a:t>
            </a:r>
            <a:r>
              <a:rPr lang="en-US" altLang="ja-JP" sz="2400" dirty="0" err="1" smtClean="0">
                <a:solidFill>
                  <a:srgbClr val="23346C"/>
                </a:solidFill>
                <a:cs typeface="Arial Unicode MS" charset="0"/>
              </a:rPr>
              <a:t>Saclay</a:t>
            </a:r>
            <a:r>
              <a:rPr lang="en-US" altLang="ja-JP" sz="2400" dirty="0" smtClean="0">
                <a:solidFill>
                  <a:srgbClr val="23346C"/>
                </a:solidFill>
                <a:cs typeface="Arial Unicode MS" charset="0"/>
              </a:rPr>
              <a:t> etc. Agreed to keep in touch.</a:t>
            </a: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17</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9" name="Text Box 4"/>
          <p:cNvSpPr txBox="1">
            <a:spLocks noChangeArrowheads="1"/>
          </p:cNvSpPr>
          <p:nvPr/>
        </p:nvSpPr>
        <p:spPr bwMode="auto">
          <a:xfrm>
            <a:off x="35496" y="2886035"/>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BF met with Philippe </a:t>
            </a:r>
            <a:r>
              <a:rPr lang="en-US" altLang="ja-JP" sz="2400" dirty="0" err="1" smtClean="0">
                <a:solidFill>
                  <a:srgbClr val="23346C"/>
                </a:solidFill>
                <a:cs typeface="Arial Unicode MS" charset="0"/>
              </a:rPr>
              <a:t>Chomaz</a:t>
            </a:r>
            <a:r>
              <a:rPr lang="en-US" altLang="ja-JP" sz="2400" dirty="0" smtClean="0">
                <a:solidFill>
                  <a:srgbClr val="23346C"/>
                </a:solidFill>
                <a:cs typeface="Arial Unicode MS" charset="0"/>
              </a:rPr>
              <a:t> and Ursula </a:t>
            </a:r>
            <a:r>
              <a:rPr lang="en-US" altLang="ja-JP" sz="2400" dirty="0" err="1" smtClean="0">
                <a:solidFill>
                  <a:srgbClr val="23346C"/>
                </a:solidFill>
                <a:cs typeface="Arial Unicode MS" charset="0"/>
              </a:rPr>
              <a:t>Bassler</a:t>
            </a:r>
            <a:r>
              <a:rPr lang="en-US" altLang="ja-JP" sz="2400" dirty="0" smtClean="0">
                <a:solidFill>
                  <a:srgbClr val="23346C"/>
                </a:solidFill>
                <a:cs typeface="Arial Unicode MS" charset="0"/>
              </a:rPr>
              <a:t> from CEA on 29.11 (UB about to return to IN2P3). Again very positive with discussion of role of </a:t>
            </a:r>
            <a:r>
              <a:rPr lang="en-US" altLang="ja-JP" sz="2400" dirty="0" err="1" smtClean="0">
                <a:solidFill>
                  <a:srgbClr val="23346C"/>
                </a:solidFill>
                <a:cs typeface="Arial Unicode MS" charset="0"/>
              </a:rPr>
              <a:t>Saclay</a:t>
            </a:r>
            <a:r>
              <a:rPr lang="en-US" altLang="ja-JP" sz="2400" dirty="0" smtClean="0">
                <a:solidFill>
                  <a:srgbClr val="23346C"/>
                </a:solidFill>
                <a:cs typeface="Arial Unicode MS" charset="0"/>
              </a:rPr>
              <a:t> module production line etc. </a:t>
            </a:r>
            <a:endParaRPr lang="en-US" altLang="ja-JP" sz="2400" dirty="0" smtClean="0">
              <a:solidFill>
                <a:srgbClr val="23346C"/>
              </a:solidFill>
              <a:cs typeface="Arial Unicode MS" charset="0"/>
            </a:endParaRPr>
          </a:p>
        </p:txBody>
      </p:sp>
      <p:sp>
        <p:nvSpPr>
          <p:cNvPr id="10" name="Text Box 4"/>
          <p:cNvSpPr txBox="1">
            <a:spLocks noChangeArrowheads="1"/>
          </p:cNvSpPr>
          <p:nvPr/>
        </p:nvSpPr>
        <p:spPr bwMode="auto">
          <a:xfrm>
            <a:off x="108520" y="4326195"/>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French physicists showed real dedication and enthusiasm for ILC</a:t>
            </a:r>
            <a:r>
              <a:rPr lang="en-US" altLang="ja-JP" sz="2400" dirty="0" smtClean="0">
                <a:solidFill>
                  <a:srgbClr val="23346C"/>
                </a:solidFill>
                <a:cs typeface="Arial Unicode MS" charset="0"/>
              </a:rPr>
              <a:t>. Very positive meeting.</a:t>
            </a: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8967921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971600" y="-171400"/>
            <a:ext cx="7696200" cy="914400"/>
          </a:xfrm>
        </p:spPr>
        <p:txBody>
          <a:bodyPr/>
          <a:lstStyle/>
          <a:p>
            <a:pPr eaLnBrk="1" hangingPunct="1">
              <a:defRPr/>
            </a:pPr>
            <a:r>
              <a:rPr lang="en-US" altLang="ja-JP" dirty="0" err="1" smtClean="0"/>
              <a:t>CoPoRI</a:t>
            </a:r>
            <a:r>
              <a:rPr lang="en-US" altLang="ja-JP" dirty="0" smtClean="0"/>
              <a:t> Meeting, Brussels, 4-5/12</a:t>
            </a:r>
            <a:endParaRPr lang="en-US" altLang="ja-JP" dirty="0" smtClean="0"/>
          </a:p>
        </p:txBody>
      </p:sp>
      <p:sp>
        <p:nvSpPr>
          <p:cNvPr id="680964" name="Text Box 4"/>
          <p:cNvSpPr txBox="1">
            <a:spLocks noChangeArrowheads="1"/>
          </p:cNvSpPr>
          <p:nvPr/>
        </p:nvSpPr>
        <p:spPr bwMode="auto">
          <a:xfrm>
            <a:off x="108520" y="764704"/>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As usual, contents of meeting very dull – interactions in coffee breaks </a:t>
            </a:r>
            <a:r>
              <a:rPr lang="en-US" altLang="ja-JP" sz="2400" dirty="0" err="1" smtClean="0">
                <a:solidFill>
                  <a:srgbClr val="23346C"/>
                </a:solidFill>
                <a:cs typeface="Arial Unicode MS" charset="0"/>
              </a:rPr>
              <a:t>etc</a:t>
            </a:r>
            <a:r>
              <a:rPr lang="en-US" altLang="ja-JP" sz="2400" dirty="0" smtClean="0">
                <a:solidFill>
                  <a:srgbClr val="23346C"/>
                </a:solidFill>
                <a:cs typeface="Arial Unicode MS" charset="0"/>
              </a:rPr>
              <a:t> very important.</a:t>
            </a: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18</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9" name="Text Box 4"/>
          <p:cNvSpPr txBox="1">
            <a:spLocks noChangeArrowheads="1"/>
          </p:cNvSpPr>
          <p:nvPr/>
        </p:nvSpPr>
        <p:spPr bwMode="auto">
          <a:xfrm>
            <a:off x="107504" y="1556792"/>
            <a:ext cx="91440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Useful discussion with John </a:t>
            </a:r>
            <a:r>
              <a:rPr lang="en-US" altLang="ja-JP" sz="2400" dirty="0" err="1" smtClean="0">
                <a:solidFill>
                  <a:srgbClr val="23346C"/>
                </a:solidFill>
                <a:cs typeface="Arial Unicode MS" charset="0"/>
              </a:rPr>
              <a:t>Womersley</a:t>
            </a:r>
            <a:r>
              <a:rPr lang="en-US" altLang="ja-JP" sz="2400" dirty="0" smtClean="0">
                <a:solidFill>
                  <a:srgbClr val="23346C"/>
                </a:solidFill>
                <a:cs typeface="Arial Unicode MS" charset="0"/>
              </a:rPr>
              <a:t>, new Chair of ESFRI. Clarification of “Implementation Phase” – “one-off” measure intended to clear 60% of current ESFRI Road Map projects before 2016 – to be eligible, project must be implemented in 2015 – clearly ILC is not in that position =&gt; scaling down of accelerator aspirations for H2020.</a:t>
            </a:r>
            <a:endParaRPr lang="en-US" altLang="ja-JP" sz="2400" dirty="0" smtClean="0">
              <a:solidFill>
                <a:srgbClr val="23346C"/>
              </a:solidFill>
              <a:cs typeface="Arial Unicode MS" charset="0"/>
            </a:endParaRPr>
          </a:p>
        </p:txBody>
      </p:sp>
      <p:sp>
        <p:nvSpPr>
          <p:cNvPr id="7" name="Text Box 4"/>
          <p:cNvSpPr txBox="1">
            <a:spLocks noChangeArrowheads="1"/>
          </p:cNvSpPr>
          <p:nvPr/>
        </p:nvSpPr>
        <p:spPr bwMode="auto">
          <a:xfrm>
            <a:off x="107504" y="3789040"/>
            <a:ext cx="9144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Very helpful meeting with ILC “contact” in Brussels (as set up at CERN-EU meeting in September)</a:t>
            </a:r>
            <a:r>
              <a:rPr lang="en-US" altLang="ja-JP" sz="2400" dirty="0">
                <a:solidFill>
                  <a:srgbClr val="23346C"/>
                </a:solidFill>
                <a:cs typeface="Arial Unicode MS" charset="0"/>
              </a:rPr>
              <a:t> </a:t>
            </a:r>
            <a:r>
              <a:rPr lang="en-US" altLang="ja-JP" sz="2400" dirty="0" smtClean="0">
                <a:solidFill>
                  <a:srgbClr val="23346C"/>
                </a:solidFill>
                <a:cs typeface="Arial Unicode MS" charset="0"/>
              </a:rPr>
              <a:t>– Bernhard </a:t>
            </a:r>
            <a:r>
              <a:rPr lang="en-US" altLang="ja-JP" sz="2400" dirty="0" err="1" smtClean="0">
                <a:solidFill>
                  <a:srgbClr val="23346C"/>
                </a:solidFill>
                <a:cs typeface="Arial Unicode MS" charset="0"/>
              </a:rPr>
              <a:t>Fabianek</a:t>
            </a:r>
            <a:r>
              <a:rPr lang="en-US" altLang="ja-JP" sz="2400" dirty="0" smtClean="0">
                <a:solidFill>
                  <a:srgbClr val="23346C"/>
                </a:solidFill>
                <a:cs typeface="Arial Unicode MS" charset="0"/>
              </a:rPr>
              <a:t>. Discussed possibility of a) second PP proposal – needs to be very different to ILC-</a:t>
            </a:r>
            <a:r>
              <a:rPr lang="en-US" altLang="ja-JP" sz="2400" dirty="0" err="1" smtClean="0">
                <a:solidFill>
                  <a:srgbClr val="23346C"/>
                </a:solidFill>
                <a:cs typeface="Arial Unicode MS" charset="0"/>
              </a:rPr>
              <a:t>HiGrade</a:t>
            </a:r>
            <a:r>
              <a:rPr lang="en-US" altLang="ja-JP" sz="2400" dirty="0">
                <a:solidFill>
                  <a:srgbClr val="23346C"/>
                </a:solidFill>
                <a:cs typeface="Arial Unicode MS" charset="0"/>
              </a:rPr>
              <a:t> b) INFRASUPP-2-</a:t>
            </a:r>
            <a:r>
              <a:rPr lang="en-US" altLang="ja-JP" sz="2400" dirty="0" smtClean="0">
                <a:solidFill>
                  <a:srgbClr val="23346C"/>
                </a:solidFill>
                <a:cs typeface="Arial Unicode MS" charset="0"/>
              </a:rPr>
              <a:t>2015 Pre-Commercial Procurement (PCP) – timescales are to sort out what is best option in next couple of months and </a:t>
            </a:r>
            <a:r>
              <a:rPr lang="en-US" altLang="ja-JP" sz="2400" dirty="0" err="1" smtClean="0">
                <a:solidFill>
                  <a:srgbClr val="23346C"/>
                </a:solidFill>
                <a:cs typeface="Arial Unicode MS" charset="0"/>
              </a:rPr>
              <a:t>thwen</a:t>
            </a:r>
            <a:r>
              <a:rPr lang="en-US" altLang="ja-JP" sz="2400" dirty="0" smtClean="0">
                <a:solidFill>
                  <a:srgbClr val="23346C"/>
                </a:solidFill>
                <a:cs typeface="Arial Unicode MS" charset="0"/>
              </a:rPr>
              <a:t> go backwards and forward to Brussels.</a:t>
            </a: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130840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9"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971600" y="-171400"/>
            <a:ext cx="7696200" cy="914400"/>
          </a:xfrm>
        </p:spPr>
        <p:txBody>
          <a:bodyPr/>
          <a:lstStyle/>
          <a:p>
            <a:pPr eaLnBrk="1" hangingPunct="1">
              <a:defRPr/>
            </a:pPr>
            <a:r>
              <a:rPr lang="en-US" altLang="ja-JP" dirty="0" err="1" smtClean="0"/>
              <a:t>Odoi</a:t>
            </a:r>
            <a:r>
              <a:rPr lang="en-US" altLang="ja-JP" dirty="0" smtClean="0"/>
              <a:t>-san in Europe</a:t>
            </a:r>
            <a:endParaRPr lang="en-US" altLang="ja-JP" dirty="0" smtClean="0"/>
          </a:p>
        </p:txBody>
      </p:sp>
      <p:sp>
        <p:nvSpPr>
          <p:cNvPr id="680964" name="Text Box 4"/>
          <p:cNvSpPr txBox="1">
            <a:spLocks noChangeArrowheads="1"/>
          </p:cNvSpPr>
          <p:nvPr/>
        </p:nvSpPr>
        <p:spPr bwMode="auto">
          <a:xfrm>
            <a:off x="108520" y="836712"/>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Director of MEXT “ILC” Division, Satoshi </a:t>
            </a:r>
            <a:r>
              <a:rPr lang="en-US" altLang="ja-JP" sz="2400" dirty="0" err="1" smtClean="0">
                <a:solidFill>
                  <a:srgbClr val="23346C"/>
                </a:solidFill>
                <a:cs typeface="Arial Unicode MS" charset="0"/>
              </a:rPr>
              <a:t>Odoi</a:t>
            </a:r>
            <a:r>
              <a:rPr lang="en-US" altLang="ja-JP" sz="2400" dirty="0" smtClean="0">
                <a:solidFill>
                  <a:srgbClr val="23346C"/>
                </a:solidFill>
                <a:cs typeface="Arial Unicode MS" charset="0"/>
              </a:rPr>
              <a:t>, is now in Geneva attending CERN Council as observer. He has no official role there but is discussing with people in coffee breaks. </a:t>
            </a: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19</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9" name="Text Box 4"/>
          <p:cNvSpPr txBox="1">
            <a:spLocks noChangeArrowheads="1"/>
          </p:cNvSpPr>
          <p:nvPr/>
        </p:nvSpPr>
        <p:spPr bwMode="auto">
          <a:xfrm>
            <a:off x="35496" y="1994064"/>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err="1" smtClean="0">
                <a:solidFill>
                  <a:srgbClr val="23346C"/>
                </a:solidFill>
                <a:cs typeface="Arial Unicode MS" charset="0"/>
              </a:rPr>
              <a:t>Odoi</a:t>
            </a:r>
            <a:r>
              <a:rPr lang="en-US" altLang="ja-JP" sz="2400" dirty="0" smtClean="0">
                <a:solidFill>
                  <a:srgbClr val="23346C"/>
                </a:solidFill>
                <a:cs typeface="Arial Unicode MS" charset="0"/>
              </a:rPr>
              <a:t> was previously Scientific Attaché in Berlin and has many contacts there – he will arrive in Berlin tonight. Tomorrow I meet him and embassy officials for lunch. </a:t>
            </a:r>
            <a:endParaRPr lang="en-US" altLang="ja-JP" sz="2400" dirty="0" smtClean="0">
              <a:solidFill>
                <a:srgbClr val="23346C"/>
              </a:solidFill>
              <a:cs typeface="Arial Unicode MS" charset="0"/>
            </a:endParaRPr>
          </a:p>
        </p:txBody>
      </p:sp>
      <p:sp>
        <p:nvSpPr>
          <p:cNvPr id="7" name="Text Box 4"/>
          <p:cNvSpPr txBox="1">
            <a:spLocks noChangeArrowheads="1"/>
          </p:cNvSpPr>
          <p:nvPr/>
        </p:nvSpPr>
        <p:spPr bwMode="auto">
          <a:xfrm>
            <a:off x="107504" y="3284984"/>
            <a:ext cx="9144000" cy="368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On Tuesday he will spend day here in DESY:</a:t>
            </a:r>
          </a:p>
          <a:p>
            <a:pPr eaLnBrk="1" fontAlgn="base" hangingPunct="1">
              <a:spcBef>
                <a:spcPct val="20000"/>
              </a:spcBef>
              <a:buFontTx/>
              <a:buChar char="•"/>
              <a:defRPr/>
            </a:pPr>
            <a:r>
              <a:rPr lang="en-US" altLang="ja-JP" sz="2400" dirty="0" smtClean="0">
                <a:solidFill>
                  <a:srgbClr val="23346C"/>
                </a:solidFill>
                <a:cs typeface="Arial Unicode MS" charset="0"/>
              </a:rPr>
              <a:t> Draft </a:t>
            </a:r>
            <a:r>
              <a:rPr lang="en-US" altLang="ja-JP" sz="2400" dirty="0" err="1" smtClean="0">
                <a:solidFill>
                  <a:srgbClr val="23346C"/>
                </a:solidFill>
                <a:cs typeface="Arial Unicode MS" charset="0"/>
              </a:rPr>
              <a:t>programme</a:t>
            </a:r>
            <a:r>
              <a:rPr lang="en-US" altLang="ja-JP" sz="2400" dirty="0" smtClean="0">
                <a:solidFill>
                  <a:srgbClr val="23346C"/>
                </a:solidFill>
                <a:cs typeface="Arial Unicode MS" charset="0"/>
              </a:rPr>
              <a:t>:</a:t>
            </a:r>
          </a:p>
          <a:p>
            <a:pPr eaLnBrk="1" fontAlgn="base" hangingPunct="1">
              <a:spcBef>
                <a:spcPct val="20000"/>
              </a:spcBef>
              <a:defRPr/>
            </a:pPr>
            <a:endParaRPr lang="en-US" altLang="ja-JP" sz="1000" dirty="0" smtClean="0">
              <a:solidFill>
                <a:srgbClr val="23346C"/>
              </a:solidFill>
              <a:cs typeface="Arial Unicode MS" charset="0"/>
            </a:endParaRPr>
          </a:p>
          <a:p>
            <a:r>
              <a:rPr lang="en-US" dirty="0"/>
              <a:t>09:00 - 09:30	Welcome</a:t>
            </a:r>
          </a:p>
          <a:p>
            <a:r>
              <a:rPr lang="pl-PL" dirty="0"/>
              <a:t>09:30 - 11:00	</a:t>
            </a:r>
            <a:r>
              <a:rPr lang="pl-PL" dirty="0" err="1"/>
              <a:t>Visit</a:t>
            </a:r>
            <a:r>
              <a:rPr lang="pl-PL" dirty="0"/>
              <a:t> to XFEL</a:t>
            </a:r>
          </a:p>
          <a:p>
            <a:r>
              <a:rPr lang="pl-PL" dirty="0"/>
              <a:t>11:00 - 12:00	</a:t>
            </a:r>
            <a:r>
              <a:rPr lang="pl-PL" dirty="0" err="1"/>
              <a:t>Discussion</a:t>
            </a:r>
            <a:r>
              <a:rPr lang="pl-PL" dirty="0"/>
              <a:t> of </a:t>
            </a:r>
            <a:r>
              <a:rPr lang="pl-PL" dirty="0" err="1"/>
              <a:t>programme</a:t>
            </a:r>
            <a:r>
              <a:rPr lang="pl-PL" dirty="0"/>
              <a:t> of DESY </a:t>
            </a:r>
            <a:r>
              <a:rPr lang="pl-PL" dirty="0" smtClean="0"/>
              <a:t>&amp; </a:t>
            </a:r>
            <a:r>
              <a:rPr lang="pl-PL" dirty="0" err="1" smtClean="0"/>
              <a:t>recent</a:t>
            </a:r>
            <a:r>
              <a:rPr lang="pl-PL" dirty="0"/>
              <a:t> </a:t>
            </a:r>
            <a:r>
              <a:rPr lang="pl-PL" dirty="0" err="1" smtClean="0"/>
              <a:t>developments</a:t>
            </a:r>
            <a:endParaRPr lang="pl-PL" dirty="0"/>
          </a:p>
          <a:p>
            <a:r>
              <a:rPr lang="pl-PL" dirty="0"/>
              <a:t>12:00 - 13:30	Lunch</a:t>
            </a:r>
          </a:p>
          <a:p>
            <a:r>
              <a:rPr lang="pl-PL" dirty="0"/>
              <a:t>13:30 - 15:00	AMTF, Test </a:t>
            </a:r>
            <a:r>
              <a:rPr lang="pl-PL" dirty="0" err="1"/>
              <a:t>beam</a:t>
            </a:r>
            <a:r>
              <a:rPr lang="pl-PL" dirty="0"/>
              <a:t>, OBACHT</a:t>
            </a:r>
          </a:p>
          <a:p>
            <a:r>
              <a:rPr lang="en-US" dirty="0"/>
              <a:t>15:00 - 16:00	Virtual ILC reality</a:t>
            </a:r>
          </a:p>
          <a:p>
            <a:r>
              <a:rPr lang="fr-FR" dirty="0"/>
              <a:t>16:00		</a:t>
            </a:r>
            <a:r>
              <a:rPr lang="fr-FR" dirty="0" err="1"/>
              <a:t>Adjourn</a:t>
            </a:r>
            <a:endParaRPr lang="fr-FR" dirty="0"/>
          </a:p>
          <a:p>
            <a:pPr eaLnBrk="1" fontAlgn="base" hangingPunct="1">
              <a:spcBef>
                <a:spcPct val="20000"/>
              </a:spcBef>
              <a:buFontTx/>
              <a:buChar char="•"/>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9003647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9"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LCWS13 - Highlights</a:t>
            </a:r>
            <a:endParaRPr lang="en-US" altLang="ja-JP" dirty="0" smtClean="0"/>
          </a:p>
        </p:txBody>
      </p:sp>
      <p:sp>
        <p:nvSpPr>
          <p:cNvPr id="680964" name="Text Box 4"/>
          <p:cNvSpPr txBox="1">
            <a:spLocks noChangeArrowheads="1"/>
          </p:cNvSpPr>
          <p:nvPr/>
        </p:nvSpPr>
        <p:spPr bwMode="auto">
          <a:xfrm>
            <a:off x="108520" y="1087225"/>
            <a:ext cx="9144000" cy="2603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While not a member of the government, he is a very senior figure in LDP and is known to have the ear of the Prime Minister </a:t>
            </a:r>
            <a:r>
              <a:rPr lang="en-US" altLang="ja-JP" sz="2400" dirty="0" err="1" smtClean="0">
                <a:solidFill>
                  <a:srgbClr val="23346C"/>
                </a:solidFill>
                <a:cs typeface="Arial Unicode MS" charset="0"/>
              </a:rPr>
              <a:t>Mr</a:t>
            </a:r>
            <a:r>
              <a:rPr lang="en-US" altLang="ja-JP" sz="2400" dirty="0" smtClean="0">
                <a:solidFill>
                  <a:srgbClr val="23346C"/>
                </a:solidFill>
                <a:cs typeface="Arial Unicode MS" charset="0"/>
              </a:rPr>
              <a:t> Abe:</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7" name="Text Box 4"/>
          <p:cNvSpPr txBox="1">
            <a:spLocks noChangeArrowheads="1"/>
          </p:cNvSpPr>
          <p:nvPr/>
        </p:nvSpPr>
        <p:spPr bwMode="auto">
          <a:xfrm>
            <a:off x="16520" y="2420888"/>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457200" indent="-457200" eaLnBrk="1" fontAlgn="base" hangingPunct="1">
              <a:spcBef>
                <a:spcPct val="20000"/>
              </a:spcBef>
              <a:buAutoNum type="arabicParenR"/>
              <a:defRPr/>
            </a:pPr>
            <a:r>
              <a:rPr lang="en-US" altLang="ja-JP" sz="2400" dirty="0" smtClean="0">
                <a:solidFill>
                  <a:srgbClr val="23346C"/>
                </a:solidFill>
                <a:cs typeface="Arial Unicode MS" charset="0"/>
              </a:rPr>
              <a:t>“We </a:t>
            </a:r>
            <a:r>
              <a:rPr lang="en-US" altLang="ja-JP" sz="2400" dirty="0">
                <a:solidFill>
                  <a:srgbClr val="23346C"/>
                </a:solidFill>
                <a:cs typeface="Arial Unicode MS" charset="0"/>
              </a:rPr>
              <a:t>are aware that people are usually worried that an increase of academic budget in one field may mean a decrease in other fields. … We shall arrange a dedicated budget to accommodate its much wider implications. It is the responsibility of the government to carry this out</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8" name="Text Box 4"/>
          <p:cNvSpPr txBox="1">
            <a:spLocks noChangeArrowheads="1"/>
          </p:cNvSpPr>
          <p:nvPr/>
        </p:nvSpPr>
        <p:spPr bwMode="auto">
          <a:xfrm>
            <a:off x="36512" y="4437112"/>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2) “The </a:t>
            </a:r>
            <a:r>
              <a:rPr lang="en-US" altLang="ja-JP" sz="2400" dirty="0">
                <a:solidFill>
                  <a:srgbClr val="23346C"/>
                </a:solidFill>
                <a:cs typeface="Arial Unicode MS" charset="0"/>
              </a:rPr>
              <a:t>Department of Education has requested the Department </a:t>
            </a:r>
            <a:r>
              <a:rPr lang="en-US" altLang="ja-JP" sz="2400" dirty="0" smtClean="0">
                <a:solidFill>
                  <a:srgbClr val="23346C"/>
                </a:solidFill>
                <a:cs typeface="Arial Unicode MS" charset="0"/>
              </a:rPr>
              <a:t>      of </a:t>
            </a:r>
            <a:r>
              <a:rPr lang="en-US" altLang="ja-JP" sz="2400" dirty="0">
                <a:solidFill>
                  <a:srgbClr val="23346C"/>
                </a:solidFill>
                <a:cs typeface="Arial Unicode MS" charset="0"/>
              </a:rPr>
              <a:t>Finance to provide an ILC investigation fund of 50 million yen in next year's budget. … once it has been approved, we members of the house will have achieved one of the most important milestones of recent years</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29146131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971600" y="-171400"/>
            <a:ext cx="7696200" cy="914400"/>
          </a:xfrm>
        </p:spPr>
        <p:txBody>
          <a:bodyPr/>
          <a:lstStyle/>
          <a:p>
            <a:pPr eaLnBrk="1" hangingPunct="1">
              <a:defRPr/>
            </a:pPr>
            <a:r>
              <a:rPr lang="en-US" altLang="ja-JP" dirty="0" smtClean="0"/>
              <a:t>Summary</a:t>
            </a:r>
            <a:endParaRPr lang="en-US" altLang="ja-JP" dirty="0" smtClean="0"/>
          </a:p>
        </p:txBody>
      </p:sp>
      <p:sp>
        <p:nvSpPr>
          <p:cNvPr id="680964" name="Text Box 4"/>
          <p:cNvSpPr txBox="1">
            <a:spLocks noChangeArrowheads="1"/>
          </p:cNvSpPr>
          <p:nvPr/>
        </p:nvSpPr>
        <p:spPr bwMode="auto">
          <a:xfrm>
            <a:off x="108520" y="836712"/>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There is no doubt that lots of things happening in Japan under our radar – see Kawamura talk. </a:t>
            </a: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20</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9" name="Text Box 4"/>
          <p:cNvSpPr txBox="1">
            <a:spLocks noChangeArrowheads="1"/>
          </p:cNvSpPr>
          <p:nvPr/>
        </p:nvSpPr>
        <p:spPr bwMode="auto">
          <a:xfrm>
            <a:off x="35496" y="3092768"/>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err="1" smtClean="0">
                <a:solidFill>
                  <a:srgbClr val="23346C"/>
                </a:solidFill>
                <a:cs typeface="Arial Unicode MS" charset="0"/>
              </a:rPr>
              <a:t>Odoi</a:t>
            </a:r>
            <a:r>
              <a:rPr lang="en-US" altLang="ja-JP" sz="2400" dirty="0" smtClean="0">
                <a:solidFill>
                  <a:srgbClr val="23346C"/>
                </a:solidFill>
                <a:cs typeface="Arial Unicode MS" charset="0"/>
              </a:rPr>
              <a:t> is at quite a low level and can only hold discussions at or slightly above his level – where we know he will get little or no encouragement. </a:t>
            </a:r>
            <a:endParaRPr lang="en-US" altLang="ja-JP" sz="2400" dirty="0" smtClean="0">
              <a:solidFill>
                <a:srgbClr val="23346C"/>
              </a:solidFill>
              <a:cs typeface="Arial Unicode MS" charset="0"/>
            </a:endParaRPr>
          </a:p>
        </p:txBody>
      </p:sp>
      <p:sp>
        <p:nvSpPr>
          <p:cNvPr id="8" name="Text Box 4"/>
          <p:cNvSpPr txBox="1">
            <a:spLocks noChangeArrowheads="1"/>
          </p:cNvSpPr>
          <p:nvPr/>
        </p:nvSpPr>
        <p:spPr bwMode="auto">
          <a:xfrm>
            <a:off x="35496" y="1796624"/>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Encouraging re-engagement of activity in France and UK; continued strong engagement in Germany &amp; France. Italy remains weak; CERN needs to be drawn in to specific areas.</a:t>
            </a:r>
            <a:endParaRPr lang="en-US" altLang="ja-JP" sz="2400" dirty="0" smtClean="0">
              <a:solidFill>
                <a:srgbClr val="23346C"/>
              </a:solidFill>
              <a:cs typeface="Arial Unicode MS" charset="0"/>
            </a:endParaRPr>
          </a:p>
        </p:txBody>
      </p:sp>
      <p:sp>
        <p:nvSpPr>
          <p:cNvPr id="10" name="Text Box 4"/>
          <p:cNvSpPr txBox="1">
            <a:spLocks noChangeArrowheads="1"/>
          </p:cNvSpPr>
          <p:nvPr/>
        </p:nvSpPr>
        <p:spPr bwMode="auto">
          <a:xfrm>
            <a:off x="35496" y="4442336"/>
            <a:ext cx="91440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To move to the next stage, it is imperative that the Japanese government make some official statement</a:t>
            </a:r>
            <a:r>
              <a:rPr lang="en-US" altLang="ja-JP" sz="2400" dirty="0" smtClean="0">
                <a:solidFill>
                  <a:srgbClr val="23346C"/>
                </a:solidFill>
                <a:cs typeface="Arial Unicode MS" charset="0"/>
              </a:rPr>
              <a:t>. The (hopeful) approval of the MEXT ILC budget line expected in January is an opportunity. I have given them the English words – we have to encourage them - again and again – to use them!  </a:t>
            </a: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2080681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9" grpId="0"/>
      <p:bldP spid="8"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Invitation</a:t>
            </a:r>
          </a:p>
        </p:txBody>
      </p:sp>
      <p:sp>
        <p:nvSpPr>
          <p:cNvPr id="680964" name="Text Box 4"/>
          <p:cNvSpPr txBox="1">
            <a:spLocks noChangeArrowheads="1"/>
          </p:cNvSpPr>
          <p:nvPr/>
        </p:nvSpPr>
        <p:spPr bwMode="auto">
          <a:xfrm>
            <a:off x="0" y="1100234"/>
            <a:ext cx="9144000" cy="2012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(At </a:t>
            </a:r>
            <a:r>
              <a:rPr lang="en-US" altLang="ja-JP" sz="2400" dirty="0" err="1" smtClean="0">
                <a:solidFill>
                  <a:srgbClr val="23346C"/>
                </a:solidFill>
                <a:cs typeface="Arial Unicode MS" charset="0"/>
              </a:rPr>
              <a:t>Gudi’s</a:t>
            </a:r>
            <a:r>
              <a:rPr lang="en-US" altLang="ja-JP" sz="2400" dirty="0" smtClean="0">
                <a:solidFill>
                  <a:srgbClr val="23346C"/>
                </a:solidFill>
                <a:cs typeface="Arial Unicode MS" charset="0"/>
              </a:rPr>
              <a:t> insistence) - </a:t>
            </a:r>
          </a:p>
          <a:p>
            <a:pPr eaLnBrk="1" fontAlgn="base" hangingPunct="1">
              <a:spcBef>
                <a:spcPct val="20000"/>
              </a:spcBef>
              <a:defRPr/>
            </a:pPr>
            <a:r>
              <a:rPr lang="en-US" altLang="ja-JP" sz="2400" dirty="0" smtClean="0">
                <a:solidFill>
                  <a:srgbClr val="23346C"/>
                </a:solidFill>
                <a:cs typeface="Arial Unicode MS" charset="0"/>
              </a:rPr>
              <a:t>Symposium </a:t>
            </a:r>
            <a:r>
              <a:rPr lang="en-US" altLang="ja-JP" sz="2400" dirty="0" err="1" smtClean="0">
                <a:solidFill>
                  <a:srgbClr val="23346C"/>
                </a:solidFill>
                <a:cs typeface="Arial Unicode MS" charset="0"/>
              </a:rPr>
              <a:t>organised</a:t>
            </a:r>
            <a:r>
              <a:rPr lang="en-US" altLang="ja-JP" sz="2400" dirty="0" smtClean="0">
                <a:solidFill>
                  <a:srgbClr val="23346C"/>
                </a:solidFill>
                <a:cs typeface="Arial Unicode MS" charset="0"/>
              </a:rPr>
              <a:t> by</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DESY on January 13</a:t>
            </a:r>
            <a:r>
              <a:rPr lang="en-US" altLang="ja-JP" sz="2400" baseline="30000" dirty="0" smtClean="0">
                <a:solidFill>
                  <a:srgbClr val="23346C"/>
                </a:solidFill>
                <a:cs typeface="Arial Unicode MS" charset="0"/>
              </a:rPr>
              <a:t>th</a:t>
            </a:r>
            <a:r>
              <a:rPr lang="en-US" altLang="ja-JP" sz="2400" dirty="0" smtClean="0">
                <a:solidFill>
                  <a:srgbClr val="23346C"/>
                </a:solidFill>
                <a:cs typeface="Arial Unicode MS" charset="0"/>
              </a:rPr>
              <a:t>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to celebrate my continued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journey towards senility:</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21</a:t>
            </a:fld>
            <a:endParaRPr lang="en-US"/>
          </a:p>
        </p:txBody>
      </p:sp>
      <p:sp>
        <p:nvSpPr>
          <p:cNvPr id="6" name="Date Placeholder 5"/>
          <p:cNvSpPr>
            <a:spLocks noGrp="1"/>
          </p:cNvSpPr>
          <p:nvPr>
            <p:ph type="dt" sz="half" idx="10"/>
          </p:nvPr>
        </p:nvSpPr>
        <p:spPr/>
        <p:txBody>
          <a:bodyPr/>
          <a:lstStyle/>
          <a:p>
            <a:pPr>
              <a:defRPr/>
            </a:pPr>
            <a:r>
              <a:rPr lang="en-GB" smtClean="0"/>
              <a:t>B. Foster - Hamburg/DESY -  Orsay 11/13</a:t>
            </a:r>
            <a:endParaRPr lang="en-US"/>
          </a:p>
        </p:txBody>
      </p:sp>
      <p:sp>
        <p:nvSpPr>
          <p:cNvPr id="11" name="Text Box 4"/>
          <p:cNvSpPr txBox="1">
            <a:spLocks noChangeArrowheads="1"/>
          </p:cNvSpPr>
          <p:nvPr/>
        </p:nvSpPr>
        <p:spPr bwMode="auto">
          <a:xfrm>
            <a:off x="35496" y="4293096"/>
            <a:ext cx="9144000" cy="1717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a:solidFill>
                  <a:srgbClr val="23346C"/>
                </a:solidFill>
                <a:cs typeface="Arial Unicode MS" charset="0"/>
              </a:rPr>
              <a:t>  </a:t>
            </a:r>
            <a:endParaRPr lang="en-US" altLang="ja-JP" sz="2400" dirty="0" smtClean="0">
              <a:solidFill>
                <a:srgbClr val="23346C"/>
              </a:solidFill>
              <a:cs typeface="Arial Unicode MS" charset="0"/>
            </a:endParaRPr>
          </a:p>
          <a:p>
            <a:pPr eaLnBrk="1" fontAlgn="base" hangingPunct="1">
              <a:spcBef>
                <a:spcPct val="20000"/>
              </a:spcBef>
              <a:buFontTx/>
              <a:buChar char="•"/>
              <a:defRPr/>
            </a:pPr>
            <a:r>
              <a:rPr lang="en-US" altLang="ja-JP" sz="2400" dirty="0" smtClean="0">
                <a:solidFill>
                  <a:srgbClr val="FF0000"/>
                </a:solidFill>
                <a:cs typeface="Arial Unicode MS" charset="0"/>
              </a:rPr>
              <a:t> </a:t>
            </a:r>
            <a:r>
              <a:rPr lang="en-US" altLang="ja-JP" sz="2400" b="1" i="1" u="sng" dirty="0" smtClean="0">
                <a:solidFill>
                  <a:srgbClr val="FF0000"/>
                </a:solidFill>
                <a:cs typeface="Arial Unicode MS" charset="0"/>
              </a:rPr>
              <a:t>You are all cordially</a:t>
            </a:r>
            <a:br>
              <a:rPr lang="en-US" altLang="ja-JP" sz="2400" b="1" i="1" u="sng" dirty="0" smtClean="0">
                <a:solidFill>
                  <a:srgbClr val="FF0000"/>
                </a:solidFill>
                <a:cs typeface="Arial Unicode MS" charset="0"/>
              </a:rPr>
            </a:br>
            <a:r>
              <a:rPr lang="en-US" altLang="ja-JP" sz="2400" b="1" i="1" u="sng" dirty="0" smtClean="0">
                <a:solidFill>
                  <a:srgbClr val="FF0000"/>
                </a:solidFill>
                <a:cs typeface="Arial Unicode MS" charset="0"/>
              </a:rPr>
              <a:t>invited!</a:t>
            </a:r>
          </a:p>
          <a:p>
            <a:pPr eaLnBrk="1" fontAlgn="base" hangingPunct="1">
              <a:spcBef>
                <a:spcPct val="20000"/>
              </a:spcBef>
              <a:defRPr/>
            </a:pPr>
            <a:endParaRPr lang="en-US" altLang="ja-JP" sz="2400" dirty="0">
              <a:solidFill>
                <a:srgbClr val="23346C"/>
              </a:solidFill>
              <a:cs typeface="Arial Unicode MS" charset="0"/>
            </a:endParaRPr>
          </a:p>
        </p:txBody>
      </p:sp>
      <p:pic>
        <p:nvPicPr>
          <p:cNvPr id="3" name="Picture 2" descr="Jan_1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620688"/>
            <a:ext cx="4293722" cy="5958635"/>
          </a:xfrm>
          <a:prstGeom prst="rect">
            <a:avLst/>
          </a:prstGeom>
        </p:spPr>
      </p:pic>
    </p:spTree>
    <p:extLst>
      <p:ext uri="{BB962C8B-B14F-4D97-AF65-F5344CB8AC3E}">
        <p14:creationId xmlns:p14="http://schemas.microsoft.com/office/powerpoint/2010/main" val="1830719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Highlights</a:t>
            </a:r>
          </a:p>
        </p:txBody>
      </p:sp>
      <p:sp>
        <p:nvSpPr>
          <p:cNvPr id="680964" name="Text Box 4"/>
          <p:cNvSpPr txBox="1">
            <a:spLocks noChangeArrowheads="1"/>
          </p:cNvSpPr>
          <p:nvPr/>
        </p:nvSpPr>
        <p:spPr bwMode="auto">
          <a:xfrm>
            <a:off x="108520" y="836712"/>
            <a:ext cx="9144000" cy="3711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3)“The Technical Design Report of ILC was issued in December 2012…I would again like to express my appreciation of this effort. I understand that it is now the turn of politicians to respond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to this effort, and to construct a worldwide partnership to realize this project. </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3</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7" name="Text Box 4"/>
          <p:cNvSpPr txBox="1">
            <a:spLocks noChangeArrowheads="1"/>
          </p:cNvSpPr>
          <p:nvPr/>
        </p:nvSpPr>
        <p:spPr bwMode="auto">
          <a:xfrm>
            <a:off x="36512" y="3454197"/>
            <a:ext cx="9144000"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4) “I think that most Diet members' knowledge of physics is at high school students’ level. If you allow me, let me take the liberty of pointing out that the understanding of political dynamics by most particle physicists is also at high school students’ level. If physicists and politicians collaborate by using each other's area of expertise, it is certain that we can accelerate the realization of the ILC project.”</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9822953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A. Suzuki closing talk</a:t>
            </a:r>
          </a:p>
        </p:txBody>
      </p:sp>
      <p:sp>
        <p:nvSpPr>
          <p:cNvPr id="5" name="Rectangle 4"/>
          <p:cNvSpPr>
            <a:spLocks noChangeArrowheads="1"/>
          </p:cNvSpPr>
          <p:nvPr/>
        </p:nvSpPr>
        <p:spPr bwMode="auto">
          <a:xfrm>
            <a:off x="34478" y="764704"/>
            <a:ext cx="9002018"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smtClean="0">
                <a:solidFill>
                  <a:srgbClr val="23346C"/>
                </a:solidFill>
              </a:rPr>
              <a:t>Interaction with P5 in USA:</a:t>
            </a: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12" name="テキスト ボックス 2"/>
          <p:cNvSpPr txBox="1"/>
          <p:nvPr/>
        </p:nvSpPr>
        <p:spPr>
          <a:xfrm>
            <a:off x="611560" y="2793054"/>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Scientists are deeply concerned that the Japanese government would hesitate to advance the realization of the ILC project.</a:t>
            </a:r>
          </a:p>
        </p:txBody>
      </p:sp>
      <p:sp>
        <p:nvSpPr>
          <p:cNvPr id="13" name="テキスト ボックス 4"/>
          <p:cNvSpPr txBox="1"/>
          <p:nvPr/>
        </p:nvSpPr>
        <p:spPr>
          <a:xfrm>
            <a:off x="611560" y="1456078"/>
            <a:ext cx="7840967" cy="1015663"/>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w</a:t>
            </a:r>
            <a:r>
              <a:rPr kumimoji="1" lang="en-US" altLang="ja-JP" sz="2000" dirty="0" smtClean="0">
                <a:solidFill>
                  <a:srgbClr val="002060"/>
                </a:solidFill>
                <a:latin typeface="Arial" panose="020B0604020202020204" pitchFamily="34" charset="0"/>
                <a:cs typeface="Arial" panose="020B0604020202020204" pitchFamily="34" charset="0"/>
              </a:rPr>
              <a:t>orld HEP scientists are strongly disappointed with media remarks about the JSC findings on the ILC project. </a:t>
            </a:r>
            <a:r>
              <a:rPr kumimoji="1" lang="en-US" altLang="ja-JP" sz="2000" dirty="0" smtClean="0">
                <a:solidFill>
                  <a:srgbClr val="7030A0"/>
                </a:solidFill>
                <a:latin typeface="Arial" panose="020B0604020202020204" pitchFamily="34" charset="0"/>
                <a:cs typeface="Arial" panose="020B0604020202020204" pitchFamily="34" charset="0"/>
              </a:rPr>
              <a:t>This damage </a:t>
            </a:r>
            <a:r>
              <a:rPr lang="en-US" altLang="ja-JP" sz="2000" dirty="0" smtClean="0">
                <a:solidFill>
                  <a:srgbClr val="7030A0"/>
                </a:solidFill>
                <a:latin typeface="Arial" panose="020B0604020202020204" pitchFamily="34" charset="0"/>
                <a:cs typeface="Arial" panose="020B0604020202020204" pitchFamily="34" charset="0"/>
              </a:rPr>
              <a:t>looks too serious.</a:t>
            </a:r>
            <a:r>
              <a:rPr lang="en-US" altLang="ja-JP" sz="2000" dirty="0" smtClean="0">
                <a:solidFill>
                  <a:srgbClr val="002060"/>
                </a:solidFill>
                <a:latin typeface="Arial" panose="020B0604020202020204" pitchFamily="34" charset="0"/>
                <a:cs typeface="Arial" panose="020B0604020202020204" pitchFamily="34" charset="0"/>
              </a:rPr>
              <a:t>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14" name="テキスト ボックス 5"/>
          <p:cNvSpPr txBox="1"/>
          <p:nvPr/>
        </p:nvSpPr>
        <p:spPr>
          <a:xfrm>
            <a:off x="611560" y="3944377"/>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Given these, </a:t>
            </a:r>
            <a:r>
              <a:rPr lang="en-US" altLang="ja-JP" sz="2000" dirty="0" smtClean="0">
                <a:solidFill>
                  <a:srgbClr val="7030A0"/>
                </a:solidFill>
                <a:latin typeface="Arial" panose="020B0604020202020204" pitchFamily="34" charset="0"/>
                <a:cs typeface="Arial" panose="020B0604020202020204" pitchFamily="34" charset="0"/>
              </a:rPr>
              <a:t>it is urgent that the government unfolds its view on the JSC findings.   </a:t>
            </a:r>
            <a:r>
              <a:rPr kumimoji="1" lang="en-US" altLang="ja-JP" sz="2000" dirty="0" smtClean="0">
                <a:solidFill>
                  <a:srgbClr val="7030A0"/>
                </a:solidFill>
                <a:latin typeface="Arial" panose="020B0604020202020204" pitchFamily="34" charset="0"/>
                <a:cs typeface="Arial" panose="020B0604020202020204" pitchFamily="34" charset="0"/>
              </a:rPr>
              <a:t> </a:t>
            </a:r>
            <a:endParaRPr kumimoji="1" lang="ja-JP" altLang="en-US" sz="2000" dirty="0">
              <a:solidFill>
                <a:srgbClr val="7030A0"/>
              </a:solidFill>
              <a:latin typeface="Arial" panose="020B0604020202020204" pitchFamily="34" charset="0"/>
              <a:cs typeface="Arial" panose="020B0604020202020204" pitchFamily="34" charset="0"/>
            </a:endParaRPr>
          </a:p>
        </p:txBody>
      </p:sp>
      <p:sp>
        <p:nvSpPr>
          <p:cNvPr id="15" name="テキスト ボックス 6"/>
          <p:cNvSpPr txBox="1"/>
          <p:nvPr/>
        </p:nvSpPr>
        <p:spPr>
          <a:xfrm>
            <a:off x="611560" y="4298320"/>
            <a:ext cx="7840967" cy="1938992"/>
          </a:xfrm>
          <a:prstGeom prst="rect">
            <a:avLst/>
          </a:prstGeom>
          <a:noFill/>
        </p:spPr>
        <p:txBody>
          <a:bodyPr wrap="square" rtlCol="0">
            <a:spAutoFit/>
          </a:bodyPr>
          <a:lstStyle/>
          <a:p>
            <a:pPr algn="just"/>
            <a:endParaRPr lang="en-US" altLang="ja-JP" sz="2000" dirty="0" smtClean="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endParaRPr lang="en-US" altLang="ja-JP" sz="2000"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n-US" altLang="ja-JP" sz="2000" dirty="0" smtClean="0">
                <a:solidFill>
                  <a:srgbClr val="FF0000"/>
                </a:solidFill>
                <a:latin typeface="Arial" panose="020B0604020202020204" pitchFamily="34" charset="0"/>
                <a:cs typeface="Arial" panose="020B0604020202020204" pitchFamily="34" charset="0"/>
              </a:rPr>
              <a:t>The government should now pay much attention on how to  define interests to host the ILC in Japan. </a:t>
            </a:r>
            <a:r>
              <a:rPr lang="en-US" altLang="ja-JP" sz="2000" dirty="0" smtClean="0">
                <a:solidFill>
                  <a:srgbClr val="002060"/>
                </a:solidFill>
                <a:latin typeface="Arial" panose="020B0604020202020204" pitchFamily="34" charset="0"/>
                <a:cs typeface="Arial" panose="020B0604020202020204" pitchFamily="34" charset="0"/>
              </a:rPr>
              <a:t>It is the next step to </a:t>
            </a:r>
            <a:r>
              <a:rPr lang="en-US" altLang="ja-JP" sz="2000" dirty="0">
                <a:solidFill>
                  <a:srgbClr val="002060"/>
                </a:solidFill>
                <a:latin typeface="Arial" panose="020B0604020202020204" pitchFamily="34" charset="0"/>
                <a:cs typeface="Arial" panose="020B0604020202020204" pitchFamily="34" charset="0"/>
              </a:rPr>
              <a:t>start governmental discussions about </a:t>
            </a:r>
            <a:r>
              <a:rPr lang="en-US" altLang="ja-JP" sz="2000" dirty="0" smtClean="0">
                <a:solidFill>
                  <a:srgbClr val="002060"/>
                </a:solidFill>
                <a:latin typeface="Arial" panose="020B0604020202020204" pitchFamily="34" charset="0"/>
                <a:cs typeface="Arial" panose="020B0604020202020204" pitchFamily="34" charset="0"/>
              </a:rPr>
              <a:t>the budget </a:t>
            </a:r>
            <a:r>
              <a:rPr lang="en-US" altLang="ja-JP" sz="2000" dirty="0">
                <a:solidFill>
                  <a:srgbClr val="002060"/>
                </a:solidFill>
                <a:latin typeface="Arial" panose="020B0604020202020204" pitchFamily="34" charset="0"/>
                <a:cs typeface="Arial" panose="020B0604020202020204" pitchFamily="34" charset="0"/>
              </a:rPr>
              <a:t>and man-power </a:t>
            </a:r>
            <a:r>
              <a:rPr lang="en-US" altLang="ja-JP" sz="2000" dirty="0" smtClean="0">
                <a:solidFill>
                  <a:srgbClr val="002060"/>
                </a:solidFill>
                <a:latin typeface="Arial" panose="020B0604020202020204" pitchFamily="34" charset="0"/>
                <a:cs typeface="Arial" panose="020B0604020202020204" pitchFamily="34" charset="0"/>
              </a:rPr>
              <a:t>sharing.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4705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A. Suzuki closing talk</a:t>
            </a:r>
          </a:p>
        </p:txBody>
      </p:sp>
      <p:sp>
        <p:nvSpPr>
          <p:cNvPr id="5" name="Rectangle 4"/>
          <p:cNvSpPr>
            <a:spLocks noChangeArrowheads="1"/>
          </p:cNvSpPr>
          <p:nvPr/>
        </p:nvSpPr>
        <p:spPr bwMode="auto">
          <a:xfrm>
            <a:off x="34478" y="764704"/>
            <a:ext cx="9002018"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smtClean="0">
                <a:solidFill>
                  <a:srgbClr val="23346C"/>
                </a:solidFill>
              </a:rPr>
              <a:t>Interaction with P5 in USA:</a:t>
            </a: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10" name="テキスト ボックス 1"/>
          <p:cNvSpPr txBox="1"/>
          <p:nvPr/>
        </p:nvSpPr>
        <p:spPr>
          <a:xfrm>
            <a:off x="774999" y="1293227"/>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world HEP community understands that </a:t>
            </a:r>
            <a:r>
              <a:rPr lang="en-US" altLang="ja-JP" sz="2000" dirty="0" smtClean="0">
                <a:solidFill>
                  <a:srgbClr val="7030A0"/>
                </a:solidFill>
                <a:latin typeface="Arial" panose="020B0604020202020204" pitchFamily="34" charset="0"/>
                <a:cs typeface="Arial" panose="020B0604020202020204" pitchFamily="34" charset="0"/>
              </a:rPr>
              <a:t>the next FALC is the best opportunity for the government message.</a:t>
            </a:r>
          </a:p>
        </p:txBody>
      </p:sp>
      <p:grpSp>
        <p:nvGrpSpPr>
          <p:cNvPr id="11" name="グループ化 10"/>
          <p:cNvGrpSpPr/>
          <p:nvPr/>
        </p:nvGrpSpPr>
        <p:grpSpPr>
          <a:xfrm>
            <a:off x="611560" y="3573016"/>
            <a:ext cx="8094558" cy="2736304"/>
            <a:chOff x="611560" y="3366311"/>
            <a:chExt cx="8094558" cy="2736304"/>
          </a:xfrm>
        </p:grpSpPr>
        <p:pic>
          <p:nvPicPr>
            <p:cNvPr id="16" name="図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a:off x="669935" y="3683358"/>
              <a:ext cx="4213189" cy="2300623"/>
            </a:xfrm>
            <a:prstGeom prst="rect">
              <a:avLst/>
            </a:prstGeom>
          </p:spPr>
        </p:pic>
        <p:sp>
          <p:nvSpPr>
            <p:cNvPr id="17" name="正方形/長方形 6"/>
            <p:cNvSpPr/>
            <p:nvPr/>
          </p:nvSpPr>
          <p:spPr>
            <a:xfrm>
              <a:off x="2073499" y="3747752"/>
              <a:ext cx="2550017"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7"/>
            <p:cNvPicPr>
              <a:picLocks noChangeAspect="1"/>
            </p:cNvPicPr>
            <p:nvPr/>
          </p:nvPicPr>
          <p:blipFill rotWithShape="1">
            <a:blip r:embed="rId5" cstate="email">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a:ext>
              </a:extLst>
            </a:blip>
            <a:srcRect l="1281" t="50461" r="1878"/>
            <a:stretch/>
          </p:blipFill>
          <p:spPr>
            <a:xfrm>
              <a:off x="5293216" y="3747752"/>
              <a:ext cx="3412902" cy="1985531"/>
            </a:xfrm>
            <a:prstGeom prst="rect">
              <a:avLst/>
            </a:prstGeom>
          </p:spPr>
        </p:pic>
        <p:sp>
          <p:nvSpPr>
            <p:cNvPr id="19" name="テキスト ボックス 2"/>
            <p:cNvSpPr txBox="1"/>
            <p:nvPr/>
          </p:nvSpPr>
          <p:spPr>
            <a:xfrm>
              <a:off x="4071161" y="5733283"/>
              <a:ext cx="602088" cy="369332"/>
            </a:xfrm>
            <a:prstGeom prst="rect">
              <a:avLst/>
            </a:prstGeom>
            <a:noFill/>
          </p:spPr>
          <p:txBody>
            <a:bodyPr wrap="none" rtlCol="0">
              <a:spAutoFit/>
            </a:bodyPr>
            <a:lstStyle/>
            <a:p>
              <a:r>
                <a:rPr lang="en-US" altLang="ja-JP" b="1" dirty="0" smtClean="0"/>
                <a:t>year</a:t>
              </a:r>
              <a:endParaRPr kumimoji="1" lang="ja-JP" altLang="en-US" b="1" dirty="0"/>
            </a:p>
          </p:txBody>
        </p:sp>
        <p:sp>
          <p:nvSpPr>
            <p:cNvPr id="20" name="テキスト ボックス 8"/>
            <p:cNvSpPr txBox="1"/>
            <p:nvPr/>
          </p:nvSpPr>
          <p:spPr>
            <a:xfrm>
              <a:off x="7896186" y="5614649"/>
              <a:ext cx="602088" cy="369332"/>
            </a:xfrm>
            <a:prstGeom prst="rect">
              <a:avLst/>
            </a:prstGeom>
            <a:noFill/>
          </p:spPr>
          <p:txBody>
            <a:bodyPr wrap="none" rtlCol="0">
              <a:spAutoFit/>
            </a:bodyPr>
            <a:lstStyle/>
            <a:p>
              <a:r>
                <a:rPr lang="en-US" altLang="ja-JP" b="1" dirty="0" smtClean="0"/>
                <a:t>year</a:t>
              </a:r>
              <a:endParaRPr kumimoji="1" lang="ja-JP" altLang="en-US" b="1" dirty="0"/>
            </a:p>
          </p:txBody>
        </p:sp>
        <p:sp>
          <p:nvSpPr>
            <p:cNvPr id="21" name="テキスト ボックス 3"/>
            <p:cNvSpPr txBox="1"/>
            <p:nvPr/>
          </p:nvSpPr>
          <p:spPr>
            <a:xfrm>
              <a:off x="611560" y="3366311"/>
              <a:ext cx="848374" cy="369332"/>
            </a:xfrm>
            <a:prstGeom prst="rect">
              <a:avLst/>
            </a:prstGeom>
            <a:noFill/>
          </p:spPr>
          <p:txBody>
            <a:bodyPr wrap="none" rtlCol="0">
              <a:spAutoFit/>
            </a:bodyPr>
            <a:lstStyle/>
            <a:p>
              <a:r>
                <a:rPr kumimoji="1" lang="en-US" altLang="ja-JP" b="1" dirty="0" smtClean="0"/>
                <a:t>budget</a:t>
              </a:r>
              <a:endParaRPr kumimoji="1" lang="ja-JP" altLang="en-US" b="1" dirty="0"/>
            </a:p>
          </p:txBody>
        </p:sp>
        <p:sp>
          <p:nvSpPr>
            <p:cNvPr id="22" name="テキスト ボックス 4"/>
            <p:cNvSpPr txBox="1"/>
            <p:nvPr/>
          </p:nvSpPr>
          <p:spPr>
            <a:xfrm>
              <a:off x="5083858" y="3571603"/>
              <a:ext cx="1222771" cy="369332"/>
            </a:xfrm>
            <a:prstGeom prst="rect">
              <a:avLst/>
            </a:prstGeom>
            <a:noFill/>
          </p:spPr>
          <p:txBody>
            <a:bodyPr wrap="none" rtlCol="0">
              <a:spAutoFit/>
            </a:bodyPr>
            <a:lstStyle/>
            <a:p>
              <a:r>
                <a:rPr kumimoji="1" lang="en-US" altLang="ja-JP" b="1" dirty="0" smtClean="0"/>
                <a:t>manpower</a:t>
              </a:r>
              <a:endParaRPr kumimoji="1" lang="ja-JP" altLang="en-US" b="1" dirty="0"/>
            </a:p>
          </p:txBody>
        </p:sp>
      </p:grpSp>
      <p:sp>
        <p:nvSpPr>
          <p:cNvPr id="23" name="テキスト ボックス 9"/>
          <p:cNvSpPr txBox="1"/>
          <p:nvPr/>
        </p:nvSpPr>
        <p:spPr>
          <a:xfrm>
            <a:off x="774999" y="2204864"/>
            <a:ext cx="7840967" cy="1323439"/>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Rolf </a:t>
            </a:r>
            <a:r>
              <a:rPr lang="en-US" altLang="ja-JP" sz="2000" dirty="0" err="1" smtClean="0">
                <a:solidFill>
                  <a:srgbClr val="002060"/>
                </a:solidFill>
                <a:latin typeface="Arial" panose="020B0604020202020204" pitchFamily="34" charset="0"/>
                <a:cs typeface="Arial" panose="020B0604020202020204" pitchFamily="34" charset="0"/>
              </a:rPr>
              <a:t>Heuer</a:t>
            </a:r>
            <a:r>
              <a:rPr lang="en-US" altLang="ja-JP" sz="2000" dirty="0" smtClean="0">
                <a:solidFill>
                  <a:srgbClr val="002060"/>
                </a:solidFill>
                <a:latin typeface="Arial" panose="020B0604020202020204" pitchFamily="34" charset="0"/>
                <a:cs typeface="Arial" panose="020B0604020202020204" pitchFamily="34" charset="0"/>
              </a:rPr>
              <a:t> (CERN), Nigel </a:t>
            </a:r>
            <a:r>
              <a:rPr lang="en-US" altLang="ja-JP" sz="2000" dirty="0" err="1" smtClean="0">
                <a:solidFill>
                  <a:srgbClr val="002060"/>
                </a:solidFill>
                <a:latin typeface="Arial" panose="020B0604020202020204" pitchFamily="34" charset="0"/>
                <a:cs typeface="Arial" panose="020B0604020202020204" pitchFamily="34" charset="0"/>
              </a:rPr>
              <a:t>Lockyer</a:t>
            </a:r>
            <a:r>
              <a:rPr lang="en-US" altLang="ja-JP" sz="2000" dirty="0" smtClean="0">
                <a:solidFill>
                  <a:srgbClr val="002060"/>
                </a:solidFill>
                <a:latin typeface="Arial" panose="020B0604020202020204" pitchFamily="34" charset="0"/>
                <a:cs typeface="Arial" panose="020B0604020202020204" pitchFamily="34" charset="0"/>
              </a:rPr>
              <a:t> (FNAL) and A.S (KEK) had the consensus that the </a:t>
            </a:r>
            <a:r>
              <a:rPr lang="en-US" altLang="ja-JP" sz="2000" dirty="0" err="1" smtClean="0">
                <a:solidFill>
                  <a:srgbClr val="002060"/>
                </a:solidFill>
                <a:latin typeface="Arial" panose="020B0604020202020204" pitchFamily="34" charset="0"/>
                <a:cs typeface="Arial" panose="020B0604020202020204" pitchFamily="34" charset="0"/>
              </a:rPr>
              <a:t>timeprofiles</a:t>
            </a:r>
            <a:r>
              <a:rPr lang="en-US" altLang="ja-JP" sz="2000" dirty="0" smtClean="0">
                <a:solidFill>
                  <a:srgbClr val="002060"/>
                </a:solidFill>
                <a:latin typeface="Arial" panose="020B0604020202020204" pitchFamily="34" charset="0"/>
                <a:cs typeface="Arial" panose="020B0604020202020204" pitchFamily="34" charset="0"/>
              </a:rPr>
              <a:t> of budget-breakdown (CFS, accelerator, detector </a:t>
            </a:r>
            <a:r>
              <a:rPr lang="ja-JP" altLang="en-US" sz="2000" dirty="0" smtClean="0">
                <a:solidFill>
                  <a:srgbClr val="002060"/>
                </a:solidFill>
                <a:latin typeface="Arial" panose="020B0604020202020204" pitchFamily="34" charset="0"/>
                <a:cs typeface="Arial" panose="020B0604020202020204" pitchFamily="34" charset="0"/>
              </a:rPr>
              <a:t>・・・</a:t>
            </a:r>
            <a:r>
              <a:rPr lang="en-US" altLang="ja-JP" sz="2000" dirty="0" smtClean="0">
                <a:solidFill>
                  <a:srgbClr val="002060"/>
                </a:solidFill>
                <a:latin typeface="Arial" panose="020B0604020202020204" pitchFamily="34" charset="0"/>
                <a:cs typeface="Arial" panose="020B0604020202020204" pitchFamily="34" charset="0"/>
              </a:rPr>
              <a:t>) and man-power-breakdown are essential for the  governmental negotiation.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8589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timeline</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6</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8" name="コンテンツ プレースホルダ 2"/>
          <p:cNvSpPr>
            <a:spLocks noGrp="1"/>
          </p:cNvSpPr>
          <p:nvPr>
            <p:ph idx="1"/>
          </p:nvPr>
        </p:nvSpPr>
        <p:spPr>
          <a:xfrm>
            <a:off x="457200" y="980728"/>
            <a:ext cx="8229600" cy="4978400"/>
          </a:xfrm>
        </p:spPr>
        <p:txBody>
          <a:bodyPr>
            <a:normAutofit fontScale="70000" lnSpcReduction="20000"/>
          </a:bodyPr>
          <a:lstStyle/>
          <a:p>
            <a:r>
              <a:rPr lang="en-US" altLang="ja-JP" dirty="0" smtClean="0">
                <a:solidFill>
                  <a:srgbClr val="FF0000"/>
                </a:solidFill>
              </a:rPr>
              <a:t>2013 - 2016</a:t>
            </a:r>
          </a:p>
          <a:p>
            <a:pPr lvl="1"/>
            <a:r>
              <a:rPr lang="en-US" altLang="ja-JP" dirty="0" smtClean="0">
                <a:solidFill>
                  <a:srgbClr val="0000FF"/>
                </a:solidFill>
              </a:rPr>
              <a:t>Negotiations among governments</a:t>
            </a:r>
          </a:p>
          <a:p>
            <a:pPr lvl="1"/>
            <a:r>
              <a:rPr lang="en-US" altLang="ja-JP" dirty="0" smtClean="0">
                <a:solidFill>
                  <a:srgbClr val="0000FF"/>
                </a:solidFill>
              </a:rPr>
              <a:t>Accelerator detailed design, R&amp;Ds for cost-effective production, site study, CFS designs etc.</a:t>
            </a:r>
          </a:p>
          <a:p>
            <a:pPr lvl="1"/>
            <a:r>
              <a:rPr lang="en-US" altLang="ja-JP" dirty="0" smtClean="0">
                <a:solidFill>
                  <a:srgbClr val="0000FF"/>
                </a:solidFill>
              </a:rPr>
              <a:t>Prepare for the international lab.</a:t>
            </a:r>
          </a:p>
          <a:p>
            <a:pPr marL="457200" lvl="1" indent="0">
              <a:buNone/>
            </a:pPr>
            <a:endParaRPr lang="en-US" altLang="ja-JP" dirty="0" smtClean="0">
              <a:solidFill>
                <a:srgbClr val="0000FF"/>
              </a:solidFill>
            </a:endParaRPr>
          </a:p>
          <a:p>
            <a:r>
              <a:rPr lang="en-US" altLang="ja-JP" dirty="0" smtClean="0">
                <a:solidFill>
                  <a:srgbClr val="FF0000"/>
                </a:solidFill>
              </a:rPr>
              <a:t>2016 – 2018</a:t>
            </a:r>
          </a:p>
          <a:p>
            <a:pPr lvl="1"/>
            <a:r>
              <a:rPr lang="en-US" altLang="ja-JP" dirty="0" smtClean="0">
                <a:solidFill>
                  <a:srgbClr val="0000FF"/>
                </a:solidFill>
              </a:rPr>
              <a:t>‘Green-sign’ for the ILC construction to be given (in early 2016 ) </a:t>
            </a:r>
          </a:p>
          <a:p>
            <a:pPr lvl="1"/>
            <a:r>
              <a:rPr lang="en-US" altLang="ja-JP" dirty="0" smtClean="0">
                <a:solidFill>
                  <a:srgbClr val="0000FF"/>
                </a:solidFill>
              </a:rPr>
              <a:t>International agreement reached to go ahead with the ILC</a:t>
            </a:r>
          </a:p>
          <a:p>
            <a:pPr lvl="1"/>
            <a:r>
              <a:rPr lang="en-US" altLang="ja-JP" dirty="0" smtClean="0">
                <a:solidFill>
                  <a:srgbClr val="0000FF"/>
                </a:solidFill>
              </a:rPr>
              <a:t>Formation of the ILC lab.</a:t>
            </a:r>
          </a:p>
          <a:p>
            <a:pPr lvl="1"/>
            <a:r>
              <a:rPr lang="en-US" altLang="ja-JP" dirty="0" smtClean="0">
                <a:solidFill>
                  <a:srgbClr val="0000FF"/>
                </a:solidFill>
              </a:rPr>
              <a:t>Preparation for biddings etc. </a:t>
            </a:r>
          </a:p>
          <a:p>
            <a:pPr marL="457200" lvl="1" indent="0">
              <a:buNone/>
            </a:pPr>
            <a:endParaRPr lang="en-US" altLang="ja-JP" dirty="0" smtClean="0">
              <a:solidFill>
                <a:srgbClr val="0000FF"/>
              </a:solidFill>
            </a:endParaRPr>
          </a:p>
          <a:p>
            <a:r>
              <a:rPr lang="en-US" altLang="ja-JP" dirty="0" smtClean="0">
                <a:solidFill>
                  <a:srgbClr val="FF0000"/>
                </a:solidFill>
              </a:rPr>
              <a:t>2018 </a:t>
            </a:r>
            <a:r>
              <a:rPr lang="en-US" altLang="ja-JP" dirty="0" smtClean="0"/>
              <a:t> </a:t>
            </a:r>
          </a:p>
          <a:p>
            <a:pPr lvl="1"/>
            <a:r>
              <a:rPr lang="en-US" altLang="ja-JP" dirty="0" smtClean="0">
                <a:solidFill>
                  <a:srgbClr val="0000FF"/>
                </a:solidFill>
              </a:rPr>
              <a:t>Construction start (9 </a:t>
            </a:r>
            <a:r>
              <a:rPr lang="en-US" altLang="ja-JP" dirty="0" err="1" smtClean="0">
                <a:solidFill>
                  <a:srgbClr val="0000FF"/>
                </a:solidFill>
              </a:rPr>
              <a:t>yrs</a:t>
            </a:r>
            <a:r>
              <a:rPr lang="en-US" altLang="ja-JP" dirty="0" smtClean="0">
                <a:solidFill>
                  <a:srgbClr val="0000FF"/>
                </a:solidFill>
              </a:rPr>
              <a:t>)</a:t>
            </a:r>
          </a:p>
          <a:p>
            <a:pPr marL="457200" lvl="1" indent="0">
              <a:buNone/>
            </a:pPr>
            <a:endParaRPr lang="en-US" altLang="ja-JP" dirty="0" smtClean="0">
              <a:solidFill>
                <a:srgbClr val="0000FF"/>
              </a:solidFill>
            </a:endParaRPr>
          </a:p>
          <a:p>
            <a:r>
              <a:rPr lang="en-US" altLang="ja-JP" dirty="0" smtClean="0">
                <a:solidFill>
                  <a:srgbClr val="FF0000"/>
                </a:solidFill>
              </a:rPr>
              <a:t>2027</a:t>
            </a:r>
            <a:r>
              <a:rPr lang="en-US" altLang="ja-JP" dirty="0" smtClean="0">
                <a:solidFill>
                  <a:srgbClr val="FAB3C7"/>
                </a:solidFill>
              </a:rPr>
              <a:t> </a:t>
            </a:r>
          </a:p>
          <a:p>
            <a:pPr lvl="1"/>
            <a:r>
              <a:rPr lang="en-US" altLang="ja-JP" dirty="0">
                <a:solidFill>
                  <a:srgbClr val="0000FF"/>
                </a:solidFill>
              </a:rPr>
              <a:t>C</a:t>
            </a:r>
            <a:r>
              <a:rPr lang="en-US" altLang="ja-JP" dirty="0" smtClean="0">
                <a:solidFill>
                  <a:srgbClr val="0000FF"/>
                </a:solidFill>
              </a:rPr>
              <a:t>onstruction (500 </a:t>
            </a:r>
            <a:r>
              <a:rPr lang="en-US" altLang="ja-JP" dirty="0" err="1" smtClean="0">
                <a:solidFill>
                  <a:srgbClr val="0000FF"/>
                </a:solidFill>
              </a:rPr>
              <a:t>GeV</a:t>
            </a:r>
            <a:r>
              <a:rPr lang="en-US" altLang="ja-JP" dirty="0" smtClean="0">
                <a:solidFill>
                  <a:srgbClr val="0000FF"/>
                </a:solidFill>
              </a:rPr>
              <a:t>) complete, (and commissioning start)</a:t>
            </a:r>
          </a:p>
          <a:p>
            <a:pPr lvl="1">
              <a:buNone/>
            </a:pPr>
            <a:r>
              <a:rPr lang="en-US" altLang="ja-JP" dirty="0" smtClean="0">
                <a:solidFill>
                  <a:srgbClr val="0000FF"/>
                </a:solidFill>
              </a:rPr>
              <a:t>    (250 </a:t>
            </a:r>
            <a:r>
              <a:rPr lang="en-US" altLang="ja-JP" dirty="0" err="1" smtClean="0">
                <a:solidFill>
                  <a:srgbClr val="0000FF"/>
                </a:solidFill>
              </a:rPr>
              <a:t>GeV</a:t>
            </a:r>
            <a:r>
              <a:rPr lang="en-US" altLang="ja-JP" dirty="0" smtClean="0">
                <a:solidFill>
                  <a:srgbClr val="0000FF"/>
                </a:solidFill>
              </a:rPr>
              <a:t> is slightly shorter)</a:t>
            </a:r>
          </a:p>
        </p:txBody>
      </p:sp>
    </p:spTree>
    <p:extLst>
      <p:ext uri="{BB962C8B-B14F-4D97-AF65-F5344CB8AC3E}">
        <p14:creationId xmlns:p14="http://schemas.microsoft.com/office/powerpoint/2010/main" val="25654734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rfu_logo_12062013"/>
          <p:cNvPicPr>
            <a:picLocks noChangeAspect="1" noChangeArrowheads="1"/>
          </p:cNvPicPr>
          <p:nvPr/>
        </p:nvPicPr>
        <p:blipFill>
          <a:blip r:embed="rId3" cstate="print"/>
          <a:srcRect/>
          <a:stretch>
            <a:fillRect/>
          </a:stretch>
        </p:blipFill>
        <p:spPr bwMode="auto">
          <a:xfrm>
            <a:off x="0" y="0"/>
            <a:ext cx="827584" cy="939653"/>
          </a:xfrm>
          <a:prstGeom prst="rect">
            <a:avLst/>
          </a:prstGeom>
          <a:noFill/>
          <a:ln w="9525">
            <a:noFill/>
            <a:miter lim="800000"/>
            <a:headEnd/>
            <a:tailEnd/>
          </a:ln>
        </p:spPr>
      </p:pic>
      <p:pic>
        <p:nvPicPr>
          <p:cNvPr id="3" name="Picture 2" descr="untitled.png"/>
          <p:cNvPicPr>
            <a:picLocks noChangeAspect="1"/>
          </p:cNvPicPr>
          <p:nvPr/>
        </p:nvPicPr>
        <p:blipFill>
          <a:blip r:embed="rId4" cstate="print"/>
          <a:stretch>
            <a:fillRect/>
          </a:stretch>
        </p:blipFill>
        <p:spPr>
          <a:xfrm>
            <a:off x="854968" y="0"/>
            <a:ext cx="908720" cy="908720"/>
          </a:xfrm>
          <a:prstGeom prst="rect">
            <a:avLst/>
          </a:prstGeom>
        </p:spPr>
      </p:pic>
      <p:pic>
        <p:nvPicPr>
          <p:cNvPr id="4" name="Picture 3" descr="top_logo-64.png"/>
          <p:cNvPicPr>
            <a:picLocks noChangeAspect="1"/>
          </p:cNvPicPr>
          <p:nvPr/>
        </p:nvPicPr>
        <p:blipFill>
          <a:blip r:embed="rId5" cstate="print"/>
          <a:stretch>
            <a:fillRect/>
          </a:stretch>
        </p:blipFill>
        <p:spPr>
          <a:xfrm>
            <a:off x="8161312" y="0"/>
            <a:ext cx="908720" cy="908720"/>
          </a:xfrm>
          <a:prstGeom prst="rect">
            <a:avLst/>
          </a:prstGeom>
          <a:solidFill>
            <a:schemeClr val="bg1"/>
          </a:solidFill>
        </p:spPr>
      </p:pic>
      <p:sp>
        <p:nvSpPr>
          <p:cNvPr id="5" name="Rectangle 4"/>
          <p:cNvSpPr>
            <a:spLocks noChangeArrowheads="1"/>
          </p:cNvSpPr>
          <p:nvPr/>
        </p:nvSpPr>
        <p:spPr bwMode="auto">
          <a:xfrm>
            <a:off x="2207737" y="188640"/>
            <a:ext cx="5460607" cy="576064"/>
          </a:xfrm>
          <a:prstGeom prst="rect">
            <a:avLst/>
          </a:prstGeom>
          <a:solidFill>
            <a:schemeClr val="bg1"/>
          </a:solidFill>
          <a:ln w="9525">
            <a:noFill/>
            <a:miter lim="800000"/>
            <a:headEnd/>
            <a:tailEnd/>
          </a:ln>
          <a:effectLst/>
        </p:spPr>
        <p:txBody>
          <a:bodyPr wrap="none" anchor="ctr"/>
          <a:lstStyle/>
          <a:p>
            <a:endParaRPr lang="fr-FR"/>
          </a:p>
        </p:txBody>
      </p:sp>
      <p:sp>
        <p:nvSpPr>
          <p:cNvPr id="6" name="WordArt 37"/>
          <p:cNvSpPr>
            <a:spLocks noChangeArrowheads="1" noChangeShapeType="1" noTextEdit="1"/>
          </p:cNvSpPr>
          <p:nvPr/>
        </p:nvSpPr>
        <p:spPr bwMode="auto">
          <a:xfrm>
            <a:off x="2711793" y="288032"/>
            <a:ext cx="4608513" cy="404664"/>
          </a:xfrm>
          <a:prstGeom prst="rect">
            <a:avLst/>
          </a:prstGeom>
        </p:spPr>
        <p:txBody>
          <a:bodyPr wrap="none" fromWordArt="1">
            <a:prstTxWarp prst="textPlain">
              <a:avLst>
                <a:gd name="adj" fmla="val 50000"/>
              </a:avLst>
            </a:prstTxWarp>
          </a:bodyPr>
          <a:lstStyle/>
          <a:p>
            <a:pPr algn="ctr"/>
            <a:r>
              <a:rPr lang="en-US" sz="2400" kern="10" dirty="0" smtClean="0">
                <a:ln w="12700">
                  <a:solidFill>
                    <a:srgbClr val="3333CC"/>
                  </a:solidFill>
                  <a:round/>
                  <a:headEnd/>
                  <a:tailEnd/>
                </a:ln>
                <a:solidFill>
                  <a:srgbClr val="B2B2B2">
                    <a:alpha val="50000"/>
                  </a:srgbClr>
                </a:solidFill>
                <a:latin typeface="Arial"/>
                <a:cs typeface="Arial"/>
              </a:rPr>
              <a:t>IRFU Linear Collider Days </a:t>
            </a:r>
            <a:endParaRPr lang="fr-FR" sz="2400" kern="10" dirty="0">
              <a:ln w="12700">
                <a:solidFill>
                  <a:srgbClr val="3333CC"/>
                </a:solidFill>
                <a:round/>
                <a:headEnd/>
                <a:tailEnd/>
              </a:ln>
              <a:solidFill>
                <a:srgbClr val="B2B2B2">
                  <a:alpha val="50000"/>
                </a:srgbClr>
              </a:solidFill>
              <a:latin typeface="Arial"/>
              <a:cs typeface="Arial"/>
            </a:endParaRPr>
          </a:p>
        </p:txBody>
      </p:sp>
      <p:sp>
        <p:nvSpPr>
          <p:cNvPr id="7" name="TextBox 6"/>
          <p:cNvSpPr txBox="1"/>
          <p:nvPr/>
        </p:nvSpPr>
        <p:spPr>
          <a:xfrm>
            <a:off x="35496" y="980728"/>
            <a:ext cx="9108504" cy="2646879"/>
          </a:xfrm>
          <a:prstGeom prst="rect">
            <a:avLst/>
          </a:prstGeom>
          <a:solidFill>
            <a:schemeClr val="bg1"/>
          </a:solidFill>
        </p:spPr>
        <p:txBody>
          <a:bodyPr wrap="square" rtlCol="0">
            <a:spAutoFit/>
          </a:bodyPr>
          <a:lstStyle/>
          <a:p>
            <a:r>
              <a:rPr lang="en-US" sz="1800" dirty="0">
                <a:latin typeface="Palatino Linotype" panose="02040502050505030304" pitchFamily="18" charset="0"/>
              </a:rPr>
              <a:t>The 2013 </a:t>
            </a:r>
            <a:r>
              <a:rPr lang="en-US" sz="1800" dirty="0" err="1">
                <a:latin typeface="Palatino Linotype" panose="02040502050505030304" pitchFamily="18" charset="0"/>
              </a:rPr>
              <a:t>Irfu</a:t>
            </a:r>
            <a:r>
              <a:rPr lang="en-US" sz="1800" dirty="0">
                <a:latin typeface="Palatino Linotype" panose="02040502050505030304" pitchFamily="18" charset="0"/>
              </a:rPr>
              <a:t> Linear C</a:t>
            </a:r>
            <a:r>
              <a:rPr lang="en-US" sz="1800" dirty="0" smtClean="0">
                <a:latin typeface="Palatino Linotype" panose="02040502050505030304" pitchFamily="18" charset="0"/>
              </a:rPr>
              <a:t>ollider Days </a:t>
            </a:r>
            <a:r>
              <a:rPr lang="en-US" sz="1800" dirty="0">
                <a:latin typeface="Palatino Linotype" panose="02040502050505030304" pitchFamily="18" charset="0"/>
              </a:rPr>
              <a:t>organized jointly with CNRS will take place in  </a:t>
            </a:r>
            <a:r>
              <a:rPr lang="en-US" sz="1800" dirty="0" smtClean="0">
                <a:solidFill>
                  <a:srgbClr val="FF0000"/>
                </a:solidFill>
                <a:latin typeface="Palatino Linotype" panose="02040502050505030304" pitchFamily="18" charset="0"/>
              </a:rPr>
              <a:t>CEA </a:t>
            </a:r>
            <a:r>
              <a:rPr lang="en-US" sz="1800" dirty="0" err="1">
                <a:solidFill>
                  <a:srgbClr val="FF0000"/>
                </a:solidFill>
                <a:latin typeface="Palatino Linotype" panose="02040502050505030304" pitchFamily="18" charset="0"/>
              </a:rPr>
              <a:t>Saclay</a:t>
            </a:r>
            <a:r>
              <a:rPr lang="en-US" sz="1800" dirty="0">
                <a:solidFill>
                  <a:srgbClr val="FF0000"/>
                </a:solidFill>
                <a:latin typeface="Palatino Linotype" panose="02040502050505030304" pitchFamily="18" charset="0"/>
              </a:rPr>
              <a:t> on-site </a:t>
            </a:r>
            <a:r>
              <a:rPr lang="en-US" sz="1800" dirty="0">
                <a:latin typeface="Palatino Linotype" panose="02040502050505030304" pitchFamily="18" charset="0"/>
              </a:rPr>
              <a:t>in Building 526 Amphitheater Joliot Curie </a:t>
            </a:r>
            <a:r>
              <a:rPr lang="en-US" sz="1800" dirty="0" smtClean="0">
                <a:latin typeface="Palatino Linotype" panose="02040502050505030304" pitchFamily="18" charset="0"/>
              </a:rPr>
              <a:t>on </a:t>
            </a:r>
            <a:r>
              <a:rPr lang="en-US" sz="1800" dirty="0" smtClean="0">
                <a:solidFill>
                  <a:srgbClr val="FF0000"/>
                </a:solidFill>
                <a:latin typeface="Palatino Linotype" panose="02040502050505030304" pitchFamily="18" charset="0"/>
              </a:rPr>
              <a:t>November </a:t>
            </a:r>
            <a:r>
              <a:rPr lang="en-US" sz="1800" dirty="0">
                <a:solidFill>
                  <a:srgbClr val="FF0000"/>
                </a:solidFill>
                <a:latin typeface="Palatino Linotype" panose="02040502050505030304" pitchFamily="18" charset="0"/>
              </a:rPr>
              <a:t>27-29</a:t>
            </a:r>
            <a:r>
              <a:rPr lang="en-US" sz="1800" dirty="0" smtClean="0">
                <a:solidFill>
                  <a:srgbClr val="FF0000"/>
                </a:solidFill>
                <a:latin typeface="Palatino Linotype" panose="02040502050505030304" pitchFamily="18" charset="0"/>
              </a:rPr>
              <a:t>.</a:t>
            </a:r>
          </a:p>
          <a:p>
            <a:r>
              <a:rPr lang="en-US" sz="1800" dirty="0" smtClean="0">
                <a:latin typeface="Palatino Linotype" panose="02040502050505030304" pitchFamily="18" charset="0"/>
              </a:rPr>
              <a:t>This </a:t>
            </a:r>
            <a:r>
              <a:rPr lang="en-US" sz="1800" dirty="0">
                <a:latin typeface="Palatino Linotype" panose="02040502050505030304" pitchFamily="18" charset="0"/>
              </a:rPr>
              <a:t>will be the </a:t>
            </a:r>
            <a:r>
              <a:rPr lang="en-US" sz="1800" dirty="0">
                <a:solidFill>
                  <a:srgbClr val="FF0000"/>
                </a:solidFill>
                <a:latin typeface="Palatino Linotype" panose="02040502050505030304" pitchFamily="18" charset="0"/>
              </a:rPr>
              <a:t>second </a:t>
            </a:r>
            <a:r>
              <a:rPr lang="en-US" sz="1800" dirty="0" smtClean="0">
                <a:solidFill>
                  <a:srgbClr val="FF0000"/>
                </a:solidFill>
                <a:latin typeface="Palatino Linotype" panose="02040502050505030304" pitchFamily="18" charset="0"/>
              </a:rPr>
              <a:t>“</a:t>
            </a:r>
            <a:r>
              <a:rPr lang="en-US" sz="1800" dirty="0" err="1" smtClean="0">
                <a:solidFill>
                  <a:srgbClr val="FF0000"/>
                </a:solidFill>
                <a:latin typeface="Palatino Linotype" panose="02040502050505030304" pitchFamily="18" charset="0"/>
              </a:rPr>
              <a:t>Journées</a:t>
            </a:r>
            <a:r>
              <a:rPr lang="en-US" sz="1800" dirty="0" smtClean="0">
                <a:solidFill>
                  <a:srgbClr val="FF0000"/>
                </a:solidFill>
                <a:latin typeface="Palatino Linotype" panose="02040502050505030304" pitchFamily="18" charset="0"/>
              </a:rPr>
              <a:t> </a:t>
            </a:r>
            <a:r>
              <a:rPr lang="en-US" sz="1800" dirty="0" err="1">
                <a:solidFill>
                  <a:srgbClr val="FF0000"/>
                </a:solidFill>
                <a:latin typeface="Palatino Linotype" panose="02040502050505030304" pitchFamily="18" charset="0"/>
              </a:rPr>
              <a:t>Collisionneur</a:t>
            </a:r>
            <a:r>
              <a:rPr lang="en-US" sz="1800" dirty="0">
                <a:solidFill>
                  <a:srgbClr val="FF0000"/>
                </a:solidFill>
                <a:latin typeface="Palatino Linotype" panose="02040502050505030304" pitchFamily="18" charset="0"/>
              </a:rPr>
              <a:t> </a:t>
            </a:r>
            <a:r>
              <a:rPr lang="en-US" sz="1800" dirty="0" err="1" smtClean="0">
                <a:solidFill>
                  <a:srgbClr val="FF0000"/>
                </a:solidFill>
                <a:latin typeface="Palatino Linotype" panose="02040502050505030304" pitchFamily="18" charset="0"/>
              </a:rPr>
              <a:t>Linéaire”</a:t>
            </a:r>
            <a:r>
              <a:rPr lang="en-US" sz="1800" dirty="0" err="1" smtClean="0">
                <a:latin typeface="Palatino Linotype" panose="02040502050505030304" pitchFamily="18" charset="0"/>
              </a:rPr>
              <a:t>of</a:t>
            </a:r>
            <a:r>
              <a:rPr lang="en-US" sz="1800" dirty="0" smtClean="0">
                <a:latin typeface="Palatino Linotype" panose="02040502050505030304" pitchFamily="18" charset="0"/>
              </a:rPr>
              <a:t> </a:t>
            </a:r>
            <a:r>
              <a:rPr lang="en-US" sz="1800" dirty="0">
                <a:latin typeface="Palatino Linotype" panose="02040502050505030304" pitchFamily="18" charset="0"/>
              </a:rPr>
              <a:t>the </a:t>
            </a:r>
            <a:r>
              <a:rPr lang="en-US" sz="1800" dirty="0" smtClean="0">
                <a:latin typeface="Palatino Linotype" panose="02040502050505030304" pitchFamily="18" charset="0"/>
              </a:rPr>
              <a:t>French community</a:t>
            </a:r>
            <a:r>
              <a:rPr lang="en-US" sz="1800" dirty="0">
                <a:latin typeface="Palatino Linotype" panose="02040502050505030304" pitchFamily="18" charset="0"/>
              </a:rPr>
              <a:t>, </a:t>
            </a:r>
            <a:r>
              <a:rPr lang="en-US" sz="1800" dirty="0" smtClean="0">
                <a:latin typeface="Palatino Linotype" panose="02040502050505030304" pitchFamily="18" charset="0"/>
              </a:rPr>
              <a:t>following </a:t>
            </a:r>
            <a:r>
              <a:rPr lang="en-US" sz="1800" dirty="0">
                <a:latin typeface="Palatino Linotype" panose="02040502050505030304" pitchFamily="18" charset="0"/>
              </a:rPr>
              <a:t>the </a:t>
            </a:r>
            <a:r>
              <a:rPr lang="en-US" sz="1800" dirty="0">
                <a:solidFill>
                  <a:srgbClr val="FF0000"/>
                </a:solidFill>
                <a:latin typeface="Palatino Linotype" panose="02040502050505030304" pitchFamily="18" charset="0"/>
              </a:rPr>
              <a:t>first event organized in Lyon on May 13-14, </a:t>
            </a:r>
            <a:r>
              <a:rPr lang="en-US" sz="1800" dirty="0" smtClean="0">
                <a:solidFill>
                  <a:srgbClr val="FF0000"/>
                </a:solidFill>
                <a:latin typeface="Palatino Linotype" panose="02040502050505030304" pitchFamily="18" charset="0"/>
              </a:rPr>
              <a:t>2013</a:t>
            </a:r>
            <a:r>
              <a:rPr lang="en-US" sz="1800" dirty="0" smtClean="0">
                <a:solidFill>
                  <a:srgbClr val="0000CC"/>
                </a:solidFill>
                <a:latin typeface="Palatino Linotype" panose="02040502050505030304" pitchFamily="18" charset="0"/>
              </a:rPr>
              <a:t>*</a:t>
            </a:r>
          </a:p>
          <a:p>
            <a:r>
              <a:rPr lang="en-US" sz="1800" dirty="0">
                <a:latin typeface="Palatino Linotype" panose="02040502050505030304" pitchFamily="18" charset="0"/>
              </a:rPr>
              <a:t/>
            </a:r>
            <a:br>
              <a:rPr lang="en-US" sz="1800" dirty="0">
                <a:latin typeface="Palatino Linotype" panose="02040502050505030304" pitchFamily="18" charset="0"/>
              </a:rPr>
            </a:br>
            <a:r>
              <a:rPr lang="en-US" sz="1800" dirty="0">
                <a:latin typeface="Palatino Linotype" panose="02040502050505030304" pitchFamily="18" charset="0"/>
              </a:rPr>
              <a:t>The goal of the meeting is to discuss and to review linear collider activities </a:t>
            </a:r>
            <a:r>
              <a:rPr lang="en-US" sz="1800" dirty="0" smtClean="0">
                <a:latin typeface="Palatino Linotype" panose="02040502050505030304" pitchFamily="18" charset="0"/>
              </a:rPr>
              <a:t>in </a:t>
            </a:r>
            <a:r>
              <a:rPr lang="en-US" sz="1800" dirty="0">
                <a:latin typeface="Palatino Linotype" panose="02040502050505030304" pitchFamily="18" charset="0"/>
              </a:rPr>
              <a:t>France </a:t>
            </a:r>
            <a:r>
              <a:rPr lang="en-US" sz="1800" dirty="0" smtClean="0">
                <a:latin typeface="Palatino Linotype" panose="02040502050505030304" pitchFamily="18" charset="0"/>
              </a:rPr>
              <a:t>in </a:t>
            </a:r>
            <a:r>
              <a:rPr lang="en-US" sz="1800" dirty="0">
                <a:latin typeface="Palatino Linotype" panose="02040502050505030304" pitchFamily="18" charset="0"/>
              </a:rPr>
              <a:t>the areas of </a:t>
            </a:r>
            <a:r>
              <a:rPr lang="en-US" sz="1800" dirty="0" smtClean="0">
                <a:latin typeface="Palatino Linotype" panose="02040502050505030304" pitchFamily="18" charset="0"/>
              </a:rPr>
              <a:t>physics/phenomenology, </a:t>
            </a:r>
            <a:r>
              <a:rPr lang="en-US" sz="1800" dirty="0">
                <a:latin typeface="Palatino Linotype" panose="02040502050505030304" pitchFamily="18" charset="0"/>
              </a:rPr>
              <a:t>detector and accelerators </a:t>
            </a:r>
            <a:r>
              <a:rPr lang="en-US" sz="1800" dirty="0" smtClean="0">
                <a:latin typeface="Palatino Linotype" panose="02040502050505030304" pitchFamily="18" charset="0"/>
              </a:rPr>
              <a:t>technologies:</a:t>
            </a:r>
          </a:p>
          <a:p>
            <a:endParaRPr lang="en-US" dirty="0">
              <a:latin typeface="Palatino Linotype" panose="02040502050505030304" pitchFamily="18" charset="0"/>
            </a:endParaRPr>
          </a:p>
          <a:p>
            <a:pPr algn="ctr"/>
            <a:r>
              <a:rPr lang="fr-FR" dirty="0">
                <a:latin typeface="Palatino Linotype" panose="02040502050505030304" pitchFamily="18" charset="0"/>
                <a:hlinkClick r:id="rId6"/>
              </a:rPr>
              <a:t>http://</a:t>
            </a:r>
            <a:r>
              <a:rPr lang="fr-FR" dirty="0" smtClean="0">
                <a:latin typeface="Palatino Linotype" panose="02040502050505030304" pitchFamily="18" charset="0"/>
                <a:hlinkClick r:id="rId6"/>
              </a:rPr>
              <a:t>irfu.cea.fr/Meetings/jcl02</a:t>
            </a:r>
            <a:endParaRPr lang="fr-FR" dirty="0" smtClean="0">
              <a:latin typeface="Palatino Linotype" panose="02040502050505030304" pitchFamily="18" charset="0"/>
            </a:endParaRPr>
          </a:p>
        </p:txBody>
      </p:sp>
      <p:sp>
        <p:nvSpPr>
          <p:cNvPr id="8" name="TextBox 7"/>
          <p:cNvSpPr txBox="1"/>
          <p:nvPr/>
        </p:nvSpPr>
        <p:spPr>
          <a:xfrm>
            <a:off x="35496" y="3933056"/>
            <a:ext cx="9046883" cy="2308324"/>
          </a:xfrm>
          <a:prstGeom prst="rect">
            <a:avLst/>
          </a:prstGeom>
          <a:solidFill>
            <a:schemeClr val="bg1"/>
          </a:solidFill>
        </p:spPr>
        <p:txBody>
          <a:bodyPr wrap="square" rtlCol="0">
            <a:spAutoFit/>
          </a:bodyPr>
          <a:lstStyle/>
          <a:p>
            <a:pPr algn="ctr"/>
            <a:r>
              <a:rPr lang="en-US" sz="1800" dirty="0" smtClean="0">
                <a:solidFill>
                  <a:srgbClr val="FF0000"/>
                </a:solidFill>
                <a:latin typeface="Palatino Linotype" pitchFamily="18" charset="0"/>
              </a:rPr>
              <a:t>Program Layout (Wednesday, Nov. 27 – Friday, Nov. 29, 2013):</a:t>
            </a:r>
          </a:p>
          <a:p>
            <a:endParaRPr lang="en-US" sz="1800" b="1" dirty="0" smtClean="0">
              <a:effectLst>
                <a:outerShdw blurRad="38100" dist="38100" dir="2700000" algn="tl">
                  <a:srgbClr val="000000">
                    <a:alpha val="43137"/>
                  </a:srgbClr>
                </a:outerShdw>
              </a:effectLst>
              <a:latin typeface="Palatino Linotype" pitchFamily="18" charset="0"/>
            </a:endParaRPr>
          </a:p>
          <a:p>
            <a:r>
              <a:rPr lang="en-US" sz="1800" b="1" dirty="0" smtClean="0">
                <a:effectLst>
                  <a:outerShdw blurRad="38100" dist="38100" dir="2700000" algn="tl">
                    <a:srgbClr val="000000">
                      <a:alpha val="43137"/>
                    </a:srgbClr>
                  </a:outerShdw>
                </a:effectLst>
                <a:latin typeface="Palatino Linotype" pitchFamily="18" charset="0"/>
              </a:rPr>
              <a:t> </a:t>
            </a:r>
            <a:r>
              <a:rPr lang="en-US" sz="1800" dirty="0" smtClean="0">
                <a:solidFill>
                  <a:srgbClr val="663300"/>
                </a:solidFill>
                <a:latin typeface="Palatino Linotype" pitchFamily="18" charset="0"/>
              </a:rPr>
              <a:t>Wed., Nov. 27     14:00-18:00   - Physics/Phenomenology Activities in France</a:t>
            </a:r>
          </a:p>
          <a:p>
            <a:r>
              <a:rPr lang="en-US" sz="1800" dirty="0" smtClean="0">
                <a:solidFill>
                  <a:srgbClr val="663300"/>
                </a:solidFill>
                <a:latin typeface="Palatino Linotype" pitchFamily="18" charset="0"/>
              </a:rPr>
              <a:t> Thu.,  Nov. 28     09:00-12:30   - Accelerator Activities in France </a:t>
            </a:r>
          </a:p>
          <a:p>
            <a:r>
              <a:rPr lang="en-US" sz="1800" dirty="0" smtClean="0">
                <a:solidFill>
                  <a:srgbClr val="663300"/>
                </a:solidFill>
                <a:latin typeface="Palatino Linotype" pitchFamily="18" charset="0"/>
              </a:rPr>
              <a:t>                              14:00-18:00   - Detector Activities in France</a:t>
            </a:r>
          </a:p>
          <a:p>
            <a:r>
              <a:rPr lang="en-US" sz="1800" b="1" dirty="0" smtClean="0">
                <a:solidFill>
                  <a:srgbClr val="663300"/>
                </a:solidFill>
                <a:effectLst>
                  <a:outerShdw blurRad="38100" dist="38100" dir="2700000" algn="tl">
                    <a:srgbClr val="000000">
                      <a:alpha val="43137"/>
                    </a:srgbClr>
                  </a:outerShdw>
                </a:effectLst>
                <a:latin typeface="Palatino Linotype" pitchFamily="18" charset="0"/>
              </a:rPr>
              <a:t>                                                    </a:t>
            </a:r>
            <a:r>
              <a:rPr lang="en-US" sz="1800" dirty="0" smtClean="0">
                <a:solidFill>
                  <a:srgbClr val="663300"/>
                </a:solidFill>
                <a:latin typeface="Palatino Linotype" panose="02040502050505030304" pitchFamily="18" charset="0"/>
              </a:rPr>
              <a:t>Visit </a:t>
            </a:r>
            <a:r>
              <a:rPr lang="en-US" sz="1800" dirty="0">
                <a:solidFill>
                  <a:srgbClr val="663300"/>
                </a:solidFill>
                <a:latin typeface="Palatino Linotype" panose="02040502050505030304" pitchFamily="18" charset="0"/>
              </a:rPr>
              <a:t>XFELCEA </a:t>
            </a:r>
            <a:r>
              <a:rPr lang="en-US" sz="1800" dirty="0" err="1">
                <a:solidFill>
                  <a:srgbClr val="663300"/>
                </a:solidFill>
                <a:latin typeface="Palatino Linotype" panose="02040502050505030304" pitchFamily="18" charset="0"/>
              </a:rPr>
              <a:t>cryomodule</a:t>
            </a:r>
            <a:r>
              <a:rPr lang="en-US" sz="1800" dirty="0">
                <a:solidFill>
                  <a:srgbClr val="663300"/>
                </a:solidFill>
                <a:latin typeface="Palatino Linotype" panose="02040502050505030304" pitchFamily="18" charset="0"/>
              </a:rPr>
              <a:t> production </a:t>
            </a:r>
            <a:r>
              <a:rPr lang="en-US" sz="1800" dirty="0" smtClean="0">
                <a:solidFill>
                  <a:srgbClr val="663300"/>
                </a:solidFill>
                <a:latin typeface="Palatino Linotype" panose="02040502050505030304" pitchFamily="18" charset="0"/>
              </a:rPr>
              <a:t>facility</a:t>
            </a:r>
            <a:endParaRPr lang="en-US" sz="1800" b="1" dirty="0" smtClean="0">
              <a:effectLst>
                <a:outerShdw blurRad="38100" dist="38100" dir="2700000" algn="tl">
                  <a:srgbClr val="000000">
                    <a:alpha val="43137"/>
                  </a:srgbClr>
                </a:outerShdw>
              </a:effectLst>
              <a:latin typeface="Palatino Linotype" pitchFamily="18" charset="0"/>
            </a:endParaRPr>
          </a:p>
          <a:p>
            <a:r>
              <a:rPr lang="en-US" sz="1800" dirty="0" smtClean="0">
                <a:solidFill>
                  <a:srgbClr val="663300"/>
                </a:solidFill>
                <a:latin typeface="Palatino Linotype" pitchFamily="18" charset="0"/>
              </a:rPr>
              <a:t>Fri.,    Nov. 29     09:00 – 12:00 </a:t>
            </a:r>
            <a:r>
              <a:rPr lang="en-US" sz="1800" dirty="0">
                <a:solidFill>
                  <a:srgbClr val="663300"/>
                </a:solidFill>
                <a:latin typeface="Palatino Linotype" pitchFamily="18" charset="0"/>
              </a:rPr>
              <a:t> - </a:t>
            </a:r>
            <a:r>
              <a:rPr lang="en-US" sz="1800" dirty="0" smtClean="0">
                <a:solidFill>
                  <a:srgbClr val="663300"/>
                </a:solidFill>
                <a:latin typeface="Palatino Linotype" pitchFamily="18" charset="0"/>
              </a:rPr>
              <a:t>ILC Country presentations from Europe, Asia and </a:t>
            </a:r>
          </a:p>
          <a:p>
            <a:r>
              <a:rPr lang="en-US" sz="1800" dirty="0">
                <a:solidFill>
                  <a:srgbClr val="663300"/>
                </a:solidFill>
                <a:latin typeface="Palatino Linotype" pitchFamily="18" charset="0"/>
              </a:rPr>
              <a:t> </a:t>
            </a:r>
            <a:r>
              <a:rPr lang="en-US" sz="1800" dirty="0" smtClean="0">
                <a:solidFill>
                  <a:srgbClr val="663300"/>
                </a:solidFill>
                <a:latin typeface="Palatino Linotype" pitchFamily="18" charset="0"/>
              </a:rPr>
              <a:t>                                                       North America (areas of cooperation with France)</a:t>
            </a:r>
          </a:p>
        </p:txBody>
      </p:sp>
      <p:sp>
        <p:nvSpPr>
          <p:cNvPr id="9" name="TextBox 8"/>
          <p:cNvSpPr txBox="1"/>
          <p:nvPr/>
        </p:nvSpPr>
        <p:spPr>
          <a:xfrm>
            <a:off x="15769" y="6114782"/>
            <a:ext cx="5636351" cy="338554"/>
          </a:xfrm>
          <a:prstGeom prst="rect">
            <a:avLst/>
          </a:prstGeom>
          <a:noFill/>
        </p:spPr>
        <p:txBody>
          <a:bodyPr wrap="none" rtlCol="0">
            <a:spAutoFit/>
          </a:bodyPr>
          <a:lstStyle/>
          <a:p>
            <a:r>
              <a:rPr lang="en-US" sz="1600" dirty="0">
                <a:solidFill>
                  <a:srgbClr val="0000CC"/>
                </a:solidFill>
                <a:latin typeface="Palatino Linotype" panose="02040502050505030304" pitchFamily="18" charset="0"/>
              </a:rPr>
              <a:t>(* </a:t>
            </a:r>
            <a:r>
              <a:rPr lang="en-US" sz="1600" dirty="0">
                <a:solidFill>
                  <a:srgbClr val="0000CC"/>
                </a:solidFill>
                <a:latin typeface="Palatino Linotype" panose="02040502050505030304" pitchFamily="18" charset="0"/>
                <a:hlinkClick r:id="rId7"/>
              </a:rPr>
              <a:t>https://</a:t>
            </a:r>
            <a:r>
              <a:rPr lang="en-US" sz="1600" dirty="0" smtClean="0">
                <a:solidFill>
                  <a:srgbClr val="0000CC"/>
                </a:solidFill>
                <a:latin typeface="Palatino Linotype" panose="02040502050505030304" pitchFamily="18" charset="0"/>
                <a:hlinkClick r:id="rId7"/>
              </a:rPr>
              <a:t>indico.in2p3.fr/conferenceDisplay.py?confId=8347</a:t>
            </a:r>
            <a:r>
              <a:rPr lang="en-US" sz="1600" dirty="0" smtClean="0">
                <a:solidFill>
                  <a:srgbClr val="0000CC"/>
                </a:solidFill>
                <a:latin typeface="Palatino Linotype" panose="02040502050505030304" pitchFamily="18" charset="0"/>
              </a:rPr>
              <a:t>)</a:t>
            </a:r>
            <a:endParaRPr lang="fr-FR" sz="1600" dirty="0">
              <a:solidFill>
                <a:srgbClr val="0000CC"/>
              </a:solidFill>
              <a:latin typeface="Palatino Linotype" panose="02040502050505030304" pitchFamily="18" charset="0"/>
            </a:endParaRPr>
          </a:p>
        </p:txBody>
      </p:sp>
      <p:sp>
        <p:nvSpPr>
          <p:cNvPr id="10" name="Date Placeholder 9"/>
          <p:cNvSpPr>
            <a:spLocks noGrp="1"/>
          </p:cNvSpPr>
          <p:nvPr>
            <p:ph type="dt" sz="half" idx="10"/>
          </p:nvPr>
        </p:nvSpPr>
        <p:spPr/>
        <p:txBody>
          <a:bodyPr/>
          <a:lstStyle/>
          <a:p>
            <a:pPr>
              <a:defRPr/>
            </a:pPr>
            <a:r>
              <a:rPr lang="en-GB" smtClean="0"/>
              <a:t>B. Foster - Hamburg/DESY -  LC Forum 10/13</a:t>
            </a:r>
            <a:endParaRPr lang="en-US"/>
          </a:p>
        </p:txBody>
      </p:sp>
      <p:sp>
        <p:nvSpPr>
          <p:cNvPr id="11" name="Slide Number Placeholder 10"/>
          <p:cNvSpPr>
            <a:spLocks noGrp="1"/>
          </p:cNvSpPr>
          <p:nvPr>
            <p:ph type="sldNum" sz="quarter" idx="12"/>
          </p:nvPr>
        </p:nvSpPr>
        <p:spPr/>
        <p:txBody>
          <a:bodyPr/>
          <a:lstStyle/>
          <a:p>
            <a:pPr>
              <a:defRPr/>
            </a:pPr>
            <a:fld id="{2583371E-7C2E-5F4C-ABBD-2C4C77719426}" type="slidenum">
              <a:rPr lang="en-US" smtClean="0"/>
              <a:pPr>
                <a:defRPr/>
              </a:pPr>
              <a:t>7</a:t>
            </a:fld>
            <a:endParaRPr lang="en-US"/>
          </a:p>
        </p:txBody>
      </p:sp>
    </p:spTree>
    <p:extLst>
      <p:ext uri="{BB962C8B-B14F-4D97-AF65-F5344CB8AC3E}">
        <p14:creationId xmlns:p14="http://schemas.microsoft.com/office/powerpoint/2010/main" val="146903245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rfu_logo_12062013"/>
          <p:cNvPicPr>
            <a:picLocks noChangeAspect="1" noChangeArrowheads="1"/>
          </p:cNvPicPr>
          <p:nvPr/>
        </p:nvPicPr>
        <p:blipFill>
          <a:blip r:embed="rId3" cstate="print"/>
          <a:srcRect/>
          <a:stretch>
            <a:fillRect/>
          </a:stretch>
        </p:blipFill>
        <p:spPr bwMode="auto">
          <a:xfrm>
            <a:off x="0" y="0"/>
            <a:ext cx="827584" cy="939653"/>
          </a:xfrm>
          <a:prstGeom prst="rect">
            <a:avLst/>
          </a:prstGeom>
          <a:noFill/>
          <a:ln w="9525">
            <a:noFill/>
            <a:miter lim="800000"/>
            <a:headEnd/>
            <a:tailEnd/>
          </a:ln>
        </p:spPr>
      </p:pic>
      <p:pic>
        <p:nvPicPr>
          <p:cNvPr id="3" name="Picture 2" descr="untitled.png"/>
          <p:cNvPicPr>
            <a:picLocks noChangeAspect="1"/>
          </p:cNvPicPr>
          <p:nvPr/>
        </p:nvPicPr>
        <p:blipFill>
          <a:blip r:embed="rId4" cstate="print"/>
          <a:stretch>
            <a:fillRect/>
          </a:stretch>
        </p:blipFill>
        <p:spPr>
          <a:xfrm>
            <a:off x="854968" y="0"/>
            <a:ext cx="908720" cy="908720"/>
          </a:xfrm>
          <a:prstGeom prst="rect">
            <a:avLst/>
          </a:prstGeom>
        </p:spPr>
      </p:pic>
      <p:pic>
        <p:nvPicPr>
          <p:cNvPr id="4" name="Picture 3" descr="top_logo-64.png"/>
          <p:cNvPicPr>
            <a:picLocks noChangeAspect="1"/>
          </p:cNvPicPr>
          <p:nvPr/>
        </p:nvPicPr>
        <p:blipFill>
          <a:blip r:embed="rId5" cstate="print"/>
          <a:stretch>
            <a:fillRect/>
          </a:stretch>
        </p:blipFill>
        <p:spPr>
          <a:xfrm>
            <a:off x="8161312" y="0"/>
            <a:ext cx="908720" cy="908720"/>
          </a:xfrm>
          <a:prstGeom prst="rect">
            <a:avLst/>
          </a:prstGeom>
          <a:solidFill>
            <a:schemeClr val="bg1"/>
          </a:solidFill>
        </p:spPr>
      </p:pic>
      <p:sp>
        <p:nvSpPr>
          <p:cNvPr id="5" name="Rectangle 4"/>
          <p:cNvSpPr>
            <a:spLocks noChangeArrowheads="1"/>
          </p:cNvSpPr>
          <p:nvPr/>
        </p:nvSpPr>
        <p:spPr bwMode="auto">
          <a:xfrm>
            <a:off x="2207737" y="188640"/>
            <a:ext cx="5460607" cy="576064"/>
          </a:xfrm>
          <a:prstGeom prst="rect">
            <a:avLst/>
          </a:prstGeom>
          <a:solidFill>
            <a:schemeClr val="bg1"/>
          </a:solidFill>
          <a:ln w="9525">
            <a:noFill/>
            <a:miter lim="800000"/>
            <a:headEnd/>
            <a:tailEnd/>
          </a:ln>
          <a:effectLst/>
        </p:spPr>
        <p:txBody>
          <a:bodyPr wrap="none" anchor="ctr"/>
          <a:lstStyle/>
          <a:p>
            <a:endParaRPr lang="fr-FR"/>
          </a:p>
        </p:txBody>
      </p:sp>
      <p:sp>
        <p:nvSpPr>
          <p:cNvPr id="6" name="WordArt 37"/>
          <p:cNvSpPr>
            <a:spLocks noChangeArrowheads="1" noChangeShapeType="1" noTextEdit="1"/>
          </p:cNvSpPr>
          <p:nvPr/>
        </p:nvSpPr>
        <p:spPr bwMode="auto">
          <a:xfrm>
            <a:off x="2711793" y="288032"/>
            <a:ext cx="4608513" cy="404664"/>
          </a:xfrm>
          <a:prstGeom prst="rect">
            <a:avLst/>
          </a:prstGeom>
        </p:spPr>
        <p:txBody>
          <a:bodyPr wrap="none" fromWordArt="1">
            <a:prstTxWarp prst="textPlain">
              <a:avLst>
                <a:gd name="adj" fmla="val 50000"/>
              </a:avLst>
            </a:prstTxWarp>
          </a:bodyPr>
          <a:lstStyle/>
          <a:p>
            <a:pPr algn="ctr"/>
            <a:r>
              <a:rPr lang="en-US" sz="2400" kern="10" dirty="0" smtClean="0">
                <a:ln w="12700">
                  <a:solidFill>
                    <a:srgbClr val="3333CC"/>
                  </a:solidFill>
                  <a:round/>
                  <a:headEnd/>
                  <a:tailEnd/>
                </a:ln>
                <a:solidFill>
                  <a:srgbClr val="B2B2B2">
                    <a:alpha val="50000"/>
                  </a:srgbClr>
                </a:solidFill>
                <a:latin typeface="Arial"/>
                <a:cs typeface="Arial"/>
              </a:rPr>
              <a:t>IRFU Linear Collider Days </a:t>
            </a:r>
            <a:endParaRPr lang="fr-FR" sz="2400" kern="10" dirty="0">
              <a:ln w="12700">
                <a:solidFill>
                  <a:srgbClr val="3333CC"/>
                </a:solidFill>
                <a:round/>
                <a:headEnd/>
                <a:tailEnd/>
              </a:ln>
              <a:solidFill>
                <a:srgbClr val="B2B2B2">
                  <a:alpha val="50000"/>
                </a:srgbClr>
              </a:solidFill>
              <a:latin typeface="Arial"/>
              <a:cs typeface="Arial"/>
            </a:endParaRPr>
          </a:p>
        </p:txBody>
      </p:sp>
      <p:sp>
        <p:nvSpPr>
          <p:cNvPr id="10" name="Date Placeholder 9"/>
          <p:cNvSpPr>
            <a:spLocks noGrp="1"/>
          </p:cNvSpPr>
          <p:nvPr>
            <p:ph type="dt" sz="half" idx="10"/>
          </p:nvPr>
        </p:nvSpPr>
        <p:spPr/>
        <p:txBody>
          <a:bodyPr/>
          <a:lstStyle/>
          <a:p>
            <a:pPr>
              <a:defRPr/>
            </a:pPr>
            <a:r>
              <a:rPr lang="en-GB" smtClean="0"/>
              <a:t>B. Foster - Hamburg/DESY -  LC Forum 10/13</a:t>
            </a:r>
            <a:endParaRPr lang="en-US"/>
          </a:p>
        </p:txBody>
      </p:sp>
      <p:sp>
        <p:nvSpPr>
          <p:cNvPr id="11" name="Slide Number Placeholder 10"/>
          <p:cNvSpPr>
            <a:spLocks noGrp="1"/>
          </p:cNvSpPr>
          <p:nvPr>
            <p:ph type="sldNum" sz="quarter" idx="12"/>
          </p:nvPr>
        </p:nvSpPr>
        <p:spPr/>
        <p:txBody>
          <a:bodyPr/>
          <a:lstStyle/>
          <a:p>
            <a:pPr>
              <a:defRPr/>
            </a:pPr>
            <a:fld id="{2583371E-7C2E-5F4C-ABBD-2C4C77719426}" type="slidenum">
              <a:rPr lang="en-US" smtClean="0"/>
              <a:pPr>
                <a:defRPr/>
              </a:pPr>
              <a:t>8</a:t>
            </a:fld>
            <a:endParaRPr lang="en-US"/>
          </a:p>
        </p:txBody>
      </p:sp>
      <p:pic>
        <p:nvPicPr>
          <p:cNvPr id="12" name="Picture 11" descr="Saclay_photo_121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0040" y="918016"/>
            <a:ext cx="8388424" cy="5535320"/>
          </a:xfrm>
          <a:prstGeom prst="rect">
            <a:avLst/>
          </a:prstGeom>
        </p:spPr>
      </p:pic>
    </p:spTree>
    <p:extLst>
      <p:ext uri="{BB962C8B-B14F-4D97-AF65-F5344CB8AC3E}">
        <p14:creationId xmlns:p14="http://schemas.microsoft.com/office/powerpoint/2010/main" val="33187939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9" name="Title 1"/>
          <p:cNvSpPr>
            <a:spLocks noGrp="1"/>
          </p:cNvSpPr>
          <p:nvPr>
            <p:ph type="title"/>
          </p:nvPr>
        </p:nvSpPr>
        <p:spPr>
          <a:xfrm>
            <a:off x="1447800" y="-171400"/>
            <a:ext cx="6934200" cy="914400"/>
          </a:xfrm>
        </p:spPr>
        <p:txBody>
          <a:bodyPr/>
          <a:lstStyle/>
          <a:p>
            <a:pPr>
              <a:defRPr/>
            </a:pPr>
            <a:r>
              <a:rPr lang="en-US" dirty="0" smtClean="0">
                <a:latin typeface="Arial" charset="0"/>
                <a:cs typeface="Arial Unicode MS" charset="0"/>
              </a:rPr>
              <a:t>“ILC” </a:t>
            </a:r>
            <a:r>
              <a:rPr lang="en-US" dirty="0" err="1" smtClean="0">
                <a:latin typeface="Arial" charset="0"/>
                <a:cs typeface="Arial Unicode MS" charset="0"/>
              </a:rPr>
              <a:t>Cryomodule</a:t>
            </a:r>
            <a:r>
              <a:rPr lang="en-US" dirty="0" smtClean="0">
                <a:latin typeface="Arial" charset="0"/>
                <a:cs typeface="Arial Unicode MS" charset="0"/>
              </a:rPr>
              <a:t> @ </a:t>
            </a:r>
            <a:r>
              <a:rPr lang="en-US" dirty="0" err="1" smtClean="0">
                <a:latin typeface="Arial" charset="0"/>
                <a:cs typeface="Arial Unicode MS" charset="0"/>
              </a:rPr>
              <a:t>Saclay</a:t>
            </a:r>
            <a:endParaRPr lang="en-US"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9</a:t>
            </a:fld>
            <a:endParaRPr lang="en-US"/>
          </a:p>
        </p:txBody>
      </p:sp>
      <p:sp>
        <p:nvSpPr>
          <p:cNvPr id="3" name="Date Placeholder 2"/>
          <p:cNvSpPr>
            <a:spLocks noGrp="1"/>
          </p:cNvSpPr>
          <p:nvPr>
            <p:ph type="dt" sz="half" idx="10"/>
          </p:nvPr>
        </p:nvSpPr>
        <p:spPr/>
        <p:txBody>
          <a:bodyPr/>
          <a:lstStyle/>
          <a:p>
            <a:pPr>
              <a:defRPr/>
            </a:pPr>
            <a:r>
              <a:rPr lang="en-GB" smtClean="0"/>
              <a:t>B. Foster - Hamburg/DESY -  Orsay 11/13</a:t>
            </a:r>
            <a:endParaRPr lang="en-US"/>
          </a:p>
        </p:txBody>
      </p:sp>
      <p:pic>
        <p:nvPicPr>
          <p:cNvPr id="4" name="Picture 3"/>
          <p:cNvPicPr>
            <a:picLocks noChangeAspect="1"/>
          </p:cNvPicPr>
          <p:nvPr/>
        </p:nvPicPr>
        <p:blipFill>
          <a:blip r:embed="rId3"/>
          <a:stretch>
            <a:fillRect/>
          </a:stretch>
        </p:blipFill>
        <p:spPr>
          <a:xfrm>
            <a:off x="179512" y="770774"/>
            <a:ext cx="8892480" cy="5754570"/>
          </a:xfrm>
          <a:prstGeom prst="rect">
            <a:avLst/>
          </a:prstGeom>
        </p:spPr>
      </p:pic>
    </p:spTree>
    <p:extLst>
      <p:ext uri="{BB962C8B-B14F-4D97-AF65-F5344CB8AC3E}">
        <p14:creationId xmlns:p14="http://schemas.microsoft.com/office/powerpoint/2010/main" val="78306730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68266</TotalTime>
  <Words>2214</Words>
  <Application>Microsoft Macintosh PowerPoint</Application>
  <PresentationFormat>On-screen Show (4:3)</PresentationFormat>
  <Paragraphs>227</Paragraphs>
  <Slides>21</Slides>
  <Notes>17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Blank Presentation</vt:lpstr>
      <vt:lpstr>European (&amp; world) ILC Status</vt:lpstr>
      <vt:lpstr>LCWS13 - Highlights</vt:lpstr>
      <vt:lpstr>Highlights</vt:lpstr>
      <vt:lpstr>A. Suzuki closing talk</vt:lpstr>
      <vt:lpstr>A. Suzuki closing talk</vt:lpstr>
      <vt:lpstr>ILC timeline</vt:lpstr>
      <vt:lpstr>PowerPoint Presentation</vt:lpstr>
      <vt:lpstr>PowerPoint Presentation</vt:lpstr>
      <vt:lpstr>“ILC” Cryomodule @ Saclay</vt:lpstr>
      <vt:lpstr>European activities</vt:lpstr>
      <vt:lpstr>European activities</vt:lpstr>
      <vt:lpstr>Saclay “couturier”  proposal</vt:lpstr>
      <vt:lpstr>European capabilities  </vt:lpstr>
      <vt:lpstr>As a matrix … </vt:lpstr>
      <vt:lpstr>Summary of Orsay Meeting</vt:lpstr>
      <vt:lpstr>Summary of Orsay Meeting</vt:lpstr>
      <vt:lpstr>Discussions with French authorities</vt:lpstr>
      <vt:lpstr>CoPoRI Meeting, Brussels, 4-5/12</vt:lpstr>
      <vt:lpstr>Odoi-san in Europe</vt:lpstr>
      <vt:lpstr>Summary</vt:lpstr>
      <vt:lpstr>Invitation</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811</cp:revision>
  <dcterms:created xsi:type="dcterms:W3CDTF">2005-11-21T04:08:26Z</dcterms:created>
  <dcterms:modified xsi:type="dcterms:W3CDTF">2013-12-13T09:58:04Z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