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9" r:id="rId2"/>
    <p:sldId id="283" r:id="rId3"/>
    <p:sldId id="257" r:id="rId4"/>
    <p:sldId id="274" r:id="rId5"/>
    <p:sldId id="272" r:id="rId6"/>
    <p:sldId id="270" r:id="rId7"/>
    <p:sldId id="277" r:id="rId8"/>
    <p:sldId id="281" r:id="rId9"/>
    <p:sldId id="28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560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649619-3361-4E50-8319-FD154B072B3B}" type="datetimeFigureOut">
              <a:rPr lang="en-US" smtClean="0"/>
              <a:pPr/>
              <a:t>12/8/2013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01F8CB-2742-4DFA-8560-62FA88523F8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AF9F84-2D39-4AA5-AF5B-6F34E1D0B06C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CC5A6-F88A-458F-A2C6-C56886FC1D82}" type="datetime1">
              <a:rPr lang="en-US" smtClean="0"/>
              <a:pPr/>
              <a:t>12/8/2013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4A980-95D6-4A52-AA9E-5E53371582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1FAD2-627A-4A07-A0C3-742E71E75B19}" type="datetime1">
              <a:rPr lang="en-US" smtClean="0"/>
              <a:pPr/>
              <a:t>12/8/2013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4A980-95D6-4A52-AA9E-5E53371582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F0C5-9978-46E3-8440-5B2C00A277EC}" type="datetime1">
              <a:rPr lang="en-US" smtClean="0"/>
              <a:pPr/>
              <a:t>12/8/2013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4A980-95D6-4A52-AA9E-5E53371582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93C36-EF39-4A74-97AF-D6F8192B6A7E}" type="datetime1">
              <a:rPr lang="en-US" smtClean="0"/>
              <a:pPr/>
              <a:t>12/8/2013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4A980-95D6-4A52-AA9E-5E53371582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1B1B4-995E-4B2C-8323-454B1953F2A0}" type="datetime1">
              <a:rPr lang="en-US" smtClean="0"/>
              <a:pPr/>
              <a:t>12/8/2013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4A980-95D6-4A52-AA9E-5E53371582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EB546-6250-4D61-8195-A3A2BAA8F6E3}" type="datetime1">
              <a:rPr lang="en-US" smtClean="0"/>
              <a:pPr/>
              <a:t>12/8/2013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4A980-95D6-4A52-AA9E-5E53371582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88CB9-0AC3-473E-B7AB-B5E766EDCE6B}" type="datetime1">
              <a:rPr lang="en-US" smtClean="0"/>
              <a:pPr/>
              <a:t>12/8/2013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4A980-95D6-4A52-AA9E-5E53371582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AEDC0-59F5-4E76-B37E-E1FF36FD8A42}" type="datetime1">
              <a:rPr lang="en-US" smtClean="0"/>
              <a:pPr/>
              <a:t>12/8/2013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4A980-95D6-4A52-AA9E-5E53371582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DB058-601D-488D-B226-F331F39D094E}" type="datetime1">
              <a:rPr lang="en-US" smtClean="0"/>
              <a:pPr/>
              <a:t>12/8/2013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4A980-95D6-4A52-AA9E-5E53371582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BCFC5-AC48-4B53-890B-3200E090B3B2}" type="datetime1">
              <a:rPr lang="en-US" smtClean="0"/>
              <a:pPr/>
              <a:t>12/8/2013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4A980-95D6-4A52-AA9E-5E53371582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C6E90-2058-47CE-87D4-850A2D8E5890}" type="datetime1">
              <a:rPr lang="en-US" smtClean="0"/>
              <a:pPr/>
              <a:t>12/8/2013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4A980-95D6-4A52-AA9E-5E53371582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045341-DA58-43A4-8796-D146377C9C34}" type="datetime1">
              <a:rPr lang="en-US" smtClean="0"/>
              <a:pPr/>
              <a:t>12/8/2013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14A980-95D6-4A52-AA9E-5E533715820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75BF77A-574C-4684-9852-D5BBC6B92AD4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6144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838200" y="1219200"/>
            <a:ext cx="7772400" cy="16764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mtClean="0"/>
              <a:t>IRL Status and Plans</a:t>
            </a:r>
            <a:endParaRPr lang="en-US" dirty="0" smtClean="0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905000" y="3352800"/>
            <a:ext cx="5257800" cy="2514600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FontTx/>
              <a:buNone/>
              <a:defRPr/>
            </a:pPr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Kurt Francis</a:t>
            </a:r>
          </a:p>
          <a:p>
            <a:pPr marL="0" indent="0" algn="ctr">
              <a:buFontTx/>
              <a:buNone/>
              <a:defRPr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NICADD/Northern Illinois University</a:t>
            </a:r>
          </a:p>
          <a:p>
            <a:pPr marL="0" indent="0" algn="ctr">
              <a:buFontTx/>
              <a:buNone/>
              <a:defRPr/>
            </a:pPr>
            <a:endParaRPr lang="en-US" dirty="0" smtClean="0">
              <a:solidFill>
                <a:srgbClr val="3366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 algn="ctr">
              <a:buFontTx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AHCAL MEETING</a:t>
            </a:r>
          </a:p>
          <a:p>
            <a:pPr marL="0" indent="0" algn="ctr">
              <a:buFontTx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DESY, Hamburg</a:t>
            </a:r>
          </a:p>
          <a:p>
            <a:pPr marL="0" indent="0" algn="ctr">
              <a:buFontTx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December 9, 2013</a:t>
            </a:r>
          </a:p>
        </p:txBody>
      </p:sp>
      <p:pic>
        <p:nvPicPr>
          <p:cNvPr id="3077" name="Picture 24" descr="Newlogo-calic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3088" y="4356100"/>
            <a:ext cx="1919287" cy="914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078" name="Picture 2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00838" y="4343400"/>
            <a:ext cx="1905000" cy="914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26" name="Picture 2" descr="C:\Users\Kurt\Pictures\niu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39000" y="5410200"/>
            <a:ext cx="714375" cy="1123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Seeking ways to reduce the construction cost of large, granular calorimeters</a:t>
            </a:r>
          </a:p>
          <a:p>
            <a:r>
              <a:rPr lang="en-US" dirty="0" smtClean="0"/>
              <a:t>Use surface mount devices</a:t>
            </a:r>
          </a:p>
          <a:p>
            <a:r>
              <a:rPr lang="en-US" dirty="0" smtClean="0"/>
              <a:t>Mega-tiles consisting of many small tiles fabricated together</a:t>
            </a:r>
          </a:p>
          <a:p>
            <a:r>
              <a:rPr lang="en-US" dirty="0" smtClean="0"/>
              <a:t>Direct coupling to eliminate wavelength shifting fibers</a:t>
            </a:r>
          </a:p>
          <a:p>
            <a:pPr lvl="1"/>
            <a:r>
              <a:rPr lang="en-US" dirty="0" smtClean="0"/>
              <a:t>But response over a flat cell would be non-uniform -&gt; leads to a concave dimple to make response of the cell uniform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228600"/>
            <a:ext cx="53417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tx2"/>
                </a:solidFill>
              </a:rPr>
              <a:t>Integrated Readout Layer (IRL)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4A980-95D6-4A52-AA9E-5E533715820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368028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8600" y="228600"/>
            <a:ext cx="34099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</a:rPr>
              <a:t>Integrated Readout Layer</a:t>
            </a:r>
            <a:endParaRPr lang="en-US" sz="2400" b="1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" y="1143000"/>
            <a:ext cx="42672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- Uses HBU2 Front End </a:t>
            </a:r>
            <a:r>
              <a:rPr lang="en-US" b="1" dirty="0" smtClean="0"/>
              <a:t>with Silicon PM </a:t>
            </a:r>
            <a:r>
              <a:rPr lang="en-US" b="1" smtClean="0"/>
              <a:t>Readout ASIC (SPIROC) </a:t>
            </a:r>
            <a:r>
              <a:rPr lang="en-US" b="1" smtClean="0"/>
              <a:t>board </a:t>
            </a:r>
            <a:r>
              <a:rPr lang="en-US" b="1" dirty="0" smtClean="0"/>
              <a:t>so we had to make some </a:t>
            </a:r>
            <a:r>
              <a:rPr lang="en-US" b="1" dirty="0" smtClean="0"/>
              <a:t>compromises </a:t>
            </a:r>
            <a:endParaRPr lang="en-US" b="1" dirty="0" smtClean="0"/>
          </a:p>
          <a:p>
            <a:r>
              <a:rPr lang="en-US" b="1" dirty="0" smtClean="0"/>
              <a:t>- Hamamatsu MPPCs  mounted on small flex circuits</a:t>
            </a:r>
          </a:p>
          <a:p>
            <a:r>
              <a:rPr lang="en-US" b="1" dirty="0" smtClean="0"/>
              <a:t>- </a:t>
            </a:r>
            <a:r>
              <a:rPr lang="en-US" b="1" dirty="0" err="1" smtClean="0"/>
              <a:t>Scintillator</a:t>
            </a:r>
            <a:r>
              <a:rPr lang="en-US" b="1" dirty="0" smtClean="0"/>
              <a:t> “</a:t>
            </a:r>
            <a:r>
              <a:rPr lang="en-US" b="1" dirty="0" err="1" smtClean="0"/>
              <a:t>Megatile</a:t>
            </a:r>
            <a:r>
              <a:rPr lang="en-US" b="1" dirty="0" smtClean="0"/>
              <a:t>”  with ~3 x 3 cm cells (30.15 mm to match AHCAL dimensions) optically isolated with white epoxy</a:t>
            </a:r>
          </a:p>
          <a:p>
            <a:r>
              <a:rPr lang="en-US" b="1" dirty="0" smtClean="0"/>
              <a:t>- Cells have a concave dimple improve the uniformity of the response</a:t>
            </a:r>
          </a:p>
          <a:p>
            <a:r>
              <a:rPr lang="en-US" b="1" dirty="0" smtClean="0"/>
              <a:t>- Easier to assemble, does not need WLS optical fiber</a:t>
            </a:r>
          </a:p>
          <a:p>
            <a:endParaRPr lang="en-US" dirty="0"/>
          </a:p>
        </p:txBody>
      </p:sp>
      <p:pic>
        <p:nvPicPr>
          <p:cNvPr id="1026" name="Picture 2" descr="C:\Users\Kurt\Desktop\IRL\DSC055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3200" y="4038600"/>
            <a:ext cx="3759200" cy="2819400"/>
          </a:xfrm>
          <a:prstGeom prst="rect">
            <a:avLst/>
          </a:prstGeom>
          <a:noFill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5400000">
            <a:off x="5587090" y="-280313"/>
            <a:ext cx="3276600" cy="3837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C:\Users\Kurt\Desktop\IRL\mppc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4686788"/>
            <a:ext cx="2667000" cy="2171212"/>
          </a:xfrm>
          <a:prstGeom prst="rect">
            <a:avLst/>
          </a:prstGeom>
          <a:noFill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4A980-95D6-4A52-AA9E-5E533715820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Kurt\Desktop\phone\Camera\mppc_mount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3505200"/>
            <a:ext cx="4343400" cy="2426377"/>
          </a:xfrm>
          <a:prstGeom prst="rect">
            <a:avLst/>
          </a:prstGeom>
          <a:noFill/>
        </p:spPr>
      </p:pic>
      <p:pic>
        <p:nvPicPr>
          <p:cNvPr id="3" name="Picture 3" descr="C:\Users\Kurt\Desktop\phone\Camera\flex_adapt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-1"/>
            <a:ext cx="3810000" cy="3233111"/>
          </a:xfrm>
          <a:prstGeom prst="rect">
            <a:avLst/>
          </a:prstGeom>
          <a:noFill/>
        </p:spPr>
      </p:pic>
      <p:pic>
        <p:nvPicPr>
          <p:cNvPr id="4" name="Picture 3" descr="C:\root\irlroot\DSC055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3733800"/>
            <a:ext cx="3759200" cy="2819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81000" y="762000"/>
            <a:ext cx="42672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- Hamamatsu S10362 SMD MPPCs  mounted on small flex circuits</a:t>
            </a:r>
          </a:p>
          <a:p>
            <a:r>
              <a:rPr lang="en-US" b="1" dirty="0" smtClean="0"/>
              <a:t>- Mounted in holes on HBU2 board so that sensitive surface of MPPC is on opposite side of circuit board as ICs</a:t>
            </a:r>
          </a:p>
          <a:p>
            <a:pPr>
              <a:buFontTx/>
              <a:buChar char="-"/>
            </a:pPr>
            <a:r>
              <a:rPr lang="en-US" b="1" dirty="0" smtClean="0"/>
              <a:t>Each MPPC has its own LED (plan to test one LED for 4 MPPC which worked with our original design)</a:t>
            </a:r>
          </a:p>
          <a:p>
            <a:pPr>
              <a:buFontTx/>
              <a:buChar char="-"/>
            </a:pPr>
            <a:r>
              <a:rPr lang="en-US" b="1" dirty="0" smtClean="0"/>
              <a:t>(Cannot populate area behind SPIROC chips because of HBU2 design)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228600"/>
            <a:ext cx="43258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</a:rPr>
              <a:t>MPPC Mounting and Installation</a:t>
            </a:r>
            <a:endParaRPr lang="en-US" sz="2400" b="1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4A980-95D6-4A52-AA9E-5E533715820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C:\Users\Kurt\Desktop\phone\Camera\IMG_20131204_1513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0"/>
            <a:ext cx="3276600" cy="3437744"/>
          </a:xfrm>
          <a:prstGeom prst="rect">
            <a:avLst/>
          </a:prstGeom>
          <a:noFill/>
        </p:spPr>
      </p:pic>
      <p:pic>
        <p:nvPicPr>
          <p:cNvPr id="4102" name="Picture 6" descr="C:\Users\Kurt\Desktop\phone\Camera\amppcthroughti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2331895" y="4145105"/>
            <a:ext cx="1965610" cy="3124200"/>
          </a:xfrm>
          <a:prstGeom prst="rect">
            <a:avLst/>
          </a:prstGeom>
          <a:noFill/>
        </p:spPr>
      </p:pic>
      <p:sp>
        <p:nvSpPr>
          <p:cNvPr id="25" name="TextBox 24"/>
          <p:cNvSpPr txBox="1"/>
          <p:nvPr/>
        </p:nvSpPr>
        <p:spPr>
          <a:xfrm>
            <a:off x="228600" y="228600"/>
            <a:ext cx="43481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</a:rPr>
              <a:t>“</a:t>
            </a:r>
            <a:r>
              <a:rPr lang="en-US" sz="2400" b="1" dirty="0" err="1" smtClean="0">
                <a:solidFill>
                  <a:schemeClr val="tx2"/>
                </a:solidFill>
              </a:rPr>
              <a:t>Megatile</a:t>
            </a:r>
            <a:r>
              <a:rPr lang="en-US" sz="2400" b="1" dirty="0" smtClean="0">
                <a:solidFill>
                  <a:schemeClr val="tx2"/>
                </a:solidFill>
              </a:rPr>
              <a:t>” with Concave Dimple</a:t>
            </a:r>
            <a:endParaRPr lang="en-US" sz="2400" b="1" dirty="0">
              <a:solidFill>
                <a:schemeClr val="tx2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04800" y="762000"/>
            <a:ext cx="50292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b="1" dirty="0" err="1" smtClean="0"/>
              <a:t>Scintillator</a:t>
            </a:r>
            <a:r>
              <a:rPr lang="en-US" b="1" dirty="0" smtClean="0"/>
              <a:t> “</a:t>
            </a:r>
            <a:r>
              <a:rPr lang="en-US" b="1" dirty="0" err="1" smtClean="0"/>
              <a:t>Megatile</a:t>
            </a:r>
            <a:r>
              <a:rPr lang="en-US" b="1" dirty="0" smtClean="0"/>
              <a:t>”  </a:t>
            </a:r>
          </a:p>
          <a:p>
            <a:pPr lvl="1">
              <a:buFontTx/>
              <a:buChar char="-"/>
            </a:pPr>
            <a:r>
              <a:rPr lang="en-US" b="1" dirty="0" smtClean="0"/>
              <a:t> 3.00 mm thick with 0.05 mm accuracy </a:t>
            </a:r>
          </a:p>
          <a:p>
            <a:pPr lvl="1">
              <a:buFontTx/>
              <a:buChar char="-"/>
            </a:pPr>
            <a:r>
              <a:rPr lang="en-US" b="1" dirty="0" smtClean="0"/>
              <a:t> 30.15 x 30.15 mm cells </a:t>
            </a:r>
          </a:p>
          <a:p>
            <a:pPr lvl="1">
              <a:buFontTx/>
              <a:buChar char="-"/>
            </a:pPr>
            <a:r>
              <a:rPr lang="en-US" b="1" dirty="0" smtClean="0"/>
              <a:t> optically isolated with white epoxy</a:t>
            </a:r>
          </a:p>
          <a:p>
            <a:pPr>
              <a:buFontTx/>
              <a:buChar char="-"/>
            </a:pPr>
            <a:r>
              <a:rPr lang="en-US" b="1" dirty="0" smtClean="0"/>
              <a:t>Cells have a concave dimple machined into cast </a:t>
            </a:r>
            <a:r>
              <a:rPr lang="en-US" b="1" dirty="0" err="1" smtClean="0"/>
              <a:t>scintillator</a:t>
            </a:r>
            <a:r>
              <a:rPr lang="en-US" b="1" dirty="0" smtClean="0"/>
              <a:t> to improve the uniformity of the response</a:t>
            </a:r>
          </a:p>
          <a:p>
            <a:pPr>
              <a:buFontTx/>
              <a:buChar char="-"/>
            </a:pPr>
            <a:r>
              <a:rPr lang="en-US" b="1" dirty="0" smtClean="0"/>
              <a:t>Aligned with pins </a:t>
            </a:r>
          </a:p>
          <a:p>
            <a:pPr>
              <a:buFontTx/>
              <a:buChar char="-"/>
            </a:pPr>
            <a:r>
              <a:rPr lang="en-US" b="1" dirty="0" smtClean="0"/>
              <a:t>The </a:t>
            </a:r>
            <a:r>
              <a:rPr lang="en-US" b="1" dirty="0" err="1" smtClean="0"/>
              <a:t>Megatile</a:t>
            </a:r>
            <a:r>
              <a:rPr lang="en-US" b="1" dirty="0" smtClean="0"/>
              <a:t> is milled from one solid piece of cast </a:t>
            </a:r>
            <a:r>
              <a:rPr lang="en-US" b="1" dirty="0" err="1" smtClean="0"/>
              <a:t>polyvinyltolulene</a:t>
            </a:r>
            <a:r>
              <a:rPr lang="en-US" b="1" dirty="0" smtClean="0"/>
              <a:t> </a:t>
            </a:r>
            <a:r>
              <a:rPr lang="en-US" b="1" dirty="0" err="1" smtClean="0"/>
              <a:t>scintillator</a:t>
            </a:r>
            <a:r>
              <a:rPr lang="en-US" b="1" dirty="0" smtClean="0"/>
              <a:t> for each HBU board</a:t>
            </a:r>
          </a:p>
          <a:p>
            <a:pPr>
              <a:buFontTx/>
              <a:buChar char="-"/>
            </a:pPr>
            <a:r>
              <a:rPr lang="en-US" b="1" dirty="0" smtClean="0"/>
              <a:t>Each HBU board has four 6x6 cell </a:t>
            </a:r>
            <a:r>
              <a:rPr lang="en-US" b="1" dirty="0" err="1" smtClean="0"/>
              <a:t>Megatiles</a:t>
            </a:r>
            <a:endParaRPr lang="en-US" b="1" dirty="0" smtClean="0"/>
          </a:p>
          <a:p>
            <a:pPr>
              <a:buFontTx/>
              <a:buChar char="-"/>
            </a:pPr>
            <a:r>
              <a:rPr lang="en-US" b="1" dirty="0" err="1" smtClean="0"/>
              <a:t>Megatile</a:t>
            </a:r>
            <a:r>
              <a:rPr lang="en-US" b="1" dirty="0" smtClean="0"/>
              <a:t> is rigid and provides support for circuit board</a:t>
            </a:r>
          </a:p>
          <a:p>
            <a:pPr>
              <a:buFontTx/>
              <a:buChar char="-"/>
            </a:pPr>
            <a:r>
              <a:rPr lang="en-US" b="1" dirty="0" smtClean="0"/>
              <a:t>Reflective VM2000 on flat surface</a:t>
            </a:r>
          </a:p>
          <a:p>
            <a:pPr>
              <a:buFontTx/>
              <a:buChar char="-"/>
            </a:pPr>
            <a:endParaRPr lang="en-US" b="1" dirty="0" smtClean="0"/>
          </a:p>
          <a:p>
            <a:pPr>
              <a:buFontTx/>
              <a:buChar char="-"/>
            </a:pPr>
            <a:endParaRPr lang="en-US" b="1" dirty="0" smtClean="0"/>
          </a:p>
          <a:p>
            <a:pPr>
              <a:buFontTx/>
              <a:buChar char="-"/>
            </a:pPr>
            <a:endParaRPr lang="en-US" b="1" dirty="0" smtClean="0"/>
          </a:p>
          <a:p>
            <a:endParaRPr lang="en-US" dirty="0"/>
          </a:p>
        </p:txBody>
      </p:sp>
      <p:pic>
        <p:nvPicPr>
          <p:cNvPr id="28" name="Picture 6" descr="C:\Users\Kurt\Desktop\phone\Camera\alignmentpi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3581400"/>
            <a:ext cx="2971800" cy="2646267"/>
          </a:xfrm>
          <a:prstGeom prst="rect">
            <a:avLst/>
          </a:prstGeom>
          <a:noFill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4A980-95D6-4A52-AA9E-5E533715820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46"/>
          <p:cNvGrpSpPr/>
          <p:nvPr/>
        </p:nvGrpSpPr>
        <p:grpSpPr>
          <a:xfrm>
            <a:off x="4800600" y="0"/>
            <a:ext cx="4343400" cy="4800600"/>
            <a:chOff x="1" y="0"/>
            <a:chExt cx="8001001" cy="6832044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-5400000">
              <a:off x="584480" y="-584479"/>
              <a:ext cx="6832044" cy="80010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Rectangle 4"/>
            <p:cNvSpPr/>
            <p:nvPr/>
          </p:nvSpPr>
          <p:spPr>
            <a:xfrm>
              <a:off x="228600" y="3276600"/>
              <a:ext cx="2895600" cy="29718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304800" y="4724400"/>
              <a:ext cx="1371600" cy="1447800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304800" y="5181600"/>
              <a:ext cx="914400" cy="0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04800" y="6172200"/>
              <a:ext cx="1295400" cy="0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219200" y="5638800"/>
              <a:ext cx="457200" cy="0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304800" y="5181600"/>
              <a:ext cx="0" cy="990600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1219200" y="5181600"/>
              <a:ext cx="0" cy="457200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1600200" y="5638800"/>
              <a:ext cx="0" cy="457200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1600200" y="3276600"/>
              <a:ext cx="1524000" cy="990600"/>
            </a:xfrm>
            <a:prstGeom prst="rect">
              <a:avLst/>
            </a:prstGeom>
            <a:noFill/>
            <a:ln w="635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133600" y="2819400"/>
              <a:ext cx="990600" cy="457200"/>
            </a:xfrm>
            <a:prstGeom prst="rect">
              <a:avLst/>
            </a:prstGeom>
            <a:noFill/>
            <a:ln w="635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124200" y="2819400"/>
              <a:ext cx="990600" cy="457200"/>
            </a:xfrm>
            <a:prstGeom prst="rect">
              <a:avLst/>
            </a:prstGeom>
            <a:noFill/>
            <a:ln w="635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124200" y="3276600"/>
              <a:ext cx="381000" cy="990600"/>
            </a:xfrm>
            <a:prstGeom prst="rect">
              <a:avLst/>
            </a:prstGeom>
            <a:noFill/>
            <a:ln w="635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733800" y="3657600"/>
              <a:ext cx="12954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1,129</a:t>
              </a:r>
              <a:endParaRPr lang="en-US" sz="28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981200" y="4495800"/>
              <a:ext cx="12954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2,130</a:t>
              </a:r>
              <a:endParaRPr lang="en-US" sz="28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038600" y="762000"/>
              <a:ext cx="12954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3,131</a:t>
              </a:r>
              <a:endParaRPr lang="en-US" sz="28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295400" y="762000"/>
              <a:ext cx="12954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4,132</a:t>
              </a:r>
              <a:endParaRPr lang="en-US" sz="2800" dirty="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2209800" y="2895600"/>
              <a:ext cx="304800" cy="3048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2667000" y="2895600"/>
              <a:ext cx="304800" cy="3048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200400" y="2895600"/>
              <a:ext cx="304800" cy="3048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3657600" y="2895600"/>
              <a:ext cx="304800" cy="3048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3200400" y="3429000"/>
              <a:ext cx="304800" cy="3048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3200400" y="3886200"/>
              <a:ext cx="304800" cy="3048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676400" y="3429000"/>
              <a:ext cx="304800" cy="3048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133600" y="3429000"/>
              <a:ext cx="304800" cy="3048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67000" y="3429000"/>
              <a:ext cx="304800" cy="3048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676400" y="3886200"/>
              <a:ext cx="304800" cy="3048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2133600" y="3886200"/>
              <a:ext cx="304800" cy="3048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2667000" y="3886200"/>
              <a:ext cx="304800" cy="3048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381000" y="5715000"/>
              <a:ext cx="304800" cy="3048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838200" y="5715000"/>
              <a:ext cx="304800" cy="3048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1219200" y="5715000"/>
              <a:ext cx="304800" cy="3048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81000" y="5257800"/>
              <a:ext cx="304800" cy="3048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838200" y="5257800"/>
              <a:ext cx="304800" cy="3048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228600" y="228600"/>
            <a:ext cx="33044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</a:rPr>
              <a:t>Initial Test Configuration</a:t>
            </a:r>
            <a:endParaRPr lang="en-US" sz="2400" b="1" dirty="0">
              <a:solidFill>
                <a:schemeClr val="tx2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04800" y="762000"/>
            <a:ext cx="4267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b="1" dirty="0" smtClean="0"/>
              <a:t>17 MPPC mounted with 25, 50 and 100 micron pixel size</a:t>
            </a:r>
          </a:p>
          <a:p>
            <a:pPr>
              <a:buFontTx/>
              <a:buChar char="-"/>
            </a:pPr>
            <a:r>
              <a:rPr lang="en-US" b="1" dirty="0" smtClean="0"/>
              <a:t>50 micron Pixel have average gain of 40</a:t>
            </a:r>
          </a:p>
          <a:p>
            <a:pPr>
              <a:buFontTx/>
              <a:buChar char="-"/>
            </a:pPr>
            <a:r>
              <a:rPr lang="en-US" b="1" dirty="0" smtClean="0"/>
              <a:t>25 micron Pixel MPPCs have lower gain and it is difficult to distinguish peaks</a:t>
            </a:r>
          </a:p>
          <a:p>
            <a:pPr>
              <a:buFontTx/>
              <a:buChar char="-"/>
            </a:pPr>
            <a:r>
              <a:rPr lang="en-US" b="1" dirty="0" smtClean="0"/>
              <a:t>SPIROC 1 does not work, will be replaced</a:t>
            </a:r>
          </a:p>
          <a:p>
            <a:pPr>
              <a:buFontTx/>
              <a:buChar char="-"/>
            </a:pPr>
            <a:endParaRPr lang="en-US" b="1" dirty="0" smtClean="0"/>
          </a:p>
          <a:p>
            <a:pPr>
              <a:buFontTx/>
              <a:buChar char="-"/>
            </a:pPr>
            <a:endParaRPr lang="en-US" b="1" dirty="0" smtClean="0"/>
          </a:p>
          <a:p>
            <a:endParaRPr lang="en-US" dirty="0"/>
          </a:p>
        </p:txBody>
      </p:sp>
      <p:pic>
        <p:nvPicPr>
          <p:cNvPr id="41" name="Picture 1" descr="C:\root\irlroot\chan32fit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09124"/>
            <a:ext cx="4495800" cy="3048876"/>
          </a:xfrm>
          <a:prstGeom prst="rect">
            <a:avLst/>
          </a:prstGeom>
          <a:noFill/>
        </p:spPr>
      </p:pic>
      <p:sp>
        <p:nvSpPr>
          <p:cNvPr id="42" name="Slide Number Placeholder 4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4A980-95D6-4A52-AA9E-5E533715820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Injection molded cells would be less expensive to produce than machined cells</a:t>
            </a:r>
          </a:p>
          <a:p>
            <a:r>
              <a:rPr lang="en-US" dirty="0" smtClean="0"/>
              <a:t>Two different manufacturers (Intrepid and </a:t>
            </a:r>
            <a:r>
              <a:rPr lang="en-US" dirty="0" err="1" smtClean="0"/>
              <a:t>AdvanTech</a:t>
            </a:r>
            <a:r>
              <a:rPr lang="en-US" dirty="0" smtClean="0"/>
              <a:t>) produced 2x2 arrays</a:t>
            </a:r>
          </a:p>
          <a:p>
            <a:r>
              <a:rPr lang="en-US" dirty="0" smtClean="0"/>
              <a:t>Both the arrays and machined cell have their sides painted and VM2000 on the flat surface.</a:t>
            </a:r>
          </a:p>
          <a:p>
            <a:r>
              <a:rPr lang="en-US" dirty="0" smtClean="0"/>
              <a:t>Selected dimple depth appears to overcompensate</a:t>
            </a:r>
          </a:p>
          <a:p>
            <a:r>
              <a:rPr lang="en-US" dirty="0" smtClean="0"/>
              <a:t>Promising results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228600"/>
            <a:ext cx="698582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tx2"/>
                </a:solidFill>
              </a:rPr>
              <a:t>Evaluating Tiles with Dimple Formed by </a:t>
            </a:r>
          </a:p>
          <a:p>
            <a:r>
              <a:rPr lang="en-US" sz="3200" b="1" dirty="0" smtClean="0">
                <a:solidFill>
                  <a:schemeClr val="tx2"/>
                </a:solidFill>
              </a:rPr>
              <a:t>Injection Molding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4A980-95D6-4A52-AA9E-5E5337158204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368028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Kurt\Desktop\IRL\sashas_slid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4170" cy="6858000"/>
          </a:xfrm>
          <a:prstGeom prst="rect">
            <a:avLst/>
          </a:prstGeom>
          <a:noFill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4A980-95D6-4A52-AA9E-5E533715820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Test the SPIROC replacement on original board</a:t>
            </a:r>
          </a:p>
          <a:p>
            <a:r>
              <a:rPr lang="en-US" dirty="0" smtClean="0"/>
              <a:t>Test second board</a:t>
            </a:r>
          </a:p>
          <a:p>
            <a:r>
              <a:rPr lang="en-US" dirty="0" smtClean="0"/>
              <a:t>Mount new Hamamatsu MMPCs on boards and test (new S12571 series claims to have reduced crosstalk and after-pulsing)</a:t>
            </a:r>
          </a:p>
          <a:p>
            <a:r>
              <a:rPr lang="en-US" dirty="0" smtClean="0"/>
              <a:t>Fabricate and test 9x12 machined </a:t>
            </a:r>
            <a:r>
              <a:rPr lang="en-US" dirty="0" err="1" smtClean="0"/>
              <a:t>Megatile</a:t>
            </a:r>
            <a:endParaRPr lang="en-US" dirty="0" smtClean="0"/>
          </a:p>
          <a:p>
            <a:r>
              <a:rPr lang="en-US" dirty="0" smtClean="0"/>
              <a:t>Test additional injection molded cells</a:t>
            </a:r>
          </a:p>
          <a:p>
            <a:r>
              <a:rPr lang="en-US" dirty="0" smtClean="0"/>
              <a:t>Eventually place in test beam (Spring 2014)</a:t>
            </a:r>
          </a:p>
          <a:p>
            <a:endParaRPr lang="en-US" dirty="0" smtClean="0"/>
          </a:p>
          <a:p>
            <a:r>
              <a:rPr lang="en-US" dirty="0" smtClean="0"/>
              <a:t>Special thanks to Felix, Mathias and Oskar for support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4A980-95D6-4A52-AA9E-5E533715820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839</TotalTime>
  <Words>492</Words>
  <Application>Microsoft Office PowerPoint</Application>
  <PresentationFormat>On-screen Show (4:3)</PresentationFormat>
  <Paragraphs>73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IRL Status and Plans</vt:lpstr>
      <vt:lpstr>Slide 2</vt:lpstr>
      <vt:lpstr>Slide 3</vt:lpstr>
      <vt:lpstr>Slide 4</vt:lpstr>
      <vt:lpstr>Slide 5</vt:lpstr>
      <vt:lpstr>Slide 6</vt:lpstr>
      <vt:lpstr>Slide 7</vt:lpstr>
      <vt:lpstr>Slide 8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Kurt</dc:creator>
  <cp:lastModifiedBy>Kurt</cp:lastModifiedBy>
  <cp:revision>79</cp:revision>
  <dcterms:created xsi:type="dcterms:W3CDTF">2013-08-27T15:17:32Z</dcterms:created>
  <dcterms:modified xsi:type="dcterms:W3CDTF">2013-12-08T22:21:42Z</dcterms:modified>
</cp:coreProperties>
</file>