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0" r:id="rId2"/>
    <p:sldMasterId id="2147483674" r:id="rId3"/>
    <p:sldMasterId id="2147483686" r:id="rId4"/>
  </p:sldMasterIdLst>
  <p:notesMasterIdLst>
    <p:notesMasterId r:id="rId66"/>
  </p:notesMasterIdLst>
  <p:sldIdLst>
    <p:sldId id="256" r:id="rId5"/>
    <p:sldId id="257" r:id="rId6"/>
    <p:sldId id="304" r:id="rId7"/>
    <p:sldId id="286" r:id="rId8"/>
    <p:sldId id="258" r:id="rId9"/>
    <p:sldId id="267" r:id="rId10"/>
    <p:sldId id="295" r:id="rId11"/>
    <p:sldId id="284" r:id="rId12"/>
    <p:sldId id="288" r:id="rId13"/>
    <p:sldId id="287" r:id="rId14"/>
    <p:sldId id="294" r:id="rId15"/>
    <p:sldId id="289" r:id="rId16"/>
    <p:sldId id="296" r:id="rId17"/>
    <p:sldId id="297" r:id="rId18"/>
    <p:sldId id="298" r:id="rId19"/>
    <p:sldId id="263" r:id="rId20"/>
    <p:sldId id="299" r:id="rId21"/>
    <p:sldId id="264" r:id="rId22"/>
    <p:sldId id="290" r:id="rId23"/>
    <p:sldId id="291" r:id="rId24"/>
    <p:sldId id="292" r:id="rId25"/>
    <p:sldId id="293" r:id="rId26"/>
    <p:sldId id="261" r:id="rId27"/>
    <p:sldId id="303" r:id="rId28"/>
    <p:sldId id="259" r:id="rId29"/>
    <p:sldId id="262" r:id="rId30"/>
    <p:sldId id="314" r:id="rId31"/>
    <p:sldId id="315" r:id="rId32"/>
    <p:sldId id="316" r:id="rId33"/>
    <p:sldId id="265" r:id="rId34"/>
    <p:sldId id="268" r:id="rId35"/>
    <p:sldId id="269" r:id="rId36"/>
    <p:sldId id="318" r:id="rId37"/>
    <p:sldId id="300" r:id="rId38"/>
    <p:sldId id="270" r:id="rId39"/>
    <p:sldId id="274" r:id="rId40"/>
    <p:sldId id="275" r:id="rId41"/>
    <p:sldId id="276" r:id="rId42"/>
    <p:sldId id="272" r:id="rId43"/>
    <p:sldId id="279" r:id="rId44"/>
    <p:sldId id="301" r:id="rId45"/>
    <p:sldId id="302" r:id="rId46"/>
    <p:sldId id="313" r:id="rId47"/>
    <p:sldId id="283" r:id="rId48"/>
    <p:sldId id="282" r:id="rId49"/>
    <p:sldId id="281" r:id="rId50"/>
    <p:sldId id="317" r:id="rId51"/>
    <p:sldId id="321" r:id="rId52"/>
    <p:sldId id="319" r:id="rId53"/>
    <p:sldId id="320" r:id="rId54"/>
    <p:sldId id="278" r:id="rId55"/>
    <p:sldId id="277" r:id="rId56"/>
    <p:sldId id="280" r:id="rId57"/>
    <p:sldId id="310" r:id="rId58"/>
    <p:sldId id="312" r:id="rId59"/>
    <p:sldId id="285" r:id="rId60"/>
    <p:sldId id="305" r:id="rId61"/>
    <p:sldId id="306" r:id="rId62"/>
    <p:sldId id="307" r:id="rId63"/>
    <p:sldId id="308" r:id="rId64"/>
    <p:sldId id="309" r:id="rId6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25" d="100"/>
          <a:sy n="125" d="100"/>
        </p:scale>
        <p:origin x="-690"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44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slide" Target="slides/slide57.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11.vml.rels><?xml version="1.0" encoding="UTF-8" standalone="yes"?>
<Relationships xmlns="http://schemas.openxmlformats.org/package/2006/relationships"><Relationship Id="rId8" Type="http://schemas.openxmlformats.org/officeDocument/2006/relationships/image" Target="../media/image30.wmf"/><Relationship Id="rId3" Type="http://schemas.openxmlformats.org/officeDocument/2006/relationships/image" Target="../media/image25.wmf"/><Relationship Id="rId7" Type="http://schemas.openxmlformats.org/officeDocument/2006/relationships/image" Target="../media/image29.wmf"/><Relationship Id="rId2" Type="http://schemas.openxmlformats.org/officeDocument/2006/relationships/image" Target="../media/image24.wmf"/><Relationship Id="rId1" Type="http://schemas.openxmlformats.org/officeDocument/2006/relationships/image" Target="../media/image23.wmf"/><Relationship Id="rId6" Type="http://schemas.openxmlformats.org/officeDocument/2006/relationships/image" Target="../media/image28.wmf"/><Relationship Id="rId5" Type="http://schemas.openxmlformats.org/officeDocument/2006/relationships/image" Target="../media/image27.wmf"/><Relationship Id="rId4" Type="http://schemas.openxmlformats.org/officeDocument/2006/relationships/image" Target="../media/image26.wmf"/><Relationship Id="rId9" Type="http://schemas.openxmlformats.org/officeDocument/2006/relationships/image" Target="../media/image31.wmf"/></Relationships>
</file>

<file path=ppt/drawings/_rels/vmlDrawing12.vml.rels><?xml version="1.0" encoding="UTF-8" standalone="yes"?>
<Relationships xmlns="http://schemas.openxmlformats.org/package/2006/relationships"><Relationship Id="rId8" Type="http://schemas.openxmlformats.org/officeDocument/2006/relationships/image" Target="../media/image40.wmf"/><Relationship Id="rId3" Type="http://schemas.openxmlformats.org/officeDocument/2006/relationships/image" Target="../media/image35.wmf"/><Relationship Id="rId7" Type="http://schemas.openxmlformats.org/officeDocument/2006/relationships/image" Target="../media/image39.wmf"/><Relationship Id="rId2" Type="http://schemas.openxmlformats.org/officeDocument/2006/relationships/image" Target="../media/image34.wmf"/><Relationship Id="rId1" Type="http://schemas.openxmlformats.org/officeDocument/2006/relationships/image" Target="../media/image33.wmf"/><Relationship Id="rId6" Type="http://schemas.openxmlformats.org/officeDocument/2006/relationships/image" Target="../media/image38.wmf"/><Relationship Id="rId5" Type="http://schemas.openxmlformats.org/officeDocument/2006/relationships/image" Target="../media/image37.wmf"/><Relationship Id="rId4" Type="http://schemas.openxmlformats.org/officeDocument/2006/relationships/image" Target="../media/image36.wmf"/></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40.wmf"/><Relationship Id="rId1" Type="http://schemas.openxmlformats.org/officeDocument/2006/relationships/image" Target="../media/image42.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46.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51.wmf"/><Relationship Id="rId2" Type="http://schemas.openxmlformats.org/officeDocument/2006/relationships/image" Target="../media/image50.wmf"/><Relationship Id="rId1" Type="http://schemas.openxmlformats.org/officeDocument/2006/relationships/image" Target="../media/image49.w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57.wmf"/><Relationship Id="rId2" Type="http://schemas.openxmlformats.org/officeDocument/2006/relationships/image" Target="../media/image56.wmf"/><Relationship Id="rId1" Type="http://schemas.openxmlformats.org/officeDocument/2006/relationships/image" Target="../media/image55.wmf"/><Relationship Id="rId5" Type="http://schemas.openxmlformats.org/officeDocument/2006/relationships/image" Target="../media/image59.wmf"/><Relationship Id="rId4" Type="http://schemas.openxmlformats.org/officeDocument/2006/relationships/image" Target="../media/image58.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64.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64.wmf"/></Relationships>
</file>

<file path=ppt/drawings/_rels/vmlDrawing19.vml.rels><?xml version="1.0" encoding="UTF-8" standalone="yes"?>
<Relationships xmlns="http://schemas.openxmlformats.org/package/2006/relationships"><Relationship Id="rId3" Type="http://schemas.openxmlformats.org/officeDocument/2006/relationships/image" Target="../media/image70.wmf"/><Relationship Id="rId2" Type="http://schemas.openxmlformats.org/officeDocument/2006/relationships/image" Target="../media/image69.wmf"/><Relationship Id="rId1" Type="http://schemas.openxmlformats.org/officeDocument/2006/relationships/image" Target="../media/image68.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image" Target="../media/image5.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74.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69.wmf"/></Relationships>
</file>

<file path=ppt/drawings/_rels/vmlDrawing22.vml.rels><?xml version="1.0" encoding="UTF-8" standalone="yes"?>
<Relationships xmlns="http://schemas.openxmlformats.org/package/2006/relationships"><Relationship Id="rId3" Type="http://schemas.openxmlformats.org/officeDocument/2006/relationships/image" Target="../media/image78.wmf"/><Relationship Id="rId7" Type="http://schemas.openxmlformats.org/officeDocument/2006/relationships/image" Target="../media/image82.wmf"/><Relationship Id="rId2" Type="http://schemas.openxmlformats.org/officeDocument/2006/relationships/image" Target="../media/image77.wmf"/><Relationship Id="rId1" Type="http://schemas.openxmlformats.org/officeDocument/2006/relationships/image" Target="../media/image76.wmf"/><Relationship Id="rId6" Type="http://schemas.openxmlformats.org/officeDocument/2006/relationships/image" Target="../media/image81.wmf"/><Relationship Id="rId5" Type="http://schemas.openxmlformats.org/officeDocument/2006/relationships/image" Target="../media/image80.wmf"/><Relationship Id="rId4" Type="http://schemas.openxmlformats.org/officeDocument/2006/relationships/image" Target="../media/image79.wmf"/></Relationships>
</file>

<file path=ppt/drawings/_rels/vmlDrawing23.vml.rels><?xml version="1.0" encoding="UTF-8" standalone="yes"?>
<Relationships xmlns="http://schemas.openxmlformats.org/package/2006/relationships"><Relationship Id="rId2" Type="http://schemas.openxmlformats.org/officeDocument/2006/relationships/image" Target="../media/image84.wmf"/><Relationship Id="rId1" Type="http://schemas.openxmlformats.org/officeDocument/2006/relationships/image" Target="../media/image83.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85.w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91.w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93.w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93.w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93.w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103.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image" Target="../media/image7.wmf"/><Relationship Id="rId5" Type="http://schemas.openxmlformats.org/officeDocument/2006/relationships/image" Target="../media/image11.wmf"/><Relationship Id="rId4" Type="http://schemas.openxmlformats.org/officeDocument/2006/relationships/image" Target="../media/image10.w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103.w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107.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image" Target="../media/image8.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image" Target="../media/image15.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15.wmf"/><Relationship Id="rId1" Type="http://schemas.openxmlformats.org/officeDocument/2006/relationships/image" Target="../media/image17.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image" Target="../media/image19.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image" Target="../media/image1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72C5A1B-430A-4AE6-88CC-0619E7C73519}" type="datetimeFigureOut">
              <a:rPr lang="en-US" smtClean="0"/>
              <a:pPr/>
              <a:t>11/27/2013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132EB7-5D20-40E5-8A6B-A2D9D3D7D099}" type="slidenum">
              <a:rPr lang="en-US" smtClean="0"/>
              <a:pPr/>
              <a:t>‹#›</a:t>
            </a:fld>
            <a:endParaRPr lang="en-US"/>
          </a:p>
        </p:txBody>
      </p:sp>
    </p:spTree>
    <p:extLst>
      <p:ext uri="{BB962C8B-B14F-4D97-AF65-F5344CB8AC3E}">
        <p14:creationId xmlns:p14="http://schemas.microsoft.com/office/powerpoint/2010/main" val="39194373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6FD17A3-E631-4EFC-88A2-C2977316A1E4}" type="slidenum">
              <a:rPr lang="en-GB" smtClean="0">
                <a:solidFill>
                  <a:prstClr val="black"/>
                </a:solidFill>
              </a:rPr>
              <a:pPr/>
              <a:t>19</a:t>
            </a:fld>
            <a:endParaRPr lang="en-GB">
              <a:solidFill>
                <a:prstClr val="black"/>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6FD17A3-E631-4EFC-88A2-C2977316A1E4}" type="slidenum">
              <a:rPr lang="en-GB" smtClean="0">
                <a:solidFill>
                  <a:prstClr val="black"/>
                </a:solidFill>
              </a:rPr>
              <a:pPr/>
              <a:t>20</a:t>
            </a:fld>
            <a:endParaRPr lang="en-GB">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6FD17A3-E631-4EFC-88A2-C2977316A1E4}" type="slidenum">
              <a:rPr lang="en-GB" smtClean="0">
                <a:solidFill>
                  <a:prstClr val="black"/>
                </a:solidFill>
              </a:rPr>
              <a:pPr/>
              <a:t>21</a:t>
            </a:fld>
            <a:endParaRPr lang="en-GB">
              <a:solidFill>
                <a:prstClr val="black"/>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p>
            <a:fld id="{24FD3C37-22C8-419D-9E79-8B02EA890270}" type="slidenum">
              <a:rPr lang="en-US">
                <a:solidFill>
                  <a:prstClr val="black"/>
                </a:solidFill>
              </a:rPr>
              <a:pPr/>
              <a:t>22</a:t>
            </a:fld>
            <a:endParaRPr lang="en-US">
              <a:solidFill>
                <a:prstClr val="black"/>
              </a:solidFill>
            </a:endParaRPr>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23</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DCD7D94-4DE4-4FCC-B2C3-150C5F4589CC}" type="slidenum">
              <a:rPr lang="en-GB" smtClean="0">
                <a:solidFill>
                  <a:prstClr val="black"/>
                </a:solidFill>
              </a:rPr>
              <a:pPr/>
              <a:t>24</a:t>
            </a:fld>
            <a:endParaRPr lang="en-GB">
              <a:solidFill>
                <a:prstClr val="black"/>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25</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26</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30</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31</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32</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34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4</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35</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36</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37</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38</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39</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40</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41</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42</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44</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45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5</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46</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50</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51</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52</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53</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56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89F30E4-C57C-4EE1-B636-01CBA72CAF5D}" type="datetime1">
              <a:rPr lang="en-US" smtClean="0"/>
              <a:pPr/>
              <a:t>11/27/2013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8ABE59-9B7B-4807-8A81-8F4A97CD8D4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75E3CF3-45C1-4057-806A-7E47FF0C6724}" type="datetime1">
              <a:rPr lang="en-US" smtClean="0"/>
              <a:pPr/>
              <a:t>11/27/2013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8ABE59-9B7B-4807-8A81-8F4A97CD8D4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57710F-E725-49BA-B551-5C6E61A7D094}" type="datetime1">
              <a:rPr lang="en-US" smtClean="0"/>
              <a:pPr/>
              <a:t>11/27/2013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8ABE59-9B7B-4807-8A81-8F4A97CD8D42}"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23-Sept-2010</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Fifth International Accelerator School for Linear Colliders, Villars 2010</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38303BAA-D2EE-48AD-B78A-FD7C1FAED497}"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23-Sept-2010</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Fifth International Accelerator School for Linear Colliders, Villars 2010</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38303BAA-D2EE-48AD-B78A-FD7C1FAED497}"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solidFill>
                  <a:prstClr val="black">
                    <a:tint val="75000"/>
                  </a:prstClr>
                </a:solidFill>
              </a:rPr>
              <a:t>23-Sept-2010</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Fifth International Accelerator School for Linear Colliders, Villars 2010</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38303BAA-D2EE-48AD-B78A-FD7C1FAED497}"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124744"/>
            <a:ext cx="4038600" cy="5001419"/>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4648200" y="1124744"/>
            <a:ext cx="4038600" cy="5001419"/>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US" smtClean="0">
                <a:solidFill>
                  <a:prstClr val="black">
                    <a:tint val="75000"/>
                  </a:prstClr>
                </a:solidFill>
              </a:rPr>
              <a:t>23-Sept-2010</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Fifth International Accelerator School for Linear Colliders, Villars 2010</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38303BAA-D2EE-48AD-B78A-FD7C1FAED497}"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124744"/>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844824"/>
            <a:ext cx="4040188" cy="4281339"/>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124744"/>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1844824"/>
            <a:ext cx="4041775" cy="4281339"/>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r>
              <a:rPr lang="en-US" smtClean="0">
                <a:solidFill>
                  <a:prstClr val="black">
                    <a:tint val="75000"/>
                  </a:prstClr>
                </a:solidFill>
              </a:rPr>
              <a:t>23-Sept-2010</a:t>
            </a:r>
            <a:endParaRPr lang="en-GB">
              <a:solidFill>
                <a:prstClr val="black">
                  <a:tint val="75000"/>
                </a:prstClr>
              </a:solidFill>
            </a:endParaRPr>
          </a:p>
        </p:txBody>
      </p:sp>
      <p:sp>
        <p:nvSpPr>
          <p:cNvPr id="8" name="Footer Placeholder 7"/>
          <p:cNvSpPr>
            <a:spLocks noGrp="1"/>
          </p:cNvSpPr>
          <p:nvPr>
            <p:ph type="ftr" sz="quarter" idx="11"/>
          </p:nvPr>
        </p:nvSpPr>
        <p:spPr/>
        <p:txBody>
          <a:bodyPr/>
          <a:lstStyle/>
          <a:p>
            <a:r>
              <a:rPr lang="en-GB" smtClean="0">
                <a:solidFill>
                  <a:prstClr val="black">
                    <a:tint val="75000"/>
                  </a:prstClr>
                </a:solidFill>
              </a:rPr>
              <a:t>Fifth International Accelerator School for Linear Colliders, Villars 2010</a:t>
            </a:r>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38303BAA-D2EE-48AD-B78A-FD7C1FAED497}"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US" smtClean="0">
                <a:solidFill>
                  <a:prstClr val="black">
                    <a:tint val="75000"/>
                  </a:prstClr>
                </a:solidFill>
              </a:rPr>
              <a:t>23-Sept-2010</a:t>
            </a:r>
            <a:endParaRPr lang="en-GB">
              <a:solidFill>
                <a:prstClr val="black">
                  <a:tint val="75000"/>
                </a:prstClr>
              </a:solidFill>
            </a:endParaRPr>
          </a:p>
        </p:txBody>
      </p:sp>
      <p:sp>
        <p:nvSpPr>
          <p:cNvPr id="4" name="Footer Placeholder 3"/>
          <p:cNvSpPr>
            <a:spLocks noGrp="1"/>
          </p:cNvSpPr>
          <p:nvPr>
            <p:ph type="ftr" sz="quarter" idx="11"/>
          </p:nvPr>
        </p:nvSpPr>
        <p:spPr>
          <a:xfrm>
            <a:off x="1907704" y="6356350"/>
            <a:ext cx="5328592" cy="365125"/>
          </a:xfrm>
        </p:spPr>
        <p:txBody>
          <a:bodyPr/>
          <a:lstStyle/>
          <a:p>
            <a:r>
              <a:rPr lang="en-GB" smtClean="0">
                <a:solidFill>
                  <a:prstClr val="black">
                    <a:tint val="75000"/>
                  </a:prstClr>
                </a:solidFill>
              </a:rPr>
              <a:t>Fifth International Accelerator School for Linear Colliders, Villars 2010</a:t>
            </a:r>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38303BAA-D2EE-48AD-B78A-FD7C1FAED497}"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23-Sept-2010</a:t>
            </a:r>
            <a:endParaRPr lang="en-GB">
              <a:solidFill>
                <a:prstClr val="black">
                  <a:tint val="75000"/>
                </a:prstClr>
              </a:solidFill>
            </a:endParaRPr>
          </a:p>
        </p:txBody>
      </p:sp>
      <p:sp>
        <p:nvSpPr>
          <p:cNvPr id="3" name="Footer Placeholder 2"/>
          <p:cNvSpPr>
            <a:spLocks noGrp="1"/>
          </p:cNvSpPr>
          <p:nvPr>
            <p:ph type="ftr" sz="quarter" idx="11"/>
          </p:nvPr>
        </p:nvSpPr>
        <p:spPr/>
        <p:txBody>
          <a:bodyPr/>
          <a:lstStyle/>
          <a:p>
            <a:r>
              <a:rPr lang="en-GB" smtClean="0">
                <a:solidFill>
                  <a:prstClr val="black">
                    <a:tint val="75000"/>
                  </a:prstClr>
                </a:solidFill>
              </a:rPr>
              <a:t>Fifth International Accelerator School for Linear Colliders, Villars 2010</a:t>
            </a:r>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38303BAA-D2EE-48AD-B78A-FD7C1FAED497}"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23-Sept-2010</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Fifth International Accelerator School for Linear Colliders, Villars 2010</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38303BAA-D2EE-48AD-B78A-FD7C1FAED497}"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6EFE55-99DF-4F0D-BB74-3EA6640274B5}" type="datetime1">
              <a:rPr lang="en-US" smtClean="0"/>
              <a:pPr/>
              <a:t>11/27/2013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8ABE59-9B7B-4807-8A81-8F4A97CD8D42}"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23-Sept-2010</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Fifth International Accelerator School for Linear Colliders, Villars 2010</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38303BAA-D2EE-48AD-B78A-FD7C1FAED497}"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23-Sept-2010</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Fifth International Accelerator School for Linear Colliders, Villars 2010</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38303BAA-D2EE-48AD-B78A-FD7C1FAED497}"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23-Sept-2010</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Fifth International Accelerator School for Linear Colliders, Villars 2010</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38303BAA-D2EE-48AD-B78A-FD7C1FAED497}"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7150"/>
            <a:ext cx="8229600" cy="792163"/>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19200"/>
            <a:ext cx="4038600" cy="4906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219200"/>
            <a:ext cx="4038600" cy="23764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748088"/>
            <a:ext cx="4038600" cy="23780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6"/>
          <p:cNvSpPr>
            <a:spLocks noGrp="1" noChangeArrowheads="1"/>
          </p:cNvSpPr>
          <p:nvPr>
            <p:ph type="sldNum" sz="quarter" idx="10"/>
          </p:nvPr>
        </p:nvSpPr>
        <p:spPr>
          <a:ln/>
        </p:spPr>
        <p:txBody>
          <a:bodyPr/>
          <a:lstStyle>
            <a:lvl1pPr>
              <a:defRPr/>
            </a:lvl1pPr>
          </a:lstStyle>
          <a:p>
            <a:r>
              <a:rPr lang="en-US">
                <a:solidFill>
                  <a:prstClr val="black">
                    <a:tint val="75000"/>
                  </a:prstClr>
                </a:solidFill>
              </a:rPr>
              <a:t>Page </a:t>
            </a:r>
            <a:fld id="{C4DB248D-809F-AC43-A54B-AEE2CD292B5F}" type="slidenum">
              <a:rPr lang="en-US">
                <a:solidFill>
                  <a:prstClr val="black">
                    <a:tint val="75000"/>
                  </a:prstClr>
                </a:solidFill>
              </a:rPr>
              <a:pPr/>
              <a:t>‹#›</a:t>
            </a:fld>
            <a:endParaRPr lang="en-US" sz="1400">
              <a:solidFill>
                <a:prstClr val="black">
                  <a:tint val="75000"/>
                </a:prstClr>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776796" y="1291146"/>
            <a:ext cx="8229600" cy="606901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23-Sept-2010</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Fifth International Accelerator School for Linear Colliders, Villars 2010</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4ABAAE0A-2C7B-476D-921A-DB40558571D2}"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r>
              <a:rPr lang="en-US" smtClean="0">
                <a:solidFill>
                  <a:prstClr val="black">
                    <a:tint val="75000"/>
                  </a:prstClr>
                </a:solidFill>
              </a:rPr>
              <a:t>23-Sept-2010</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Fifth International Accelerator School for Linear Colliders, Villars 2010</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4ABAAE0A-2C7B-476D-921A-DB40558571D2}"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solidFill>
                  <a:prstClr val="black">
                    <a:tint val="75000"/>
                  </a:prstClr>
                </a:solidFill>
              </a:rPr>
              <a:t>23-Sept-2010</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Fifth International Accelerator School for Linear Colliders, Villars 2010</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4ABAAE0A-2C7B-476D-921A-DB40558571D2}"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928670"/>
            <a:ext cx="4038600" cy="519749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928670"/>
            <a:ext cx="4038600" cy="519749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r>
              <a:rPr lang="en-US" smtClean="0">
                <a:solidFill>
                  <a:prstClr val="black">
                    <a:tint val="75000"/>
                  </a:prstClr>
                </a:solidFill>
              </a:rPr>
              <a:t>23-Sept-2010</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Fifth International Accelerator School for Linear Colliders, Villars 2010</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4ABAAE0A-2C7B-476D-921A-DB40558571D2}"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r>
              <a:rPr lang="en-US" smtClean="0">
                <a:solidFill>
                  <a:prstClr val="black">
                    <a:tint val="75000"/>
                  </a:prstClr>
                </a:solidFill>
              </a:rPr>
              <a:t>23-Sept-2010</a:t>
            </a:r>
            <a:endParaRPr lang="en-GB">
              <a:solidFill>
                <a:prstClr val="black">
                  <a:tint val="75000"/>
                </a:prstClr>
              </a:solidFill>
            </a:endParaRPr>
          </a:p>
        </p:txBody>
      </p:sp>
      <p:sp>
        <p:nvSpPr>
          <p:cNvPr id="8" name="Footer Placeholder 7"/>
          <p:cNvSpPr>
            <a:spLocks noGrp="1"/>
          </p:cNvSpPr>
          <p:nvPr>
            <p:ph type="ftr" sz="quarter" idx="11"/>
          </p:nvPr>
        </p:nvSpPr>
        <p:spPr/>
        <p:txBody>
          <a:bodyPr/>
          <a:lstStyle/>
          <a:p>
            <a:r>
              <a:rPr lang="en-GB" smtClean="0">
                <a:solidFill>
                  <a:prstClr val="black">
                    <a:tint val="75000"/>
                  </a:prstClr>
                </a:solidFill>
              </a:rPr>
              <a:t>Fifth International Accelerator School for Linear Colliders, Villars 2010</a:t>
            </a:r>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4ABAAE0A-2C7B-476D-921A-DB40558571D2}"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A060E00-7514-43FF-AA82-B8EA04D3AE45}" type="datetime1">
              <a:rPr lang="en-US" smtClean="0"/>
              <a:pPr/>
              <a:t>11/27/2013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8ABE59-9B7B-4807-8A81-8F4A97CD8D42}"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a:xfrm>
            <a:off x="179512" y="6356350"/>
            <a:ext cx="1106340" cy="365125"/>
          </a:xfrm>
        </p:spPr>
        <p:txBody>
          <a:bodyPr/>
          <a:lstStyle/>
          <a:p>
            <a:r>
              <a:rPr lang="en-US" smtClean="0">
                <a:solidFill>
                  <a:prstClr val="black">
                    <a:tint val="75000"/>
                  </a:prstClr>
                </a:solidFill>
              </a:rPr>
              <a:t>23-Sept-2010</a:t>
            </a:r>
            <a:endParaRPr lang="en-GB" dirty="0">
              <a:solidFill>
                <a:prstClr val="black">
                  <a:tint val="75000"/>
                </a:prstClr>
              </a:solidFill>
            </a:endParaRPr>
          </a:p>
        </p:txBody>
      </p:sp>
      <p:sp>
        <p:nvSpPr>
          <p:cNvPr id="4" name="Footer Placeholder 3"/>
          <p:cNvSpPr>
            <a:spLocks noGrp="1"/>
          </p:cNvSpPr>
          <p:nvPr>
            <p:ph type="ftr" sz="quarter" idx="11"/>
          </p:nvPr>
        </p:nvSpPr>
        <p:spPr>
          <a:xfrm>
            <a:off x="1285852" y="6356350"/>
            <a:ext cx="6814540" cy="365125"/>
          </a:xfrm>
        </p:spPr>
        <p:txBody>
          <a:bodyPr/>
          <a:lstStyle/>
          <a:p>
            <a:r>
              <a:rPr lang="en-GB" smtClean="0">
                <a:solidFill>
                  <a:prstClr val="black">
                    <a:tint val="75000"/>
                  </a:prstClr>
                </a:solidFill>
              </a:rPr>
              <a:t>Fifth International Accelerator School for Linear Colliders, Villars 2010</a:t>
            </a:r>
            <a:endParaRPr lang="en-GB">
              <a:solidFill>
                <a:prstClr val="black">
                  <a:tint val="75000"/>
                </a:prstClr>
              </a:solidFill>
            </a:endParaRPr>
          </a:p>
        </p:txBody>
      </p:sp>
      <p:sp>
        <p:nvSpPr>
          <p:cNvPr id="5" name="Slide Number Placeholder 4"/>
          <p:cNvSpPr>
            <a:spLocks noGrp="1"/>
          </p:cNvSpPr>
          <p:nvPr>
            <p:ph type="sldNum" sz="quarter" idx="12"/>
          </p:nvPr>
        </p:nvSpPr>
        <p:spPr>
          <a:xfrm>
            <a:off x="8135836" y="6356350"/>
            <a:ext cx="828652" cy="365125"/>
          </a:xfrm>
        </p:spPr>
        <p:txBody>
          <a:bodyPr/>
          <a:lstStyle/>
          <a:p>
            <a:fld id="{4ABAAE0A-2C7B-476D-921A-DB40558571D2}"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23-Sept-2010</a:t>
            </a:r>
            <a:endParaRPr lang="en-GB">
              <a:solidFill>
                <a:prstClr val="black">
                  <a:tint val="75000"/>
                </a:prstClr>
              </a:solidFill>
            </a:endParaRPr>
          </a:p>
        </p:txBody>
      </p:sp>
      <p:sp>
        <p:nvSpPr>
          <p:cNvPr id="3" name="Footer Placeholder 2"/>
          <p:cNvSpPr>
            <a:spLocks noGrp="1"/>
          </p:cNvSpPr>
          <p:nvPr>
            <p:ph type="ftr" sz="quarter" idx="11"/>
          </p:nvPr>
        </p:nvSpPr>
        <p:spPr/>
        <p:txBody>
          <a:bodyPr/>
          <a:lstStyle/>
          <a:p>
            <a:r>
              <a:rPr lang="en-GB" smtClean="0">
                <a:solidFill>
                  <a:prstClr val="black">
                    <a:tint val="75000"/>
                  </a:prstClr>
                </a:solidFill>
              </a:rPr>
              <a:t>Fifth International Accelerator School for Linear Colliders, Villars 2010</a:t>
            </a:r>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4ABAAE0A-2C7B-476D-921A-DB40558571D2}"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23-Sept-2010</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Fifth International Accelerator School for Linear Colliders, Villars 2010</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4ABAAE0A-2C7B-476D-921A-DB40558571D2}"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23-Sept-2010</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Fifth International Accelerator School for Linear Colliders, Villars 2010</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4ABAAE0A-2C7B-476D-921A-DB40558571D2}"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23-Sept-2010</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Fifth International Accelerator School for Linear Colliders, Villars 2010</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4ABAAE0A-2C7B-476D-921A-DB40558571D2}"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23-Sept-2010</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Fifth International Accelerator School for Linear Colliders, Villars 2010</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4ABAAE0A-2C7B-476D-921A-DB40558571D2}"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EB2B5497-85FD-4695-B6D3-F5476545935E}" type="datetimeFigureOut">
              <a:rPr lang="en-GB" smtClean="0">
                <a:solidFill>
                  <a:prstClr val="black">
                    <a:tint val="75000"/>
                  </a:prstClr>
                </a:solidFill>
              </a:rPr>
              <a:pPr/>
              <a:t>27/11/2013</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9A231BF0-4114-4EFB-9007-A2E8FF0AD55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52601501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B2B5497-85FD-4695-B6D3-F5476545935E}" type="datetimeFigureOut">
              <a:rPr lang="en-GB" smtClean="0">
                <a:solidFill>
                  <a:prstClr val="black">
                    <a:tint val="75000"/>
                  </a:prstClr>
                </a:solidFill>
              </a:rPr>
              <a:pPr/>
              <a:t>27/11/2013</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9A231BF0-4114-4EFB-9007-A2E8FF0AD55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51135239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B2B5497-85FD-4695-B6D3-F5476545935E}" type="datetimeFigureOut">
              <a:rPr lang="en-GB" smtClean="0">
                <a:solidFill>
                  <a:prstClr val="black">
                    <a:tint val="75000"/>
                  </a:prstClr>
                </a:solidFill>
              </a:rPr>
              <a:pPr/>
              <a:t>27/11/2013</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9A231BF0-4114-4EFB-9007-A2E8FF0AD55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38463063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EB2B5497-85FD-4695-B6D3-F5476545935E}" type="datetimeFigureOut">
              <a:rPr lang="en-GB" smtClean="0">
                <a:solidFill>
                  <a:prstClr val="black">
                    <a:tint val="75000"/>
                  </a:prstClr>
                </a:solidFill>
              </a:rPr>
              <a:pPr/>
              <a:t>27/11/2013</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9A231BF0-4114-4EFB-9007-A2E8FF0AD55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5732778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6968526-C658-4C9F-BE5A-875375C66440}" type="datetime1">
              <a:rPr lang="en-US" smtClean="0"/>
              <a:pPr/>
              <a:t>11/27/2013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8ABE59-9B7B-4807-8A81-8F4A97CD8D42}" type="slidenum">
              <a:rPr lang="en-US" smtClean="0"/>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EB2B5497-85FD-4695-B6D3-F5476545935E}" type="datetimeFigureOut">
              <a:rPr lang="en-GB" smtClean="0">
                <a:solidFill>
                  <a:prstClr val="black">
                    <a:tint val="75000"/>
                  </a:prstClr>
                </a:solidFill>
              </a:rPr>
              <a:pPr/>
              <a:t>27/11/2013</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9A231BF0-4114-4EFB-9007-A2E8FF0AD55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93634156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EB2B5497-85FD-4695-B6D3-F5476545935E}" type="datetimeFigureOut">
              <a:rPr lang="en-GB" smtClean="0">
                <a:solidFill>
                  <a:prstClr val="black">
                    <a:tint val="75000"/>
                  </a:prstClr>
                </a:solidFill>
              </a:rPr>
              <a:pPr/>
              <a:t>27/11/2013</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9A231BF0-4114-4EFB-9007-A2E8FF0AD55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26305438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2B5497-85FD-4695-B6D3-F5476545935E}" type="datetimeFigureOut">
              <a:rPr lang="en-GB" smtClean="0">
                <a:solidFill>
                  <a:prstClr val="black">
                    <a:tint val="75000"/>
                  </a:prstClr>
                </a:solidFill>
              </a:rPr>
              <a:pPr/>
              <a:t>27/11/2013</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9A231BF0-4114-4EFB-9007-A2E8FF0AD55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50647954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2B5497-85FD-4695-B6D3-F5476545935E}" type="datetimeFigureOut">
              <a:rPr lang="en-GB" smtClean="0">
                <a:solidFill>
                  <a:prstClr val="black">
                    <a:tint val="75000"/>
                  </a:prstClr>
                </a:solidFill>
              </a:rPr>
              <a:pPr/>
              <a:t>27/11/2013</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9A231BF0-4114-4EFB-9007-A2E8FF0AD55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84805794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2B5497-85FD-4695-B6D3-F5476545935E}" type="datetimeFigureOut">
              <a:rPr lang="en-GB" smtClean="0">
                <a:solidFill>
                  <a:prstClr val="black">
                    <a:tint val="75000"/>
                  </a:prstClr>
                </a:solidFill>
              </a:rPr>
              <a:pPr/>
              <a:t>27/11/2013</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9A231BF0-4114-4EFB-9007-A2E8FF0AD55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64691566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B2B5497-85FD-4695-B6D3-F5476545935E}" type="datetimeFigureOut">
              <a:rPr lang="en-GB" smtClean="0">
                <a:solidFill>
                  <a:prstClr val="black">
                    <a:tint val="75000"/>
                  </a:prstClr>
                </a:solidFill>
              </a:rPr>
              <a:pPr/>
              <a:t>27/11/2013</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9A231BF0-4114-4EFB-9007-A2E8FF0AD55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06756482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B2B5497-85FD-4695-B6D3-F5476545935E}" type="datetimeFigureOut">
              <a:rPr lang="en-GB" smtClean="0">
                <a:solidFill>
                  <a:prstClr val="black">
                    <a:tint val="75000"/>
                  </a:prstClr>
                </a:solidFill>
              </a:rPr>
              <a:pPr/>
              <a:t>27/11/2013</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9A231BF0-4114-4EFB-9007-A2E8FF0AD55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6782793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D9E974D-E67A-4624-9DDF-888697925E9D}" type="datetime1">
              <a:rPr lang="en-US" smtClean="0"/>
              <a:pPr/>
              <a:t>11/27/2013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58ABE59-9B7B-4807-8A81-8F4A97CD8D4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2B2B70A-2C42-4FD0-85FE-3552297DE9FA}" type="datetime1">
              <a:rPr lang="en-US" smtClean="0"/>
              <a:pPr/>
              <a:t>11/27/2013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8ABE59-9B7B-4807-8A81-8F4A97CD8D4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E2DFE3-083F-4DCB-9835-B5DBD939C2D6}" type="datetime1">
              <a:rPr lang="en-US" smtClean="0"/>
              <a:pPr/>
              <a:t>11/27/2013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58ABE59-9B7B-4807-8A81-8F4A97CD8D42}"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FCEEA4-D65C-454C-9474-4F48E3D5FFC1}" type="datetime1">
              <a:rPr lang="en-US" smtClean="0"/>
              <a:pPr/>
              <a:t>11/27/2013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8ABE59-9B7B-4807-8A81-8F4A97CD8D4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A6A29C-138F-4D29-852B-57B910B4145F}" type="datetime1">
              <a:rPr lang="en-US" smtClean="0"/>
              <a:pPr/>
              <a:t>11/27/2013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8ABE59-9B7B-4807-8A81-8F4A97CD8D4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theme" Target="../theme/theme4.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F65EBF-9BA4-458C-8B8A-0C3FEA089924}" type="datetime1">
              <a:rPr lang="en-US" smtClean="0"/>
              <a:pPr/>
              <a:t>11/27/2013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ABE59-9B7B-4807-8A81-8F4A97CD8D4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706090"/>
          </a:xfrm>
          <a:prstGeom prst="rect">
            <a:avLst/>
          </a:prstGeom>
        </p:spPr>
        <p:txBody>
          <a:bodyPr vert="horz" lIns="91440" tIns="45720" rIns="91440" bIns="45720" rtlCol="0" anchor="ctr">
            <a:noAutofit/>
          </a:bodyPr>
          <a:lstStyle/>
          <a:p>
            <a:r>
              <a:rPr lang="en-US" smtClean="0"/>
              <a:t>Click to edit Master title style</a:t>
            </a:r>
            <a:endParaRPr lang="en-GB"/>
          </a:p>
        </p:txBody>
      </p:sp>
      <p:sp>
        <p:nvSpPr>
          <p:cNvPr id="3" name="Text Placeholder 2"/>
          <p:cNvSpPr>
            <a:spLocks noGrp="1"/>
          </p:cNvSpPr>
          <p:nvPr>
            <p:ph type="body" idx="1"/>
          </p:nvPr>
        </p:nvSpPr>
        <p:spPr>
          <a:xfrm>
            <a:off x="457200" y="1124744"/>
            <a:ext cx="8229600" cy="5184576"/>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457200" y="6356350"/>
            <a:ext cx="1450504"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solidFill>
                  <a:prstClr val="black">
                    <a:tint val="75000"/>
                  </a:prstClr>
                </a:solidFill>
              </a:rPr>
              <a:t>23-Sept-2010</a:t>
            </a:r>
            <a:endParaRPr lang="en-GB">
              <a:solidFill>
                <a:prstClr val="black">
                  <a:tint val="75000"/>
                </a:prstClr>
              </a:solidFill>
            </a:endParaRPr>
          </a:p>
        </p:txBody>
      </p:sp>
      <p:sp>
        <p:nvSpPr>
          <p:cNvPr id="5" name="Footer Placeholder 4"/>
          <p:cNvSpPr>
            <a:spLocks noGrp="1"/>
          </p:cNvSpPr>
          <p:nvPr>
            <p:ph type="ftr" sz="quarter" idx="3"/>
          </p:nvPr>
        </p:nvSpPr>
        <p:spPr>
          <a:xfrm>
            <a:off x="1907704" y="6356350"/>
            <a:ext cx="5328592"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solidFill>
                  <a:prstClr val="black">
                    <a:tint val="75000"/>
                  </a:prstClr>
                </a:solidFill>
              </a:rPr>
              <a:t>Fifth International Accelerator School for Linear Colliders, Villars 2010</a:t>
            </a:r>
            <a:endParaRPr lang="en-GB">
              <a:solidFill>
                <a:prstClr val="black">
                  <a:tint val="75000"/>
                </a:prstClr>
              </a:solidFill>
            </a:endParaRPr>
          </a:p>
        </p:txBody>
      </p:sp>
      <p:sp>
        <p:nvSpPr>
          <p:cNvPr id="6" name="Slide Number Placeholder 5"/>
          <p:cNvSpPr>
            <a:spLocks noGrp="1"/>
          </p:cNvSpPr>
          <p:nvPr>
            <p:ph type="sldNum" sz="quarter" idx="4"/>
          </p:nvPr>
        </p:nvSpPr>
        <p:spPr>
          <a:xfrm>
            <a:off x="7236296" y="6356350"/>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8303BAA-D2EE-48AD-B78A-FD7C1FAED497}" type="slidenum">
              <a:rPr lang="en-GB" smtClean="0">
                <a:solidFill>
                  <a:prstClr val="black">
                    <a:tint val="75000"/>
                  </a:prstClr>
                </a:solidFill>
              </a:rPr>
              <a:pPr/>
              <a:t>‹#›</a:t>
            </a:fld>
            <a:endParaRPr lang="en-GB">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iming>
    <p:tnLst>
      <p:par>
        <p:cTn id="1" dur="indefinite" restart="never" nodeType="tmRoot"/>
      </p:par>
    </p:tnLst>
  </p:timing>
  <p:hf hdr="0" dt="0"/>
  <p:txStyles>
    <p:titleStyle>
      <a:lvl1pPr algn="ctr" defTabSz="914400" rtl="0" eaLnBrk="1" latinLnBrk="0" hangingPunct="1">
        <a:spcBef>
          <a:spcPct val="0"/>
        </a:spcBef>
        <a:buNone/>
        <a:defRPr sz="40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582594"/>
          </a:xfrm>
          <a:prstGeom prst="rect">
            <a:avLst/>
          </a:prstGeom>
        </p:spPr>
        <p:txBody>
          <a:bodyPr vert="horz" lIns="91440" tIns="45720" rIns="91440" bIns="45720" rtlCol="0" anchor="ctr">
            <a:noAutofit/>
          </a:bodyPr>
          <a:lstStyle/>
          <a:p>
            <a:r>
              <a:rPr lang="en-US" smtClean="0"/>
              <a:t>Click to edit Master title style</a:t>
            </a:r>
            <a:endParaRPr lang="en-GB"/>
          </a:p>
        </p:txBody>
      </p:sp>
      <p:sp>
        <p:nvSpPr>
          <p:cNvPr id="3" name="Text Placeholder 2"/>
          <p:cNvSpPr>
            <a:spLocks noGrp="1"/>
          </p:cNvSpPr>
          <p:nvPr>
            <p:ph type="body" idx="1"/>
          </p:nvPr>
        </p:nvSpPr>
        <p:spPr>
          <a:xfrm>
            <a:off x="457200" y="1000108"/>
            <a:ext cx="8229600" cy="5126055"/>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179512" y="6356350"/>
            <a:ext cx="110634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solidFill>
                  <a:prstClr val="black">
                    <a:tint val="75000"/>
                  </a:prstClr>
                </a:solidFill>
              </a:rPr>
              <a:t>23-Sept-2010</a:t>
            </a:r>
            <a:endParaRPr lang="en-GB">
              <a:solidFill>
                <a:prstClr val="black">
                  <a:tint val="75000"/>
                </a:prstClr>
              </a:solidFill>
            </a:endParaRPr>
          </a:p>
        </p:txBody>
      </p:sp>
      <p:sp>
        <p:nvSpPr>
          <p:cNvPr id="5" name="Footer Placeholder 4"/>
          <p:cNvSpPr>
            <a:spLocks noGrp="1"/>
          </p:cNvSpPr>
          <p:nvPr>
            <p:ph type="ftr" sz="quarter" idx="3"/>
          </p:nvPr>
        </p:nvSpPr>
        <p:spPr>
          <a:xfrm>
            <a:off x="1285852" y="6356350"/>
            <a:ext cx="681454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solidFill>
                  <a:prstClr val="black">
                    <a:tint val="75000"/>
                  </a:prstClr>
                </a:solidFill>
              </a:rPr>
              <a:t>Fifth International Accelerator School for Linear Colliders, Villars 2010</a:t>
            </a:r>
            <a:endParaRPr lang="en-GB" dirty="0">
              <a:solidFill>
                <a:prstClr val="black">
                  <a:tint val="75000"/>
                </a:prstClr>
              </a:solidFill>
            </a:endParaRPr>
          </a:p>
        </p:txBody>
      </p:sp>
      <p:sp>
        <p:nvSpPr>
          <p:cNvPr id="6" name="Slide Number Placeholder 5"/>
          <p:cNvSpPr>
            <a:spLocks noGrp="1"/>
          </p:cNvSpPr>
          <p:nvPr>
            <p:ph type="sldNum" sz="quarter" idx="4"/>
          </p:nvPr>
        </p:nvSpPr>
        <p:spPr>
          <a:xfrm>
            <a:off x="8100392" y="6356350"/>
            <a:ext cx="792088"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ABAAE0A-2C7B-476D-921A-DB40558571D2}" type="slidenum">
              <a:rPr lang="en-GB" smtClean="0">
                <a:solidFill>
                  <a:prstClr val="black">
                    <a:tint val="75000"/>
                  </a:prstClr>
                </a:solidFill>
              </a:rPr>
              <a:pPr/>
              <a:t>‹#›</a:t>
            </a:fld>
            <a:endParaRPr lang="en-GB" dirty="0">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ransition/>
  <p:hf sldNum="0" hdr="0" dt="0"/>
  <p:txStyles>
    <p:titleStyle>
      <a:lvl1pPr algn="ctr" defTabSz="914400" rtl="0" eaLnBrk="1" latinLnBrk="0" hangingPunct="1">
        <a:spcBef>
          <a:spcPct val="0"/>
        </a:spcBef>
        <a:buNone/>
        <a:defRPr sz="36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2B5497-85FD-4695-B6D3-F5476545935E}" type="datetimeFigureOut">
              <a:rPr lang="en-GB" smtClean="0">
                <a:solidFill>
                  <a:prstClr val="black">
                    <a:tint val="75000"/>
                  </a:prstClr>
                </a:solidFill>
              </a:rPr>
              <a:pPr/>
              <a:t>27/11/2013</a:t>
            </a:fld>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A231BF0-4114-4EFB-9007-A2E8FF0AD55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917915132"/>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7" Type="http://schemas.openxmlformats.org/officeDocument/2006/relationships/image" Target="../media/image13.wmf"/><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oleObject" Target="../embeddings/oleObject10.bin"/><Relationship Id="rId5" Type="http://schemas.openxmlformats.org/officeDocument/2006/relationships/image" Target="../media/image8.wmf"/><Relationship Id="rId4" Type="http://schemas.openxmlformats.org/officeDocument/2006/relationships/oleObject" Target="../embeddings/oleObject9.bin"/></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vmlDrawing" Target="../drawings/vmlDrawing5.vml"/><Relationship Id="rId5" Type="http://schemas.openxmlformats.org/officeDocument/2006/relationships/image" Target="../media/image14.wmf"/><Relationship Id="rId4" Type="http://schemas.openxmlformats.org/officeDocument/2006/relationships/oleObject" Target="../embeddings/oleObject11.bin"/></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7" Type="http://schemas.openxmlformats.org/officeDocument/2006/relationships/image" Target="../media/image16.wmf"/><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oleObject" Target="../embeddings/oleObject13.bin"/><Relationship Id="rId5" Type="http://schemas.openxmlformats.org/officeDocument/2006/relationships/image" Target="../media/image15.wmf"/><Relationship Id="rId4" Type="http://schemas.openxmlformats.org/officeDocument/2006/relationships/oleObject" Target="../embeddings/oleObject12.bin"/></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16.bin"/><Relationship Id="rId3" Type="http://schemas.openxmlformats.org/officeDocument/2006/relationships/notesSlide" Target="../notesSlides/notesSlide14.xml"/><Relationship Id="rId7" Type="http://schemas.openxmlformats.org/officeDocument/2006/relationships/image" Target="../media/image15.wmf"/><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oleObject" Target="../embeddings/oleObject15.bin"/><Relationship Id="rId5" Type="http://schemas.openxmlformats.org/officeDocument/2006/relationships/image" Target="../media/image17.wmf"/><Relationship Id="rId4" Type="http://schemas.openxmlformats.org/officeDocument/2006/relationships/oleObject" Target="../embeddings/oleObject14.bin"/><Relationship Id="rId9" Type="http://schemas.openxmlformats.org/officeDocument/2006/relationships/image" Target="../media/image18.wmf"/></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7" Type="http://schemas.openxmlformats.org/officeDocument/2006/relationships/image" Target="../media/image20.wmf"/><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oleObject" Target="../embeddings/oleObject18.bin"/><Relationship Id="rId5" Type="http://schemas.openxmlformats.org/officeDocument/2006/relationships/image" Target="../media/image19.wmf"/><Relationship Id="rId4" Type="http://schemas.openxmlformats.org/officeDocument/2006/relationships/oleObject" Target="../embeddings/oleObject17.bin"/></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7" Type="http://schemas.openxmlformats.org/officeDocument/2006/relationships/image" Target="../media/image21.wmf"/><Relationship Id="rId2" Type="http://schemas.openxmlformats.org/officeDocument/2006/relationships/slideLayout" Target="../slideLayouts/slideLayout7.xml"/><Relationship Id="rId1" Type="http://schemas.openxmlformats.org/officeDocument/2006/relationships/vmlDrawing" Target="../drawings/vmlDrawing9.vml"/><Relationship Id="rId6" Type="http://schemas.openxmlformats.org/officeDocument/2006/relationships/oleObject" Target="../embeddings/oleObject20.bin"/><Relationship Id="rId5" Type="http://schemas.openxmlformats.org/officeDocument/2006/relationships/image" Target="../media/image15.wmf"/><Relationship Id="rId4" Type="http://schemas.openxmlformats.org/officeDocument/2006/relationships/oleObject" Target="../embeddings/oleObject19.bin"/></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vmlDrawing" Target="../drawings/vmlDrawing10.vml"/><Relationship Id="rId5" Type="http://schemas.openxmlformats.org/officeDocument/2006/relationships/image" Target="../media/image22.wmf"/><Relationship Id="rId4" Type="http://schemas.openxmlformats.org/officeDocument/2006/relationships/oleObject" Target="../embeddings/oleObject21.bin"/></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24.bin"/><Relationship Id="rId13" Type="http://schemas.openxmlformats.org/officeDocument/2006/relationships/image" Target="../media/image27.wmf"/><Relationship Id="rId18" Type="http://schemas.openxmlformats.org/officeDocument/2006/relationships/oleObject" Target="../embeddings/oleObject29.bin"/><Relationship Id="rId3" Type="http://schemas.openxmlformats.org/officeDocument/2006/relationships/notesSlide" Target="../notesSlides/notesSlide18.xml"/><Relationship Id="rId21" Type="http://schemas.openxmlformats.org/officeDocument/2006/relationships/image" Target="../media/image31.wmf"/><Relationship Id="rId7" Type="http://schemas.openxmlformats.org/officeDocument/2006/relationships/image" Target="../media/image24.wmf"/><Relationship Id="rId12" Type="http://schemas.openxmlformats.org/officeDocument/2006/relationships/oleObject" Target="../embeddings/oleObject26.bin"/><Relationship Id="rId17" Type="http://schemas.openxmlformats.org/officeDocument/2006/relationships/image" Target="../media/image29.wmf"/><Relationship Id="rId2" Type="http://schemas.openxmlformats.org/officeDocument/2006/relationships/slideLayout" Target="../slideLayouts/slideLayout13.xml"/><Relationship Id="rId16" Type="http://schemas.openxmlformats.org/officeDocument/2006/relationships/oleObject" Target="../embeddings/oleObject28.bin"/><Relationship Id="rId20" Type="http://schemas.openxmlformats.org/officeDocument/2006/relationships/oleObject" Target="../embeddings/oleObject30.bin"/><Relationship Id="rId1" Type="http://schemas.openxmlformats.org/officeDocument/2006/relationships/vmlDrawing" Target="../drawings/vmlDrawing11.vml"/><Relationship Id="rId6" Type="http://schemas.openxmlformats.org/officeDocument/2006/relationships/oleObject" Target="../embeddings/oleObject23.bin"/><Relationship Id="rId11" Type="http://schemas.openxmlformats.org/officeDocument/2006/relationships/image" Target="../media/image26.wmf"/><Relationship Id="rId5" Type="http://schemas.openxmlformats.org/officeDocument/2006/relationships/image" Target="../media/image23.wmf"/><Relationship Id="rId15" Type="http://schemas.openxmlformats.org/officeDocument/2006/relationships/image" Target="../media/image28.wmf"/><Relationship Id="rId10" Type="http://schemas.openxmlformats.org/officeDocument/2006/relationships/oleObject" Target="../embeddings/oleObject25.bin"/><Relationship Id="rId19" Type="http://schemas.openxmlformats.org/officeDocument/2006/relationships/image" Target="../media/image30.wmf"/><Relationship Id="rId4" Type="http://schemas.openxmlformats.org/officeDocument/2006/relationships/oleObject" Target="../embeddings/oleObject22.bin"/><Relationship Id="rId9" Type="http://schemas.openxmlformats.org/officeDocument/2006/relationships/image" Target="../media/image25.wmf"/><Relationship Id="rId14" Type="http://schemas.openxmlformats.org/officeDocument/2006/relationships/oleObject" Target="../embeddings/oleObject27.bin"/><Relationship Id="rId22" Type="http://schemas.openxmlformats.org/officeDocument/2006/relationships/image" Target="../media/image32.gi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oleObject" Target="../embeddings/oleObject33.bin"/><Relationship Id="rId13" Type="http://schemas.openxmlformats.org/officeDocument/2006/relationships/image" Target="../media/image37.wmf"/><Relationship Id="rId18" Type="http://schemas.openxmlformats.org/officeDocument/2006/relationships/oleObject" Target="../embeddings/oleObject39.bin"/><Relationship Id="rId3" Type="http://schemas.openxmlformats.org/officeDocument/2006/relationships/notesSlide" Target="../notesSlides/notesSlide19.xml"/><Relationship Id="rId21" Type="http://schemas.openxmlformats.org/officeDocument/2006/relationships/image" Target="../media/image40.wmf"/><Relationship Id="rId7" Type="http://schemas.openxmlformats.org/officeDocument/2006/relationships/image" Target="../media/image34.wmf"/><Relationship Id="rId12" Type="http://schemas.openxmlformats.org/officeDocument/2006/relationships/oleObject" Target="../embeddings/oleObject35.bin"/><Relationship Id="rId17" Type="http://schemas.openxmlformats.org/officeDocument/2006/relationships/oleObject" Target="../embeddings/oleObject38.bin"/><Relationship Id="rId2" Type="http://schemas.openxmlformats.org/officeDocument/2006/relationships/slideLayout" Target="../slideLayouts/slideLayout17.xml"/><Relationship Id="rId16" Type="http://schemas.openxmlformats.org/officeDocument/2006/relationships/image" Target="../media/image38.wmf"/><Relationship Id="rId20" Type="http://schemas.openxmlformats.org/officeDocument/2006/relationships/oleObject" Target="../embeddings/oleObject40.bin"/><Relationship Id="rId1" Type="http://schemas.openxmlformats.org/officeDocument/2006/relationships/vmlDrawing" Target="../drawings/vmlDrawing12.vml"/><Relationship Id="rId6" Type="http://schemas.openxmlformats.org/officeDocument/2006/relationships/oleObject" Target="../embeddings/oleObject32.bin"/><Relationship Id="rId11" Type="http://schemas.openxmlformats.org/officeDocument/2006/relationships/image" Target="../media/image36.wmf"/><Relationship Id="rId5" Type="http://schemas.openxmlformats.org/officeDocument/2006/relationships/image" Target="../media/image33.wmf"/><Relationship Id="rId15" Type="http://schemas.openxmlformats.org/officeDocument/2006/relationships/oleObject" Target="../embeddings/oleObject37.bin"/><Relationship Id="rId23" Type="http://schemas.openxmlformats.org/officeDocument/2006/relationships/image" Target="../media/image41.gif"/><Relationship Id="rId10" Type="http://schemas.openxmlformats.org/officeDocument/2006/relationships/oleObject" Target="../embeddings/oleObject34.bin"/><Relationship Id="rId19" Type="http://schemas.openxmlformats.org/officeDocument/2006/relationships/image" Target="../media/image39.wmf"/><Relationship Id="rId4" Type="http://schemas.openxmlformats.org/officeDocument/2006/relationships/oleObject" Target="../embeddings/oleObject31.bin"/><Relationship Id="rId9" Type="http://schemas.openxmlformats.org/officeDocument/2006/relationships/image" Target="../media/image35.wmf"/><Relationship Id="rId14" Type="http://schemas.openxmlformats.org/officeDocument/2006/relationships/oleObject" Target="../embeddings/oleObject36.bin"/><Relationship Id="rId22" Type="http://schemas.openxmlformats.org/officeDocument/2006/relationships/image" Target="../media/image32.gif"/></Relationships>
</file>

<file path=ppt/slides/_rels/slide21.xml.rels><?xml version="1.0" encoding="UTF-8" standalone="yes"?>
<Relationships xmlns="http://schemas.openxmlformats.org/package/2006/relationships"><Relationship Id="rId8" Type="http://schemas.openxmlformats.org/officeDocument/2006/relationships/image" Target="../media/image32.gif"/><Relationship Id="rId3" Type="http://schemas.openxmlformats.org/officeDocument/2006/relationships/notesSlide" Target="../notesSlides/notesSlide20.xml"/><Relationship Id="rId7" Type="http://schemas.openxmlformats.org/officeDocument/2006/relationships/image" Target="../media/image40.wmf"/><Relationship Id="rId2" Type="http://schemas.openxmlformats.org/officeDocument/2006/relationships/slideLayout" Target="../slideLayouts/slideLayout17.xml"/><Relationship Id="rId1" Type="http://schemas.openxmlformats.org/officeDocument/2006/relationships/vmlDrawing" Target="../drawings/vmlDrawing13.vml"/><Relationship Id="rId6" Type="http://schemas.openxmlformats.org/officeDocument/2006/relationships/oleObject" Target="../embeddings/oleObject42.bin"/><Relationship Id="rId11" Type="http://schemas.openxmlformats.org/officeDocument/2006/relationships/image" Target="../media/image45.gif"/><Relationship Id="rId5" Type="http://schemas.openxmlformats.org/officeDocument/2006/relationships/image" Target="../media/image42.wmf"/><Relationship Id="rId10" Type="http://schemas.openxmlformats.org/officeDocument/2006/relationships/image" Target="../media/image44.gif"/><Relationship Id="rId4" Type="http://schemas.openxmlformats.org/officeDocument/2006/relationships/oleObject" Target="../embeddings/oleObject41.bin"/><Relationship Id="rId9" Type="http://schemas.openxmlformats.org/officeDocument/2006/relationships/image" Target="../media/image43.gif"/></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1.xml"/><Relationship Id="rId7" Type="http://schemas.openxmlformats.org/officeDocument/2006/relationships/image" Target="../media/image46.wmf"/><Relationship Id="rId2" Type="http://schemas.openxmlformats.org/officeDocument/2006/relationships/slideLayout" Target="../slideLayouts/slideLayout17.xml"/><Relationship Id="rId1" Type="http://schemas.openxmlformats.org/officeDocument/2006/relationships/vmlDrawing" Target="../drawings/vmlDrawing14.vml"/><Relationship Id="rId6" Type="http://schemas.openxmlformats.org/officeDocument/2006/relationships/oleObject" Target="../embeddings/oleObject43.bin"/><Relationship Id="rId5" Type="http://schemas.openxmlformats.org/officeDocument/2006/relationships/image" Target="../media/image48.gif"/><Relationship Id="rId4" Type="http://schemas.openxmlformats.org/officeDocument/2006/relationships/image" Target="../media/image47.gif"/></Relationships>
</file>

<file path=ppt/slides/_rels/slide23.xml.rels><?xml version="1.0" encoding="UTF-8" standalone="yes"?>
<Relationships xmlns="http://schemas.openxmlformats.org/package/2006/relationships"><Relationship Id="rId8" Type="http://schemas.openxmlformats.org/officeDocument/2006/relationships/image" Target="../media/image49.wmf"/><Relationship Id="rId3" Type="http://schemas.openxmlformats.org/officeDocument/2006/relationships/notesSlide" Target="../notesSlides/notesSlide22.xml"/><Relationship Id="rId7" Type="http://schemas.openxmlformats.org/officeDocument/2006/relationships/oleObject" Target="../embeddings/oleObject44.bin"/><Relationship Id="rId12" Type="http://schemas.openxmlformats.org/officeDocument/2006/relationships/image" Target="../media/image51.wmf"/><Relationship Id="rId2" Type="http://schemas.openxmlformats.org/officeDocument/2006/relationships/slideLayout" Target="../slideLayouts/slideLayout7.xml"/><Relationship Id="rId1" Type="http://schemas.openxmlformats.org/officeDocument/2006/relationships/vmlDrawing" Target="../drawings/vmlDrawing15.vml"/><Relationship Id="rId6" Type="http://schemas.openxmlformats.org/officeDocument/2006/relationships/image" Target="../media/image54.wmf"/><Relationship Id="rId11" Type="http://schemas.openxmlformats.org/officeDocument/2006/relationships/oleObject" Target="../embeddings/oleObject46.bin"/><Relationship Id="rId5" Type="http://schemas.openxmlformats.org/officeDocument/2006/relationships/image" Target="../media/image53.emf"/><Relationship Id="rId10" Type="http://schemas.openxmlformats.org/officeDocument/2006/relationships/image" Target="../media/image50.wmf"/><Relationship Id="rId4" Type="http://schemas.openxmlformats.org/officeDocument/2006/relationships/image" Target="../media/image52.emf"/><Relationship Id="rId9" Type="http://schemas.openxmlformats.org/officeDocument/2006/relationships/oleObject" Target="../embeddings/oleObject45.bin"/></Relationships>
</file>

<file path=ppt/slides/_rels/slide24.xml.rels><?xml version="1.0" encoding="UTF-8" standalone="yes"?>
<Relationships xmlns="http://schemas.openxmlformats.org/package/2006/relationships"><Relationship Id="rId8" Type="http://schemas.openxmlformats.org/officeDocument/2006/relationships/image" Target="../media/image56.wmf"/><Relationship Id="rId13" Type="http://schemas.openxmlformats.org/officeDocument/2006/relationships/oleObject" Target="../embeddings/oleObject51.bin"/><Relationship Id="rId3" Type="http://schemas.openxmlformats.org/officeDocument/2006/relationships/notesSlide" Target="../notesSlides/notesSlide23.xml"/><Relationship Id="rId7" Type="http://schemas.openxmlformats.org/officeDocument/2006/relationships/oleObject" Target="../embeddings/oleObject48.bin"/><Relationship Id="rId12" Type="http://schemas.openxmlformats.org/officeDocument/2006/relationships/image" Target="../media/image58.wmf"/><Relationship Id="rId17" Type="http://schemas.openxmlformats.org/officeDocument/2006/relationships/image" Target="../media/image63.gif"/><Relationship Id="rId2" Type="http://schemas.openxmlformats.org/officeDocument/2006/relationships/slideLayout" Target="../slideLayouts/slideLayout30.xml"/><Relationship Id="rId16" Type="http://schemas.openxmlformats.org/officeDocument/2006/relationships/image" Target="../media/image62.gif"/><Relationship Id="rId1" Type="http://schemas.openxmlformats.org/officeDocument/2006/relationships/vmlDrawing" Target="../drawings/vmlDrawing16.vml"/><Relationship Id="rId6" Type="http://schemas.openxmlformats.org/officeDocument/2006/relationships/image" Target="../media/image55.wmf"/><Relationship Id="rId11" Type="http://schemas.openxmlformats.org/officeDocument/2006/relationships/oleObject" Target="../embeddings/oleObject50.bin"/><Relationship Id="rId5" Type="http://schemas.openxmlformats.org/officeDocument/2006/relationships/oleObject" Target="../embeddings/oleObject47.bin"/><Relationship Id="rId15" Type="http://schemas.openxmlformats.org/officeDocument/2006/relationships/image" Target="../media/image61.gif"/><Relationship Id="rId10" Type="http://schemas.openxmlformats.org/officeDocument/2006/relationships/image" Target="../media/image57.wmf"/><Relationship Id="rId4" Type="http://schemas.openxmlformats.org/officeDocument/2006/relationships/image" Target="../media/image60.png"/><Relationship Id="rId9" Type="http://schemas.openxmlformats.org/officeDocument/2006/relationships/oleObject" Target="../embeddings/oleObject49.bin"/><Relationship Id="rId14" Type="http://schemas.openxmlformats.org/officeDocument/2006/relationships/image" Target="../media/image59.wmf"/></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7.xml"/><Relationship Id="rId1" Type="http://schemas.openxmlformats.org/officeDocument/2006/relationships/vmlDrawing" Target="../drawings/vmlDrawing17.vml"/><Relationship Id="rId6" Type="http://schemas.openxmlformats.org/officeDocument/2006/relationships/image" Target="../media/image64.wmf"/><Relationship Id="rId5" Type="http://schemas.openxmlformats.org/officeDocument/2006/relationships/oleObject" Target="../embeddings/oleObject52.bin"/><Relationship Id="rId4" Type="http://schemas.openxmlformats.org/officeDocument/2006/relationships/image" Target="../media/image65.gif"/></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7.xml"/><Relationship Id="rId1" Type="http://schemas.openxmlformats.org/officeDocument/2006/relationships/vmlDrawing" Target="../drawings/vmlDrawing18.vml"/><Relationship Id="rId6" Type="http://schemas.openxmlformats.org/officeDocument/2006/relationships/image" Target="../media/image64.wmf"/><Relationship Id="rId5" Type="http://schemas.openxmlformats.org/officeDocument/2006/relationships/oleObject" Target="../embeddings/oleObject53.bin"/><Relationship Id="rId4" Type="http://schemas.openxmlformats.org/officeDocument/2006/relationships/image" Target="../media/image66.gi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67.emf"/><Relationship Id="rId2" Type="http://schemas.openxmlformats.org/officeDocument/2006/relationships/image" Target="../media/image68.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8" Type="http://schemas.openxmlformats.org/officeDocument/2006/relationships/image" Target="../media/image69.wmf"/><Relationship Id="rId3" Type="http://schemas.openxmlformats.org/officeDocument/2006/relationships/notesSlide" Target="../notesSlides/notesSlide27.xml"/><Relationship Id="rId7" Type="http://schemas.openxmlformats.org/officeDocument/2006/relationships/oleObject" Target="../embeddings/oleObject55.bin"/><Relationship Id="rId2" Type="http://schemas.openxmlformats.org/officeDocument/2006/relationships/slideLayout" Target="../slideLayouts/slideLayout7.xml"/><Relationship Id="rId1" Type="http://schemas.openxmlformats.org/officeDocument/2006/relationships/vmlDrawing" Target="../drawings/vmlDrawing19.vml"/><Relationship Id="rId6" Type="http://schemas.openxmlformats.org/officeDocument/2006/relationships/image" Target="../media/image68.wmf"/><Relationship Id="rId5" Type="http://schemas.openxmlformats.org/officeDocument/2006/relationships/oleObject" Target="../embeddings/oleObject54.bin"/><Relationship Id="rId10" Type="http://schemas.openxmlformats.org/officeDocument/2006/relationships/image" Target="../media/image70.wmf"/><Relationship Id="rId4" Type="http://schemas.openxmlformats.org/officeDocument/2006/relationships/image" Target="../media/image71.gif"/><Relationship Id="rId9" Type="http://schemas.openxmlformats.org/officeDocument/2006/relationships/oleObject" Target="../embeddings/oleObject56.bin"/></Relationships>
</file>

<file path=ppt/slides/_rels/slide32.xml.rels><?xml version="1.0" encoding="UTF-8" standalone="yes"?>
<Relationships xmlns="http://schemas.openxmlformats.org/package/2006/relationships"><Relationship Id="rId3" Type="http://schemas.openxmlformats.org/officeDocument/2006/relationships/image" Target="../media/image72.gif"/><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73.gif"/><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7.xml"/><Relationship Id="rId1" Type="http://schemas.openxmlformats.org/officeDocument/2006/relationships/vmlDrawing" Target="../drawings/vmlDrawing20.vml"/><Relationship Id="rId5" Type="http://schemas.openxmlformats.org/officeDocument/2006/relationships/image" Target="../media/image74.wmf"/><Relationship Id="rId4" Type="http://schemas.openxmlformats.org/officeDocument/2006/relationships/oleObject" Target="../embeddings/oleObject57.bin"/></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7.xml"/><Relationship Id="rId1" Type="http://schemas.openxmlformats.org/officeDocument/2006/relationships/vmlDrawing" Target="../drawings/vmlDrawing21.vml"/><Relationship Id="rId6" Type="http://schemas.openxmlformats.org/officeDocument/2006/relationships/image" Target="../media/image69.wmf"/><Relationship Id="rId5" Type="http://schemas.openxmlformats.org/officeDocument/2006/relationships/oleObject" Target="../embeddings/oleObject58.bin"/><Relationship Id="rId4" Type="http://schemas.openxmlformats.org/officeDocument/2006/relationships/image" Target="../media/image75.gif"/></Relationships>
</file>

<file path=ppt/slides/_rels/slide36.xml.rels><?xml version="1.0" encoding="UTF-8" standalone="yes"?>
<Relationships xmlns="http://schemas.openxmlformats.org/package/2006/relationships"><Relationship Id="rId8" Type="http://schemas.openxmlformats.org/officeDocument/2006/relationships/oleObject" Target="../embeddings/oleObject61.bin"/><Relationship Id="rId13" Type="http://schemas.openxmlformats.org/officeDocument/2006/relationships/image" Target="../media/image80.wmf"/><Relationship Id="rId3" Type="http://schemas.openxmlformats.org/officeDocument/2006/relationships/notesSlide" Target="../notesSlides/notesSlide31.xml"/><Relationship Id="rId7" Type="http://schemas.openxmlformats.org/officeDocument/2006/relationships/image" Target="../media/image77.wmf"/><Relationship Id="rId12" Type="http://schemas.openxmlformats.org/officeDocument/2006/relationships/oleObject" Target="../embeddings/oleObject63.bin"/><Relationship Id="rId17" Type="http://schemas.openxmlformats.org/officeDocument/2006/relationships/image" Target="../media/image82.wmf"/><Relationship Id="rId2" Type="http://schemas.openxmlformats.org/officeDocument/2006/relationships/slideLayout" Target="../slideLayouts/slideLayout7.xml"/><Relationship Id="rId16" Type="http://schemas.openxmlformats.org/officeDocument/2006/relationships/oleObject" Target="../embeddings/oleObject65.bin"/><Relationship Id="rId1" Type="http://schemas.openxmlformats.org/officeDocument/2006/relationships/vmlDrawing" Target="../drawings/vmlDrawing22.vml"/><Relationship Id="rId6" Type="http://schemas.openxmlformats.org/officeDocument/2006/relationships/oleObject" Target="../embeddings/oleObject60.bin"/><Relationship Id="rId11" Type="http://schemas.openxmlformats.org/officeDocument/2006/relationships/image" Target="../media/image79.wmf"/><Relationship Id="rId5" Type="http://schemas.openxmlformats.org/officeDocument/2006/relationships/image" Target="../media/image76.wmf"/><Relationship Id="rId15" Type="http://schemas.openxmlformats.org/officeDocument/2006/relationships/image" Target="../media/image81.wmf"/><Relationship Id="rId10" Type="http://schemas.openxmlformats.org/officeDocument/2006/relationships/oleObject" Target="../embeddings/oleObject62.bin"/><Relationship Id="rId4" Type="http://schemas.openxmlformats.org/officeDocument/2006/relationships/oleObject" Target="../embeddings/oleObject59.bin"/><Relationship Id="rId9" Type="http://schemas.openxmlformats.org/officeDocument/2006/relationships/image" Target="../media/image78.wmf"/><Relationship Id="rId14" Type="http://schemas.openxmlformats.org/officeDocument/2006/relationships/oleObject" Target="../embeddings/oleObject64.bin"/></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2.xml"/><Relationship Id="rId7" Type="http://schemas.openxmlformats.org/officeDocument/2006/relationships/image" Target="../media/image84.wmf"/><Relationship Id="rId2" Type="http://schemas.openxmlformats.org/officeDocument/2006/relationships/slideLayout" Target="../slideLayouts/slideLayout7.xml"/><Relationship Id="rId1" Type="http://schemas.openxmlformats.org/officeDocument/2006/relationships/vmlDrawing" Target="../drawings/vmlDrawing23.vml"/><Relationship Id="rId6" Type="http://schemas.openxmlformats.org/officeDocument/2006/relationships/oleObject" Target="../embeddings/oleObject67.bin"/><Relationship Id="rId5" Type="http://schemas.openxmlformats.org/officeDocument/2006/relationships/image" Target="../media/image83.wmf"/><Relationship Id="rId4" Type="http://schemas.openxmlformats.org/officeDocument/2006/relationships/oleObject" Target="../embeddings/oleObject66.bin"/></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7.xml"/><Relationship Id="rId1" Type="http://schemas.openxmlformats.org/officeDocument/2006/relationships/vmlDrawing" Target="../drawings/vmlDrawing24.vml"/><Relationship Id="rId6" Type="http://schemas.openxmlformats.org/officeDocument/2006/relationships/image" Target="../media/image86.png"/><Relationship Id="rId5" Type="http://schemas.openxmlformats.org/officeDocument/2006/relationships/image" Target="../media/image85.wmf"/><Relationship Id="rId4" Type="http://schemas.openxmlformats.org/officeDocument/2006/relationships/oleObject" Target="../embeddings/oleObject68.bin"/></Relationships>
</file>

<file path=ppt/slides/_rels/slide39.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34.xml"/><Relationship Id="rId1" Type="http://schemas.openxmlformats.org/officeDocument/2006/relationships/slideLayout" Target="../slideLayouts/slideLayout7.xml"/><Relationship Id="rId4" Type="http://schemas.openxmlformats.org/officeDocument/2006/relationships/image" Target="../media/image88.pn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36.xml"/><Relationship Id="rId1" Type="http://schemas.openxmlformats.org/officeDocument/2006/relationships/slideLayout" Target="../slideLayouts/slideLayout7.xml"/><Relationship Id="rId5" Type="http://schemas.openxmlformats.org/officeDocument/2006/relationships/image" Target="../media/image90.png"/><Relationship Id="rId4" Type="http://schemas.openxmlformats.org/officeDocument/2006/relationships/image" Target="../media/image2.jpe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7.xml"/><Relationship Id="rId1" Type="http://schemas.openxmlformats.org/officeDocument/2006/relationships/vmlDrawing" Target="../drawings/vmlDrawing25.vml"/><Relationship Id="rId5" Type="http://schemas.openxmlformats.org/officeDocument/2006/relationships/image" Target="../media/image91.wmf"/><Relationship Id="rId4" Type="http://schemas.openxmlformats.org/officeDocument/2006/relationships/oleObject" Target="../embeddings/oleObject69.bin"/></Relationships>
</file>

<file path=ppt/slides/_rels/slide43.xml.rels><?xml version="1.0" encoding="UTF-8" standalone="yes"?>
<Relationships xmlns="http://schemas.openxmlformats.org/package/2006/relationships"><Relationship Id="rId2" Type="http://schemas.openxmlformats.org/officeDocument/2006/relationships/image" Target="../media/image92.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38.xml"/><Relationship Id="rId7" Type="http://schemas.openxmlformats.org/officeDocument/2006/relationships/image" Target="../media/image54.wmf"/><Relationship Id="rId2" Type="http://schemas.openxmlformats.org/officeDocument/2006/relationships/slideLayout" Target="../slideLayouts/slideLayout7.xml"/><Relationship Id="rId1" Type="http://schemas.openxmlformats.org/officeDocument/2006/relationships/vmlDrawing" Target="../drawings/vmlDrawing26.vml"/><Relationship Id="rId6" Type="http://schemas.openxmlformats.org/officeDocument/2006/relationships/image" Target="../media/image93.wmf"/><Relationship Id="rId5" Type="http://schemas.openxmlformats.org/officeDocument/2006/relationships/oleObject" Target="../embeddings/oleObject70.bin"/><Relationship Id="rId4" Type="http://schemas.openxmlformats.org/officeDocument/2006/relationships/image" Target="../media/image94.wmf"/></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7.xml"/><Relationship Id="rId1" Type="http://schemas.openxmlformats.org/officeDocument/2006/relationships/vmlDrawing" Target="../drawings/vmlDrawing27.vml"/><Relationship Id="rId6" Type="http://schemas.openxmlformats.org/officeDocument/2006/relationships/image" Target="../media/image95.wmf"/><Relationship Id="rId5" Type="http://schemas.openxmlformats.org/officeDocument/2006/relationships/image" Target="../media/image93.wmf"/><Relationship Id="rId4" Type="http://schemas.openxmlformats.org/officeDocument/2006/relationships/oleObject" Target="../embeddings/oleObject71.bin"/></Relationships>
</file>

<file path=ppt/slides/_rels/slide46.xml.rels><?xml version="1.0" encoding="UTF-8" standalone="yes"?>
<Relationships xmlns="http://schemas.openxmlformats.org/package/2006/relationships"><Relationship Id="rId3" Type="http://schemas.openxmlformats.org/officeDocument/2006/relationships/image" Target="../media/image96.gif"/><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97.gif"/><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98.gif"/><Relationship Id="rId1" Type="http://schemas.openxmlformats.org/officeDocument/2006/relationships/slideLayout" Target="../slideLayouts/slideLayout42.xml"/></Relationships>
</file>

<file path=ppt/slides/_rels/slide49.xml.rels><?xml version="1.0" encoding="UTF-8" standalone="yes"?>
<Relationships xmlns="http://schemas.openxmlformats.org/package/2006/relationships"><Relationship Id="rId2" Type="http://schemas.openxmlformats.org/officeDocument/2006/relationships/image" Target="../media/image99.gi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7.xml"/><Relationship Id="rId1" Type="http://schemas.openxmlformats.org/officeDocument/2006/relationships/vmlDrawing" Target="../drawings/vmlDrawing28.vml"/><Relationship Id="rId6" Type="http://schemas.openxmlformats.org/officeDocument/2006/relationships/image" Target="../media/image95.wmf"/><Relationship Id="rId5" Type="http://schemas.openxmlformats.org/officeDocument/2006/relationships/image" Target="../media/image93.wmf"/><Relationship Id="rId4" Type="http://schemas.openxmlformats.org/officeDocument/2006/relationships/oleObject" Target="../embeddings/oleObject72.bin"/></Relationships>
</file>

<file path=ppt/slides/_rels/slide51.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42.xml"/><Relationship Id="rId1" Type="http://schemas.openxmlformats.org/officeDocument/2006/relationships/slideLayout" Target="../slideLayouts/slideLayout7.xml"/><Relationship Id="rId4" Type="http://schemas.openxmlformats.org/officeDocument/2006/relationships/image" Target="../media/image101.wmf"/></Relationships>
</file>

<file path=ppt/slides/_rels/slide52.xml.rels><?xml version="1.0" encoding="UTF-8" standalone="yes"?>
<Relationships xmlns="http://schemas.openxmlformats.org/package/2006/relationships"><Relationship Id="rId3" Type="http://schemas.openxmlformats.org/officeDocument/2006/relationships/image" Target="../media/image102.emf"/><Relationship Id="rId2" Type="http://schemas.openxmlformats.org/officeDocument/2006/relationships/notesSlide" Target="../notesSlides/notesSlide43.xml"/><Relationship Id="rId1" Type="http://schemas.openxmlformats.org/officeDocument/2006/relationships/slideLayout" Target="../slideLayouts/slideLayout7.xml"/><Relationship Id="rId4" Type="http://schemas.openxmlformats.org/officeDocument/2006/relationships/image" Target="../media/image100.png"/></Relationships>
</file>

<file path=ppt/slides/_rels/slide53.xml.rels><?xml version="1.0" encoding="UTF-8" standalone="yes"?>
<Relationships xmlns="http://schemas.openxmlformats.org/package/2006/relationships"><Relationship Id="rId8" Type="http://schemas.openxmlformats.org/officeDocument/2006/relationships/image" Target="../media/image103.wmf"/><Relationship Id="rId3" Type="http://schemas.openxmlformats.org/officeDocument/2006/relationships/notesSlide" Target="../notesSlides/notesSlide44.xml"/><Relationship Id="rId7" Type="http://schemas.openxmlformats.org/officeDocument/2006/relationships/oleObject" Target="../embeddings/oleObject73.bin"/><Relationship Id="rId2" Type="http://schemas.openxmlformats.org/officeDocument/2006/relationships/slideLayout" Target="../slideLayouts/slideLayout7.xml"/><Relationship Id="rId1" Type="http://schemas.openxmlformats.org/officeDocument/2006/relationships/vmlDrawing" Target="../drawings/vmlDrawing29.vml"/><Relationship Id="rId6" Type="http://schemas.openxmlformats.org/officeDocument/2006/relationships/image" Target="../media/image105.wmf"/><Relationship Id="rId5" Type="http://schemas.openxmlformats.org/officeDocument/2006/relationships/image" Target="../media/image104.png"/><Relationship Id="rId4" Type="http://schemas.openxmlformats.org/officeDocument/2006/relationships/image" Target="../media/image100.png"/></Relationships>
</file>

<file path=ppt/slides/_rels/slide54.xml.rels><?xml version="1.0" encoding="UTF-8" standalone="yes"?>
<Relationships xmlns="http://schemas.openxmlformats.org/package/2006/relationships"><Relationship Id="rId3" Type="http://schemas.openxmlformats.org/officeDocument/2006/relationships/image" Target="../media/image106.emf"/><Relationship Id="rId2" Type="http://schemas.openxmlformats.org/officeDocument/2006/relationships/slideLayout" Target="../slideLayouts/slideLayout7.xml"/><Relationship Id="rId1" Type="http://schemas.openxmlformats.org/officeDocument/2006/relationships/vmlDrawing" Target="../drawings/vmlDrawing30.vml"/><Relationship Id="rId6" Type="http://schemas.openxmlformats.org/officeDocument/2006/relationships/image" Target="../media/image101.png"/><Relationship Id="rId5" Type="http://schemas.openxmlformats.org/officeDocument/2006/relationships/image" Target="../media/image103.wmf"/><Relationship Id="rId4" Type="http://schemas.openxmlformats.org/officeDocument/2006/relationships/oleObject" Target="../embeddings/oleObject74.bin"/></Relationships>
</file>

<file path=ppt/slides/_rels/slide55.xml.rels><?xml version="1.0" encoding="UTF-8" standalone="yes"?>
<Relationships xmlns="http://schemas.openxmlformats.org/package/2006/relationships"><Relationship Id="rId8" Type="http://schemas.openxmlformats.org/officeDocument/2006/relationships/image" Target="../media/image107.wmf"/><Relationship Id="rId3" Type="http://schemas.openxmlformats.org/officeDocument/2006/relationships/image" Target="../media/image106.emf"/><Relationship Id="rId7" Type="http://schemas.openxmlformats.org/officeDocument/2006/relationships/oleObject" Target="../embeddings/oleObject75.bin"/><Relationship Id="rId2" Type="http://schemas.openxmlformats.org/officeDocument/2006/relationships/slideLayout" Target="../slideLayouts/slideLayout7.xml"/><Relationship Id="rId1" Type="http://schemas.openxmlformats.org/officeDocument/2006/relationships/vmlDrawing" Target="../drawings/vmlDrawing31.vml"/><Relationship Id="rId6" Type="http://schemas.openxmlformats.org/officeDocument/2006/relationships/image" Target="../media/image101.png"/></Relationships>
</file>

<file path=ppt/slides/_rels/slide5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1010.png"/><Relationship Id="rId2" Type="http://schemas.openxmlformats.org/officeDocument/2006/relationships/image" Target="../media/image108.png"/><Relationship Id="rId1" Type="http://schemas.openxmlformats.org/officeDocument/2006/relationships/slideLayout" Target="../slideLayouts/slideLayout7.xml"/><Relationship Id="rId5" Type="http://schemas.openxmlformats.org/officeDocument/2006/relationships/image" Target="../media/image1030.png"/><Relationship Id="rId4" Type="http://schemas.openxmlformats.org/officeDocument/2006/relationships/image" Target="../media/image1020.png"/></Relationships>
</file>

<file path=ppt/slides/_rels/slide59.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1040.png"/><Relationship Id="rId1" Type="http://schemas.openxmlformats.org/officeDocument/2006/relationships/slideLayout" Target="../slideLayouts/slideLayout7.xml"/><Relationship Id="rId5" Type="http://schemas.openxmlformats.org/officeDocument/2006/relationships/image" Target="../media/image1070.png"/><Relationship Id="rId4" Type="http://schemas.openxmlformats.org/officeDocument/2006/relationships/image" Target="../media/image1060.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8" Type="http://schemas.openxmlformats.org/officeDocument/2006/relationships/image" Target="../media/image113.png"/><Relationship Id="rId3" Type="http://schemas.openxmlformats.org/officeDocument/2006/relationships/image" Target="../media/image1080.png"/><Relationship Id="rId7" Type="http://schemas.openxmlformats.org/officeDocument/2006/relationships/image" Target="../media/image112.png"/><Relationship Id="rId2" Type="http://schemas.openxmlformats.org/officeDocument/2006/relationships/image" Target="../media/image108.png"/><Relationship Id="rId1" Type="http://schemas.openxmlformats.org/officeDocument/2006/relationships/slideLayout" Target="../slideLayouts/slideLayout7.xml"/><Relationship Id="rId6" Type="http://schemas.openxmlformats.org/officeDocument/2006/relationships/image" Target="../media/image111.png"/><Relationship Id="rId5" Type="http://schemas.openxmlformats.org/officeDocument/2006/relationships/image" Target="../media/image110.png"/><Relationship Id="rId4" Type="http://schemas.openxmlformats.org/officeDocument/2006/relationships/image" Target="../media/image109.png"/></Relationships>
</file>

<file path=ppt/slides/_rels/slide61.xml.rels><?xml version="1.0" encoding="UTF-8" standalone="yes"?>
<Relationships xmlns="http://schemas.openxmlformats.org/package/2006/relationships"><Relationship Id="rId3" Type="http://schemas.openxmlformats.org/officeDocument/2006/relationships/image" Target="../media/image110.emf"/><Relationship Id="rId2" Type="http://schemas.openxmlformats.org/officeDocument/2006/relationships/image" Target="../media/image109.emf"/><Relationship Id="rId1" Type="http://schemas.openxmlformats.org/officeDocument/2006/relationships/slideLayout" Target="../slideLayouts/slideLayout7.xml"/><Relationship Id="rId4" Type="http://schemas.openxmlformats.org/officeDocument/2006/relationships/image" Target="../media/image116.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4.wmf"/><Relationship Id="rId4"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6.wmf"/><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5.wmf"/><Relationship Id="rId4" Type="http://schemas.openxmlformats.org/officeDocument/2006/relationships/oleObject" Target="../embeddings/oleObject2.bin"/></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6.bin"/><Relationship Id="rId13" Type="http://schemas.openxmlformats.org/officeDocument/2006/relationships/image" Target="../media/image11.wmf"/><Relationship Id="rId3" Type="http://schemas.openxmlformats.org/officeDocument/2006/relationships/notesSlide" Target="../notesSlides/notesSlide8.xml"/><Relationship Id="rId7" Type="http://schemas.openxmlformats.org/officeDocument/2006/relationships/image" Target="../media/image8.wmf"/><Relationship Id="rId12" Type="http://schemas.openxmlformats.org/officeDocument/2006/relationships/oleObject" Target="../embeddings/oleObject8.bin"/><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5.bin"/><Relationship Id="rId11" Type="http://schemas.openxmlformats.org/officeDocument/2006/relationships/image" Target="../media/image10.wmf"/><Relationship Id="rId5" Type="http://schemas.openxmlformats.org/officeDocument/2006/relationships/image" Target="../media/image7.wmf"/><Relationship Id="rId10" Type="http://schemas.openxmlformats.org/officeDocument/2006/relationships/oleObject" Target="../embeddings/oleObject7.bin"/><Relationship Id="rId4" Type="http://schemas.openxmlformats.org/officeDocument/2006/relationships/oleObject" Target="../embeddings/oleObject4.bin"/><Relationship Id="rId9" Type="http://schemas.openxmlformats.org/officeDocument/2006/relationships/image" Target="../media/image9.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51994" y="1916832"/>
            <a:ext cx="4252254" cy="2554545"/>
          </a:xfrm>
          <a:prstGeom prst="rect">
            <a:avLst/>
          </a:prstGeom>
          <a:noFill/>
        </p:spPr>
        <p:txBody>
          <a:bodyPr wrap="none" rtlCol="0">
            <a:spAutoFit/>
          </a:bodyPr>
          <a:lstStyle/>
          <a:p>
            <a:r>
              <a:rPr lang="en-US" sz="3200" dirty="0" smtClean="0"/>
              <a:t>Course B: rf technology</a:t>
            </a:r>
          </a:p>
          <a:p>
            <a:r>
              <a:rPr lang="en-US" sz="3200" dirty="0" smtClean="0"/>
              <a:t>Normal conducting rf</a:t>
            </a:r>
          </a:p>
          <a:p>
            <a:r>
              <a:rPr lang="en-US" sz="3200" dirty="0" smtClean="0">
                <a:solidFill>
                  <a:schemeClr val="tx2"/>
                </a:solidFill>
              </a:rPr>
              <a:t>Overall Introduction </a:t>
            </a:r>
          </a:p>
          <a:p>
            <a:r>
              <a:rPr lang="en-US" sz="3200" dirty="0" smtClean="0">
                <a:solidFill>
                  <a:schemeClr val="tx2"/>
                </a:solidFill>
              </a:rPr>
              <a:t>and</a:t>
            </a:r>
          </a:p>
          <a:p>
            <a:r>
              <a:rPr lang="en-US" sz="3200" dirty="0" smtClean="0">
                <a:solidFill>
                  <a:schemeClr val="tx2"/>
                </a:solidFill>
              </a:rPr>
              <a:t>Part 1: Introduction to rf</a:t>
            </a:r>
            <a:endParaRPr lang="en-US" sz="3200" dirty="0">
              <a:solidFill>
                <a:schemeClr val="tx2"/>
              </a:solidFill>
            </a:endParaRPr>
          </a:p>
        </p:txBody>
      </p:sp>
      <p:sp>
        <p:nvSpPr>
          <p:cNvPr id="5" name="TextBox 4"/>
          <p:cNvSpPr txBox="1"/>
          <p:nvPr/>
        </p:nvSpPr>
        <p:spPr>
          <a:xfrm>
            <a:off x="107504" y="5271591"/>
            <a:ext cx="8640960" cy="1200329"/>
          </a:xfrm>
          <a:prstGeom prst="rect">
            <a:avLst/>
          </a:prstGeom>
          <a:noFill/>
        </p:spPr>
        <p:txBody>
          <a:bodyPr wrap="square" rtlCol="0">
            <a:spAutoFit/>
          </a:bodyPr>
          <a:lstStyle/>
          <a:p>
            <a:r>
              <a:rPr lang="en-US" dirty="0" smtClean="0"/>
              <a:t>Walter Wuensch, CERN	</a:t>
            </a:r>
          </a:p>
          <a:p>
            <a:r>
              <a:rPr lang="en-US" dirty="0" smtClean="0"/>
              <a:t>Eighth International Accelerator School for Linear Colliders</a:t>
            </a:r>
          </a:p>
          <a:p>
            <a:r>
              <a:rPr lang="en-US" dirty="0" smtClean="0"/>
              <a:t>Antalya, Turkey</a:t>
            </a:r>
          </a:p>
          <a:p>
            <a:r>
              <a:rPr lang="en-US" dirty="0"/>
              <a:t>7</a:t>
            </a:r>
            <a:r>
              <a:rPr lang="en-US" dirty="0" smtClean="0"/>
              <a:t> to 10 December 2013</a:t>
            </a:r>
          </a:p>
        </p:txBody>
      </p:sp>
      <p:sp>
        <p:nvSpPr>
          <p:cNvPr id="6" name="Slide Number Placeholder 5"/>
          <p:cNvSpPr>
            <a:spLocks noGrp="1"/>
          </p:cNvSpPr>
          <p:nvPr>
            <p:ph type="sldNum" sz="quarter" idx="12"/>
          </p:nvPr>
        </p:nvSpPr>
        <p:spPr/>
        <p:txBody>
          <a:bodyPr/>
          <a:lstStyle/>
          <a:p>
            <a:fld id="{358ABE59-9B7B-4807-8A81-8F4A97CD8D42}" type="slidenum">
              <a:rPr lang="en-US" smtClean="0"/>
              <a:pPr/>
              <a:t>1</a:t>
            </a:fld>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pw0plus.gif"/>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763688" y="2132856"/>
            <a:ext cx="5400600" cy="3240360"/>
          </a:xfrm>
          <a:prstGeom prst="rect">
            <a:avLst/>
          </a:prstGeom>
        </p:spPr>
      </p:pic>
      <p:sp>
        <p:nvSpPr>
          <p:cNvPr id="4" name="TextBox 3"/>
          <p:cNvSpPr txBox="1"/>
          <p:nvPr/>
        </p:nvSpPr>
        <p:spPr>
          <a:xfrm>
            <a:off x="467544" y="764704"/>
            <a:ext cx="7848872" cy="646331"/>
          </a:xfrm>
          <a:prstGeom prst="rect">
            <a:avLst/>
          </a:prstGeom>
          <a:noFill/>
        </p:spPr>
        <p:txBody>
          <a:bodyPr wrap="square" rtlCol="0">
            <a:spAutoFit/>
          </a:bodyPr>
          <a:lstStyle/>
          <a:p>
            <a:r>
              <a:rPr lang="en-US" dirty="0" smtClean="0"/>
              <a:t>To help you visualize the wave each component, </a:t>
            </a:r>
            <a:r>
              <a:rPr lang="en-US" i="1" dirty="0" smtClean="0"/>
              <a:t>E</a:t>
            </a:r>
            <a:r>
              <a:rPr lang="en-US" dirty="0" smtClean="0"/>
              <a:t> say, at a single frequency looks like:</a:t>
            </a:r>
            <a:endParaRPr lang="en-US" dirty="0"/>
          </a:p>
        </p:txBody>
      </p:sp>
      <p:sp>
        <p:nvSpPr>
          <p:cNvPr id="5" name="TextBox 4"/>
          <p:cNvSpPr txBox="1"/>
          <p:nvPr/>
        </p:nvSpPr>
        <p:spPr>
          <a:xfrm>
            <a:off x="6372200" y="6237312"/>
            <a:ext cx="2454454" cy="369332"/>
          </a:xfrm>
          <a:prstGeom prst="rect">
            <a:avLst/>
          </a:prstGeom>
          <a:noFill/>
        </p:spPr>
        <p:txBody>
          <a:bodyPr wrap="none" rtlCol="0">
            <a:spAutoFit/>
          </a:bodyPr>
          <a:lstStyle/>
          <a:p>
            <a:r>
              <a:rPr lang="en-US" dirty="0" smtClean="0"/>
              <a:t>animation by </a:t>
            </a:r>
            <a:r>
              <a:rPr lang="en-US" dirty="0" err="1" smtClean="0"/>
              <a:t>Erk</a:t>
            </a:r>
            <a:r>
              <a:rPr lang="en-US" dirty="0" smtClean="0"/>
              <a:t> Jensen</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11</a:t>
            </a:fld>
            <a:endParaRPr lang="en-US" dirty="0"/>
          </a:p>
        </p:txBody>
      </p:sp>
      <p:sp>
        <p:nvSpPr>
          <p:cNvPr id="3" name="TextBox 2"/>
          <p:cNvSpPr txBox="1"/>
          <p:nvPr/>
        </p:nvSpPr>
        <p:spPr>
          <a:xfrm>
            <a:off x="251520" y="1052736"/>
            <a:ext cx="8568952" cy="369332"/>
          </a:xfrm>
          <a:prstGeom prst="rect">
            <a:avLst/>
          </a:prstGeom>
          <a:noFill/>
        </p:spPr>
        <p:txBody>
          <a:bodyPr wrap="square" rtlCol="0">
            <a:spAutoFit/>
          </a:bodyPr>
          <a:lstStyle/>
          <a:p>
            <a:r>
              <a:rPr lang="en-US" dirty="0" smtClean="0"/>
              <a:t>A key feature of free-space electromagnetic waves is that they have no </a:t>
            </a:r>
            <a:r>
              <a:rPr lang="en-US" i="1" dirty="0" smtClean="0"/>
              <a:t>dispersion</a:t>
            </a:r>
            <a:r>
              <a:rPr lang="en-US" dirty="0" smtClean="0"/>
              <a:t>, that is:</a:t>
            </a:r>
            <a:endParaRPr lang="en-US" dirty="0"/>
          </a:p>
        </p:txBody>
      </p:sp>
      <p:graphicFrame>
        <p:nvGraphicFramePr>
          <p:cNvPr id="4" name="Object 1"/>
          <p:cNvGraphicFramePr>
            <a:graphicFrameLocks noChangeAspect="1"/>
          </p:cNvGraphicFramePr>
          <p:nvPr/>
        </p:nvGraphicFramePr>
        <p:xfrm>
          <a:off x="3779267" y="1412280"/>
          <a:ext cx="865188" cy="839788"/>
        </p:xfrm>
        <a:graphic>
          <a:graphicData uri="http://schemas.openxmlformats.org/presentationml/2006/ole">
            <mc:AlternateContent xmlns:mc="http://schemas.openxmlformats.org/markup-compatibility/2006">
              <mc:Choice xmlns:v="urn:schemas-microsoft-com:vml" Requires="v">
                <p:oleObj spid="_x0000_s119919" name="Equation" r:id="rId4" imgW="406080" imgH="393480" progId="Equation.3">
                  <p:embed/>
                </p:oleObj>
              </mc:Choice>
              <mc:Fallback>
                <p:oleObj name="Equation" r:id="rId4" imgW="406080" imgH="39348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79267" y="1412280"/>
                        <a:ext cx="865188" cy="8397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extBox 4"/>
          <p:cNvSpPr txBox="1"/>
          <p:nvPr/>
        </p:nvSpPr>
        <p:spPr>
          <a:xfrm>
            <a:off x="323528" y="2348880"/>
            <a:ext cx="8424936" cy="369332"/>
          </a:xfrm>
          <a:prstGeom prst="rect">
            <a:avLst/>
          </a:prstGeom>
          <a:noFill/>
        </p:spPr>
        <p:txBody>
          <a:bodyPr wrap="square" rtlCol="0">
            <a:spAutoFit/>
          </a:bodyPr>
          <a:lstStyle/>
          <a:p>
            <a:r>
              <a:rPr lang="en-US" dirty="0" smtClean="0"/>
              <a:t>The consequence is that one-dimensional free-space waves have the general form:  </a:t>
            </a:r>
            <a:endParaRPr lang="en-US" dirty="0"/>
          </a:p>
        </p:txBody>
      </p:sp>
      <p:graphicFrame>
        <p:nvGraphicFramePr>
          <p:cNvPr id="6" name="Object 2"/>
          <p:cNvGraphicFramePr>
            <a:graphicFrameLocks noChangeAspect="1"/>
          </p:cNvGraphicFramePr>
          <p:nvPr/>
        </p:nvGraphicFramePr>
        <p:xfrm>
          <a:off x="3663380" y="3126780"/>
          <a:ext cx="1243012" cy="434975"/>
        </p:xfrm>
        <a:graphic>
          <a:graphicData uri="http://schemas.openxmlformats.org/presentationml/2006/ole">
            <mc:AlternateContent xmlns:mc="http://schemas.openxmlformats.org/markup-compatibility/2006">
              <mc:Choice xmlns:v="urn:schemas-microsoft-com:vml" Requires="v">
                <p:oleObj spid="_x0000_s119920" name="Equation" r:id="rId6" imgW="583920" imgH="203040" progId="Equation.3">
                  <p:embed/>
                </p:oleObj>
              </mc:Choice>
              <mc:Fallback>
                <p:oleObj name="Equation" r:id="rId6" imgW="583920" imgH="203040" progId="Equation.3">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63380" y="3126780"/>
                        <a:ext cx="1243012" cy="4349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extBox 6"/>
          <p:cNvSpPr txBox="1"/>
          <p:nvPr/>
        </p:nvSpPr>
        <p:spPr>
          <a:xfrm>
            <a:off x="395536" y="3933056"/>
            <a:ext cx="8424936" cy="1200329"/>
          </a:xfrm>
          <a:prstGeom prst="rect">
            <a:avLst/>
          </a:prstGeom>
          <a:noFill/>
        </p:spPr>
        <p:txBody>
          <a:bodyPr wrap="square" rtlCol="0">
            <a:spAutoFit/>
          </a:bodyPr>
          <a:lstStyle/>
          <a:p>
            <a:r>
              <a:rPr lang="en-US" dirty="0" smtClean="0"/>
              <a:t>Another way of saying the same thing is that you decompose by Fourier transform any waveform. All the different frequency components propagate with the same speed so any old shape of </a:t>
            </a:r>
            <a:r>
              <a:rPr lang="en-US" i="1" dirty="0" smtClean="0"/>
              <a:t>E</a:t>
            </a:r>
            <a:r>
              <a:rPr lang="en-US" dirty="0" smtClean="0"/>
              <a:t> (and consequently </a:t>
            </a:r>
            <a:r>
              <a:rPr lang="en-US" i="1" dirty="0" smtClean="0"/>
              <a:t>B</a:t>
            </a:r>
            <a:r>
              <a:rPr lang="en-US" dirty="0" smtClean="0"/>
              <a:t>) doesn’t change as it races along at the speed of light.</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12</a:t>
            </a:fld>
            <a:endParaRPr lang="en-US" dirty="0"/>
          </a:p>
        </p:txBody>
      </p:sp>
      <p:sp>
        <p:nvSpPr>
          <p:cNvPr id="3" name="TextBox 2"/>
          <p:cNvSpPr txBox="1"/>
          <p:nvPr/>
        </p:nvSpPr>
        <p:spPr>
          <a:xfrm>
            <a:off x="461100" y="404664"/>
            <a:ext cx="7920880" cy="2123658"/>
          </a:xfrm>
          <a:prstGeom prst="rect">
            <a:avLst/>
          </a:prstGeom>
          <a:noFill/>
        </p:spPr>
        <p:txBody>
          <a:bodyPr wrap="square" rtlCol="0">
            <a:spAutoFit/>
          </a:bodyPr>
          <a:lstStyle/>
          <a:p>
            <a:pPr algn="ctr"/>
            <a:r>
              <a:rPr lang="en-US" sz="2400" dirty="0" smtClean="0"/>
              <a:t>Now waveguides</a:t>
            </a:r>
          </a:p>
          <a:p>
            <a:endParaRPr lang="en-US" dirty="0" smtClean="0"/>
          </a:p>
          <a:p>
            <a:r>
              <a:rPr lang="en-US" dirty="0" smtClean="0"/>
              <a:t>There are lots of kinds of waveguides but </a:t>
            </a:r>
            <a:r>
              <a:rPr lang="en-US" dirty="0"/>
              <a:t>let’s just look at rectangular waveguide. </a:t>
            </a:r>
            <a:r>
              <a:rPr lang="en-US" dirty="0" smtClean="0"/>
              <a:t>There are lots of ways of analyzing them, circuit models for example, but we will stick with fields. </a:t>
            </a:r>
          </a:p>
          <a:p>
            <a:r>
              <a:rPr lang="en-US" dirty="0" smtClean="0"/>
              <a:t>It turns out that the general properties of the hollow, uniform waveguides are independent of the cross section geometry.</a:t>
            </a:r>
            <a:endParaRPr lang="en-US" dirty="0"/>
          </a:p>
        </p:txBody>
      </p:sp>
      <p:sp>
        <p:nvSpPr>
          <p:cNvPr id="6" name="Rectangle 5"/>
          <p:cNvSpPr/>
          <p:nvPr/>
        </p:nvSpPr>
        <p:spPr>
          <a:xfrm>
            <a:off x="2555776" y="3068960"/>
            <a:ext cx="2880320" cy="14401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4499992" y="4653136"/>
            <a:ext cx="284052" cy="369332"/>
          </a:xfrm>
          <a:prstGeom prst="rect">
            <a:avLst/>
          </a:prstGeom>
          <a:noFill/>
        </p:spPr>
        <p:txBody>
          <a:bodyPr wrap="none" rtlCol="0">
            <a:spAutoFit/>
          </a:bodyPr>
          <a:lstStyle/>
          <a:p>
            <a:r>
              <a:rPr lang="en-US" dirty="0" smtClean="0"/>
              <a:t>x</a:t>
            </a:r>
            <a:endParaRPr lang="en-US" dirty="0"/>
          </a:p>
        </p:txBody>
      </p:sp>
      <p:sp>
        <p:nvSpPr>
          <p:cNvPr id="13" name="TextBox 12"/>
          <p:cNvSpPr txBox="1"/>
          <p:nvPr/>
        </p:nvSpPr>
        <p:spPr>
          <a:xfrm>
            <a:off x="2123728" y="3573016"/>
            <a:ext cx="288862" cy="369332"/>
          </a:xfrm>
          <a:prstGeom prst="rect">
            <a:avLst/>
          </a:prstGeom>
          <a:noFill/>
        </p:spPr>
        <p:txBody>
          <a:bodyPr wrap="none" rtlCol="0">
            <a:spAutoFit/>
          </a:bodyPr>
          <a:lstStyle/>
          <a:p>
            <a:r>
              <a:rPr lang="en-US" dirty="0" smtClean="0"/>
              <a:t>y</a:t>
            </a:r>
            <a:endParaRPr lang="en-US" dirty="0"/>
          </a:p>
        </p:txBody>
      </p:sp>
      <p:cxnSp>
        <p:nvCxnSpPr>
          <p:cNvPr id="15" name="Straight Arrow Connector 14"/>
          <p:cNvCxnSpPr/>
          <p:nvPr/>
        </p:nvCxnSpPr>
        <p:spPr>
          <a:xfrm>
            <a:off x="2555776" y="4509120"/>
            <a:ext cx="1728192" cy="2088232"/>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3419872" y="6237312"/>
            <a:ext cx="276038" cy="369332"/>
          </a:xfrm>
          <a:prstGeom prst="rect">
            <a:avLst/>
          </a:prstGeom>
          <a:noFill/>
        </p:spPr>
        <p:txBody>
          <a:bodyPr wrap="none" rtlCol="0">
            <a:spAutoFit/>
          </a:bodyPr>
          <a:lstStyle/>
          <a:p>
            <a:r>
              <a:rPr lang="en-US" dirty="0" smtClean="0"/>
              <a:t>z</a:t>
            </a:r>
            <a:endParaRPr lang="en-US" dirty="0"/>
          </a:p>
        </p:txBody>
      </p:sp>
      <p:cxnSp>
        <p:nvCxnSpPr>
          <p:cNvPr id="17" name="Straight Arrow Connector 16"/>
          <p:cNvCxnSpPr/>
          <p:nvPr/>
        </p:nvCxnSpPr>
        <p:spPr>
          <a:xfrm>
            <a:off x="2555776" y="3068960"/>
            <a:ext cx="1728192" cy="2088232"/>
          </a:xfrm>
          <a:prstGeom prst="straightConnector1">
            <a:avLst/>
          </a:prstGeom>
          <a:ln w="25400">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5436096" y="3068960"/>
            <a:ext cx="1728192" cy="2088232"/>
          </a:xfrm>
          <a:prstGeom prst="straightConnector1">
            <a:avLst/>
          </a:prstGeom>
          <a:ln w="25400">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5436096" y="4509120"/>
            <a:ext cx="1728192" cy="2088232"/>
          </a:xfrm>
          <a:prstGeom prst="straightConnector1">
            <a:avLst/>
          </a:prstGeom>
          <a:ln w="25400">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13</a:t>
            </a:fld>
            <a:endParaRPr lang="en-US" dirty="0"/>
          </a:p>
        </p:txBody>
      </p:sp>
      <p:sp>
        <p:nvSpPr>
          <p:cNvPr id="3" name="TextBox 2"/>
          <p:cNvSpPr txBox="1"/>
          <p:nvPr/>
        </p:nvSpPr>
        <p:spPr>
          <a:xfrm>
            <a:off x="611560" y="620688"/>
            <a:ext cx="8064896" cy="646331"/>
          </a:xfrm>
          <a:prstGeom prst="rect">
            <a:avLst/>
          </a:prstGeom>
          <a:noFill/>
        </p:spPr>
        <p:txBody>
          <a:bodyPr wrap="square" rtlCol="0">
            <a:spAutoFit/>
          </a:bodyPr>
          <a:lstStyle/>
          <a:p>
            <a:r>
              <a:rPr lang="en-US" dirty="0" smtClean="0"/>
              <a:t>We’re not going to solve the waveguide in all generality but we already know that there are solutions which look like this:</a:t>
            </a:r>
            <a:endParaRPr lang="en-US" dirty="0"/>
          </a:p>
        </p:txBody>
      </p:sp>
      <p:grpSp>
        <p:nvGrpSpPr>
          <p:cNvPr id="13" name="Group 12"/>
          <p:cNvGrpSpPr/>
          <p:nvPr/>
        </p:nvGrpSpPr>
        <p:grpSpPr>
          <a:xfrm>
            <a:off x="2627784" y="1700808"/>
            <a:ext cx="2880320" cy="1440160"/>
            <a:chOff x="2411760" y="1988840"/>
            <a:chExt cx="2880320" cy="1440160"/>
          </a:xfrm>
        </p:grpSpPr>
        <p:sp>
          <p:nvSpPr>
            <p:cNvPr id="4" name="Rectangle 3"/>
            <p:cNvSpPr/>
            <p:nvPr/>
          </p:nvSpPr>
          <p:spPr>
            <a:xfrm>
              <a:off x="2411760" y="1988840"/>
              <a:ext cx="2880320" cy="14401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Arrow Connector 5"/>
            <p:cNvCxnSpPr/>
            <p:nvPr/>
          </p:nvCxnSpPr>
          <p:spPr>
            <a:xfrm flipV="1">
              <a:off x="3851920" y="2132856"/>
              <a:ext cx="0" cy="10801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V="1">
              <a:off x="4347592" y="2276872"/>
              <a:ext cx="8384" cy="9277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V="1">
              <a:off x="3339480" y="2276872"/>
              <a:ext cx="8384" cy="9277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V="1">
              <a:off x="4788024" y="2636912"/>
              <a:ext cx="8384" cy="5676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2907432" y="2636912"/>
              <a:ext cx="8384" cy="5676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14" name="TextBox 13"/>
          <p:cNvSpPr txBox="1"/>
          <p:nvPr/>
        </p:nvSpPr>
        <p:spPr>
          <a:xfrm>
            <a:off x="3995936" y="3284984"/>
            <a:ext cx="284052" cy="369332"/>
          </a:xfrm>
          <a:prstGeom prst="rect">
            <a:avLst/>
          </a:prstGeom>
          <a:noFill/>
        </p:spPr>
        <p:txBody>
          <a:bodyPr wrap="none" rtlCol="0">
            <a:spAutoFit/>
          </a:bodyPr>
          <a:lstStyle/>
          <a:p>
            <a:r>
              <a:rPr lang="en-US" dirty="0" smtClean="0"/>
              <a:t>x</a:t>
            </a:r>
            <a:endParaRPr lang="en-US" dirty="0"/>
          </a:p>
        </p:txBody>
      </p:sp>
      <p:sp>
        <p:nvSpPr>
          <p:cNvPr id="15" name="TextBox 14"/>
          <p:cNvSpPr txBox="1"/>
          <p:nvPr/>
        </p:nvSpPr>
        <p:spPr>
          <a:xfrm>
            <a:off x="2195736" y="2204864"/>
            <a:ext cx="288862" cy="369332"/>
          </a:xfrm>
          <a:prstGeom prst="rect">
            <a:avLst/>
          </a:prstGeom>
          <a:noFill/>
        </p:spPr>
        <p:txBody>
          <a:bodyPr wrap="none" rtlCol="0">
            <a:spAutoFit/>
          </a:bodyPr>
          <a:lstStyle/>
          <a:p>
            <a:r>
              <a:rPr lang="en-US" dirty="0" smtClean="0"/>
              <a:t>y</a:t>
            </a:r>
            <a:endParaRPr lang="en-US" dirty="0"/>
          </a:p>
        </p:txBody>
      </p:sp>
      <p:sp>
        <p:nvSpPr>
          <p:cNvPr id="16" name="TextBox 15"/>
          <p:cNvSpPr txBox="1"/>
          <p:nvPr/>
        </p:nvSpPr>
        <p:spPr>
          <a:xfrm>
            <a:off x="683568" y="3861048"/>
            <a:ext cx="6550126" cy="369332"/>
          </a:xfrm>
          <a:prstGeom prst="rect">
            <a:avLst/>
          </a:prstGeom>
          <a:noFill/>
        </p:spPr>
        <p:txBody>
          <a:bodyPr wrap="none" rtlCol="0">
            <a:spAutoFit/>
          </a:bodyPr>
          <a:lstStyle/>
          <a:p>
            <a:r>
              <a:rPr lang="en-US" dirty="0" smtClean="0"/>
              <a:t>The fields we need to solve for this type of mode are determined by:</a:t>
            </a:r>
            <a:endParaRPr lang="en-US" dirty="0"/>
          </a:p>
        </p:txBody>
      </p:sp>
      <p:graphicFrame>
        <p:nvGraphicFramePr>
          <p:cNvPr id="17" name="Object 16"/>
          <p:cNvGraphicFramePr>
            <a:graphicFrameLocks noChangeAspect="1"/>
          </p:cNvGraphicFramePr>
          <p:nvPr/>
        </p:nvGraphicFramePr>
        <p:xfrm>
          <a:off x="1763688" y="4653136"/>
          <a:ext cx="5848650" cy="1224136"/>
        </p:xfrm>
        <a:graphic>
          <a:graphicData uri="http://schemas.openxmlformats.org/presentationml/2006/ole">
            <mc:AlternateContent xmlns:mc="http://schemas.openxmlformats.org/markup-compatibility/2006">
              <mc:Choice xmlns:v="urn:schemas-microsoft-com:vml" Requires="v">
                <p:oleObj spid="_x0000_s165944" name="Equation" r:id="rId4" imgW="2184120" imgH="457200" progId="Equation.3">
                  <p:embed/>
                </p:oleObj>
              </mc:Choice>
              <mc:Fallback>
                <p:oleObj name="Equation" r:id="rId4" imgW="2184120" imgH="45720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63688" y="4653136"/>
                        <a:ext cx="5848650" cy="122413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extBox 4"/>
          <p:cNvSpPr txBox="1"/>
          <p:nvPr/>
        </p:nvSpPr>
        <p:spPr>
          <a:xfrm>
            <a:off x="5941417" y="2164214"/>
            <a:ext cx="2584554" cy="369332"/>
          </a:xfrm>
          <a:prstGeom prst="rect">
            <a:avLst/>
          </a:prstGeom>
          <a:noFill/>
        </p:spPr>
        <p:txBody>
          <a:bodyPr wrap="none" rtlCol="0">
            <a:spAutoFit/>
          </a:bodyPr>
          <a:lstStyle/>
          <a:p>
            <a:r>
              <a:rPr lang="en-GB" dirty="0" smtClean="0"/>
              <a:t>The lines are electric field</a:t>
            </a:r>
            <a:endParaRPr lang="en-GB"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14</a:t>
            </a:fld>
            <a:endParaRPr lang="en-US" dirty="0"/>
          </a:p>
        </p:txBody>
      </p:sp>
      <p:sp>
        <p:nvSpPr>
          <p:cNvPr id="3" name="TextBox 2"/>
          <p:cNvSpPr txBox="1"/>
          <p:nvPr/>
        </p:nvSpPr>
        <p:spPr>
          <a:xfrm>
            <a:off x="395536" y="476672"/>
            <a:ext cx="7999562" cy="369332"/>
          </a:xfrm>
          <a:prstGeom prst="rect">
            <a:avLst/>
          </a:prstGeom>
          <a:noFill/>
        </p:spPr>
        <p:txBody>
          <a:bodyPr wrap="none" rtlCol="0">
            <a:spAutoFit/>
          </a:bodyPr>
          <a:lstStyle/>
          <a:p>
            <a:r>
              <a:rPr lang="en-US" dirty="0" smtClean="0"/>
              <a:t>The solution is of the form (we can solve this because we already know the answer):</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1005983796"/>
              </p:ext>
            </p:extLst>
          </p:nvPr>
        </p:nvGraphicFramePr>
        <p:xfrm>
          <a:off x="611560" y="1365716"/>
          <a:ext cx="3305175" cy="927100"/>
        </p:xfrm>
        <a:graphic>
          <a:graphicData uri="http://schemas.openxmlformats.org/presentationml/2006/ole">
            <mc:AlternateContent xmlns:mc="http://schemas.openxmlformats.org/markup-compatibility/2006">
              <mc:Choice xmlns:v="urn:schemas-microsoft-com:vml" Requires="v">
                <p:oleObj spid="_x0000_s167022" name="Equation" r:id="rId4" imgW="1536480" imgH="431640" progId="Equation.3">
                  <p:embed/>
                </p:oleObj>
              </mc:Choice>
              <mc:Fallback>
                <p:oleObj name="Equation" r:id="rId4" imgW="1536480" imgH="43164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1560" y="1365716"/>
                        <a:ext cx="3305175" cy="927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extBox 4"/>
          <p:cNvSpPr txBox="1"/>
          <p:nvPr/>
        </p:nvSpPr>
        <p:spPr>
          <a:xfrm>
            <a:off x="1043608" y="3524416"/>
            <a:ext cx="1363835" cy="369332"/>
          </a:xfrm>
          <a:prstGeom prst="rect">
            <a:avLst/>
          </a:prstGeom>
          <a:noFill/>
        </p:spPr>
        <p:txBody>
          <a:bodyPr wrap="none" rtlCol="0">
            <a:spAutoFit/>
          </a:bodyPr>
          <a:lstStyle/>
          <a:p>
            <a:r>
              <a:rPr lang="en-US" dirty="0" smtClean="0"/>
              <a:t>Which gives,</a:t>
            </a:r>
            <a:endParaRPr lang="en-US" dirty="0"/>
          </a:p>
        </p:txBody>
      </p:sp>
      <p:graphicFrame>
        <p:nvGraphicFramePr>
          <p:cNvPr id="6" name="Object 5"/>
          <p:cNvGraphicFramePr>
            <a:graphicFrameLocks noChangeAspect="1"/>
          </p:cNvGraphicFramePr>
          <p:nvPr>
            <p:extLst>
              <p:ext uri="{D42A27DB-BD31-4B8C-83A1-F6EECF244321}">
                <p14:modId xmlns:p14="http://schemas.microsoft.com/office/powerpoint/2010/main" val="1428142111"/>
              </p:ext>
            </p:extLst>
          </p:nvPr>
        </p:nvGraphicFramePr>
        <p:xfrm>
          <a:off x="3275856" y="3717032"/>
          <a:ext cx="2574925" cy="2027237"/>
        </p:xfrm>
        <a:graphic>
          <a:graphicData uri="http://schemas.openxmlformats.org/presentationml/2006/ole">
            <mc:AlternateContent xmlns:mc="http://schemas.openxmlformats.org/markup-compatibility/2006">
              <mc:Choice xmlns:v="urn:schemas-microsoft-com:vml" Requires="v">
                <p:oleObj spid="_x0000_s167023" name="Equation" r:id="rId6" imgW="1257120" imgH="990360" progId="Equation.3">
                  <p:embed/>
                </p:oleObj>
              </mc:Choice>
              <mc:Fallback>
                <p:oleObj name="Equation" r:id="rId6" imgW="1257120" imgH="990360" progId="Equation.3">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75856" y="3717032"/>
                        <a:ext cx="2574925" cy="20272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7" name="Group 6"/>
          <p:cNvGrpSpPr/>
          <p:nvPr/>
        </p:nvGrpSpPr>
        <p:grpSpPr>
          <a:xfrm>
            <a:off x="5177056" y="1268760"/>
            <a:ext cx="2880320" cy="1440160"/>
            <a:chOff x="2411760" y="1988840"/>
            <a:chExt cx="2880320" cy="1440160"/>
          </a:xfrm>
        </p:grpSpPr>
        <p:sp>
          <p:nvSpPr>
            <p:cNvPr id="8" name="Rectangle 7"/>
            <p:cNvSpPr/>
            <p:nvPr/>
          </p:nvSpPr>
          <p:spPr>
            <a:xfrm>
              <a:off x="2411760" y="1988840"/>
              <a:ext cx="2880320" cy="14401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Arrow Connector 8"/>
            <p:cNvCxnSpPr/>
            <p:nvPr/>
          </p:nvCxnSpPr>
          <p:spPr>
            <a:xfrm flipV="1">
              <a:off x="3851920" y="2132856"/>
              <a:ext cx="0" cy="10801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V="1">
              <a:off x="4347592" y="2276872"/>
              <a:ext cx="8384" cy="9277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3339480" y="2276872"/>
              <a:ext cx="8384" cy="9277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4788024" y="2636912"/>
              <a:ext cx="8384" cy="5676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2907432" y="2636912"/>
              <a:ext cx="8384" cy="5676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14" name="TextBox 13"/>
          <p:cNvSpPr txBox="1"/>
          <p:nvPr/>
        </p:nvSpPr>
        <p:spPr>
          <a:xfrm>
            <a:off x="6588448" y="2884294"/>
            <a:ext cx="284052" cy="369332"/>
          </a:xfrm>
          <a:prstGeom prst="rect">
            <a:avLst/>
          </a:prstGeom>
          <a:noFill/>
        </p:spPr>
        <p:txBody>
          <a:bodyPr wrap="none" rtlCol="0">
            <a:spAutoFit/>
          </a:bodyPr>
          <a:lstStyle/>
          <a:p>
            <a:r>
              <a:rPr lang="en-US" dirty="0" smtClean="0"/>
              <a:t>x</a:t>
            </a:r>
            <a:endParaRPr lang="en-US" dirty="0"/>
          </a:p>
        </p:txBody>
      </p:sp>
      <p:sp>
        <p:nvSpPr>
          <p:cNvPr id="15" name="TextBox 14"/>
          <p:cNvSpPr txBox="1"/>
          <p:nvPr/>
        </p:nvSpPr>
        <p:spPr>
          <a:xfrm>
            <a:off x="4788248" y="1804174"/>
            <a:ext cx="288862" cy="369332"/>
          </a:xfrm>
          <a:prstGeom prst="rect">
            <a:avLst/>
          </a:prstGeom>
          <a:noFill/>
        </p:spPr>
        <p:txBody>
          <a:bodyPr wrap="none" rtlCol="0">
            <a:spAutoFit/>
          </a:bodyPr>
          <a:lstStyle/>
          <a:p>
            <a:r>
              <a:rPr lang="en-US" dirty="0" smtClean="0"/>
              <a:t>y</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15</a:t>
            </a:fld>
            <a:endParaRPr lang="en-US" dirty="0"/>
          </a:p>
        </p:txBody>
      </p:sp>
      <p:graphicFrame>
        <p:nvGraphicFramePr>
          <p:cNvPr id="167938" name="Object 2"/>
          <p:cNvGraphicFramePr>
            <a:graphicFrameLocks noChangeAspect="1"/>
          </p:cNvGraphicFramePr>
          <p:nvPr/>
        </p:nvGraphicFramePr>
        <p:xfrm>
          <a:off x="2699792" y="1484784"/>
          <a:ext cx="2574925" cy="1039812"/>
        </p:xfrm>
        <a:graphic>
          <a:graphicData uri="http://schemas.openxmlformats.org/presentationml/2006/ole">
            <mc:AlternateContent xmlns:mc="http://schemas.openxmlformats.org/markup-compatibility/2006">
              <mc:Choice xmlns:v="urn:schemas-microsoft-com:vml" Requires="v">
                <p:oleObj spid="_x0000_s168100" name="Equation" r:id="rId4" imgW="1257120" imgH="507960" progId="Equation.3">
                  <p:embed/>
                </p:oleObj>
              </mc:Choice>
              <mc:Fallback>
                <p:oleObj name="Equation" r:id="rId4" imgW="1257120" imgH="50796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99792" y="1484784"/>
                        <a:ext cx="2574925" cy="10398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TextBox 3"/>
          <p:cNvSpPr txBox="1"/>
          <p:nvPr/>
        </p:nvSpPr>
        <p:spPr>
          <a:xfrm>
            <a:off x="539552" y="620688"/>
            <a:ext cx="8208912" cy="646331"/>
          </a:xfrm>
          <a:prstGeom prst="rect">
            <a:avLst/>
          </a:prstGeom>
          <a:noFill/>
        </p:spPr>
        <p:txBody>
          <a:bodyPr wrap="square" rtlCol="0">
            <a:spAutoFit/>
          </a:bodyPr>
          <a:lstStyle/>
          <a:p>
            <a:r>
              <a:rPr lang="en-US" dirty="0" smtClean="0"/>
              <a:t>An important feature of the </a:t>
            </a:r>
            <a:r>
              <a:rPr lang="en-US" dirty="0" err="1" smtClean="0"/>
              <a:t>wavenumber</a:t>
            </a:r>
            <a:r>
              <a:rPr lang="en-US" dirty="0" smtClean="0"/>
              <a:t> in a waveguide is existence of a cutoff frequency:</a:t>
            </a:r>
            <a:endParaRPr lang="en-US" dirty="0"/>
          </a:p>
        </p:txBody>
      </p:sp>
      <p:sp>
        <p:nvSpPr>
          <p:cNvPr id="5" name="TextBox 4"/>
          <p:cNvSpPr txBox="1"/>
          <p:nvPr/>
        </p:nvSpPr>
        <p:spPr>
          <a:xfrm>
            <a:off x="2843808" y="3284984"/>
            <a:ext cx="5771645" cy="369332"/>
          </a:xfrm>
          <a:prstGeom prst="rect">
            <a:avLst/>
          </a:prstGeom>
          <a:noFill/>
        </p:spPr>
        <p:txBody>
          <a:bodyPr wrap="none" rtlCol="0">
            <a:spAutoFit/>
          </a:bodyPr>
          <a:lstStyle/>
          <a:p>
            <a:r>
              <a:rPr lang="en-US" dirty="0" smtClean="0"/>
              <a:t>when this is less than this (which gives the cutoff frequency)</a:t>
            </a:r>
            <a:endParaRPr lang="en-US" dirty="0"/>
          </a:p>
        </p:txBody>
      </p:sp>
      <p:cxnSp>
        <p:nvCxnSpPr>
          <p:cNvPr id="7" name="Straight Arrow Connector 6"/>
          <p:cNvCxnSpPr/>
          <p:nvPr/>
        </p:nvCxnSpPr>
        <p:spPr>
          <a:xfrm flipV="1">
            <a:off x="3635896" y="2564904"/>
            <a:ext cx="72008" cy="5760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flipV="1">
            <a:off x="4860032" y="2564904"/>
            <a:ext cx="144016" cy="5760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167939" name="Object 3"/>
          <p:cNvGraphicFramePr>
            <a:graphicFrameLocks noChangeAspect="1"/>
          </p:cNvGraphicFramePr>
          <p:nvPr/>
        </p:nvGraphicFramePr>
        <p:xfrm>
          <a:off x="539552" y="3933056"/>
          <a:ext cx="3305175" cy="927100"/>
        </p:xfrm>
        <a:graphic>
          <a:graphicData uri="http://schemas.openxmlformats.org/presentationml/2006/ole">
            <mc:AlternateContent xmlns:mc="http://schemas.openxmlformats.org/markup-compatibility/2006">
              <mc:Choice xmlns:v="urn:schemas-microsoft-com:vml" Requires="v">
                <p:oleObj spid="_x0000_s168101" name="Equation" r:id="rId6" imgW="1536480" imgH="431640" progId="Equation.3">
                  <p:embed/>
                </p:oleObj>
              </mc:Choice>
              <mc:Fallback>
                <p:oleObj name="Equation" r:id="rId6" imgW="1536480" imgH="431640" progId="Equation.3">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9552" y="3933056"/>
                        <a:ext cx="3305175" cy="927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TextBox 10"/>
          <p:cNvSpPr txBox="1"/>
          <p:nvPr/>
        </p:nvSpPr>
        <p:spPr>
          <a:xfrm>
            <a:off x="539552" y="5733256"/>
            <a:ext cx="5955220" cy="369332"/>
          </a:xfrm>
          <a:prstGeom prst="rect">
            <a:avLst/>
          </a:prstGeom>
          <a:noFill/>
        </p:spPr>
        <p:txBody>
          <a:bodyPr wrap="none" rtlCol="0">
            <a:spAutoFit/>
          </a:bodyPr>
          <a:lstStyle/>
          <a:p>
            <a:r>
              <a:rPr lang="en-US" dirty="0" smtClean="0"/>
              <a:t>this becomes an exponential decay rather than an oscillation.</a:t>
            </a:r>
            <a:endParaRPr lang="en-US" dirty="0"/>
          </a:p>
        </p:txBody>
      </p:sp>
      <p:cxnSp>
        <p:nvCxnSpPr>
          <p:cNvPr id="13" name="Straight Arrow Connector 12"/>
          <p:cNvCxnSpPr/>
          <p:nvPr/>
        </p:nvCxnSpPr>
        <p:spPr>
          <a:xfrm flipH="1" flipV="1">
            <a:off x="3131840" y="4797152"/>
            <a:ext cx="72008" cy="7920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14" name="Object 13"/>
          <p:cNvGraphicFramePr>
            <a:graphicFrameLocks noChangeAspect="1"/>
          </p:cNvGraphicFramePr>
          <p:nvPr/>
        </p:nvGraphicFramePr>
        <p:xfrm>
          <a:off x="6372200" y="3789040"/>
          <a:ext cx="1368152" cy="902398"/>
        </p:xfrm>
        <a:graphic>
          <a:graphicData uri="http://schemas.openxmlformats.org/presentationml/2006/ole">
            <mc:AlternateContent xmlns:mc="http://schemas.openxmlformats.org/markup-compatibility/2006">
              <mc:Choice xmlns:v="urn:schemas-microsoft-com:vml" Requires="v">
                <p:oleObj spid="_x0000_s168102" name="Equation" r:id="rId8" imgW="596880" imgH="393480" progId="Equation.3">
                  <p:embed/>
                </p:oleObj>
              </mc:Choice>
              <mc:Fallback>
                <p:oleObj name="Equation" r:id="rId8" imgW="596880" imgH="393480" progId="Equation.3">
                  <p:embed/>
                  <p:pic>
                    <p:nvPicPr>
                      <p:cNvPr id="0"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372200" y="3789040"/>
                        <a:ext cx="1368152" cy="90239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16</a:t>
            </a:fld>
            <a:endParaRPr lang="en-US" dirty="0"/>
          </a:p>
        </p:txBody>
      </p:sp>
      <p:graphicFrame>
        <p:nvGraphicFramePr>
          <p:cNvPr id="3" name="Object 2"/>
          <p:cNvGraphicFramePr>
            <a:graphicFrameLocks noChangeAspect="1"/>
          </p:cNvGraphicFramePr>
          <p:nvPr/>
        </p:nvGraphicFramePr>
        <p:xfrm>
          <a:off x="2483768" y="1484784"/>
          <a:ext cx="1372220" cy="984419"/>
        </p:xfrm>
        <a:graphic>
          <a:graphicData uri="http://schemas.openxmlformats.org/presentationml/2006/ole">
            <mc:AlternateContent xmlns:mc="http://schemas.openxmlformats.org/markup-compatibility/2006">
              <mc:Choice xmlns:v="urn:schemas-microsoft-com:vml" Requires="v">
                <p:oleObj spid="_x0000_s2158" name="Equation" r:id="rId4" imgW="583920" imgH="419040" progId="Equation.3">
                  <p:embed/>
                </p:oleObj>
              </mc:Choice>
              <mc:Fallback>
                <p:oleObj name="Equation" r:id="rId4" imgW="583920" imgH="41904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83768" y="1484784"/>
                        <a:ext cx="1372220" cy="98441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 name="Object 3"/>
          <p:cNvGraphicFramePr>
            <a:graphicFrameLocks noChangeAspect="1"/>
          </p:cNvGraphicFramePr>
          <p:nvPr/>
        </p:nvGraphicFramePr>
        <p:xfrm>
          <a:off x="2411760" y="3140968"/>
          <a:ext cx="3224356" cy="1520428"/>
        </p:xfrm>
        <a:graphic>
          <a:graphicData uri="http://schemas.openxmlformats.org/presentationml/2006/ole">
            <mc:AlternateContent xmlns:mc="http://schemas.openxmlformats.org/markup-compatibility/2006">
              <mc:Choice xmlns:v="urn:schemas-microsoft-com:vml" Requires="v">
                <p:oleObj spid="_x0000_s2159" name="Equation" r:id="rId6" imgW="1562040" imgH="736560" progId="Equation.3">
                  <p:embed/>
                </p:oleObj>
              </mc:Choice>
              <mc:Fallback>
                <p:oleObj name="Equation" r:id="rId6" imgW="1562040" imgH="736560" progId="Equation.3">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11760" y="3140968"/>
                        <a:ext cx="3224356" cy="152042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extBox 4"/>
          <p:cNvSpPr txBox="1"/>
          <p:nvPr/>
        </p:nvSpPr>
        <p:spPr>
          <a:xfrm>
            <a:off x="611560" y="692696"/>
            <a:ext cx="7708916" cy="646331"/>
          </a:xfrm>
          <a:prstGeom prst="rect">
            <a:avLst/>
          </a:prstGeom>
          <a:noFill/>
        </p:spPr>
        <p:txBody>
          <a:bodyPr wrap="square" rtlCol="0">
            <a:spAutoFit/>
          </a:bodyPr>
          <a:lstStyle/>
          <a:p>
            <a:r>
              <a:rPr lang="en-US" dirty="0" smtClean="0"/>
              <a:t>We can now rewrite all this in terms of f and </a:t>
            </a:r>
            <a:r>
              <a:rPr lang="en-US" dirty="0" smtClean="0">
                <a:sym typeface="Symbol"/>
              </a:rPr>
              <a:t> and put in a term for the cutoff frequency rather than the specific case we just solved</a:t>
            </a:r>
            <a:r>
              <a:rPr lang="en-US" dirty="0" smtClean="0"/>
              <a:t>.</a:t>
            </a:r>
            <a:endParaRPr lang="en-US" dirty="0"/>
          </a:p>
        </p:txBody>
      </p:sp>
      <p:cxnSp>
        <p:nvCxnSpPr>
          <p:cNvPr id="7" name="Straight Arrow Connector 6"/>
          <p:cNvCxnSpPr/>
          <p:nvPr/>
        </p:nvCxnSpPr>
        <p:spPr>
          <a:xfrm rot="16200000" flipV="1">
            <a:off x="4535996" y="5129448"/>
            <a:ext cx="720080" cy="216024"/>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2987824" y="5733256"/>
            <a:ext cx="5112568" cy="923330"/>
          </a:xfrm>
          <a:prstGeom prst="rect">
            <a:avLst/>
          </a:prstGeom>
          <a:noFill/>
        </p:spPr>
        <p:txBody>
          <a:bodyPr wrap="square" rtlCol="0">
            <a:spAutoFit/>
          </a:bodyPr>
          <a:lstStyle/>
          <a:p>
            <a:r>
              <a:rPr lang="en-US" dirty="0" smtClean="0"/>
              <a:t>NOTE! This term is ≥ 1, so the wavelength in a uniform waveguide is always </a:t>
            </a:r>
            <a:r>
              <a:rPr lang="en-US" i="1" dirty="0" smtClean="0"/>
              <a:t>bigger</a:t>
            </a:r>
            <a:r>
              <a:rPr lang="en-US" dirty="0" smtClean="0"/>
              <a:t> than in free space. </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17</a:t>
            </a:fld>
            <a:endParaRPr lang="en-US" dirty="0"/>
          </a:p>
        </p:txBody>
      </p:sp>
      <p:sp>
        <p:nvSpPr>
          <p:cNvPr id="3" name="TextBox 2"/>
          <p:cNvSpPr txBox="1"/>
          <p:nvPr/>
        </p:nvSpPr>
        <p:spPr>
          <a:xfrm>
            <a:off x="683568" y="620688"/>
            <a:ext cx="3493072" cy="369332"/>
          </a:xfrm>
          <a:prstGeom prst="rect">
            <a:avLst/>
          </a:prstGeom>
          <a:noFill/>
        </p:spPr>
        <p:txBody>
          <a:bodyPr wrap="none" rtlCol="0">
            <a:spAutoFit/>
          </a:bodyPr>
          <a:lstStyle/>
          <a:p>
            <a:r>
              <a:rPr lang="en-US" dirty="0" smtClean="0"/>
              <a:t>We now address the phase velocity</a:t>
            </a:r>
            <a:endParaRPr lang="en-US" dirty="0"/>
          </a:p>
        </p:txBody>
      </p:sp>
      <p:graphicFrame>
        <p:nvGraphicFramePr>
          <p:cNvPr id="168962" name="Object 2"/>
          <p:cNvGraphicFramePr>
            <a:graphicFrameLocks noChangeAspect="1"/>
          </p:cNvGraphicFramePr>
          <p:nvPr/>
        </p:nvGraphicFramePr>
        <p:xfrm>
          <a:off x="2627313" y="1125538"/>
          <a:ext cx="3305175" cy="927100"/>
        </p:xfrm>
        <a:graphic>
          <a:graphicData uri="http://schemas.openxmlformats.org/presentationml/2006/ole">
            <mc:AlternateContent xmlns:mc="http://schemas.openxmlformats.org/markup-compatibility/2006">
              <mc:Choice xmlns:v="urn:schemas-microsoft-com:vml" Requires="v">
                <p:oleObj spid="_x0000_s169071" name="Equation" r:id="rId4" imgW="1536480" imgH="431640" progId="Equation.3">
                  <p:embed/>
                </p:oleObj>
              </mc:Choice>
              <mc:Fallback>
                <p:oleObj name="Equation" r:id="rId4" imgW="1536480" imgH="43164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27313" y="1125538"/>
                        <a:ext cx="3305175" cy="927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extBox 4"/>
          <p:cNvSpPr txBox="1"/>
          <p:nvPr/>
        </p:nvSpPr>
        <p:spPr>
          <a:xfrm>
            <a:off x="539552" y="2996952"/>
            <a:ext cx="8136904" cy="369332"/>
          </a:xfrm>
          <a:prstGeom prst="rect">
            <a:avLst/>
          </a:prstGeom>
          <a:noFill/>
        </p:spPr>
        <p:txBody>
          <a:bodyPr wrap="square" rtlCol="0">
            <a:spAutoFit/>
          </a:bodyPr>
          <a:lstStyle/>
          <a:p>
            <a:r>
              <a:rPr lang="en-US" dirty="0" smtClean="0"/>
              <a:t>Points of constant phase are going to move with a speed: </a:t>
            </a:r>
            <a:endParaRPr lang="en-US" dirty="0"/>
          </a:p>
        </p:txBody>
      </p:sp>
      <p:graphicFrame>
        <p:nvGraphicFramePr>
          <p:cNvPr id="6" name="Object 5"/>
          <p:cNvGraphicFramePr>
            <a:graphicFrameLocks noChangeAspect="1"/>
          </p:cNvGraphicFramePr>
          <p:nvPr/>
        </p:nvGraphicFramePr>
        <p:xfrm>
          <a:off x="3059832" y="3933056"/>
          <a:ext cx="2457872" cy="2304256"/>
        </p:xfrm>
        <a:graphic>
          <a:graphicData uri="http://schemas.openxmlformats.org/presentationml/2006/ole">
            <mc:AlternateContent xmlns:mc="http://schemas.openxmlformats.org/markup-compatibility/2006">
              <mc:Choice xmlns:v="urn:schemas-microsoft-com:vml" Requires="v">
                <p:oleObj spid="_x0000_s169072" name="Equation" r:id="rId6" imgW="1218960" imgH="1143000" progId="Equation.3">
                  <p:embed/>
                </p:oleObj>
              </mc:Choice>
              <mc:Fallback>
                <p:oleObj name="Equation" r:id="rId6" imgW="1218960" imgH="1143000" progId="Equation.3">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59832" y="3933056"/>
                        <a:ext cx="2457872" cy="230425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Rectangle 7"/>
          <p:cNvSpPr/>
          <p:nvPr/>
        </p:nvSpPr>
        <p:spPr>
          <a:xfrm>
            <a:off x="4283968" y="2348880"/>
            <a:ext cx="2726452" cy="369332"/>
          </a:xfrm>
          <a:prstGeom prst="rect">
            <a:avLst/>
          </a:prstGeom>
        </p:spPr>
        <p:txBody>
          <a:bodyPr wrap="none">
            <a:spAutoFit/>
          </a:bodyPr>
          <a:lstStyle/>
          <a:p>
            <a:r>
              <a:rPr lang="en-US" dirty="0" smtClean="0"/>
              <a:t>Let’s look at the exponent. </a:t>
            </a:r>
          </a:p>
        </p:txBody>
      </p:sp>
      <p:cxnSp>
        <p:nvCxnSpPr>
          <p:cNvPr id="10" name="Straight Arrow Connector 9"/>
          <p:cNvCxnSpPr/>
          <p:nvPr/>
        </p:nvCxnSpPr>
        <p:spPr>
          <a:xfrm flipV="1">
            <a:off x="5364088" y="1772816"/>
            <a:ext cx="0" cy="4320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18</a:t>
            </a:fld>
            <a:endParaRPr lang="en-US" dirty="0"/>
          </a:p>
        </p:txBody>
      </p:sp>
      <p:sp>
        <p:nvSpPr>
          <p:cNvPr id="3" name="TextBox 2"/>
          <p:cNvSpPr txBox="1"/>
          <p:nvPr/>
        </p:nvSpPr>
        <p:spPr>
          <a:xfrm>
            <a:off x="395536" y="980728"/>
            <a:ext cx="5390450" cy="369332"/>
          </a:xfrm>
          <a:prstGeom prst="rect">
            <a:avLst/>
          </a:prstGeom>
          <a:noFill/>
        </p:spPr>
        <p:txBody>
          <a:bodyPr wrap="none" rtlCol="0">
            <a:spAutoFit/>
          </a:bodyPr>
          <a:lstStyle/>
          <a:p>
            <a:r>
              <a:rPr lang="en-US" dirty="0" smtClean="0"/>
              <a:t>Going back to wavelength the phase velocity is given by</a:t>
            </a:r>
            <a:endParaRPr lang="en-US" dirty="0"/>
          </a:p>
        </p:txBody>
      </p:sp>
      <p:graphicFrame>
        <p:nvGraphicFramePr>
          <p:cNvPr id="5" name="Object 4"/>
          <p:cNvGraphicFramePr>
            <a:graphicFrameLocks noChangeAspect="1"/>
          </p:cNvGraphicFramePr>
          <p:nvPr/>
        </p:nvGraphicFramePr>
        <p:xfrm>
          <a:off x="2987824" y="1988840"/>
          <a:ext cx="2081213" cy="1300163"/>
        </p:xfrm>
        <a:graphic>
          <a:graphicData uri="http://schemas.openxmlformats.org/presentationml/2006/ole">
            <mc:AlternateContent xmlns:mc="http://schemas.openxmlformats.org/markup-compatibility/2006">
              <mc:Choice xmlns:v="urn:schemas-microsoft-com:vml" Requires="v">
                <p:oleObj spid="_x0000_s22585" name="Equation" r:id="rId4" imgW="711000" imgH="444240" progId="Equation.3">
                  <p:embed/>
                </p:oleObj>
              </mc:Choice>
              <mc:Fallback>
                <p:oleObj name="Equation" r:id="rId4" imgW="711000" imgH="444240" progId="Equation.3">
                  <p:embed/>
                  <p:pic>
                    <p:nvPicPr>
                      <p:cNvPr id="0"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87824" y="1988840"/>
                        <a:ext cx="2081213" cy="13001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6" name="Straight Arrow Connector 5"/>
          <p:cNvCxnSpPr/>
          <p:nvPr/>
        </p:nvCxnSpPr>
        <p:spPr>
          <a:xfrm rot="16200000" flipV="1">
            <a:off x="4175956" y="3753036"/>
            <a:ext cx="720080" cy="216024"/>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467544" y="4509120"/>
            <a:ext cx="8136904" cy="2031325"/>
          </a:xfrm>
          <a:prstGeom prst="rect">
            <a:avLst/>
          </a:prstGeom>
          <a:noFill/>
        </p:spPr>
        <p:txBody>
          <a:bodyPr wrap="square" rtlCol="0">
            <a:spAutoFit/>
          </a:bodyPr>
          <a:lstStyle/>
          <a:p>
            <a:r>
              <a:rPr lang="en-US" dirty="0" smtClean="0"/>
              <a:t>Since the wavelength in a uniform waveguide is always bigger than in free space, the phase velocity is always </a:t>
            </a:r>
            <a:r>
              <a:rPr lang="en-US" b="1" dirty="0" smtClean="0"/>
              <a:t>faster</a:t>
            </a:r>
            <a:r>
              <a:rPr lang="en-US" dirty="0" smtClean="0"/>
              <a:t> than c.</a:t>
            </a:r>
          </a:p>
          <a:p>
            <a:endParaRPr lang="en-US" dirty="0" smtClean="0"/>
          </a:p>
          <a:p>
            <a:r>
              <a:rPr lang="en-US" dirty="0" smtClean="0"/>
              <a:t>This is very important to understand because it is one of the two main issues rf structures address. Electron beams mostly travel with </a:t>
            </a:r>
            <a:r>
              <a:rPr lang="en-US" i="1" dirty="0" smtClean="0"/>
              <a:t>c</a:t>
            </a:r>
            <a:r>
              <a:rPr lang="en-US" dirty="0" smtClean="0"/>
              <a:t>, plus in injectors even less not to mention heavier particles like protons. How do you get the phase velocity in a guided wave down to </a:t>
            </a:r>
            <a:r>
              <a:rPr lang="en-US" i="1" dirty="0" smtClean="0"/>
              <a:t>c</a:t>
            </a:r>
            <a:r>
              <a:rPr lang="en-US" dirty="0" smtClean="0"/>
              <a:t>?</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4429125" y="1428736"/>
            <a:ext cx="4143404" cy="1928826"/>
          </a:xfrm>
          <a:prstGeom prst="rect">
            <a:avLst/>
          </a:prstGeom>
          <a:noFill/>
        </p:spPr>
        <p:txBody>
          <a:bodyPr wrap="square" rtlCol="0">
            <a:spAutoFit/>
          </a:bodyPr>
          <a:lstStyle/>
          <a:p>
            <a:r>
              <a:rPr lang="en-GB" sz="2000" b="1" dirty="0" smtClean="0">
                <a:solidFill>
                  <a:prstClr val="black"/>
                </a:solidFill>
              </a:rPr>
              <a:t>Wave vector </a:t>
            </a:r>
            <a:r>
              <a:rPr lang="en-GB" sz="2000" dirty="0" smtClean="0">
                <a:solidFill>
                  <a:prstClr val="black"/>
                </a:solidFill>
              </a:rPr>
              <a:t>   : </a:t>
            </a:r>
          </a:p>
          <a:p>
            <a:r>
              <a:rPr lang="en-GB" sz="2000" dirty="0" smtClean="0">
                <a:solidFill>
                  <a:prstClr val="black"/>
                </a:solidFill>
              </a:rPr>
              <a:t>the direction of     is the direction of propagation,</a:t>
            </a:r>
          </a:p>
          <a:p>
            <a:r>
              <a:rPr lang="en-GB" sz="2000" dirty="0" smtClean="0">
                <a:solidFill>
                  <a:prstClr val="black"/>
                </a:solidFill>
              </a:rPr>
              <a:t>the length of     is the phase shift per unit length.</a:t>
            </a:r>
          </a:p>
          <a:p>
            <a:r>
              <a:rPr lang="en-GB" sz="2000" dirty="0" smtClean="0">
                <a:solidFill>
                  <a:prstClr val="black"/>
                </a:solidFill>
              </a:rPr>
              <a:t>    behaves like a vector.</a:t>
            </a:r>
            <a:endParaRPr lang="en-GB" sz="2000" dirty="0">
              <a:solidFill>
                <a:prstClr val="black"/>
              </a:solidFill>
            </a:endParaRPr>
          </a:p>
        </p:txBody>
      </p:sp>
      <p:sp>
        <p:nvSpPr>
          <p:cNvPr id="2" name="Title 1"/>
          <p:cNvSpPr>
            <a:spLocks noGrp="1"/>
          </p:cNvSpPr>
          <p:nvPr>
            <p:ph type="title"/>
          </p:nvPr>
        </p:nvSpPr>
        <p:spPr/>
        <p:txBody>
          <a:bodyPr>
            <a:normAutofit/>
          </a:bodyPr>
          <a:lstStyle/>
          <a:p>
            <a:r>
              <a:rPr lang="en-GB" dirty="0" smtClean="0"/>
              <a:t>Homogeneous plane wave</a:t>
            </a:r>
            <a:endParaRPr lang="en-GB" dirty="0"/>
          </a:p>
        </p:txBody>
      </p:sp>
      <p:sp>
        <p:nvSpPr>
          <p:cNvPr id="4" name="Footer Placeholder 3"/>
          <p:cNvSpPr>
            <a:spLocks noGrp="1"/>
          </p:cNvSpPr>
          <p:nvPr>
            <p:ph type="ftr" sz="quarter" idx="11"/>
          </p:nvPr>
        </p:nvSpPr>
        <p:spPr>
          <a:prstGeom prst="rect">
            <a:avLst/>
          </a:prstGeom>
        </p:spPr>
        <p:txBody>
          <a:bodyPr/>
          <a:lstStyle/>
          <a:p>
            <a:r>
              <a:rPr lang="en-GB" dirty="0" smtClean="0">
                <a:solidFill>
                  <a:prstClr val="black">
                    <a:tint val="75000"/>
                  </a:prstClr>
                </a:solidFill>
              </a:rPr>
              <a:t>Fifth International Accelerator School for Linear Colliders, Villars 2010</a:t>
            </a:r>
            <a:endParaRPr lang="en-GB" dirty="0">
              <a:solidFill>
                <a:prstClr val="black">
                  <a:tint val="75000"/>
                </a:prstClr>
              </a:solidFill>
            </a:endParaRPr>
          </a:p>
        </p:txBody>
      </p:sp>
      <p:sp>
        <p:nvSpPr>
          <p:cNvPr id="10" name="Line 3"/>
          <p:cNvSpPr>
            <a:spLocks noChangeShapeType="1"/>
          </p:cNvSpPr>
          <p:nvPr/>
        </p:nvSpPr>
        <p:spPr bwMode="auto">
          <a:xfrm flipV="1">
            <a:off x="5473701" y="4429132"/>
            <a:ext cx="1876450" cy="1090606"/>
          </a:xfrm>
          <a:prstGeom prst="line">
            <a:avLst/>
          </a:prstGeom>
          <a:noFill/>
          <a:ln w="9525">
            <a:solidFill>
              <a:schemeClr val="tx1"/>
            </a:solidFill>
            <a:round/>
            <a:headEnd/>
            <a:tailEnd type="triangle" w="med" len="med"/>
          </a:ln>
        </p:spPr>
        <p:txBody>
          <a:bodyPr wrap="none" anchor="ctr"/>
          <a:lstStyle/>
          <a:p>
            <a:endParaRPr lang="en-GB">
              <a:solidFill>
                <a:prstClr val="black"/>
              </a:solidFill>
            </a:endParaRPr>
          </a:p>
        </p:txBody>
      </p:sp>
      <p:sp>
        <p:nvSpPr>
          <p:cNvPr id="12" name="Line 6"/>
          <p:cNvSpPr>
            <a:spLocks noChangeShapeType="1"/>
          </p:cNvSpPr>
          <p:nvPr/>
        </p:nvSpPr>
        <p:spPr bwMode="auto">
          <a:xfrm flipV="1">
            <a:off x="5473701" y="5516563"/>
            <a:ext cx="1876450" cy="3175"/>
          </a:xfrm>
          <a:prstGeom prst="line">
            <a:avLst/>
          </a:prstGeom>
          <a:noFill/>
          <a:ln w="9525">
            <a:solidFill>
              <a:schemeClr val="tx1"/>
            </a:solidFill>
            <a:round/>
            <a:headEnd/>
            <a:tailEnd type="triangle" w="med" len="med"/>
          </a:ln>
        </p:spPr>
        <p:txBody>
          <a:bodyPr wrap="none" anchor="ctr"/>
          <a:lstStyle/>
          <a:p>
            <a:endParaRPr lang="en-GB">
              <a:solidFill>
                <a:prstClr val="black"/>
              </a:solidFill>
            </a:endParaRPr>
          </a:p>
        </p:txBody>
      </p:sp>
      <p:sp>
        <p:nvSpPr>
          <p:cNvPr id="13" name="Line 8"/>
          <p:cNvSpPr>
            <a:spLocks noChangeShapeType="1"/>
          </p:cNvSpPr>
          <p:nvPr/>
        </p:nvSpPr>
        <p:spPr bwMode="auto">
          <a:xfrm flipH="1">
            <a:off x="5473700" y="4438650"/>
            <a:ext cx="1588" cy="1081087"/>
          </a:xfrm>
          <a:prstGeom prst="line">
            <a:avLst/>
          </a:prstGeom>
          <a:noFill/>
          <a:ln w="9525">
            <a:solidFill>
              <a:schemeClr val="tx1"/>
            </a:solidFill>
            <a:round/>
            <a:headEnd type="triangle" w="med" len="med"/>
            <a:tailEnd/>
          </a:ln>
        </p:spPr>
        <p:txBody>
          <a:bodyPr wrap="none" anchor="ctr"/>
          <a:lstStyle/>
          <a:p>
            <a:endParaRPr lang="en-GB">
              <a:solidFill>
                <a:prstClr val="black"/>
              </a:solidFill>
            </a:endParaRPr>
          </a:p>
        </p:txBody>
      </p:sp>
      <p:cxnSp>
        <p:nvCxnSpPr>
          <p:cNvPr id="24" name="Straight Arrow Connector 23"/>
          <p:cNvCxnSpPr/>
          <p:nvPr/>
        </p:nvCxnSpPr>
        <p:spPr>
          <a:xfrm>
            <a:off x="2928926" y="5883226"/>
            <a:ext cx="1143008" cy="2857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4143372" y="5988626"/>
            <a:ext cx="255198" cy="307777"/>
          </a:xfrm>
          <a:prstGeom prst="rect">
            <a:avLst/>
          </a:prstGeom>
          <a:noFill/>
        </p:spPr>
        <p:txBody>
          <a:bodyPr wrap="none" rtlCol="0">
            <a:spAutoFit/>
          </a:bodyPr>
          <a:lstStyle/>
          <a:p>
            <a:r>
              <a:rPr lang="en-GB" sz="1400" i="1" dirty="0" smtClean="0">
                <a:solidFill>
                  <a:prstClr val="black"/>
                </a:solidFill>
                <a:latin typeface="Times New Roman" pitchFamily="18" charset="0"/>
                <a:cs typeface="Times New Roman" pitchFamily="18" charset="0"/>
              </a:rPr>
              <a:t>z</a:t>
            </a:r>
            <a:endParaRPr lang="en-GB" sz="1400" i="1" dirty="0">
              <a:solidFill>
                <a:prstClr val="black"/>
              </a:solidFill>
              <a:latin typeface="Times New Roman" pitchFamily="18" charset="0"/>
              <a:cs typeface="Times New Roman" pitchFamily="18" charset="0"/>
            </a:endParaRPr>
          </a:p>
        </p:txBody>
      </p:sp>
      <p:cxnSp>
        <p:nvCxnSpPr>
          <p:cNvPr id="27" name="Straight Arrow Connector 26"/>
          <p:cNvCxnSpPr/>
          <p:nvPr/>
        </p:nvCxnSpPr>
        <p:spPr>
          <a:xfrm rot="5400000" flipH="1" flipV="1">
            <a:off x="1785918" y="3357562"/>
            <a:ext cx="428628" cy="4286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2214546" y="3429000"/>
            <a:ext cx="264816" cy="307777"/>
          </a:xfrm>
          <a:prstGeom prst="rect">
            <a:avLst/>
          </a:prstGeom>
          <a:noFill/>
        </p:spPr>
        <p:txBody>
          <a:bodyPr wrap="none" rtlCol="0">
            <a:spAutoFit/>
          </a:bodyPr>
          <a:lstStyle/>
          <a:p>
            <a:r>
              <a:rPr lang="en-GB" sz="1400" i="1" dirty="0" smtClean="0">
                <a:solidFill>
                  <a:prstClr val="black"/>
                </a:solidFill>
                <a:latin typeface="Times New Roman" pitchFamily="18" charset="0"/>
                <a:cs typeface="Times New Roman" pitchFamily="18" charset="0"/>
              </a:rPr>
              <a:t>x</a:t>
            </a:r>
            <a:endParaRPr lang="en-GB" sz="1400" i="1" dirty="0">
              <a:solidFill>
                <a:prstClr val="black"/>
              </a:solidFill>
              <a:latin typeface="Times New Roman" pitchFamily="18" charset="0"/>
              <a:cs typeface="Times New Roman" pitchFamily="18" charset="0"/>
            </a:endParaRPr>
          </a:p>
        </p:txBody>
      </p:sp>
      <p:cxnSp>
        <p:nvCxnSpPr>
          <p:cNvPr id="30" name="Straight Arrow Connector 29"/>
          <p:cNvCxnSpPr/>
          <p:nvPr/>
        </p:nvCxnSpPr>
        <p:spPr>
          <a:xfrm rot="5400000" flipH="1" flipV="1">
            <a:off x="71406" y="4857760"/>
            <a:ext cx="85725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142844" y="4500570"/>
            <a:ext cx="346570" cy="307777"/>
          </a:xfrm>
          <a:prstGeom prst="rect">
            <a:avLst/>
          </a:prstGeom>
          <a:noFill/>
        </p:spPr>
        <p:txBody>
          <a:bodyPr wrap="none" rtlCol="0">
            <a:spAutoFit/>
          </a:bodyPr>
          <a:lstStyle/>
          <a:p>
            <a:r>
              <a:rPr lang="en-GB" sz="1400" i="1" dirty="0" err="1" smtClean="0">
                <a:solidFill>
                  <a:prstClr val="black"/>
                </a:solidFill>
                <a:latin typeface="Times New Roman" pitchFamily="18" charset="0"/>
                <a:cs typeface="Times New Roman" pitchFamily="18" charset="0"/>
              </a:rPr>
              <a:t>E</a:t>
            </a:r>
            <a:r>
              <a:rPr lang="en-GB" sz="1400" i="1" baseline="-25000" dirty="0" err="1" smtClean="0">
                <a:solidFill>
                  <a:prstClr val="black"/>
                </a:solidFill>
                <a:latin typeface="Times New Roman" pitchFamily="18" charset="0"/>
                <a:cs typeface="Times New Roman" pitchFamily="18" charset="0"/>
              </a:rPr>
              <a:t>y</a:t>
            </a:r>
            <a:endParaRPr lang="en-GB" sz="1400" i="1" baseline="-25000" dirty="0">
              <a:solidFill>
                <a:prstClr val="black"/>
              </a:solidFill>
              <a:latin typeface="Times New Roman" pitchFamily="18" charset="0"/>
              <a:cs typeface="Times New Roman" pitchFamily="18" charset="0"/>
            </a:endParaRPr>
          </a:p>
        </p:txBody>
      </p:sp>
      <p:sp>
        <p:nvSpPr>
          <p:cNvPr id="33" name="Arc 32"/>
          <p:cNvSpPr/>
          <p:nvPr/>
        </p:nvSpPr>
        <p:spPr>
          <a:xfrm>
            <a:off x="4388422" y="4426850"/>
            <a:ext cx="2183842" cy="2183842"/>
          </a:xfrm>
          <a:prstGeom prst="arc">
            <a:avLst>
              <a:gd name="adj1" fmla="val 19899590"/>
              <a:gd name="adj2" fmla="val 0"/>
            </a:avLst>
          </a:prstGeom>
          <a:ln>
            <a:headEnd type="stealth"/>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prstClr val="black"/>
              </a:solidFill>
            </a:endParaRPr>
          </a:p>
        </p:txBody>
      </p:sp>
      <p:sp>
        <p:nvSpPr>
          <p:cNvPr id="34" name="TextBox 33"/>
          <p:cNvSpPr txBox="1"/>
          <p:nvPr/>
        </p:nvSpPr>
        <p:spPr>
          <a:xfrm>
            <a:off x="6572264" y="5072074"/>
            <a:ext cx="298480" cy="338554"/>
          </a:xfrm>
          <a:prstGeom prst="rect">
            <a:avLst/>
          </a:prstGeom>
          <a:noFill/>
          <a:ln>
            <a:noFill/>
          </a:ln>
        </p:spPr>
        <p:txBody>
          <a:bodyPr wrap="none" rtlCol="0">
            <a:spAutoFit/>
          </a:bodyPr>
          <a:lstStyle/>
          <a:p>
            <a:r>
              <a:rPr lang="el-GR" sz="1600" i="1" dirty="0" smtClean="0">
                <a:solidFill>
                  <a:prstClr val="black"/>
                </a:solidFill>
                <a:latin typeface="Times New Roman"/>
                <a:cs typeface="Times New Roman"/>
              </a:rPr>
              <a:t>φ</a:t>
            </a:r>
            <a:endParaRPr lang="en-GB" sz="1600" i="1" dirty="0">
              <a:solidFill>
                <a:prstClr val="black"/>
              </a:solidFill>
            </a:endParaRPr>
          </a:p>
        </p:txBody>
      </p:sp>
      <p:graphicFrame>
        <p:nvGraphicFramePr>
          <p:cNvPr id="35" name="Object 34"/>
          <p:cNvGraphicFramePr>
            <a:graphicFrameLocks noChangeAspect="1"/>
          </p:cNvGraphicFramePr>
          <p:nvPr/>
        </p:nvGraphicFramePr>
        <p:xfrm>
          <a:off x="971550" y="1412875"/>
          <a:ext cx="1943100" cy="723900"/>
        </p:xfrm>
        <a:graphic>
          <a:graphicData uri="http://schemas.openxmlformats.org/presentationml/2006/ole">
            <mc:AlternateContent xmlns:mc="http://schemas.openxmlformats.org/markup-compatibility/2006">
              <mc:Choice xmlns:v="urn:schemas-microsoft-com:vml" Requires="v">
                <p:oleObj spid="_x0000_s76265" name="Equation" r:id="rId4" imgW="1295280" imgH="482400" progId="Equation.3">
                  <p:embed/>
                </p:oleObj>
              </mc:Choice>
              <mc:Fallback>
                <p:oleObj name="Equation" r:id="rId4" imgW="1295280" imgH="482400" progId="Equation.3">
                  <p:embed/>
                  <p:pic>
                    <p:nvPicPr>
                      <p:cNvPr id="0"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1550" y="1412875"/>
                        <a:ext cx="1943100" cy="723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86" name="Object 14"/>
          <p:cNvGraphicFramePr>
            <a:graphicFrameLocks noChangeAspect="1"/>
          </p:cNvGraphicFramePr>
          <p:nvPr/>
        </p:nvGraphicFramePr>
        <p:xfrm>
          <a:off x="5898188" y="1450251"/>
          <a:ext cx="209550" cy="323850"/>
        </p:xfrm>
        <a:graphic>
          <a:graphicData uri="http://schemas.openxmlformats.org/presentationml/2006/ole">
            <mc:AlternateContent xmlns:mc="http://schemas.openxmlformats.org/markup-compatibility/2006">
              <mc:Choice xmlns:v="urn:schemas-microsoft-com:vml" Requires="v">
                <p:oleObj spid="_x0000_s76266" name="Equation" r:id="rId6" imgW="139680" imgH="215640" progId="Equation.3">
                  <p:embed/>
                </p:oleObj>
              </mc:Choice>
              <mc:Fallback>
                <p:oleObj name="Equation" r:id="rId6" imgW="139680" imgH="215640" progId="Equation.3">
                  <p:embed/>
                  <p:pic>
                    <p:nvPicPr>
                      <p:cNvPr id="0"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898188" y="1450251"/>
                        <a:ext cx="209550" cy="323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87" name="Object 15"/>
          <p:cNvGraphicFramePr>
            <a:graphicFrameLocks noChangeAspect="1"/>
          </p:cNvGraphicFramePr>
          <p:nvPr/>
        </p:nvGraphicFramePr>
        <p:xfrm>
          <a:off x="6163300" y="1755051"/>
          <a:ext cx="209550" cy="323850"/>
        </p:xfrm>
        <a:graphic>
          <a:graphicData uri="http://schemas.openxmlformats.org/presentationml/2006/ole">
            <mc:AlternateContent xmlns:mc="http://schemas.openxmlformats.org/markup-compatibility/2006">
              <mc:Choice xmlns:v="urn:schemas-microsoft-com:vml" Requires="v">
                <p:oleObj spid="_x0000_s76267" name="Equation" r:id="rId8" imgW="139680" imgH="215640" progId="Equation.3">
                  <p:embed/>
                </p:oleObj>
              </mc:Choice>
              <mc:Fallback>
                <p:oleObj name="Equation" r:id="rId8" imgW="139680" imgH="215640" progId="Equation.3">
                  <p:embed/>
                  <p:pic>
                    <p:nvPicPr>
                      <p:cNvPr id="0" name="Picture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163300" y="1755051"/>
                        <a:ext cx="209550" cy="323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88" name="Object 16"/>
          <p:cNvGraphicFramePr>
            <a:graphicFrameLocks noChangeAspect="1"/>
          </p:cNvGraphicFramePr>
          <p:nvPr/>
        </p:nvGraphicFramePr>
        <p:xfrm>
          <a:off x="5941050" y="2375764"/>
          <a:ext cx="209550" cy="323850"/>
        </p:xfrm>
        <a:graphic>
          <a:graphicData uri="http://schemas.openxmlformats.org/presentationml/2006/ole">
            <mc:AlternateContent xmlns:mc="http://schemas.openxmlformats.org/markup-compatibility/2006">
              <mc:Choice xmlns:v="urn:schemas-microsoft-com:vml" Requires="v">
                <p:oleObj spid="_x0000_s76268" name="Equation" r:id="rId10" imgW="139680" imgH="215640" progId="Equation.3">
                  <p:embed/>
                </p:oleObj>
              </mc:Choice>
              <mc:Fallback>
                <p:oleObj name="Equation" r:id="rId10" imgW="139680" imgH="215640" progId="Equation.3">
                  <p:embed/>
                  <p:pic>
                    <p:nvPicPr>
                      <p:cNvPr id="0" name="Picture 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941050" y="2375764"/>
                        <a:ext cx="209550" cy="323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89" name="Object 17"/>
          <p:cNvGraphicFramePr>
            <a:graphicFrameLocks noChangeAspect="1"/>
          </p:cNvGraphicFramePr>
          <p:nvPr/>
        </p:nvGraphicFramePr>
        <p:xfrm>
          <a:off x="4507903" y="2969046"/>
          <a:ext cx="209550" cy="323850"/>
        </p:xfrm>
        <a:graphic>
          <a:graphicData uri="http://schemas.openxmlformats.org/presentationml/2006/ole">
            <mc:AlternateContent xmlns:mc="http://schemas.openxmlformats.org/markup-compatibility/2006">
              <mc:Choice xmlns:v="urn:schemas-microsoft-com:vml" Requires="v">
                <p:oleObj spid="_x0000_s76269" name="Equation" r:id="rId12" imgW="139680" imgH="215640" progId="Equation.3">
                  <p:embed/>
                </p:oleObj>
              </mc:Choice>
              <mc:Fallback>
                <p:oleObj name="Equation" r:id="rId12" imgW="139680" imgH="215640" progId="Equation.3">
                  <p:embed/>
                  <p:pic>
                    <p:nvPicPr>
                      <p:cNvPr id="0" name="Picture 7"/>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507903" y="2969046"/>
                        <a:ext cx="209550" cy="323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90" name="Object 18"/>
          <p:cNvGraphicFramePr>
            <a:graphicFrameLocks noChangeAspect="1"/>
          </p:cNvGraphicFramePr>
          <p:nvPr/>
        </p:nvGraphicFramePr>
        <p:xfrm>
          <a:off x="971550" y="2420938"/>
          <a:ext cx="2589213" cy="590550"/>
        </p:xfrm>
        <a:graphic>
          <a:graphicData uri="http://schemas.openxmlformats.org/presentationml/2006/ole">
            <mc:AlternateContent xmlns:mc="http://schemas.openxmlformats.org/markup-compatibility/2006">
              <mc:Choice xmlns:v="urn:schemas-microsoft-com:vml" Requires="v">
                <p:oleObj spid="_x0000_s76270" name="Equation" r:id="rId14" imgW="1726920" imgH="393480" progId="Equation.3">
                  <p:embed/>
                </p:oleObj>
              </mc:Choice>
              <mc:Fallback>
                <p:oleObj name="Equation" r:id="rId14" imgW="1726920" imgH="393480" progId="Equation.3">
                  <p:embed/>
                  <p:pic>
                    <p:nvPicPr>
                      <p:cNvPr id="0" name="Picture 8"/>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971550" y="2420938"/>
                        <a:ext cx="2589213" cy="590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6" name="Object 35"/>
          <p:cNvGraphicFramePr>
            <a:graphicFrameLocks noChangeAspect="1"/>
          </p:cNvGraphicFramePr>
          <p:nvPr/>
        </p:nvGraphicFramePr>
        <p:xfrm>
          <a:off x="5011738" y="3897313"/>
          <a:ext cx="1217612" cy="323850"/>
        </p:xfrm>
        <a:graphic>
          <a:graphicData uri="http://schemas.openxmlformats.org/presentationml/2006/ole">
            <mc:AlternateContent xmlns:mc="http://schemas.openxmlformats.org/markup-compatibility/2006">
              <mc:Choice xmlns:v="urn:schemas-microsoft-com:vml" Requires="v">
                <p:oleObj spid="_x0000_s76271" name="Equation" r:id="rId16" imgW="812520" imgH="215640" progId="Equation.3">
                  <p:embed/>
                </p:oleObj>
              </mc:Choice>
              <mc:Fallback>
                <p:oleObj name="Equation" r:id="rId16" imgW="812520" imgH="215640" progId="Equation.3">
                  <p:embed/>
                  <p:pic>
                    <p:nvPicPr>
                      <p:cNvPr id="0" name="Picture 9"/>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5011738" y="3897313"/>
                        <a:ext cx="1217612" cy="323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92" name="Object 20"/>
          <p:cNvGraphicFramePr>
            <a:graphicFrameLocks noChangeAspect="1"/>
          </p:cNvGraphicFramePr>
          <p:nvPr/>
        </p:nvGraphicFramePr>
        <p:xfrm>
          <a:off x="7380288" y="3933825"/>
          <a:ext cx="609600" cy="590550"/>
        </p:xfrm>
        <a:graphic>
          <a:graphicData uri="http://schemas.openxmlformats.org/presentationml/2006/ole">
            <mc:AlternateContent xmlns:mc="http://schemas.openxmlformats.org/markup-compatibility/2006">
              <mc:Choice xmlns:v="urn:schemas-microsoft-com:vml" Requires="v">
                <p:oleObj spid="_x0000_s76272" name="Equation" r:id="rId18" imgW="406080" imgH="393480" progId="Equation.3">
                  <p:embed/>
                </p:oleObj>
              </mc:Choice>
              <mc:Fallback>
                <p:oleObj name="Equation" r:id="rId18" imgW="406080" imgH="393480" progId="Equation.3">
                  <p:embed/>
                  <p:pic>
                    <p:nvPicPr>
                      <p:cNvPr id="0" name="Picture 10"/>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7380288" y="3933825"/>
                        <a:ext cx="609600" cy="590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93" name="Object 21"/>
          <p:cNvGraphicFramePr>
            <a:graphicFrameLocks noChangeAspect="1"/>
          </p:cNvGraphicFramePr>
          <p:nvPr/>
        </p:nvGraphicFramePr>
        <p:xfrm>
          <a:off x="6875463" y="5661025"/>
          <a:ext cx="1238250" cy="323850"/>
        </p:xfrm>
        <a:graphic>
          <a:graphicData uri="http://schemas.openxmlformats.org/presentationml/2006/ole">
            <mc:AlternateContent xmlns:mc="http://schemas.openxmlformats.org/markup-compatibility/2006">
              <mc:Choice xmlns:v="urn:schemas-microsoft-com:vml" Requires="v">
                <p:oleObj spid="_x0000_s76273" name="Equation" r:id="rId20" imgW="825480" imgH="215640" progId="Equation.3">
                  <p:embed/>
                </p:oleObj>
              </mc:Choice>
              <mc:Fallback>
                <p:oleObj name="Equation" r:id="rId20" imgW="825480" imgH="215640" progId="Equation.3">
                  <p:embed/>
                  <p:pic>
                    <p:nvPicPr>
                      <p:cNvPr id="0" name="Picture 11"/>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6875463" y="5661025"/>
                        <a:ext cx="1238250" cy="323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6" name="Slide Number Placeholder 25"/>
          <p:cNvSpPr>
            <a:spLocks noGrp="1"/>
          </p:cNvSpPr>
          <p:nvPr>
            <p:ph type="sldNum" sz="quarter" idx="12"/>
          </p:nvPr>
        </p:nvSpPr>
        <p:spPr/>
        <p:txBody>
          <a:bodyPr/>
          <a:lstStyle/>
          <a:p>
            <a:fld id="{38303BAA-D2EE-48AD-B78A-FD7C1FAED497}" type="slidenum">
              <a:rPr lang="en-GB" smtClean="0">
                <a:solidFill>
                  <a:prstClr val="black">
                    <a:tint val="75000"/>
                  </a:prstClr>
                </a:solidFill>
              </a:rPr>
              <a:pPr/>
              <a:t>19</a:t>
            </a:fld>
            <a:endParaRPr lang="en-GB">
              <a:solidFill>
                <a:prstClr val="black">
                  <a:tint val="75000"/>
                </a:prstClr>
              </a:solidFill>
            </a:endParaRPr>
          </a:p>
        </p:txBody>
      </p:sp>
      <p:sp>
        <p:nvSpPr>
          <p:cNvPr id="29" name="TextBox 28"/>
          <p:cNvSpPr txBox="1"/>
          <p:nvPr/>
        </p:nvSpPr>
        <p:spPr>
          <a:xfrm>
            <a:off x="0" y="6488668"/>
            <a:ext cx="4359655" cy="369332"/>
          </a:xfrm>
          <a:prstGeom prst="rect">
            <a:avLst/>
          </a:prstGeom>
          <a:noFill/>
        </p:spPr>
        <p:txBody>
          <a:bodyPr wrap="none" rtlCol="0">
            <a:spAutoFit/>
          </a:bodyPr>
          <a:lstStyle/>
          <a:p>
            <a:r>
              <a:rPr lang="en-US" dirty="0" smtClean="0"/>
              <a:t>Thanks to </a:t>
            </a:r>
            <a:r>
              <a:rPr lang="en-US" dirty="0" err="1" smtClean="0"/>
              <a:t>Erk</a:t>
            </a:r>
            <a:r>
              <a:rPr lang="en-US" dirty="0" smtClean="0"/>
              <a:t> Jensen for the next four slides.</a:t>
            </a:r>
            <a:endParaRPr lang="en-US" dirty="0"/>
          </a:p>
        </p:txBody>
      </p:sp>
      <p:pic>
        <p:nvPicPr>
          <p:cNvPr id="75778" name="Picture 2" descr="pw1"/>
          <p:cNvPicPr>
            <a:picLocks noChangeAspect="1" noChangeArrowheads="1"/>
          </p:cNvPicPr>
          <p:nvPr/>
        </p:nvPicPr>
        <p:blipFill>
          <a:blip r:embed="rId22">
            <a:extLst>
              <a:ext uri="{28A0092B-C50C-407E-A947-70E740481C1C}">
                <a14:useLocalDpi xmlns:a14="http://schemas.microsoft.com/office/drawing/2010/main"/>
              </a:ext>
            </a:extLst>
          </a:blip>
          <a:srcRect/>
          <a:stretch>
            <a:fillRect/>
          </a:stretch>
        </p:blipFill>
        <p:spPr bwMode="auto">
          <a:xfrm>
            <a:off x="611188" y="3819525"/>
            <a:ext cx="3429000" cy="20574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7544" y="548680"/>
            <a:ext cx="8064896" cy="5355312"/>
          </a:xfrm>
          <a:prstGeom prst="rect">
            <a:avLst/>
          </a:prstGeom>
          <a:noFill/>
        </p:spPr>
        <p:txBody>
          <a:bodyPr wrap="square" rtlCol="0">
            <a:spAutoFit/>
          </a:bodyPr>
          <a:lstStyle/>
          <a:p>
            <a:r>
              <a:rPr lang="en-US" dirty="0" smtClean="0"/>
              <a:t>Objectives of this course are to:</a:t>
            </a:r>
          </a:p>
          <a:p>
            <a:endParaRPr lang="en-US" dirty="0" smtClean="0"/>
          </a:p>
          <a:p>
            <a:r>
              <a:rPr lang="en-US" dirty="0" smtClean="0"/>
              <a:t>Give you an insight into the most important issues which drive the design and performance of the main linac in a normal conducting linear collider: </a:t>
            </a:r>
          </a:p>
          <a:p>
            <a:r>
              <a:rPr lang="en-US" dirty="0" smtClean="0"/>
              <a:t>accelerating gradient, efficiency and wakefields.</a:t>
            </a:r>
          </a:p>
          <a:p>
            <a:endParaRPr lang="en-US" dirty="0" smtClean="0"/>
          </a:p>
          <a:p>
            <a:r>
              <a:rPr lang="en-US" dirty="0" smtClean="0"/>
              <a:t>The way in which we will go about this:</a:t>
            </a:r>
          </a:p>
          <a:p>
            <a:endParaRPr lang="en-US" dirty="0" smtClean="0"/>
          </a:p>
          <a:p>
            <a:pPr marL="342900" indent="-342900">
              <a:buFont typeface="+mj-lt"/>
              <a:buAutoNum type="arabicPeriod"/>
            </a:pPr>
            <a:r>
              <a:rPr lang="en-US" dirty="0" smtClean="0"/>
              <a:t>Review together a few key points of electromagnetic theory to establish a common language and as a basis for the rest of the lectures .</a:t>
            </a:r>
          </a:p>
          <a:p>
            <a:pPr marL="342900" indent="-342900">
              <a:buFont typeface="+mj-lt"/>
              <a:buAutoNum type="arabicPeriod"/>
            </a:pPr>
            <a:r>
              <a:rPr lang="en-US" dirty="0" smtClean="0"/>
              <a:t>Introduce the concepts and formalism for dealing with the coupling between rf fields and beams.</a:t>
            </a:r>
          </a:p>
          <a:p>
            <a:pPr marL="342900" indent="-342900">
              <a:buFont typeface="+mj-lt"/>
              <a:buAutoNum type="arabicPeriod"/>
            </a:pPr>
            <a:r>
              <a:rPr lang="en-US" dirty="0" smtClean="0"/>
              <a:t>Then we will look at linear collider hardware to see how it works and how the concepts from sections 1 and 2 are implemented. </a:t>
            </a:r>
          </a:p>
          <a:p>
            <a:pPr marL="342900" indent="-342900">
              <a:buFont typeface="+mj-lt"/>
              <a:buAutoNum type="arabicPeriod"/>
            </a:pPr>
            <a:r>
              <a:rPr lang="en-US" dirty="0" smtClean="0"/>
              <a:t>Study wakefields – these are beam/structure interactions which can lead to instabilities in the beams.</a:t>
            </a:r>
          </a:p>
          <a:p>
            <a:pPr marL="342900" indent="-342900">
              <a:buFont typeface="+mj-lt"/>
              <a:buAutoNum type="arabicPeriod"/>
            </a:pPr>
            <a:r>
              <a:rPr lang="en-US" dirty="0" smtClean="0"/>
              <a:t>Make a survey of methods used to suppress transverse wakefields. Wakefield suppression has a strong impact on structure design and performance.</a:t>
            </a:r>
          </a:p>
          <a:p>
            <a:pPr marL="342900" indent="-342900">
              <a:buFont typeface="+mj-lt"/>
              <a:buAutoNum type="arabicPeriod"/>
            </a:pPr>
            <a:r>
              <a:rPr lang="en-US" dirty="0" smtClean="0"/>
              <a:t>Look at the complex world of high-gradients and high-powers.</a:t>
            </a:r>
            <a:endParaRPr lang="en-US" dirty="0"/>
          </a:p>
        </p:txBody>
      </p:sp>
      <p:sp>
        <p:nvSpPr>
          <p:cNvPr id="3" name="Slide Number Placeholder 2"/>
          <p:cNvSpPr>
            <a:spLocks noGrp="1"/>
          </p:cNvSpPr>
          <p:nvPr>
            <p:ph type="sldNum" sz="quarter" idx="12"/>
          </p:nvPr>
        </p:nvSpPr>
        <p:spPr/>
        <p:txBody>
          <a:bodyPr/>
          <a:lstStyle/>
          <a:p>
            <a:fld id="{358ABE59-9B7B-4807-8A81-8F4A97CD8D42}" type="slidenum">
              <a:rPr lang="en-US" smtClean="0"/>
              <a:pPr/>
              <a:t>2</a:t>
            </a:fld>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27"/>
          <p:cNvSpPr txBox="1"/>
          <p:nvPr/>
        </p:nvSpPr>
        <p:spPr>
          <a:xfrm>
            <a:off x="900113" y="1000108"/>
            <a:ext cx="7243787" cy="923330"/>
          </a:xfrm>
          <a:prstGeom prst="rect">
            <a:avLst/>
          </a:prstGeom>
          <a:noFill/>
        </p:spPr>
        <p:txBody>
          <a:bodyPr wrap="square" rtlCol="0">
            <a:spAutoFit/>
          </a:bodyPr>
          <a:lstStyle/>
          <a:p>
            <a:pPr>
              <a:lnSpc>
                <a:spcPct val="150000"/>
              </a:lnSpc>
            </a:pPr>
            <a:r>
              <a:rPr lang="en-GB" dirty="0" smtClean="0">
                <a:solidFill>
                  <a:prstClr val="black"/>
                </a:solidFill>
              </a:rPr>
              <a:t>The components of     are related to the wavelength in the direction of that component as                etc. , to the phase velocity as</a:t>
            </a:r>
            <a:endParaRPr lang="en-GB" dirty="0">
              <a:solidFill>
                <a:prstClr val="black"/>
              </a:solidFill>
            </a:endParaRPr>
          </a:p>
        </p:txBody>
      </p:sp>
      <p:sp>
        <p:nvSpPr>
          <p:cNvPr id="3" name="Title 2"/>
          <p:cNvSpPr>
            <a:spLocks noGrp="1"/>
          </p:cNvSpPr>
          <p:nvPr>
            <p:ph type="title"/>
          </p:nvPr>
        </p:nvSpPr>
        <p:spPr/>
        <p:txBody>
          <a:bodyPr>
            <a:normAutofit/>
          </a:bodyPr>
          <a:lstStyle/>
          <a:p>
            <a:r>
              <a:rPr lang="en-GB" dirty="0" smtClean="0"/>
              <a:t>Wave length, phase velocity</a:t>
            </a:r>
            <a:endParaRPr lang="en-GB" dirty="0"/>
          </a:p>
        </p:txBody>
      </p:sp>
      <p:sp>
        <p:nvSpPr>
          <p:cNvPr id="25" name="Footer Placeholder 24"/>
          <p:cNvSpPr>
            <a:spLocks noGrp="1"/>
          </p:cNvSpPr>
          <p:nvPr>
            <p:ph type="ftr" sz="quarter" idx="11"/>
          </p:nvPr>
        </p:nvSpPr>
        <p:spPr/>
        <p:txBody>
          <a:bodyPr/>
          <a:lstStyle/>
          <a:p>
            <a:pPr>
              <a:defRPr/>
            </a:pPr>
            <a:r>
              <a:rPr lang="en-GB" smtClean="0">
                <a:solidFill>
                  <a:prstClr val="black">
                    <a:tint val="75000"/>
                  </a:prstClr>
                </a:solidFill>
              </a:rPr>
              <a:t>Fifth International Accelerator School for Linear Colliders, Villars 2010</a:t>
            </a:r>
            <a:endParaRPr lang="en-US">
              <a:solidFill>
                <a:prstClr val="black">
                  <a:tint val="75000"/>
                </a:prstClr>
              </a:solidFill>
            </a:endParaRPr>
          </a:p>
        </p:txBody>
      </p:sp>
      <p:cxnSp>
        <p:nvCxnSpPr>
          <p:cNvPr id="16" name="Straight Arrow Connector 15"/>
          <p:cNvCxnSpPr/>
          <p:nvPr/>
        </p:nvCxnSpPr>
        <p:spPr>
          <a:xfrm rot="5400000" flipH="1" flipV="1">
            <a:off x="5214810" y="2785396"/>
            <a:ext cx="1143802" cy="211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5786446" y="3357562"/>
            <a:ext cx="214314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5786446" y="2205038"/>
            <a:ext cx="2170104" cy="11525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rot="5400000" flipH="1" flipV="1">
            <a:off x="5082375" y="4884535"/>
            <a:ext cx="2065360" cy="65721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rot="5400000" flipH="1" flipV="1">
            <a:off x="4754494" y="5212416"/>
            <a:ext cx="2065359" cy="145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5786446" y="6245820"/>
            <a:ext cx="657217" cy="45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4071934" y="4107934"/>
            <a:ext cx="274434" cy="369332"/>
          </a:xfrm>
          <a:prstGeom prst="rect">
            <a:avLst/>
          </a:prstGeom>
          <a:noFill/>
        </p:spPr>
        <p:txBody>
          <a:bodyPr wrap="none" rtlCol="0">
            <a:spAutoFit/>
          </a:bodyPr>
          <a:lstStyle/>
          <a:p>
            <a:r>
              <a:rPr lang="en-GB" i="1" dirty="0" smtClean="0">
                <a:solidFill>
                  <a:prstClr val="black"/>
                </a:solidFill>
                <a:latin typeface="Times New Roman" pitchFamily="18" charset="0"/>
                <a:cs typeface="Times New Roman" pitchFamily="18" charset="0"/>
              </a:rPr>
              <a:t>z</a:t>
            </a:r>
            <a:endParaRPr lang="en-GB" i="1" dirty="0">
              <a:solidFill>
                <a:prstClr val="black"/>
              </a:solidFill>
              <a:latin typeface="Times New Roman" pitchFamily="18" charset="0"/>
              <a:cs typeface="Times New Roman" pitchFamily="18" charset="0"/>
            </a:endParaRPr>
          </a:p>
        </p:txBody>
      </p:sp>
      <p:sp>
        <p:nvSpPr>
          <p:cNvPr id="42" name="TextBox 41"/>
          <p:cNvSpPr txBox="1"/>
          <p:nvPr/>
        </p:nvSpPr>
        <p:spPr>
          <a:xfrm>
            <a:off x="4062410" y="3490914"/>
            <a:ext cx="287258" cy="369332"/>
          </a:xfrm>
          <a:prstGeom prst="rect">
            <a:avLst/>
          </a:prstGeom>
          <a:noFill/>
        </p:spPr>
        <p:txBody>
          <a:bodyPr wrap="none" rtlCol="0">
            <a:spAutoFit/>
          </a:bodyPr>
          <a:lstStyle/>
          <a:p>
            <a:r>
              <a:rPr lang="en-GB" i="1" dirty="0" smtClean="0">
                <a:solidFill>
                  <a:prstClr val="black"/>
                </a:solidFill>
                <a:latin typeface="Times New Roman" pitchFamily="18" charset="0"/>
                <a:cs typeface="Times New Roman" pitchFamily="18" charset="0"/>
              </a:rPr>
              <a:t>x</a:t>
            </a:r>
            <a:endParaRPr lang="en-GB" i="1" dirty="0">
              <a:solidFill>
                <a:prstClr val="black"/>
              </a:solidFill>
              <a:latin typeface="Times New Roman" pitchFamily="18" charset="0"/>
              <a:cs typeface="Times New Roman" pitchFamily="18" charset="0"/>
            </a:endParaRPr>
          </a:p>
        </p:txBody>
      </p:sp>
      <p:cxnSp>
        <p:nvCxnSpPr>
          <p:cNvPr id="43" name="Straight Arrow Connector 42"/>
          <p:cNvCxnSpPr/>
          <p:nvPr/>
        </p:nvCxnSpPr>
        <p:spPr>
          <a:xfrm rot="5400000" flipH="1" flipV="1">
            <a:off x="3532652" y="3753174"/>
            <a:ext cx="506410" cy="9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3714744" y="3214686"/>
            <a:ext cx="394660" cy="369332"/>
          </a:xfrm>
          <a:prstGeom prst="rect">
            <a:avLst/>
          </a:prstGeom>
          <a:noFill/>
        </p:spPr>
        <p:txBody>
          <a:bodyPr wrap="none" rtlCol="0">
            <a:spAutoFit/>
          </a:bodyPr>
          <a:lstStyle/>
          <a:p>
            <a:r>
              <a:rPr lang="en-GB" i="1" dirty="0" err="1" smtClean="0">
                <a:solidFill>
                  <a:prstClr val="black"/>
                </a:solidFill>
                <a:latin typeface="Times New Roman" pitchFamily="18" charset="0"/>
                <a:cs typeface="Times New Roman" pitchFamily="18" charset="0"/>
              </a:rPr>
              <a:t>E</a:t>
            </a:r>
            <a:r>
              <a:rPr lang="en-GB" i="1" baseline="-25000" dirty="0" err="1" smtClean="0">
                <a:solidFill>
                  <a:prstClr val="black"/>
                </a:solidFill>
                <a:latin typeface="Times New Roman" pitchFamily="18" charset="0"/>
                <a:cs typeface="Times New Roman" pitchFamily="18" charset="0"/>
              </a:rPr>
              <a:t>y</a:t>
            </a:r>
            <a:endParaRPr lang="en-GB" i="1" baseline="-25000" dirty="0">
              <a:solidFill>
                <a:prstClr val="black"/>
              </a:solidFill>
              <a:latin typeface="Times New Roman" pitchFamily="18" charset="0"/>
              <a:cs typeface="Times New Roman" pitchFamily="18" charset="0"/>
            </a:endParaRPr>
          </a:p>
        </p:txBody>
      </p:sp>
      <p:cxnSp>
        <p:nvCxnSpPr>
          <p:cNvPr id="45" name="Straight Arrow Connector 44"/>
          <p:cNvCxnSpPr/>
          <p:nvPr/>
        </p:nvCxnSpPr>
        <p:spPr>
          <a:xfrm>
            <a:off x="3786182" y="4006848"/>
            <a:ext cx="546128" cy="1365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rot="5400000" flipH="1" flipV="1">
            <a:off x="3786182" y="3571876"/>
            <a:ext cx="428628" cy="4286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4108" name="Object 12"/>
          <p:cNvGraphicFramePr>
            <a:graphicFrameLocks noChangeAspect="1"/>
          </p:cNvGraphicFramePr>
          <p:nvPr/>
        </p:nvGraphicFramePr>
        <p:xfrm>
          <a:off x="2831840" y="1097706"/>
          <a:ext cx="209550" cy="323850"/>
        </p:xfrm>
        <a:graphic>
          <a:graphicData uri="http://schemas.openxmlformats.org/presentationml/2006/ole">
            <mc:AlternateContent xmlns:mc="http://schemas.openxmlformats.org/markup-compatibility/2006">
              <mc:Choice xmlns:v="urn:schemas-microsoft-com:vml" Requires="v">
                <p:oleObj spid="_x0000_s77344" name="Equation" r:id="rId4" imgW="139680" imgH="215640" progId="Equation.3">
                  <p:embed/>
                </p:oleObj>
              </mc:Choice>
              <mc:Fallback>
                <p:oleObj name="Equation" r:id="rId4" imgW="139680" imgH="215640" progId="Equation.3">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31840" y="1097706"/>
                        <a:ext cx="209550" cy="323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110" name="Object 14"/>
          <p:cNvGraphicFramePr>
            <a:graphicFrameLocks noChangeAspect="1"/>
          </p:cNvGraphicFramePr>
          <p:nvPr/>
        </p:nvGraphicFramePr>
        <p:xfrm>
          <a:off x="8124825" y="2124075"/>
          <a:ext cx="609600" cy="590550"/>
        </p:xfrm>
        <a:graphic>
          <a:graphicData uri="http://schemas.openxmlformats.org/presentationml/2006/ole">
            <mc:AlternateContent xmlns:mc="http://schemas.openxmlformats.org/markup-compatibility/2006">
              <mc:Choice xmlns:v="urn:schemas-microsoft-com:vml" Requires="v">
                <p:oleObj spid="_x0000_s77345" name="Equation" r:id="rId6" imgW="406080" imgH="393480" progId="Equation.3">
                  <p:embed/>
                </p:oleObj>
              </mc:Choice>
              <mc:Fallback>
                <p:oleObj name="Equation" r:id="rId6" imgW="406080" imgH="393480" progId="Equation.3">
                  <p:embed/>
                  <p:pic>
                    <p:nvPicPr>
                      <p:cNvPr id="0"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124825" y="2124075"/>
                        <a:ext cx="609600" cy="590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113" name="Object 17"/>
          <p:cNvGraphicFramePr>
            <a:graphicFrameLocks noChangeAspect="1"/>
          </p:cNvGraphicFramePr>
          <p:nvPr/>
        </p:nvGraphicFramePr>
        <p:xfrm>
          <a:off x="6696075" y="4052888"/>
          <a:ext cx="609600" cy="590550"/>
        </p:xfrm>
        <a:graphic>
          <a:graphicData uri="http://schemas.openxmlformats.org/presentationml/2006/ole">
            <mc:AlternateContent xmlns:mc="http://schemas.openxmlformats.org/markup-compatibility/2006">
              <mc:Choice xmlns:v="urn:schemas-microsoft-com:vml" Requires="v">
                <p:oleObj spid="_x0000_s77346" name="Equation" r:id="rId8" imgW="406080" imgH="393480" progId="Equation.3">
                  <p:embed/>
                </p:oleObj>
              </mc:Choice>
              <mc:Fallback>
                <p:oleObj name="Equation" r:id="rId8" imgW="406080" imgH="393480" progId="Equation.3">
                  <p:embed/>
                  <p:pic>
                    <p:nvPicPr>
                      <p:cNvPr id="0" name="Picture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696075" y="4052888"/>
                        <a:ext cx="609600" cy="590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4" name="Object 33"/>
          <p:cNvGraphicFramePr>
            <a:graphicFrameLocks noChangeAspect="1"/>
          </p:cNvGraphicFramePr>
          <p:nvPr/>
        </p:nvGraphicFramePr>
        <p:xfrm>
          <a:off x="5940152" y="1412776"/>
          <a:ext cx="1466850" cy="647700"/>
        </p:xfrm>
        <a:graphic>
          <a:graphicData uri="http://schemas.openxmlformats.org/presentationml/2006/ole">
            <mc:AlternateContent xmlns:mc="http://schemas.openxmlformats.org/markup-compatibility/2006">
              <mc:Choice xmlns:v="urn:schemas-microsoft-com:vml" Requires="v">
                <p:oleObj spid="_x0000_s77347" name="Equation" r:id="rId10" imgW="977760" imgH="431640" progId="Equation.3">
                  <p:embed/>
                </p:oleObj>
              </mc:Choice>
              <mc:Fallback>
                <p:oleObj name="Equation" r:id="rId10" imgW="977760" imgH="431640" progId="Equation.3">
                  <p:embed/>
                  <p:pic>
                    <p:nvPicPr>
                      <p:cNvPr id="0" name="Picture 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940152" y="1412776"/>
                        <a:ext cx="1466850" cy="647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116" name="Object 20"/>
          <p:cNvGraphicFramePr>
            <a:graphicFrameLocks noChangeAspect="1"/>
          </p:cNvGraphicFramePr>
          <p:nvPr/>
        </p:nvGraphicFramePr>
        <p:xfrm>
          <a:off x="5364163" y="4076700"/>
          <a:ext cx="266700" cy="323850"/>
        </p:xfrm>
        <a:graphic>
          <a:graphicData uri="http://schemas.openxmlformats.org/presentationml/2006/ole">
            <mc:AlternateContent xmlns:mc="http://schemas.openxmlformats.org/markup-compatibility/2006">
              <mc:Choice xmlns:v="urn:schemas-microsoft-com:vml" Requires="v">
                <p:oleObj spid="_x0000_s77348" name="Equation" r:id="rId12" imgW="177480" imgH="215640" progId="Equation.3">
                  <p:embed/>
                </p:oleObj>
              </mc:Choice>
              <mc:Fallback>
                <p:oleObj name="Equation" r:id="rId12" imgW="177480" imgH="215640" progId="Equation.3">
                  <p:embed/>
                  <p:pic>
                    <p:nvPicPr>
                      <p:cNvPr id="0" name="Picture 8"/>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364163" y="4076700"/>
                        <a:ext cx="266700" cy="323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117" name="Object 21"/>
          <p:cNvGraphicFramePr>
            <a:graphicFrameLocks noChangeAspect="1"/>
          </p:cNvGraphicFramePr>
          <p:nvPr/>
        </p:nvGraphicFramePr>
        <p:xfrm>
          <a:off x="5364163" y="2060575"/>
          <a:ext cx="266700" cy="323850"/>
        </p:xfrm>
        <a:graphic>
          <a:graphicData uri="http://schemas.openxmlformats.org/presentationml/2006/ole">
            <mc:AlternateContent xmlns:mc="http://schemas.openxmlformats.org/markup-compatibility/2006">
              <mc:Choice xmlns:v="urn:schemas-microsoft-com:vml" Requires="v">
                <p:oleObj spid="_x0000_s77349" name="Equation" r:id="rId14" imgW="177480" imgH="215640" progId="Equation.3">
                  <p:embed/>
                </p:oleObj>
              </mc:Choice>
              <mc:Fallback>
                <p:oleObj name="Equation" r:id="rId14" imgW="177480" imgH="215640" progId="Equation.3">
                  <p:embed/>
                  <p:pic>
                    <p:nvPicPr>
                      <p:cNvPr id="0" name="Picture 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364163" y="2060575"/>
                        <a:ext cx="266700" cy="323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118" name="Object 22"/>
          <p:cNvGraphicFramePr>
            <a:graphicFrameLocks noChangeAspect="1"/>
          </p:cNvGraphicFramePr>
          <p:nvPr/>
        </p:nvGraphicFramePr>
        <p:xfrm>
          <a:off x="6588125" y="5949950"/>
          <a:ext cx="247650" cy="323850"/>
        </p:xfrm>
        <a:graphic>
          <a:graphicData uri="http://schemas.openxmlformats.org/presentationml/2006/ole">
            <mc:AlternateContent xmlns:mc="http://schemas.openxmlformats.org/markup-compatibility/2006">
              <mc:Choice xmlns:v="urn:schemas-microsoft-com:vml" Requires="v">
                <p:oleObj spid="_x0000_s77350" name="Equation" r:id="rId15" imgW="164880" imgH="215640" progId="Equation.3">
                  <p:embed/>
                </p:oleObj>
              </mc:Choice>
              <mc:Fallback>
                <p:oleObj name="Equation" r:id="rId15" imgW="164880" imgH="215640" progId="Equation.3">
                  <p:embed/>
                  <p:pic>
                    <p:nvPicPr>
                      <p:cNvPr id="0" name="Picture 10"/>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588125" y="5949950"/>
                        <a:ext cx="247650" cy="323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119" name="Object 23"/>
          <p:cNvGraphicFramePr>
            <a:graphicFrameLocks noChangeAspect="1"/>
          </p:cNvGraphicFramePr>
          <p:nvPr/>
        </p:nvGraphicFramePr>
        <p:xfrm>
          <a:off x="7956376" y="3267075"/>
          <a:ext cx="247650" cy="323850"/>
        </p:xfrm>
        <a:graphic>
          <a:graphicData uri="http://schemas.openxmlformats.org/presentationml/2006/ole">
            <mc:AlternateContent xmlns:mc="http://schemas.openxmlformats.org/markup-compatibility/2006">
              <mc:Choice xmlns:v="urn:schemas-microsoft-com:vml" Requires="v">
                <p:oleObj spid="_x0000_s77351" name="Equation" r:id="rId17" imgW="164880" imgH="215640" progId="Equation.3">
                  <p:embed/>
                </p:oleObj>
              </mc:Choice>
              <mc:Fallback>
                <p:oleObj name="Equation" r:id="rId17" imgW="164880" imgH="215640" progId="Equation.3">
                  <p:embed/>
                  <p:pic>
                    <p:nvPicPr>
                      <p:cNvPr id="0" name="Picture 11"/>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7956376" y="3267075"/>
                        <a:ext cx="247650" cy="323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120" name="Object 24"/>
          <p:cNvGraphicFramePr>
            <a:graphicFrameLocks noChangeAspect="1"/>
          </p:cNvGraphicFramePr>
          <p:nvPr/>
        </p:nvGraphicFramePr>
        <p:xfrm>
          <a:off x="2312690" y="1412776"/>
          <a:ext cx="819150" cy="647700"/>
        </p:xfrm>
        <a:graphic>
          <a:graphicData uri="http://schemas.openxmlformats.org/presentationml/2006/ole">
            <mc:AlternateContent xmlns:mc="http://schemas.openxmlformats.org/markup-compatibility/2006">
              <mc:Choice xmlns:v="urn:schemas-microsoft-com:vml" Requires="v">
                <p:oleObj spid="_x0000_s77352" name="Equation" r:id="rId18" imgW="545760" imgH="431640" progId="Equation.3">
                  <p:embed/>
                </p:oleObj>
              </mc:Choice>
              <mc:Fallback>
                <p:oleObj name="Equation" r:id="rId18" imgW="545760" imgH="431640" progId="Equation.3">
                  <p:embed/>
                  <p:pic>
                    <p:nvPicPr>
                      <p:cNvPr id="0" name="Picture 12"/>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312690" y="1412776"/>
                        <a:ext cx="819150" cy="647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6813" name="Object 13"/>
          <p:cNvGraphicFramePr>
            <a:graphicFrameLocks noChangeAspect="1"/>
          </p:cNvGraphicFramePr>
          <p:nvPr/>
        </p:nvGraphicFramePr>
        <p:xfrm>
          <a:off x="7668344" y="5013176"/>
          <a:ext cx="1006475" cy="296862"/>
        </p:xfrm>
        <a:graphic>
          <a:graphicData uri="http://schemas.openxmlformats.org/presentationml/2006/ole">
            <mc:AlternateContent xmlns:mc="http://schemas.openxmlformats.org/markup-compatibility/2006">
              <mc:Choice xmlns:v="urn:schemas-microsoft-com:vml" Requires="v">
                <p:oleObj spid="_x0000_s77353" name="Equation" r:id="rId20" imgW="774360" imgH="228600" progId="Equation.3">
                  <p:embed/>
                </p:oleObj>
              </mc:Choice>
              <mc:Fallback>
                <p:oleObj name="Equation" r:id="rId20" imgW="774360" imgH="228600" progId="Equation.3">
                  <p:embed/>
                  <p:pic>
                    <p:nvPicPr>
                      <p:cNvPr id="0" name="Picture 13"/>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7668344" y="5013176"/>
                        <a:ext cx="1006475" cy="29686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 name="Slide Number Placeholder 29"/>
          <p:cNvSpPr>
            <a:spLocks noGrp="1"/>
          </p:cNvSpPr>
          <p:nvPr>
            <p:ph type="sldNum" sz="quarter" idx="12"/>
          </p:nvPr>
        </p:nvSpPr>
        <p:spPr/>
        <p:txBody>
          <a:bodyPr/>
          <a:lstStyle/>
          <a:p>
            <a:fld id="{38303BAA-D2EE-48AD-B78A-FD7C1FAED497}" type="slidenum">
              <a:rPr lang="en-GB" smtClean="0">
                <a:solidFill>
                  <a:prstClr val="black">
                    <a:tint val="75000"/>
                  </a:prstClr>
                </a:solidFill>
              </a:rPr>
              <a:pPr/>
              <a:t>20</a:t>
            </a:fld>
            <a:endParaRPr lang="en-GB">
              <a:solidFill>
                <a:prstClr val="black">
                  <a:tint val="75000"/>
                </a:prstClr>
              </a:solidFill>
            </a:endParaRPr>
          </a:p>
        </p:txBody>
      </p:sp>
      <p:pic>
        <p:nvPicPr>
          <p:cNvPr id="76802" name="Picture 2" descr="pw1"/>
          <p:cNvPicPr>
            <a:picLocks noChangeAspect="1" noChangeArrowheads="1"/>
          </p:cNvPicPr>
          <p:nvPr/>
        </p:nvPicPr>
        <p:blipFill>
          <a:blip r:embed="rId22">
            <a:extLst>
              <a:ext uri="{28A0092B-C50C-407E-A947-70E740481C1C}">
                <a14:useLocalDpi xmlns:a14="http://schemas.microsoft.com/office/drawing/2010/main"/>
              </a:ext>
            </a:extLst>
          </a:blip>
          <a:srcRect/>
          <a:stretch>
            <a:fillRect/>
          </a:stretch>
        </p:blipFill>
        <p:spPr bwMode="auto">
          <a:xfrm>
            <a:off x="250825" y="2060575"/>
            <a:ext cx="3429000" cy="2057400"/>
          </a:xfrm>
          <a:prstGeom prst="rect">
            <a:avLst/>
          </a:prstGeom>
          <a:noFill/>
          <a:extLst>
            <a:ext uri="{909E8E84-426E-40DD-AFC4-6F175D3DCCD1}">
              <a14:hiddenFill xmlns:a14="http://schemas.microsoft.com/office/drawing/2010/main">
                <a:solidFill>
                  <a:srgbClr val="FFFFFF"/>
                </a:solidFill>
              </a14:hiddenFill>
            </a:ext>
          </a:extLst>
        </p:spPr>
      </p:pic>
      <p:pic>
        <p:nvPicPr>
          <p:cNvPr id="76803" name="Picture 3" descr="pw4"/>
          <p:cNvPicPr>
            <a:picLocks noChangeAspect="1" noChangeArrowheads="1"/>
          </p:cNvPicPr>
          <p:nvPr/>
        </p:nvPicPr>
        <p:blipFill>
          <a:blip r:embed="rId23">
            <a:extLst>
              <a:ext uri="{28A0092B-C50C-407E-A947-70E740481C1C}">
                <a14:useLocalDpi xmlns:a14="http://schemas.microsoft.com/office/drawing/2010/main"/>
              </a:ext>
            </a:extLst>
          </a:blip>
          <a:srcRect/>
          <a:stretch>
            <a:fillRect/>
          </a:stretch>
        </p:blipFill>
        <p:spPr bwMode="auto">
          <a:xfrm>
            <a:off x="250825" y="4292600"/>
            <a:ext cx="3429000" cy="20574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sz="3600" dirty="0" smtClean="0"/>
              <a:t>Superposition of 2 homogeneous plane waves</a:t>
            </a:r>
            <a:endParaRPr lang="en-GB" sz="3600" dirty="0"/>
          </a:p>
        </p:txBody>
      </p:sp>
      <p:sp>
        <p:nvSpPr>
          <p:cNvPr id="16" name="Footer Placeholder 15"/>
          <p:cNvSpPr>
            <a:spLocks noGrp="1"/>
          </p:cNvSpPr>
          <p:nvPr>
            <p:ph type="ftr" sz="quarter" idx="11"/>
          </p:nvPr>
        </p:nvSpPr>
        <p:spPr/>
        <p:txBody>
          <a:bodyPr/>
          <a:lstStyle/>
          <a:p>
            <a:pPr>
              <a:defRPr/>
            </a:pPr>
            <a:r>
              <a:rPr lang="en-GB" smtClean="0">
                <a:solidFill>
                  <a:prstClr val="black">
                    <a:tint val="75000"/>
                  </a:prstClr>
                </a:solidFill>
              </a:rPr>
              <a:t>Fifth International Accelerator School for Linear Colliders, Villars 2010</a:t>
            </a:r>
            <a:endParaRPr lang="en-US">
              <a:solidFill>
                <a:prstClr val="black">
                  <a:tint val="75000"/>
                </a:prstClr>
              </a:solidFill>
            </a:endParaRPr>
          </a:p>
        </p:txBody>
      </p:sp>
      <p:sp>
        <p:nvSpPr>
          <p:cNvPr id="4" name="TextBox 3"/>
          <p:cNvSpPr txBox="1"/>
          <p:nvPr/>
        </p:nvSpPr>
        <p:spPr>
          <a:xfrm>
            <a:off x="2000232" y="3467401"/>
            <a:ext cx="354584" cy="461665"/>
          </a:xfrm>
          <a:prstGeom prst="rect">
            <a:avLst/>
          </a:prstGeom>
          <a:noFill/>
        </p:spPr>
        <p:txBody>
          <a:bodyPr wrap="none" rtlCol="0">
            <a:spAutoFit/>
          </a:bodyPr>
          <a:lstStyle/>
          <a:p>
            <a:r>
              <a:rPr lang="en-GB" sz="2400" dirty="0" smtClean="0">
                <a:solidFill>
                  <a:prstClr val="black"/>
                </a:solidFill>
              </a:rPr>
              <a:t>+</a:t>
            </a:r>
            <a:endParaRPr lang="en-GB" sz="2400" dirty="0">
              <a:solidFill>
                <a:prstClr val="black"/>
              </a:solidFill>
            </a:endParaRPr>
          </a:p>
        </p:txBody>
      </p:sp>
      <p:sp>
        <p:nvSpPr>
          <p:cNvPr id="5" name="TextBox 4"/>
          <p:cNvSpPr txBox="1"/>
          <p:nvPr/>
        </p:nvSpPr>
        <p:spPr>
          <a:xfrm>
            <a:off x="4071934" y="3286124"/>
            <a:ext cx="354584" cy="461665"/>
          </a:xfrm>
          <a:prstGeom prst="rect">
            <a:avLst/>
          </a:prstGeom>
          <a:noFill/>
        </p:spPr>
        <p:txBody>
          <a:bodyPr wrap="none" rtlCol="0">
            <a:spAutoFit/>
          </a:bodyPr>
          <a:lstStyle/>
          <a:p>
            <a:r>
              <a:rPr lang="en-GB" sz="2400" dirty="0" smtClean="0">
                <a:solidFill>
                  <a:prstClr val="black"/>
                </a:solidFill>
              </a:rPr>
              <a:t>=</a:t>
            </a:r>
            <a:endParaRPr lang="en-GB" sz="2400" dirty="0">
              <a:solidFill>
                <a:prstClr val="black"/>
              </a:solidFill>
            </a:endParaRPr>
          </a:p>
        </p:txBody>
      </p:sp>
      <p:sp>
        <p:nvSpPr>
          <p:cNvPr id="6" name="TextBox 5"/>
          <p:cNvSpPr txBox="1"/>
          <p:nvPr/>
        </p:nvSpPr>
        <p:spPr>
          <a:xfrm>
            <a:off x="4565801" y="4648300"/>
            <a:ext cx="4071966" cy="1246495"/>
          </a:xfrm>
          <a:prstGeom prst="rect">
            <a:avLst/>
          </a:prstGeom>
          <a:noFill/>
        </p:spPr>
        <p:txBody>
          <a:bodyPr wrap="square" rtlCol="0">
            <a:spAutoFit/>
          </a:bodyPr>
          <a:lstStyle/>
          <a:p>
            <a:pPr>
              <a:lnSpc>
                <a:spcPct val="150000"/>
              </a:lnSpc>
              <a:tabLst>
                <a:tab pos="714375" algn="l"/>
              </a:tabLst>
            </a:pPr>
            <a:r>
              <a:rPr lang="en-GB" sz="1600" dirty="0" smtClean="0">
                <a:solidFill>
                  <a:prstClr val="black"/>
                </a:solidFill>
              </a:rPr>
              <a:t>Metallic walls may be inserted where</a:t>
            </a:r>
            <a:br>
              <a:rPr lang="en-GB" sz="1600" dirty="0" smtClean="0">
                <a:solidFill>
                  <a:prstClr val="black"/>
                </a:solidFill>
              </a:rPr>
            </a:br>
            <a:r>
              <a:rPr lang="en-GB" sz="1600" dirty="0" smtClean="0">
                <a:solidFill>
                  <a:prstClr val="black"/>
                </a:solidFill>
              </a:rPr>
              <a:t>without </a:t>
            </a:r>
            <a:r>
              <a:rPr lang="en-GB" dirty="0" smtClean="0">
                <a:solidFill>
                  <a:prstClr val="black"/>
                </a:solidFill>
              </a:rPr>
              <a:t>perturbing</a:t>
            </a:r>
            <a:r>
              <a:rPr lang="en-GB" sz="1600" dirty="0" smtClean="0">
                <a:solidFill>
                  <a:prstClr val="black"/>
                </a:solidFill>
              </a:rPr>
              <a:t> the fields. </a:t>
            </a:r>
            <a:br>
              <a:rPr lang="en-GB" sz="1600" dirty="0" smtClean="0">
                <a:solidFill>
                  <a:prstClr val="black"/>
                </a:solidFill>
              </a:rPr>
            </a:br>
            <a:r>
              <a:rPr lang="en-GB" sz="1600" dirty="0" smtClean="0">
                <a:solidFill>
                  <a:prstClr val="black"/>
                </a:solidFill>
              </a:rPr>
              <a:t>Note the standing wave in </a:t>
            </a:r>
            <a:r>
              <a:rPr lang="en-GB" sz="1600" i="1" dirty="0" smtClean="0">
                <a:solidFill>
                  <a:prstClr val="black"/>
                </a:solidFill>
                <a:cs typeface="Times New Roman" pitchFamily="18" charset="0"/>
              </a:rPr>
              <a:t>x-</a:t>
            </a:r>
            <a:r>
              <a:rPr lang="en-GB" sz="1600" dirty="0" smtClean="0">
                <a:solidFill>
                  <a:prstClr val="black"/>
                </a:solidFill>
              </a:rPr>
              <a:t>direction!</a:t>
            </a:r>
          </a:p>
        </p:txBody>
      </p:sp>
      <p:sp>
        <p:nvSpPr>
          <p:cNvPr id="7" name="TextBox 6"/>
          <p:cNvSpPr txBox="1"/>
          <p:nvPr/>
        </p:nvSpPr>
        <p:spPr>
          <a:xfrm>
            <a:off x="4287042" y="2536298"/>
            <a:ext cx="274434" cy="369332"/>
          </a:xfrm>
          <a:prstGeom prst="rect">
            <a:avLst/>
          </a:prstGeom>
          <a:noFill/>
        </p:spPr>
        <p:txBody>
          <a:bodyPr wrap="none" rtlCol="0">
            <a:spAutoFit/>
          </a:bodyPr>
          <a:lstStyle/>
          <a:p>
            <a:r>
              <a:rPr lang="en-GB" i="1" dirty="0" smtClean="0">
                <a:solidFill>
                  <a:prstClr val="black"/>
                </a:solidFill>
                <a:latin typeface="Times New Roman" pitchFamily="18" charset="0"/>
                <a:cs typeface="Times New Roman" pitchFamily="18" charset="0"/>
              </a:rPr>
              <a:t>z</a:t>
            </a:r>
            <a:endParaRPr lang="en-GB" i="1" dirty="0">
              <a:solidFill>
                <a:prstClr val="black"/>
              </a:solidFill>
              <a:latin typeface="Times New Roman" pitchFamily="18" charset="0"/>
              <a:cs typeface="Times New Roman" pitchFamily="18" charset="0"/>
            </a:endParaRPr>
          </a:p>
        </p:txBody>
      </p:sp>
      <p:sp>
        <p:nvSpPr>
          <p:cNvPr id="8" name="TextBox 7"/>
          <p:cNvSpPr txBox="1"/>
          <p:nvPr/>
        </p:nvSpPr>
        <p:spPr>
          <a:xfrm>
            <a:off x="4277518" y="1919278"/>
            <a:ext cx="287258" cy="369332"/>
          </a:xfrm>
          <a:prstGeom prst="rect">
            <a:avLst/>
          </a:prstGeom>
          <a:noFill/>
        </p:spPr>
        <p:txBody>
          <a:bodyPr wrap="none" rtlCol="0">
            <a:spAutoFit/>
          </a:bodyPr>
          <a:lstStyle/>
          <a:p>
            <a:r>
              <a:rPr lang="en-GB" i="1" dirty="0" smtClean="0">
                <a:solidFill>
                  <a:prstClr val="black"/>
                </a:solidFill>
                <a:latin typeface="Times New Roman" pitchFamily="18" charset="0"/>
                <a:cs typeface="Times New Roman" pitchFamily="18" charset="0"/>
              </a:rPr>
              <a:t>x</a:t>
            </a:r>
            <a:endParaRPr lang="en-GB" i="1" dirty="0">
              <a:solidFill>
                <a:prstClr val="black"/>
              </a:solidFill>
              <a:latin typeface="Times New Roman" pitchFamily="18" charset="0"/>
              <a:cs typeface="Times New Roman" pitchFamily="18" charset="0"/>
            </a:endParaRPr>
          </a:p>
        </p:txBody>
      </p:sp>
      <p:cxnSp>
        <p:nvCxnSpPr>
          <p:cNvPr id="9" name="Straight Arrow Connector 8"/>
          <p:cNvCxnSpPr/>
          <p:nvPr/>
        </p:nvCxnSpPr>
        <p:spPr>
          <a:xfrm rot="5400000" flipH="1" flipV="1">
            <a:off x="3747760" y="2181538"/>
            <a:ext cx="506410" cy="9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929852" y="1643050"/>
            <a:ext cx="394660" cy="369332"/>
          </a:xfrm>
          <a:prstGeom prst="rect">
            <a:avLst/>
          </a:prstGeom>
          <a:noFill/>
        </p:spPr>
        <p:txBody>
          <a:bodyPr wrap="none" rtlCol="0">
            <a:spAutoFit/>
          </a:bodyPr>
          <a:lstStyle/>
          <a:p>
            <a:r>
              <a:rPr lang="en-GB" i="1" dirty="0" err="1" smtClean="0">
                <a:solidFill>
                  <a:prstClr val="black"/>
                </a:solidFill>
                <a:latin typeface="Times New Roman" pitchFamily="18" charset="0"/>
                <a:cs typeface="Times New Roman" pitchFamily="18" charset="0"/>
              </a:rPr>
              <a:t>E</a:t>
            </a:r>
            <a:r>
              <a:rPr lang="en-GB" i="1" baseline="-25000" dirty="0" err="1" smtClean="0">
                <a:solidFill>
                  <a:prstClr val="black"/>
                </a:solidFill>
                <a:latin typeface="Times New Roman" pitchFamily="18" charset="0"/>
                <a:cs typeface="Times New Roman" pitchFamily="18" charset="0"/>
              </a:rPr>
              <a:t>y</a:t>
            </a:r>
            <a:endParaRPr lang="en-GB" i="1" baseline="-25000" dirty="0">
              <a:solidFill>
                <a:prstClr val="black"/>
              </a:solidFill>
              <a:latin typeface="Times New Roman" pitchFamily="18" charset="0"/>
              <a:cs typeface="Times New Roman" pitchFamily="18" charset="0"/>
            </a:endParaRPr>
          </a:p>
        </p:txBody>
      </p:sp>
      <p:cxnSp>
        <p:nvCxnSpPr>
          <p:cNvPr id="11" name="Straight Arrow Connector 10"/>
          <p:cNvCxnSpPr/>
          <p:nvPr/>
        </p:nvCxnSpPr>
        <p:spPr>
          <a:xfrm>
            <a:off x="4001290" y="2435212"/>
            <a:ext cx="546128" cy="1365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rot="5400000" flipH="1" flipV="1">
            <a:off x="4001290" y="2000240"/>
            <a:ext cx="428628" cy="4286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1909114" y="5963206"/>
            <a:ext cx="5643602" cy="369332"/>
          </a:xfrm>
          <a:prstGeom prst="rect">
            <a:avLst/>
          </a:prstGeom>
          <a:noFill/>
        </p:spPr>
        <p:txBody>
          <a:bodyPr wrap="square" rtlCol="0">
            <a:spAutoFit/>
          </a:bodyPr>
          <a:lstStyle/>
          <a:p>
            <a:r>
              <a:rPr lang="en-GB" dirty="0" smtClean="0">
                <a:solidFill>
                  <a:prstClr val="black"/>
                </a:solidFill>
              </a:rPr>
              <a:t>This way one gets a hollow rectangular waveguide</a:t>
            </a:r>
          </a:p>
        </p:txBody>
      </p:sp>
      <p:graphicFrame>
        <p:nvGraphicFramePr>
          <p:cNvPr id="18" name="Object 17"/>
          <p:cNvGraphicFramePr>
            <a:graphicFrameLocks noChangeAspect="1"/>
          </p:cNvGraphicFramePr>
          <p:nvPr/>
        </p:nvGraphicFramePr>
        <p:xfrm>
          <a:off x="7812360" y="4743074"/>
          <a:ext cx="661987" cy="357187"/>
        </p:xfrm>
        <a:graphic>
          <a:graphicData uri="http://schemas.openxmlformats.org/presentationml/2006/ole">
            <mc:AlternateContent xmlns:mc="http://schemas.openxmlformats.org/markup-compatibility/2006">
              <mc:Choice xmlns:v="urn:schemas-microsoft-com:vml" Requires="v">
                <p:oleObj spid="_x0000_s77938" name="Equation" r:id="rId4" imgW="444240" imgH="241200" progId="Equation.3">
                  <p:embed/>
                </p:oleObj>
              </mc:Choice>
              <mc:Fallback>
                <p:oleObj name="Equation" r:id="rId4" imgW="444240" imgH="241200" progId="Equation.3">
                  <p:embed/>
                  <p:pic>
                    <p:nvPicPr>
                      <p:cNvPr id="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12360" y="4743074"/>
                        <a:ext cx="661987" cy="3571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7831" name="Object 7"/>
          <p:cNvGraphicFramePr>
            <a:graphicFrameLocks noChangeAspect="1"/>
          </p:cNvGraphicFramePr>
          <p:nvPr/>
        </p:nvGraphicFramePr>
        <p:xfrm>
          <a:off x="7236296" y="1052736"/>
          <a:ext cx="1006475" cy="296863"/>
        </p:xfrm>
        <a:graphic>
          <a:graphicData uri="http://schemas.openxmlformats.org/presentationml/2006/ole">
            <mc:AlternateContent xmlns:mc="http://schemas.openxmlformats.org/markup-compatibility/2006">
              <mc:Choice xmlns:v="urn:schemas-microsoft-com:vml" Requires="v">
                <p:oleObj spid="_x0000_s77939" name="Equation" r:id="rId6" imgW="774360" imgH="228600" progId="Equation.3">
                  <p:embed/>
                </p:oleObj>
              </mc:Choice>
              <mc:Fallback>
                <p:oleObj name="Equation" r:id="rId6" imgW="774360" imgH="228600" progId="Equation.3">
                  <p:embed/>
                  <p:pic>
                    <p:nvPicPr>
                      <p:cNvPr id="0"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236296" y="1052736"/>
                        <a:ext cx="1006475" cy="29686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7" name="TextBox 16"/>
          <p:cNvSpPr txBox="1"/>
          <p:nvPr/>
        </p:nvSpPr>
        <p:spPr>
          <a:xfrm>
            <a:off x="7452320" y="1772816"/>
            <a:ext cx="1118961" cy="338554"/>
          </a:xfrm>
          <a:prstGeom prst="rect">
            <a:avLst/>
          </a:prstGeom>
          <a:noFill/>
        </p:spPr>
        <p:txBody>
          <a:bodyPr wrap="none" rtlCol="0">
            <a:spAutoFit/>
          </a:bodyPr>
          <a:lstStyle/>
          <a:p>
            <a:r>
              <a:rPr lang="en-GB" sz="1600" dirty="0" smtClean="0">
                <a:solidFill>
                  <a:prstClr val="black"/>
                </a:solidFill>
              </a:rPr>
              <a:t>now frozen</a:t>
            </a:r>
            <a:endParaRPr lang="en-GB" sz="1600" dirty="0">
              <a:solidFill>
                <a:prstClr val="black"/>
              </a:solidFill>
            </a:endParaRPr>
          </a:p>
        </p:txBody>
      </p:sp>
      <p:cxnSp>
        <p:nvCxnSpPr>
          <p:cNvPr id="20" name="Straight Arrow Connector 19"/>
          <p:cNvCxnSpPr/>
          <p:nvPr/>
        </p:nvCxnSpPr>
        <p:spPr>
          <a:xfrm rot="5400000" flipH="1" flipV="1">
            <a:off x="7524328" y="1556792"/>
            <a:ext cx="43204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1" name="Oval 20"/>
          <p:cNvSpPr/>
          <p:nvPr/>
        </p:nvSpPr>
        <p:spPr>
          <a:xfrm>
            <a:off x="7596336" y="980728"/>
            <a:ext cx="288032" cy="43204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9" name="Slide Number Placeholder 18"/>
          <p:cNvSpPr>
            <a:spLocks noGrp="1"/>
          </p:cNvSpPr>
          <p:nvPr>
            <p:ph type="sldNum" sz="quarter" idx="12"/>
          </p:nvPr>
        </p:nvSpPr>
        <p:spPr/>
        <p:txBody>
          <a:bodyPr/>
          <a:lstStyle/>
          <a:p>
            <a:fld id="{38303BAA-D2EE-48AD-B78A-FD7C1FAED497}" type="slidenum">
              <a:rPr lang="en-GB" smtClean="0">
                <a:solidFill>
                  <a:prstClr val="black">
                    <a:tint val="75000"/>
                  </a:prstClr>
                </a:solidFill>
              </a:rPr>
              <a:pPr/>
              <a:t>21</a:t>
            </a:fld>
            <a:endParaRPr lang="en-GB">
              <a:solidFill>
                <a:prstClr val="black">
                  <a:tint val="75000"/>
                </a:prstClr>
              </a:solidFill>
            </a:endParaRPr>
          </a:p>
        </p:txBody>
      </p:sp>
      <p:pic>
        <p:nvPicPr>
          <p:cNvPr id="77826" name="Picture 2" descr="pw1"/>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395288" y="1484313"/>
            <a:ext cx="3429000" cy="2057400"/>
          </a:xfrm>
          <a:prstGeom prst="rect">
            <a:avLst/>
          </a:prstGeom>
          <a:noFill/>
          <a:extLst>
            <a:ext uri="{909E8E84-426E-40DD-AFC4-6F175D3DCCD1}">
              <a14:hiddenFill xmlns:a14="http://schemas.microsoft.com/office/drawing/2010/main">
                <a:solidFill>
                  <a:srgbClr val="FFFFFF"/>
                </a:solidFill>
              </a14:hiddenFill>
            </a:ext>
          </a:extLst>
        </p:spPr>
      </p:pic>
      <p:pic>
        <p:nvPicPr>
          <p:cNvPr id="77827" name="Picture 3" descr="pw2"/>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395288" y="3892550"/>
            <a:ext cx="3429000" cy="2057400"/>
          </a:xfrm>
          <a:prstGeom prst="rect">
            <a:avLst/>
          </a:prstGeom>
          <a:noFill/>
          <a:extLst>
            <a:ext uri="{909E8E84-426E-40DD-AFC4-6F175D3DCCD1}">
              <a14:hiddenFill xmlns:a14="http://schemas.microsoft.com/office/drawing/2010/main">
                <a:solidFill>
                  <a:srgbClr val="FFFFFF"/>
                </a:solidFill>
              </a14:hiddenFill>
            </a:ext>
          </a:extLst>
        </p:spPr>
      </p:pic>
      <p:pic>
        <p:nvPicPr>
          <p:cNvPr id="77828" name="Picture 4" descr="pw3"/>
          <p:cNvPicPr>
            <a:picLocks noChangeAspect="1"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4932363" y="2524125"/>
            <a:ext cx="3429000" cy="2057400"/>
          </a:xfrm>
          <a:prstGeom prst="rect">
            <a:avLst/>
          </a:prstGeom>
          <a:noFill/>
          <a:extLst>
            <a:ext uri="{909E8E84-426E-40DD-AFC4-6F175D3DCCD1}">
              <a14:hiddenFill xmlns:a14="http://schemas.microsoft.com/office/drawing/2010/main">
                <a:solidFill>
                  <a:srgbClr val="FFFFFF"/>
                </a:solidFill>
              </a14:hiddenFill>
            </a:ext>
          </a:extLst>
        </p:spPr>
      </p:pic>
      <p:pic>
        <p:nvPicPr>
          <p:cNvPr id="77829" name="Picture 5" descr="pw5"/>
          <p:cNvPicPr>
            <a:picLocks noChangeAspect="1"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4932363" y="2524125"/>
            <a:ext cx="3429000" cy="20574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descr="S3SH.gif"/>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857752" y="3795734"/>
            <a:ext cx="3933825" cy="2705100"/>
          </a:xfrm>
          <a:prstGeom prst="rect">
            <a:avLst/>
          </a:prstGeom>
        </p:spPr>
      </p:pic>
      <p:pic>
        <p:nvPicPr>
          <p:cNvPr id="25" name="Picture 24" descr="S3SE.gif"/>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4857752" y="1071546"/>
            <a:ext cx="3933825" cy="2705100"/>
          </a:xfrm>
          <a:prstGeom prst="rect">
            <a:avLst/>
          </a:prstGeom>
        </p:spPr>
      </p:pic>
      <p:sp>
        <p:nvSpPr>
          <p:cNvPr id="8197" name="Rectangle 2"/>
          <p:cNvSpPr>
            <a:spLocks noGrp="1" noChangeArrowheads="1"/>
          </p:cNvSpPr>
          <p:nvPr>
            <p:ph type="title"/>
          </p:nvPr>
        </p:nvSpPr>
        <p:spPr/>
        <p:txBody>
          <a:bodyPr>
            <a:normAutofit/>
          </a:bodyPr>
          <a:lstStyle/>
          <a:p>
            <a:pPr eaLnBrk="1" hangingPunct="1"/>
            <a:r>
              <a:rPr lang="en-US" dirty="0" smtClean="0"/>
              <a:t>Rectangular waveguide</a:t>
            </a:r>
          </a:p>
        </p:txBody>
      </p:sp>
      <p:sp>
        <p:nvSpPr>
          <p:cNvPr id="21" name="Footer Placeholder 20"/>
          <p:cNvSpPr>
            <a:spLocks noGrp="1"/>
          </p:cNvSpPr>
          <p:nvPr>
            <p:ph type="ftr" sz="quarter" idx="11"/>
          </p:nvPr>
        </p:nvSpPr>
        <p:spPr/>
        <p:txBody>
          <a:bodyPr/>
          <a:lstStyle/>
          <a:p>
            <a:pPr>
              <a:defRPr/>
            </a:pPr>
            <a:r>
              <a:rPr lang="en-GB" smtClean="0">
                <a:solidFill>
                  <a:prstClr val="black"/>
                </a:solidFill>
              </a:rPr>
              <a:t>Fifth International Accelerator School for Linear Colliders, Villars 2010</a:t>
            </a:r>
            <a:endParaRPr lang="en-US">
              <a:solidFill>
                <a:prstClr val="black"/>
              </a:solidFill>
            </a:endParaRPr>
          </a:p>
        </p:txBody>
      </p:sp>
      <p:sp>
        <p:nvSpPr>
          <p:cNvPr id="8198" name="Text Box 83"/>
          <p:cNvSpPr txBox="1">
            <a:spLocks noChangeArrowheads="1"/>
          </p:cNvSpPr>
          <p:nvPr/>
        </p:nvSpPr>
        <p:spPr bwMode="auto">
          <a:xfrm>
            <a:off x="900113" y="1071546"/>
            <a:ext cx="3600449" cy="1615827"/>
          </a:xfrm>
          <a:prstGeom prst="rect">
            <a:avLst/>
          </a:prstGeom>
          <a:noFill/>
          <a:ln w="9525">
            <a:noFill/>
            <a:miter lim="800000"/>
            <a:headEnd/>
            <a:tailEnd/>
          </a:ln>
        </p:spPr>
        <p:txBody>
          <a:bodyPr wrap="square">
            <a:spAutoFit/>
          </a:bodyPr>
          <a:lstStyle/>
          <a:p>
            <a:r>
              <a:rPr lang="en-US" sz="1600" dirty="0">
                <a:solidFill>
                  <a:prstClr val="black"/>
                </a:solidFill>
              </a:rPr>
              <a:t>Fundamental (TE</a:t>
            </a:r>
            <a:r>
              <a:rPr lang="en-US" sz="1600" baseline="-25000" dirty="0">
                <a:solidFill>
                  <a:prstClr val="black"/>
                </a:solidFill>
              </a:rPr>
              <a:t>10</a:t>
            </a:r>
            <a:r>
              <a:rPr lang="en-US" sz="1600" dirty="0">
                <a:solidFill>
                  <a:prstClr val="black"/>
                </a:solidFill>
              </a:rPr>
              <a:t> or H</a:t>
            </a:r>
            <a:r>
              <a:rPr lang="en-US" sz="1600" baseline="-25000" dirty="0">
                <a:solidFill>
                  <a:prstClr val="black"/>
                </a:solidFill>
              </a:rPr>
              <a:t>10</a:t>
            </a:r>
            <a:r>
              <a:rPr lang="en-US" sz="1600" dirty="0">
                <a:solidFill>
                  <a:prstClr val="black"/>
                </a:solidFill>
              </a:rPr>
              <a:t>) mode</a:t>
            </a:r>
          </a:p>
          <a:p>
            <a:r>
              <a:rPr lang="en-US" sz="1600" dirty="0">
                <a:solidFill>
                  <a:prstClr val="black"/>
                </a:solidFill>
              </a:rPr>
              <a:t>in a standard rectangular waveguide</a:t>
            </a:r>
            <a:r>
              <a:rPr lang="en-US" sz="1600" dirty="0" smtClean="0">
                <a:solidFill>
                  <a:prstClr val="black"/>
                </a:solidFill>
              </a:rPr>
              <a:t>.</a:t>
            </a:r>
          </a:p>
          <a:p>
            <a:endParaRPr lang="en-US" sz="300" dirty="0" smtClean="0">
              <a:solidFill>
                <a:prstClr val="black"/>
              </a:solidFill>
            </a:endParaRPr>
          </a:p>
          <a:p>
            <a:r>
              <a:rPr lang="en-US" sz="1600" b="1" i="1" u="sng" dirty="0" smtClean="0">
                <a:solidFill>
                  <a:prstClr val="black"/>
                </a:solidFill>
              </a:rPr>
              <a:t>Example:</a:t>
            </a:r>
            <a:r>
              <a:rPr lang="en-US" sz="1600" dirty="0" smtClean="0">
                <a:solidFill>
                  <a:prstClr val="black"/>
                </a:solidFill>
              </a:rPr>
              <a:t> “S-band” : </a:t>
            </a:r>
            <a:r>
              <a:rPr lang="en-GB" sz="1600" dirty="0" smtClean="0">
                <a:solidFill>
                  <a:prstClr val="black"/>
                </a:solidFill>
              </a:rPr>
              <a:t>2.6 GHz ... 3.95 GHz,</a:t>
            </a:r>
          </a:p>
          <a:p>
            <a:r>
              <a:rPr lang="en-GB" sz="1600" dirty="0" smtClean="0">
                <a:solidFill>
                  <a:prstClr val="black"/>
                </a:solidFill>
              </a:rPr>
              <a:t>Waveguide type WR284 (2.84” wide), dimensions: 72.14 mm x 34.04 mm.</a:t>
            </a:r>
          </a:p>
          <a:p>
            <a:r>
              <a:rPr lang="en-GB" sz="1600" dirty="0" smtClean="0">
                <a:solidFill>
                  <a:prstClr val="black"/>
                </a:solidFill>
              </a:rPr>
              <a:t>Operated at </a:t>
            </a:r>
            <a:r>
              <a:rPr lang="en-GB" sz="1600" i="1" dirty="0" smtClean="0">
                <a:solidFill>
                  <a:prstClr val="black"/>
                </a:solidFill>
              </a:rPr>
              <a:t>f</a:t>
            </a:r>
            <a:r>
              <a:rPr lang="en-GB" sz="1600" dirty="0" smtClean="0">
                <a:solidFill>
                  <a:prstClr val="black"/>
                </a:solidFill>
              </a:rPr>
              <a:t> = 3 GHz.</a:t>
            </a:r>
            <a:endParaRPr lang="en-US" sz="1600" dirty="0">
              <a:solidFill>
                <a:prstClr val="black"/>
              </a:solidFill>
            </a:endParaRPr>
          </a:p>
        </p:txBody>
      </p:sp>
      <p:sp>
        <p:nvSpPr>
          <p:cNvPr id="8199" name="Text Box 84"/>
          <p:cNvSpPr txBox="1">
            <a:spLocks noChangeArrowheads="1"/>
          </p:cNvSpPr>
          <p:nvPr/>
        </p:nvSpPr>
        <p:spPr bwMode="auto">
          <a:xfrm>
            <a:off x="5357818" y="1285860"/>
            <a:ext cx="1208985" cy="338554"/>
          </a:xfrm>
          <a:prstGeom prst="rect">
            <a:avLst/>
          </a:prstGeom>
          <a:noFill/>
          <a:ln w="9525">
            <a:noFill/>
            <a:miter lim="800000"/>
            <a:headEnd/>
            <a:tailEnd/>
          </a:ln>
        </p:spPr>
        <p:txBody>
          <a:bodyPr wrap="none">
            <a:spAutoFit/>
          </a:bodyPr>
          <a:lstStyle/>
          <a:p>
            <a:r>
              <a:rPr lang="en-US" sz="1600" dirty="0">
                <a:solidFill>
                  <a:prstClr val="black"/>
                </a:solidFill>
              </a:rPr>
              <a:t>electric field</a:t>
            </a:r>
          </a:p>
        </p:txBody>
      </p:sp>
      <p:sp>
        <p:nvSpPr>
          <p:cNvPr id="8200" name="Text Box 85"/>
          <p:cNvSpPr txBox="1">
            <a:spLocks noChangeArrowheads="1"/>
          </p:cNvSpPr>
          <p:nvPr/>
        </p:nvSpPr>
        <p:spPr bwMode="auto">
          <a:xfrm>
            <a:off x="5572132" y="3857628"/>
            <a:ext cx="1364989" cy="338554"/>
          </a:xfrm>
          <a:prstGeom prst="rect">
            <a:avLst/>
          </a:prstGeom>
          <a:noFill/>
          <a:ln w="9525">
            <a:noFill/>
            <a:miter lim="800000"/>
            <a:headEnd/>
            <a:tailEnd/>
          </a:ln>
        </p:spPr>
        <p:txBody>
          <a:bodyPr wrap="none">
            <a:spAutoFit/>
          </a:bodyPr>
          <a:lstStyle/>
          <a:p>
            <a:r>
              <a:rPr lang="en-US" sz="1600" dirty="0">
                <a:solidFill>
                  <a:prstClr val="black"/>
                </a:solidFill>
              </a:rPr>
              <a:t>magnetic field</a:t>
            </a:r>
          </a:p>
        </p:txBody>
      </p:sp>
      <p:sp>
        <p:nvSpPr>
          <p:cNvPr id="8201" name="Text Box 90"/>
          <p:cNvSpPr txBox="1">
            <a:spLocks noChangeArrowheads="1"/>
          </p:cNvSpPr>
          <p:nvPr/>
        </p:nvSpPr>
        <p:spPr bwMode="auto">
          <a:xfrm>
            <a:off x="633413" y="3276600"/>
            <a:ext cx="1219949" cy="338554"/>
          </a:xfrm>
          <a:prstGeom prst="rect">
            <a:avLst/>
          </a:prstGeom>
          <a:noFill/>
          <a:ln w="9525">
            <a:noFill/>
            <a:miter lim="800000"/>
            <a:headEnd/>
            <a:tailEnd/>
          </a:ln>
        </p:spPr>
        <p:txBody>
          <a:bodyPr wrap="none">
            <a:spAutoFit/>
          </a:bodyPr>
          <a:lstStyle/>
          <a:p>
            <a:r>
              <a:rPr lang="en-US" sz="1600" dirty="0">
                <a:solidFill>
                  <a:prstClr val="black"/>
                </a:solidFill>
              </a:rPr>
              <a:t>power flow:</a:t>
            </a:r>
          </a:p>
        </p:txBody>
      </p:sp>
      <p:sp>
        <p:nvSpPr>
          <p:cNvPr id="8207" name="Line 86"/>
          <p:cNvSpPr>
            <a:spLocks noChangeShapeType="1"/>
          </p:cNvSpPr>
          <p:nvPr/>
        </p:nvSpPr>
        <p:spPr bwMode="auto">
          <a:xfrm>
            <a:off x="7429520" y="1643050"/>
            <a:ext cx="1195387" cy="228600"/>
          </a:xfrm>
          <a:prstGeom prst="line">
            <a:avLst/>
          </a:prstGeom>
          <a:noFill/>
          <a:ln w="9525">
            <a:solidFill>
              <a:schemeClr val="tx1"/>
            </a:solidFill>
            <a:round/>
            <a:headEnd/>
            <a:tailEnd type="triangle" w="med" len="med"/>
          </a:ln>
        </p:spPr>
        <p:txBody>
          <a:bodyPr wrap="none" anchor="ctr"/>
          <a:lstStyle/>
          <a:p>
            <a:endParaRPr lang="en-GB">
              <a:solidFill>
                <a:prstClr val="black"/>
              </a:solidFill>
            </a:endParaRPr>
          </a:p>
        </p:txBody>
      </p:sp>
      <p:sp>
        <p:nvSpPr>
          <p:cNvPr id="8208" name="Text Box 88"/>
          <p:cNvSpPr txBox="1">
            <a:spLocks noChangeArrowheads="1"/>
          </p:cNvSpPr>
          <p:nvPr/>
        </p:nvSpPr>
        <p:spPr bwMode="auto">
          <a:xfrm>
            <a:off x="7572396" y="1142984"/>
            <a:ext cx="1131785" cy="338554"/>
          </a:xfrm>
          <a:prstGeom prst="rect">
            <a:avLst/>
          </a:prstGeom>
          <a:noFill/>
          <a:ln w="9525">
            <a:noFill/>
            <a:miter lim="800000"/>
            <a:headEnd/>
            <a:tailEnd/>
          </a:ln>
        </p:spPr>
        <p:txBody>
          <a:bodyPr wrap="none">
            <a:spAutoFit/>
          </a:bodyPr>
          <a:lstStyle/>
          <a:p>
            <a:r>
              <a:rPr lang="en-US" sz="1600" dirty="0">
                <a:solidFill>
                  <a:prstClr val="black"/>
                </a:solidFill>
              </a:rPr>
              <a:t>power flow</a:t>
            </a:r>
          </a:p>
        </p:txBody>
      </p:sp>
      <p:sp>
        <p:nvSpPr>
          <p:cNvPr id="8211" name="Line 87"/>
          <p:cNvSpPr>
            <a:spLocks noChangeShapeType="1"/>
          </p:cNvSpPr>
          <p:nvPr/>
        </p:nvSpPr>
        <p:spPr bwMode="auto">
          <a:xfrm>
            <a:off x="7500958" y="4414846"/>
            <a:ext cx="1285884" cy="228600"/>
          </a:xfrm>
          <a:prstGeom prst="line">
            <a:avLst/>
          </a:prstGeom>
          <a:noFill/>
          <a:ln w="9525">
            <a:solidFill>
              <a:schemeClr val="tx1"/>
            </a:solidFill>
            <a:round/>
            <a:headEnd/>
            <a:tailEnd type="triangle" w="med" len="med"/>
          </a:ln>
        </p:spPr>
        <p:txBody>
          <a:bodyPr wrap="none" anchor="ctr"/>
          <a:lstStyle/>
          <a:p>
            <a:endParaRPr lang="en-GB">
              <a:solidFill>
                <a:prstClr val="black"/>
              </a:solidFill>
            </a:endParaRPr>
          </a:p>
        </p:txBody>
      </p:sp>
      <p:sp>
        <p:nvSpPr>
          <p:cNvPr id="22" name="Text Box 88"/>
          <p:cNvSpPr txBox="1">
            <a:spLocks noChangeArrowheads="1"/>
          </p:cNvSpPr>
          <p:nvPr/>
        </p:nvSpPr>
        <p:spPr bwMode="auto">
          <a:xfrm>
            <a:off x="7715272" y="4071942"/>
            <a:ext cx="1131785" cy="338554"/>
          </a:xfrm>
          <a:prstGeom prst="rect">
            <a:avLst/>
          </a:prstGeom>
          <a:noFill/>
          <a:ln w="9525">
            <a:noFill/>
            <a:miter lim="800000"/>
            <a:headEnd/>
            <a:tailEnd/>
          </a:ln>
        </p:spPr>
        <p:txBody>
          <a:bodyPr wrap="none">
            <a:spAutoFit/>
          </a:bodyPr>
          <a:lstStyle/>
          <a:p>
            <a:r>
              <a:rPr lang="en-US" sz="1600" dirty="0">
                <a:solidFill>
                  <a:prstClr val="black"/>
                </a:solidFill>
              </a:rPr>
              <a:t>power flow</a:t>
            </a:r>
          </a:p>
        </p:txBody>
      </p:sp>
      <p:graphicFrame>
        <p:nvGraphicFramePr>
          <p:cNvPr id="24" name="Object 23"/>
          <p:cNvGraphicFramePr>
            <a:graphicFrameLocks noChangeAspect="1"/>
          </p:cNvGraphicFramePr>
          <p:nvPr/>
        </p:nvGraphicFramePr>
        <p:xfrm>
          <a:off x="1907704" y="2893219"/>
          <a:ext cx="2105025" cy="1071562"/>
        </p:xfrm>
        <a:graphic>
          <a:graphicData uri="http://schemas.openxmlformats.org/presentationml/2006/ole">
            <mc:AlternateContent xmlns:mc="http://schemas.openxmlformats.org/markup-compatibility/2006">
              <mc:Choice xmlns:v="urn:schemas-microsoft-com:vml" Requires="v">
                <p:oleObj spid="_x0000_s78904" name="Equation" r:id="rId6" imgW="1396800" imgH="711000" progId="Equation.3">
                  <p:embed/>
                </p:oleObj>
              </mc:Choice>
              <mc:Fallback>
                <p:oleObj name="Equation" r:id="rId6" imgW="1396800" imgH="711000" progId="Equation.3">
                  <p:embed/>
                  <p:pic>
                    <p:nvPicPr>
                      <p:cNvPr id="0"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07704" y="2893219"/>
                        <a:ext cx="2105025" cy="10715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 name="Slide Number Placeholder 14"/>
          <p:cNvSpPr>
            <a:spLocks noGrp="1"/>
          </p:cNvSpPr>
          <p:nvPr>
            <p:ph type="sldNum" sz="quarter" idx="12"/>
          </p:nvPr>
        </p:nvSpPr>
        <p:spPr/>
        <p:txBody>
          <a:bodyPr/>
          <a:lstStyle/>
          <a:p>
            <a:fld id="{38303BAA-D2EE-48AD-B78A-FD7C1FAED497}" type="slidenum">
              <a:rPr lang="en-GB" smtClean="0">
                <a:solidFill>
                  <a:prstClr val="black">
                    <a:tint val="75000"/>
                  </a:prstClr>
                </a:solidFill>
              </a:rPr>
              <a:pPr/>
              <a:t>22</a:t>
            </a:fld>
            <a:endParaRPr lang="en-GB">
              <a:solidFill>
                <a:prstClr val="black">
                  <a:tint val="75000"/>
                </a:prstClr>
              </a:solidFill>
            </a:endParaRP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23</a:t>
            </a:fld>
            <a:endParaRPr lang="en-US" dirty="0"/>
          </a:p>
        </p:txBody>
      </p:sp>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5111552" y="3429000"/>
            <a:ext cx="4032448" cy="3132842"/>
          </a:xfrm>
          <a:prstGeom prst="rect">
            <a:avLst/>
          </a:prstGeom>
          <a:noFill/>
          <a:ln w="9525">
            <a:noFill/>
            <a:miter lim="800000"/>
            <a:headEnd/>
            <a:tailEnd/>
          </a:ln>
          <a:effectLst/>
        </p:spPr>
      </p:pic>
      <p:pic>
        <p:nvPicPr>
          <p:cNvPr id="1029" name="Picture 5"/>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5158530" y="0"/>
            <a:ext cx="3985470" cy="3096344"/>
          </a:xfrm>
          <a:prstGeom prst="rect">
            <a:avLst/>
          </a:prstGeom>
          <a:noFill/>
          <a:ln w="9525">
            <a:noFill/>
            <a:miter lim="800000"/>
            <a:headEnd/>
            <a:tailEnd/>
          </a:ln>
          <a:effectLst/>
        </p:spPr>
      </p:pic>
      <p:pic>
        <p:nvPicPr>
          <p:cNvPr id="1034" name="Picture 10"/>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251520" y="1844824"/>
            <a:ext cx="4619625" cy="3267075"/>
          </a:xfrm>
          <a:prstGeom prst="rect">
            <a:avLst/>
          </a:prstGeom>
          <a:noFill/>
          <a:ln w="9525">
            <a:noFill/>
            <a:miter lim="800000"/>
            <a:headEnd/>
            <a:tailEnd/>
          </a:ln>
          <a:effectLst/>
        </p:spPr>
      </p:pic>
      <p:cxnSp>
        <p:nvCxnSpPr>
          <p:cNvPr id="13" name="Straight Arrow Connector 12"/>
          <p:cNvCxnSpPr/>
          <p:nvPr/>
        </p:nvCxnSpPr>
        <p:spPr>
          <a:xfrm rot="10800000" flipV="1">
            <a:off x="3779912" y="2492896"/>
            <a:ext cx="1296144" cy="43204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rot="10800000">
            <a:off x="2987824" y="3140968"/>
            <a:ext cx="2016224" cy="72008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043608" y="5517232"/>
            <a:ext cx="4032448" cy="646331"/>
          </a:xfrm>
          <a:prstGeom prst="rect">
            <a:avLst/>
          </a:prstGeom>
          <a:noFill/>
        </p:spPr>
        <p:txBody>
          <a:bodyPr wrap="square" rtlCol="0">
            <a:spAutoFit/>
          </a:bodyPr>
          <a:lstStyle/>
          <a:p>
            <a:r>
              <a:rPr lang="en-US" dirty="0" smtClean="0"/>
              <a:t>Horizontal green line: waveguide k is 0.75 of free space k at 11.994 GHz </a:t>
            </a:r>
            <a:endParaRPr lang="en-US" dirty="0"/>
          </a:p>
        </p:txBody>
      </p:sp>
      <p:sp>
        <p:nvSpPr>
          <p:cNvPr id="22" name="TextBox 21"/>
          <p:cNvSpPr txBox="1"/>
          <p:nvPr/>
        </p:nvSpPr>
        <p:spPr>
          <a:xfrm>
            <a:off x="107504" y="260648"/>
            <a:ext cx="4752528" cy="646331"/>
          </a:xfrm>
          <a:prstGeom prst="rect">
            <a:avLst/>
          </a:prstGeom>
          <a:noFill/>
        </p:spPr>
        <p:txBody>
          <a:bodyPr wrap="square" rtlCol="0">
            <a:spAutoFit/>
          </a:bodyPr>
          <a:lstStyle/>
          <a:p>
            <a:r>
              <a:rPr lang="en-US" dirty="0" smtClean="0"/>
              <a:t>Wavelength in another picture – the dispersion curve.</a:t>
            </a:r>
            <a:endParaRPr lang="en-US" dirty="0"/>
          </a:p>
        </p:txBody>
      </p:sp>
      <p:sp>
        <p:nvSpPr>
          <p:cNvPr id="23" name="TextBox 22"/>
          <p:cNvSpPr txBox="1"/>
          <p:nvPr/>
        </p:nvSpPr>
        <p:spPr>
          <a:xfrm>
            <a:off x="8100392" y="2852936"/>
            <a:ext cx="766235" cy="369332"/>
          </a:xfrm>
          <a:prstGeom prst="rect">
            <a:avLst/>
          </a:prstGeom>
          <a:noFill/>
        </p:spPr>
        <p:txBody>
          <a:bodyPr wrap="none" rtlCol="0">
            <a:spAutoFit/>
          </a:bodyPr>
          <a:lstStyle/>
          <a:p>
            <a:r>
              <a:rPr lang="en-US" dirty="0" smtClean="0"/>
              <a:t>case 1</a:t>
            </a:r>
            <a:endParaRPr lang="en-US" dirty="0"/>
          </a:p>
        </p:txBody>
      </p:sp>
      <p:sp>
        <p:nvSpPr>
          <p:cNvPr id="24" name="TextBox 23"/>
          <p:cNvSpPr txBox="1"/>
          <p:nvPr/>
        </p:nvSpPr>
        <p:spPr>
          <a:xfrm>
            <a:off x="8028384" y="6309320"/>
            <a:ext cx="766235" cy="369332"/>
          </a:xfrm>
          <a:prstGeom prst="rect">
            <a:avLst/>
          </a:prstGeom>
          <a:noFill/>
        </p:spPr>
        <p:txBody>
          <a:bodyPr wrap="none" rtlCol="0">
            <a:spAutoFit/>
          </a:bodyPr>
          <a:lstStyle/>
          <a:p>
            <a:r>
              <a:rPr lang="en-US" dirty="0" smtClean="0"/>
              <a:t>case 2</a:t>
            </a:r>
            <a:endParaRPr lang="en-US" dirty="0"/>
          </a:p>
        </p:txBody>
      </p:sp>
      <p:graphicFrame>
        <p:nvGraphicFramePr>
          <p:cNvPr id="12" name="Object 11"/>
          <p:cNvGraphicFramePr>
            <a:graphicFrameLocks noChangeAspect="1"/>
          </p:cNvGraphicFramePr>
          <p:nvPr/>
        </p:nvGraphicFramePr>
        <p:xfrm>
          <a:off x="4451350" y="3340100"/>
          <a:ext cx="241300" cy="177800"/>
        </p:xfrm>
        <a:graphic>
          <a:graphicData uri="http://schemas.openxmlformats.org/presentationml/2006/ole">
            <mc:AlternateContent xmlns:mc="http://schemas.openxmlformats.org/markup-compatibility/2006">
              <mc:Choice xmlns:v="urn:schemas-microsoft-com:vml" Requires="v">
                <p:oleObj spid="_x0000_s28835" name="Equation" r:id="rId7" imgW="241200" imgH="177480" progId="Equation.3">
                  <p:embed/>
                </p:oleObj>
              </mc:Choice>
              <mc:Fallback>
                <p:oleObj name="Equation" r:id="rId7" imgW="241200" imgH="177480" progId="Equation.3">
                  <p:embed/>
                  <p:pic>
                    <p:nvPicPr>
                      <p:cNvPr id="0" name="Picture 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451350" y="3340100"/>
                        <a:ext cx="241300" cy="177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5" name="Object 14"/>
          <p:cNvGraphicFramePr>
            <a:graphicFrameLocks noChangeAspect="1"/>
          </p:cNvGraphicFramePr>
          <p:nvPr/>
        </p:nvGraphicFramePr>
        <p:xfrm>
          <a:off x="1331640" y="980728"/>
          <a:ext cx="1742594" cy="792088"/>
        </p:xfrm>
        <a:graphic>
          <a:graphicData uri="http://schemas.openxmlformats.org/presentationml/2006/ole">
            <mc:AlternateContent xmlns:mc="http://schemas.openxmlformats.org/markup-compatibility/2006">
              <mc:Choice xmlns:v="urn:schemas-microsoft-com:vml" Requires="v">
                <p:oleObj spid="_x0000_s28836" name="Equation" r:id="rId9" imgW="1117440" imgH="507960" progId="Equation.3">
                  <p:embed/>
                </p:oleObj>
              </mc:Choice>
              <mc:Fallback>
                <p:oleObj name="Equation" r:id="rId9" imgW="1117440" imgH="507960" progId="Equation.3">
                  <p:embed/>
                  <p:pic>
                    <p:nvPicPr>
                      <p:cNvPr id="0" name="Picture 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331640" y="980728"/>
                        <a:ext cx="1742594" cy="7920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8675" name="Object 3"/>
          <p:cNvGraphicFramePr>
            <a:graphicFrameLocks noChangeAspect="1"/>
          </p:cNvGraphicFramePr>
          <p:nvPr/>
        </p:nvGraphicFramePr>
        <p:xfrm>
          <a:off x="251520" y="4869160"/>
          <a:ext cx="633413" cy="612775"/>
        </p:xfrm>
        <a:graphic>
          <a:graphicData uri="http://schemas.openxmlformats.org/presentationml/2006/ole">
            <mc:AlternateContent xmlns:mc="http://schemas.openxmlformats.org/markup-compatibility/2006">
              <mc:Choice xmlns:v="urn:schemas-microsoft-com:vml" Requires="v">
                <p:oleObj spid="_x0000_s28837" name="Equation" r:id="rId11" imgW="406080" imgH="393480" progId="Equation.3">
                  <p:embed/>
                </p:oleObj>
              </mc:Choice>
              <mc:Fallback>
                <p:oleObj name="Equation" r:id="rId11" imgW="406080" imgH="393480" progId="Equation.3">
                  <p:embed/>
                  <p:pic>
                    <p:nvPicPr>
                      <p:cNvPr id="0" name="Picture 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51520" y="4869160"/>
                        <a:ext cx="633413" cy="6127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Waveguide dispersion</a:t>
            </a:r>
            <a:endParaRPr lang="en-GB" dirty="0"/>
          </a:p>
        </p:txBody>
      </p:sp>
      <p:sp>
        <p:nvSpPr>
          <p:cNvPr id="4" name="Footer Placeholder 3"/>
          <p:cNvSpPr>
            <a:spLocks noGrp="1"/>
          </p:cNvSpPr>
          <p:nvPr>
            <p:ph type="ftr" sz="quarter" idx="11"/>
          </p:nvPr>
        </p:nvSpPr>
        <p:spPr/>
        <p:txBody>
          <a:bodyPr/>
          <a:lstStyle/>
          <a:p>
            <a:r>
              <a:rPr lang="en-GB" smtClean="0">
                <a:solidFill>
                  <a:prstClr val="black">
                    <a:tint val="75000"/>
                  </a:prstClr>
                </a:solidFill>
              </a:rPr>
              <a:t>Fifth International Accelerator School for Linear Colliders, Villars 2010</a:t>
            </a:r>
            <a:endParaRPr lang="en-GB">
              <a:solidFill>
                <a:prstClr val="black">
                  <a:tint val="75000"/>
                </a:prstClr>
              </a:solidFill>
            </a:endParaRPr>
          </a:p>
        </p:txBody>
      </p:sp>
      <p:sp>
        <p:nvSpPr>
          <p:cNvPr id="7" name="TextBox 6"/>
          <p:cNvSpPr txBox="1"/>
          <p:nvPr/>
        </p:nvSpPr>
        <p:spPr>
          <a:xfrm>
            <a:off x="285720" y="928670"/>
            <a:ext cx="3957639" cy="646331"/>
          </a:xfrm>
          <a:prstGeom prst="rect">
            <a:avLst/>
          </a:prstGeom>
          <a:noFill/>
        </p:spPr>
        <p:txBody>
          <a:bodyPr wrap="square" rtlCol="0">
            <a:spAutoFit/>
          </a:bodyPr>
          <a:lstStyle/>
          <a:p>
            <a:r>
              <a:rPr lang="en-GB" dirty="0" smtClean="0">
                <a:solidFill>
                  <a:prstClr val="black"/>
                </a:solidFill>
              </a:rPr>
              <a:t>What happens with different waveguide dimensions (different width </a:t>
            </a:r>
            <a:r>
              <a:rPr lang="en-GB" i="1" dirty="0" smtClean="0">
                <a:solidFill>
                  <a:prstClr val="black"/>
                </a:solidFill>
              </a:rPr>
              <a:t>a</a:t>
            </a:r>
            <a:r>
              <a:rPr lang="en-GB" dirty="0" smtClean="0">
                <a:solidFill>
                  <a:prstClr val="black"/>
                </a:solidFill>
              </a:rPr>
              <a:t>)?</a:t>
            </a:r>
            <a:endParaRPr lang="en-GB" dirty="0">
              <a:solidFill>
                <a:prstClr val="black"/>
              </a:solidFill>
            </a:endParaRPr>
          </a:p>
        </p:txBody>
      </p:sp>
      <p:pic>
        <p:nvPicPr>
          <p:cNvPr id="15" name="Picture 14" descr="Dispersion.pn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714348" y="3143248"/>
            <a:ext cx="2643206" cy="2723970"/>
          </a:xfrm>
          <a:prstGeom prst="rect">
            <a:avLst/>
          </a:prstGeom>
        </p:spPr>
      </p:pic>
      <p:graphicFrame>
        <p:nvGraphicFramePr>
          <p:cNvPr id="88067" name="Object 3"/>
          <p:cNvGraphicFramePr>
            <a:graphicFrameLocks noChangeAspect="1"/>
          </p:cNvGraphicFramePr>
          <p:nvPr/>
        </p:nvGraphicFramePr>
        <p:xfrm>
          <a:off x="3419872" y="5517232"/>
          <a:ext cx="296863" cy="560388"/>
        </p:xfrm>
        <a:graphic>
          <a:graphicData uri="http://schemas.openxmlformats.org/presentationml/2006/ole">
            <mc:AlternateContent xmlns:mc="http://schemas.openxmlformats.org/markup-compatibility/2006">
              <mc:Choice xmlns:v="urn:schemas-microsoft-com:vml" Requires="v">
                <p:oleObj spid="_x0000_s252176" name="Equation" r:id="rId5" imgW="228600" imgH="431640" progId="Equation.3">
                  <p:embed/>
                </p:oleObj>
              </mc:Choice>
              <mc:Fallback>
                <p:oleObj name="Equation" r:id="rId5" imgW="228600" imgH="43164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19872" y="5517232"/>
                        <a:ext cx="296863" cy="560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8068" name="Object 4"/>
          <p:cNvGraphicFramePr>
            <a:graphicFrameLocks noChangeAspect="1"/>
          </p:cNvGraphicFramePr>
          <p:nvPr/>
        </p:nvGraphicFramePr>
        <p:xfrm>
          <a:off x="419100" y="3344863"/>
          <a:ext cx="214313" cy="280987"/>
        </p:xfrm>
        <a:graphic>
          <a:graphicData uri="http://schemas.openxmlformats.org/presentationml/2006/ole">
            <mc:AlternateContent xmlns:mc="http://schemas.openxmlformats.org/markup-compatibility/2006">
              <mc:Choice xmlns:v="urn:schemas-microsoft-com:vml" Requires="v">
                <p:oleObj spid="_x0000_s252177" name="Equation" r:id="rId7" imgW="164880" imgH="215640" progId="Equation.3">
                  <p:embed/>
                </p:oleObj>
              </mc:Choice>
              <mc:Fallback>
                <p:oleObj name="Equation" r:id="rId7" imgW="164880" imgH="215640" progId="Equation.3">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9100" y="3344863"/>
                        <a:ext cx="214313" cy="2809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8" name="TextBox 17"/>
          <p:cNvSpPr txBox="1"/>
          <p:nvPr/>
        </p:nvSpPr>
        <p:spPr>
          <a:xfrm>
            <a:off x="4429124" y="1285860"/>
            <a:ext cx="1237839" cy="923330"/>
          </a:xfrm>
          <a:prstGeom prst="rect">
            <a:avLst/>
          </a:prstGeom>
          <a:noFill/>
        </p:spPr>
        <p:txBody>
          <a:bodyPr wrap="none" rtlCol="0">
            <a:spAutoFit/>
          </a:bodyPr>
          <a:lstStyle/>
          <a:p>
            <a:r>
              <a:rPr lang="en-GB" dirty="0" smtClean="0">
                <a:solidFill>
                  <a:prstClr val="black"/>
                </a:solidFill>
              </a:rPr>
              <a:t>1:</a:t>
            </a:r>
            <a:r>
              <a:rPr lang="en-GB" i="1" dirty="0" smtClean="0">
                <a:solidFill>
                  <a:prstClr val="black"/>
                </a:solidFill>
              </a:rPr>
              <a:t/>
            </a:r>
            <a:br>
              <a:rPr lang="en-GB" i="1" dirty="0" smtClean="0">
                <a:solidFill>
                  <a:prstClr val="black"/>
                </a:solidFill>
              </a:rPr>
            </a:br>
            <a:r>
              <a:rPr lang="en-GB" i="1" dirty="0" smtClean="0">
                <a:solidFill>
                  <a:prstClr val="black"/>
                </a:solidFill>
              </a:rPr>
              <a:t>a</a:t>
            </a:r>
            <a:r>
              <a:rPr lang="en-GB" dirty="0" smtClean="0">
                <a:solidFill>
                  <a:prstClr val="black"/>
                </a:solidFill>
              </a:rPr>
              <a:t> = 52 mm,</a:t>
            </a:r>
            <a:br>
              <a:rPr lang="en-GB" dirty="0" smtClean="0">
                <a:solidFill>
                  <a:prstClr val="black"/>
                </a:solidFill>
              </a:rPr>
            </a:br>
            <a:r>
              <a:rPr lang="en-GB" i="1" dirty="0" smtClean="0">
                <a:solidFill>
                  <a:prstClr val="black"/>
                </a:solidFill>
              </a:rPr>
              <a:t>f/</a:t>
            </a:r>
            <a:r>
              <a:rPr lang="en-GB" i="1" dirty="0" err="1" smtClean="0">
                <a:solidFill>
                  <a:prstClr val="black"/>
                </a:solidFill>
              </a:rPr>
              <a:t>f</a:t>
            </a:r>
            <a:r>
              <a:rPr lang="en-GB" i="1" baseline="-25000" dirty="0" err="1" smtClean="0">
                <a:solidFill>
                  <a:prstClr val="black"/>
                </a:solidFill>
              </a:rPr>
              <a:t>c</a:t>
            </a:r>
            <a:r>
              <a:rPr lang="en-GB" dirty="0" smtClean="0">
                <a:solidFill>
                  <a:prstClr val="black"/>
                </a:solidFill>
              </a:rPr>
              <a:t> = 1.04</a:t>
            </a:r>
            <a:endParaRPr lang="en-GB" dirty="0">
              <a:solidFill>
                <a:prstClr val="black"/>
              </a:solidFill>
            </a:endParaRPr>
          </a:p>
        </p:txBody>
      </p:sp>
      <p:sp>
        <p:nvSpPr>
          <p:cNvPr id="21" name="Oval 20"/>
          <p:cNvSpPr/>
          <p:nvPr/>
        </p:nvSpPr>
        <p:spPr>
          <a:xfrm>
            <a:off x="1398748" y="5587432"/>
            <a:ext cx="71438" cy="714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2" name="Oval 21"/>
          <p:cNvSpPr/>
          <p:nvPr/>
        </p:nvSpPr>
        <p:spPr>
          <a:xfrm>
            <a:off x="1695428" y="5015928"/>
            <a:ext cx="71438" cy="714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3" name="Oval 22"/>
          <p:cNvSpPr/>
          <p:nvPr/>
        </p:nvSpPr>
        <p:spPr>
          <a:xfrm>
            <a:off x="2571736" y="4006270"/>
            <a:ext cx="71438" cy="714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4" name="TextBox 23"/>
          <p:cNvSpPr txBox="1"/>
          <p:nvPr/>
        </p:nvSpPr>
        <p:spPr>
          <a:xfrm>
            <a:off x="1071538" y="5929330"/>
            <a:ext cx="739626" cy="369332"/>
          </a:xfrm>
          <a:prstGeom prst="rect">
            <a:avLst/>
          </a:prstGeom>
          <a:noFill/>
        </p:spPr>
        <p:txBody>
          <a:bodyPr wrap="none" rtlCol="0">
            <a:spAutoFit/>
          </a:bodyPr>
          <a:lstStyle/>
          <a:p>
            <a:r>
              <a:rPr lang="en-GB" dirty="0" err="1" smtClean="0">
                <a:solidFill>
                  <a:prstClr val="black"/>
                </a:solidFill>
              </a:rPr>
              <a:t>cutoff</a:t>
            </a:r>
            <a:endParaRPr lang="en-GB" dirty="0">
              <a:solidFill>
                <a:prstClr val="black"/>
              </a:solidFill>
            </a:endParaRPr>
          </a:p>
        </p:txBody>
      </p:sp>
      <p:graphicFrame>
        <p:nvGraphicFramePr>
          <p:cNvPr id="88066" name="Object 2"/>
          <p:cNvGraphicFramePr>
            <a:graphicFrameLocks noChangeAspect="1"/>
          </p:cNvGraphicFramePr>
          <p:nvPr/>
        </p:nvGraphicFramePr>
        <p:xfrm>
          <a:off x="2267744" y="4221088"/>
          <a:ext cx="1981200" cy="676275"/>
        </p:xfrm>
        <a:graphic>
          <a:graphicData uri="http://schemas.openxmlformats.org/presentationml/2006/ole">
            <mc:AlternateContent xmlns:mc="http://schemas.openxmlformats.org/markup-compatibility/2006">
              <mc:Choice xmlns:v="urn:schemas-microsoft-com:vml" Requires="v">
                <p:oleObj spid="_x0000_s252178" name="Equation" r:id="rId9" imgW="1523880" imgH="520560" progId="Equation.3">
                  <p:embed/>
                </p:oleObj>
              </mc:Choice>
              <mc:Fallback>
                <p:oleObj name="Equation" r:id="rId9" imgW="1523880" imgH="520560" progId="Equation.3">
                  <p:embed/>
                  <p:pic>
                    <p:nvPicPr>
                      <p:cNvPr id="0" name="Picture 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267744" y="4221088"/>
                        <a:ext cx="1981200" cy="6762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8069" name="Object 5"/>
          <p:cNvGraphicFramePr>
            <a:graphicFrameLocks noChangeAspect="1"/>
          </p:cNvGraphicFramePr>
          <p:nvPr/>
        </p:nvGraphicFramePr>
        <p:xfrm>
          <a:off x="2411760" y="3068960"/>
          <a:ext cx="527050" cy="511175"/>
        </p:xfrm>
        <a:graphic>
          <a:graphicData uri="http://schemas.openxmlformats.org/presentationml/2006/ole">
            <mc:AlternateContent xmlns:mc="http://schemas.openxmlformats.org/markup-compatibility/2006">
              <mc:Choice xmlns:v="urn:schemas-microsoft-com:vml" Requires="v">
                <p:oleObj spid="_x0000_s252179" name="Equation" r:id="rId11" imgW="406080" imgH="393480" progId="Equation.3">
                  <p:embed/>
                </p:oleObj>
              </mc:Choice>
              <mc:Fallback>
                <p:oleObj name="Equation" r:id="rId11" imgW="406080" imgH="393480" progId="Equation.3">
                  <p:embed/>
                  <p:pic>
                    <p:nvPicPr>
                      <p:cNvPr id="0" name="Picture 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411760" y="3068960"/>
                        <a:ext cx="527050" cy="511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8070" name="Object 6"/>
          <p:cNvGraphicFramePr>
            <a:graphicFrameLocks noChangeAspect="1"/>
          </p:cNvGraphicFramePr>
          <p:nvPr/>
        </p:nvGraphicFramePr>
        <p:xfrm>
          <a:off x="1763688" y="5877272"/>
          <a:ext cx="676275" cy="511175"/>
        </p:xfrm>
        <a:graphic>
          <a:graphicData uri="http://schemas.openxmlformats.org/presentationml/2006/ole">
            <mc:AlternateContent xmlns:mc="http://schemas.openxmlformats.org/markup-compatibility/2006">
              <mc:Choice xmlns:v="urn:schemas-microsoft-com:vml" Requires="v">
                <p:oleObj spid="_x0000_s252180" name="Equation" r:id="rId13" imgW="520560" imgH="393480" progId="Equation.3">
                  <p:embed/>
                </p:oleObj>
              </mc:Choice>
              <mc:Fallback>
                <p:oleObj name="Equation" r:id="rId13" imgW="520560" imgH="393480" progId="Equation.3">
                  <p:embed/>
                  <p:pic>
                    <p:nvPicPr>
                      <p:cNvPr id="0" name="Picture 6"/>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763688" y="5877272"/>
                        <a:ext cx="676275" cy="511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26" name="Picture 25" descr="S3.0EW52.gif"/>
          <p:cNvPicPr>
            <a:picLocks noChangeAspect="1"/>
          </p:cNvPicPr>
          <p:nvPr/>
        </p:nvPicPr>
        <p:blipFill>
          <a:blip r:embed="rId15" cstate="print">
            <a:extLst>
              <a:ext uri="{28A0092B-C50C-407E-A947-70E740481C1C}">
                <a14:useLocalDpi xmlns:a14="http://schemas.microsoft.com/office/drawing/2010/main"/>
              </a:ext>
            </a:extLst>
          </a:blip>
          <a:stretch>
            <a:fillRect/>
          </a:stretch>
        </p:blipFill>
        <p:spPr>
          <a:xfrm>
            <a:off x="5572132" y="770804"/>
            <a:ext cx="3486150" cy="2286000"/>
          </a:xfrm>
          <a:prstGeom prst="rect">
            <a:avLst/>
          </a:prstGeom>
        </p:spPr>
      </p:pic>
      <p:pic>
        <p:nvPicPr>
          <p:cNvPr id="27" name="Picture 26" descr="S3.0EW72.gif"/>
          <p:cNvPicPr>
            <a:picLocks noChangeAspect="1"/>
          </p:cNvPicPr>
          <p:nvPr/>
        </p:nvPicPr>
        <p:blipFill>
          <a:blip r:embed="rId16" cstate="print">
            <a:extLst>
              <a:ext uri="{28A0092B-C50C-407E-A947-70E740481C1C}">
                <a14:useLocalDpi xmlns:a14="http://schemas.microsoft.com/office/drawing/2010/main"/>
              </a:ext>
            </a:extLst>
          </a:blip>
          <a:stretch>
            <a:fillRect/>
          </a:stretch>
        </p:blipFill>
        <p:spPr>
          <a:xfrm>
            <a:off x="5629282" y="2579239"/>
            <a:ext cx="3429000" cy="2286000"/>
          </a:xfrm>
          <a:prstGeom prst="rect">
            <a:avLst/>
          </a:prstGeom>
        </p:spPr>
      </p:pic>
      <p:pic>
        <p:nvPicPr>
          <p:cNvPr id="25" name="Picture 24" descr="S3.0EW144.gif"/>
          <p:cNvPicPr>
            <a:picLocks noChangeAspect="1"/>
          </p:cNvPicPr>
          <p:nvPr/>
        </p:nvPicPr>
        <p:blipFill>
          <a:blip r:embed="rId17" cstate="print">
            <a:extLst>
              <a:ext uri="{28A0092B-C50C-407E-A947-70E740481C1C}">
                <a14:useLocalDpi xmlns:a14="http://schemas.microsoft.com/office/drawing/2010/main"/>
              </a:ext>
            </a:extLst>
          </a:blip>
          <a:stretch>
            <a:fillRect/>
          </a:stretch>
        </p:blipFill>
        <p:spPr>
          <a:xfrm>
            <a:off x="5629282" y="4429132"/>
            <a:ext cx="3429000" cy="2286000"/>
          </a:xfrm>
          <a:prstGeom prst="rect">
            <a:avLst/>
          </a:prstGeom>
        </p:spPr>
      </p:pic>
      <p:sp>
        <p:nvSpPr>
          <p:cNvPr id="28" name="TextBox 27"/>
          <p:cNvSpPr txBox="1"/>
          <p:nvPr/>
        </p:nvSpPr>
        <p:spPr>
          <a:xfrm>
            <a:off x="7858148" y="867847"/>
            <a:ext cx="1027845" cy="369332"/>
          </a:xfrm>
          <a:prstGeom prst="rect">
            <a:avLst/>
          </a:prstGeom>
          <a:noFill/>
        </p:spPr>
        <p:txBody>
          <a:bodyPr wrap="none" rtlCol="0">
            <a:spAutoFit/>
          </a:bodyPr>
          <a:lstStyle/>
          <a:p>
            <a:r>
              <a:rPr lang="en-GB" i="1" dirty="0" smtClean="0">
                <a:solidFill>
                  <a:prstClr val="black"/>
                </a:solidFill>
              </a:rPr>
              <a:t>f</a:t>
            </a:r>
            <a:r>
              <a:rPr lang="en-GB" dirty="0" smtClean="0">
                <a:solidFill>
                  <a:prstClr val="black"/>
                </a:solidFill>
              </a:rPr>
              <a:t> = 3 GHz</a:t>
            </a:r>
            <a:endParaRPr lang="en-GB" dirty="0">
              <a:solidFill>
                <a:prstClr val="black"/>
              </a:solidFill>
            </a:endParaRPr>
          </a:p>
        </p:txBody>
      </p:sp>
      <p:sp>
        <p:nvSpPr>
          <p:cNvPr id="19" name="TextBox 18"/>
          <p:cNvSpPr txBox="1"/>
          <p:nvPr/>
        </p:nvSpPr>
        <p:spPr>
          <a:xfrm>
            <a:off x="4286248" y="3071810"/>
            <a:ext cx="1529586" cy="923330"/>
          </a:xfrm>
          <a:prstGeom prst="rect">
            <a:avLst/>
          </a:prstGeom>
          <a:noFill/>
        </p:spPr>
        <p:txBody>
          <a:bodyPr wrap="none" rtlCol="0">
            <a:spAutoFit/>
          </a:bodyPr>
          <a:lstStyle/>
          <a:p>
            <a:r>
              <a:rPr lang="en-GB" dirty="0" smtClean="0">
                <a:solidFill>
                  <a:prstClr val="black"/>
                </a:solidFill>
              </a:rPr>
              <a:t>2:</a:t>
            </a:r>
          </a:p>
          <a:p>
            <a:r>
              <a:rPr lang="en-GB" i="1" dirty="0" smtClean="0">
                <a:solidFill>
                  <a:prstClr val="black"/>
                </a:solidFill>
              </a:rPr>
              <a:t>a</a:t>
            </a:r>
            <a:r>
              <a:rPr lang="en-GB" dirty="0" smtClean="0">
                <a:solidFill>
                  <a:prstClr val="black"/>
                </a:solidFill>
              </a:rPr>
              <a:t> = 72.14 mm,</a:t>
            </a:r>
            <a:br>
              <a:rPr lang="en-GB" dirty="0" smtClean="0">
                <a:solidFill>
                  <a:prstClr val="black"/>
                </a:solidFill>
              </a:rPr>
            </a:br>
            <a:r>
              <a:rPr lang="en-GB" i="1" dirty="0" smtClean="0">
                <a:solidFill>
                  <a:prstClr val="black"/>
                </a:solidFill>
              </a:rPr>
              <a:t> f/</a:t>
            </a:r>
            <a:r>
              <a:rPr lang="en-GB" i="1" dirty="0" err="1" smtClean="0">
                <a:solidFill>
                  <a:prstClr val="black"/>
                </a:solidFill>
              </a:rPr>
              <a:t>f</a:t>
            </a:r>
            <a:r>
              <a:rPr lang="en-GB" i="1" baseline="-25000" dirty="0" err="1" smtClean="0">
                <a:solidFill>
                  <a:prstClr val="black"/>
                </a:solidFill>
              </a:rPr>
              <a:t>c</a:t>
            </a:r>
            <a:r>
              <a:rPr lang="en-GB" dirty="0" smtClean="0">
                <a:solidFill>
                  <a:prstClr val="black"/>
                </a:solidFill>
              </a:rPr>
              <a:t> = 1.44</a:t>
            </a:r>
            <a:endParaRPr lang="en-GB" dirty="0">
              <a:solidFill>
                <a:prstClr val="black"/>
              </a:solidFill>
            </a:endParaRPr>
          </a:p>
        </p:txBody>
      </p:sp>
      <p:sp>
        <p:nvSpPr>
          <p:cNvPr id="20" name="TextBox 19"/>
          <p:cNvSpPr txBox="1"/>
          <p:nvPr/>
        </p:nvSpPr>
        <p:spPr>
          <a:xfrm>
            <a:off x="4286248" y="4857760"/>
            <a:ext cx="1529586" cy="923330"/>
          </a:xfrm>
          <a:prstGeom prst="rect">
            <a:avLst/>
          </a:prstGeom>
          <a:noFill/>
        </p:spPr>
        <p:txBody>
          <a:bodyPr wrap="none" rtlCol="0">
            <a:spAutoFit/>
          </a:bodyPr>
          <a:lstStyle/>
          <a:p>
            <a:r>
              <a:rPr lang="en-GB" dirty="0" smtClean="0">
                <a:solidFill>
                  <a:prstClr val="black"/>
                </a:solidFill>
              </a:rPr>
              <a:t>3:</a:t>
            </a:r>
          </a:p>
          <a:p>
            <a:r>
              <a:rPr lang="en-GB" i="1" dirty="0" smtClean="0">
                <a:solidFill>
                  <a:prstClr val="black"/>
                </a:solidFill>
              </a:rPr>
              <a:t>a</a:t>
            </a:r>
            <a:r>
              <a:rPr lang="en-GB" dirty="0" smtClean="0">
                <a:solidFill>
                  <a:prstClr val="black"/>
                </a:solidFill>
              </a:rPr>
              <a:t> = 144.3 mm,</a:t>
            </a:r>
            <a:br>
              <a:rPr lang="en-GB" dirty="0" smtClean="0">
                <a:solidFill>
                  <a:prstClr val="black"/>
                </a:solidFill>
              </a:rPr>
            </a:br>
            <a:r>
              <a:rPr lang="en-GB" i="1" dirty="0" smtClean="0">
                <a:solidFill>
                  <a:prstClr val="black"/>
                </a:solidFill>
              </a:rPr>
              <a:t> f/</a:t>
            </a:r>
            <a:r>
              <a:rPr lang="en-GB" i="1" dirty="0" err="1" smtClean="0">
                <a:solidFill>
                  <a:prstClr val="black"/>
                </a:solidFill>
              </a:rPr>
              <a:t>f</a:t>
            </a:r>
            <a:r>
              <a:rPr lang="en-GB" i="1" baseline="-25000" dirty="0" err="1" smtClean="0">
                <a:solidFill>
                  <a:prstClr val="black"/>
                </a:solidFill>
              </a:rPr>
              <a:t>c</a:t>
            </a:r>
            <a:r>
              <a:rPr lang="en-GB" dirty="0" smtClean="0">
                <a:solidFill>
                  <a:prstClr val="black"/>
                </a:solidFill>
              </a:rPr>
              <a:t> = 2.88</a:t>
            </a:r>
            <a:endParaRPr lang="en-GB" dirty="0">
              <a:solidFill>
                <a:prstClr val="black"/>
              </a:solidFill>
            </a:endParaRPr>
          </a:p>
        </p:txBody>
      </p:sp>
      <p:sp>
        <p:nvSpPr>
          <p:cNvPr id="29" name="TextBox 28"/>
          <p:cNvSpPr txBox="1"/>
          <p:nvPr/>
        </p:nvSpPr>
        <p:spPr>
          <a:xfrm>
            <a:off x="1428728" y="5417122"/>
            <a:ext cx="301686" cy="369332"/>
          </a:xfrm>
          <a:prstGeom prst="rect">
            <a:avLst/>
          </a:prstGeom>
          <a:noFill/>
        </p:spPr>
        <p:txBody>
          <a:bodyPr wrap="none" rtlCol="0">
            <a:spAutoFit/>
          </a:bodyPr>
          <a:lstStyle/>
          <a:p>
            <a:r>
              <a:rPr lang="en-GB" dirty="0" smtClean="0">
                <a:solidFill>
                  <a:prstClr val="black"/>
                </a:solidFill>
              </a:rPr>
              <a:t>1</a:t>
            </a:r>
            <a:endParaRPr lang="en-GB" dirty="0">
              <a:solidFill>
                <a:prstClr val="black"/>
              </a:solidFill>
            </a:endParaRPr>
          </a:p>
        </p:txBody>
      </p:sp>
      <p:sp>
        <p:nvSpPr>
          <p:cNvPr id="31" name="TextBox 30"/>
          <p:cNvSpPr txBox="1"/>
          <p:nvPr/>
        </p:nvSpPr>
        <p:spPr>
          <a:xfrm>
            <a:off x="1733453" y="4857760"/>
            <a:ext cx="301686" cy="369332"/>
          </a:xfrm>
          <a:prstGeom prst="rect">
            <a:avLst/>
          </a:prstGeom>
          <a:noFill/>
        </p:spPr>
        <p:txBody>
          <a:bodyPr wrap="none" rtlCol="0">
            <a:spAutoFit/>
          </a:bodyPr>
          <a:lstStyle/>
          <a:p>
            <a:r>
              <a:rPr lang="en-GB" dirty="0" smtClean="0">
                <a:solidFill>
                  <a:prstClr val="black"/>
                </a:solidFill>
              </a:rPr>
              <a:t>2</a:t>
            </a:r>
            <a:endParaRPr lang="en-GB" dirty="0">
              <a:solidFill>
                <a:prstClr val="black"/>
              </a:solidFill>
            </a:endParaRPr>
          </a:p>
        </p:txBody>
      </p:sp>
      <p:sp>
        <p:nvSpPr>
          <p:cNvPr id="32" name="TextBox 31"/>
          <p:cNvSpPr txBox="1"/>
          <p:nvPr/>
        </p:nvSpPr>
        <p:spPr>
          <a:xfrm>
            <a:off x="2643174" y="3857628"/>
            <a:ext cx="301686" cy="369332"/>
          </a:xfrm>
          <a:prstGeom prst="rect">
            <a:avLst/>
          </a:prstGeom>
          <a:noFill/>
        </p:spPr>
        <p:txBody>
          <a:bodyPr wrap="none" rtlCol="0">
            <a:spAutoFit/>
          </a:bodyPr>
          <a:lstStyle/>
          <a:p>
            <a:r>
              <a:rPr lang="en-GB" dirty="0" smtClean="0">
                <a:solidFill>
                  <a:prstClr val="black"/>
                </a:solidFill>
              </a:rPr>
              <a:t>3</a:t>
            </a:r>
            <a:endParaRPr lang="en-GB" dirty="0">
              <a:solidFill>
                <a:prstClr val="black"/>
              </a:solidFill>
            </a:endParaRPr>
          </a:p>
        </p:txBody>
      </p:sp>
      <p:sp>
        <p:nvSpPr>
          <p:cNvPr id="30" name="TextBox 29"/>
          <p:cNvSpPr txBox="1"/>
          <p:nvPr/>
        </p:nvSpPr>
        <p:spPr>
          <a:xfrm>
            <a:off x="179512" y="6309320"/>
            <a:ext cx="1172116" cy="369332"/>
          </a:xfrm>
          <a:prstGeom prst="rect">
            <a:avLst/>
          </a:prstGeom>
          <a:noFill/>
        </p:spPr>
        <p:txBody>
          <a:bodyPr wrap="none" rtlCol="0">
            <a:spAutoFit/>
          </a:bodyPr>
          <a:lstStyle/>
          <a:p>
            <a:r>
              <a:rPr lang="en-US" dirty="0" err="1" smtClean="0"/>
              <a:t>Erk</a:t>
            </a:r>
            <a:r>
              <a:rPr lang="en-US" dirty="0" smtClean="0"/>
              <a:t> Jensen</a:t>
            </a:r>
            <a:endParaRPr lang="en-US" dirty="0"/>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25</a:t>
            </a:fld>
            <a:endParaRPr lang="en-US" dirty="0"/>
          </a:p>
        </p:txBody>
      </p:sp>
      <p:sp>
        <p:nvSpPr>
          <p:cNvPr id="6" name="TextBox 5"/>
          <p:cNvSpPr txBox="1"/>
          <p:nvPr/>
        </p:nvSpPr>
        <p:spPr>
          <a:xfrm>
            <a:off x="899592" y="5445224"/>
            <a:ext cx="5256584" cy="646331"/>
          </a:xfrm>
          <a:prstGeom prst="rect">
            <a:avLst/>
          </a:prstGeom>
          <a:noFill/>
        </p:spPr>
        <p:txBody>
          <a:bodyPr wrap="square" rtlCol="0">
            <a:spAutoFit/>
          </a:bodyPr>
          <a:lstStyle/>
          <a:p>
            <a:r>
              <a:rPr lang="en-US" dirty="0" smtClean="0"/>
              <a:t>Case 1: Wavelength is equal to free space wavelength, phase velocity equal to c.</a:t>
            </a:r>
            <a:endParaRPr lang="en-US" dirty="0"/>
          </a:p>
        </p:txBody>
      </p:sp>
      <p:sp>
        <p:nvSpPr>
          <p:cNvPr id="7" name="TextBox 6"/>
          <p:cNvSpPr txBox="1"/>
          <p:nvPr/>
        </p:nvSpPr>
        <p:spPr>
          <a:xfrm>
            <a:off x="6156176" y="1556792"/>
            <a:ext cx="2592288" cy="923330"/>
          </a:xfrm>
          <a:prstGeom prst="rect">
            <a:avLst/>
          </a:prstGeom>
          <a:noFill/>
        </p:spPr>
        <p:txBody>
          <a:bodyPr wrap="square" rtlCol="0">
            <a:spAutoFit/>
          </a:bodyPr>
          <a:lstStyle/>
          <a:p>
            <a:r>
              <a:rPr lang="en-US" dirty="0" smtClean="0"/>
              <a:t>Beam (blue dot) travels with the speed of light.</a:t>
            </a:r>
          </a:p>
          <a:p>
            <a:r>
              <a:rPr lang="en-US" i="1" dirty="0" smtClean="0"/>
              <a:t>z</a:t>
            </a:r>
            <a:r>
              <a:rPr lang="en-US" dirty="0" smtClean="0"/>
              <a:t>(</a:t>
            </a:r>
            <a:r>
              <a:rPr lang="en-US" i="1" dirty="0" smtClean="0"/>
              <a:t>t</a:t>
            </a:r>
            <a:r>
              <a:rPr lang="en-US" dirty="0" smtClean="0"/>
              <a:t>)=c</a:t>
            </a:r>
            <a:r>
              <a:rPr lang="en-US" i="1" dirty="0" smtClean="0"/>
              <a:t>t</a:t>
            </a:r>
            <a:endParaRPr lang="en-US" i="1" dirty="0"/>
          </a:p>
        </p:txBody>
      </p:sp>
      <p:sp>
        <p:nvSpPr>
          <p:cNvPr id="8" name="TextBox 7"/>
          <p:cNvSpPr txBox="1"/>
          <p:nvPr/>
        </p:nvSpPr>
        <p:spPr>
          <a:xfrm>
            <a:off x="2267744" y="260648"/>
            <a:ext cx="5432385" cy="461665"/>
          </a:xfrm>
          <a:prstGeom prst="rect">
            <a:avLst/>
          </a:prstGeom>
          <a:noFill/>
        </p:spPr>
        <p:txBody>
          <a:bodyPr wrap="none" rtlCol="0">
            <a:spAutoFit/>
          </a:bodyPr>
          <a:lstStyle/>
          <a:p>
            <a:r>
              <a:rPr lang="en-US" sz="2400" dirty="0" smtClean="0"/>
              <a:t>A first view of travelling wave acceleration</a:t>
            </a:r>
            <a:endParaRPr lang="en-US" sz="2400" dirty="0"/>
          </a:p>
        </p:txBody>
      </p:sp>
      <p:pic>
        <p:nvPicPr>
          <p:cNvPr id="27650" name="Picture 2" descr="\\CERN\dfs\Workspaces\w\Wuensch\Talks\2011\LC school 2011\calculations\in synchronism 2.gif"/>
          <p:cNvPicPr>
            <a:picLocks noChangeAspect="1" noChangeArrowheads="1" noCrop="1"/>
          </p:cNvPicPr>
          <p:nvPr/>
        </p:nvPicPr>
        <p:blipFill>
          <a:blip r:embed="rId4" cstate="print">
            <a:extLst>
              <a:ext uri="{28A0092B-C50C-407E-A947-70E740481C1C}">
                <a14:useLocalDpi xmlns:a14="http://schemas.microsoft.com/office/drawing/2010/main"/>
              </a:ext>
            </a:extLst>
          </a:blip>
          <a:srcRect/>
          <a:stretch>
            <a:fillRect/>
          </a:stretch>
        </p:blipFill>
        <p:spPr bwMode="auto">
          <a:xfrm>
            <a:off x="611560" y="989013"/>
            <a:ext cx="4800601" cy="4343400"/>
          </a:xfrm>
          <a:prstGeom prst="rect">
            <a:avLst/>
          </a:prstGeom>
          <a:noFill/>
        </p:spPr>
      </p:pic>
      <p:graphicFrame>
        <p:nvGraphicFramePr>
          <p:cNvPr id="9" name="Object 8"/>
          <p:cNvGraphicFramePr>
            <a:graphicFrameLocks noChangeAspect="1"/>
          </p:cNvGraphicFramePr>
          <p:nvPr/>
        </p:nvGraphicFramePr>
        <p:xfrm>
          <a:off x="6156176" y="3068960"/>
          <a:ext cx="2592288" cy="466612"/>
        </p:xfrm>
        <a:graphic>
          <a:graphicData uri="http://schemas.openxmlformats.org/presentationml/2006/ole">
            <mc:AlternateContent xmlns:mc="http://schemas.openxmlformats.org/markup-compatibility/2006">
              <mc:Choice xmlns:v="urn:schemas-microsoft-com:vml" Requires="v">
                <p:oleObj spid="_x0000_s26680" name="Equation" r:id="rId5" imgW="1269720" imgH="228600" progId="Equation.3">
                  <p:embed/>
                </p:oleObj>
              </mc:Choice>
              <mc:Fallback>
                <p:oleObj name="Equation" r:id="rId5" imgW="1269720" imgH="228600" progId="Equation.3">
                  <p:embed/>
                  <p:pic>
                    <p:nvPicPr>
                      <p:cNvPr id="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56176" y="3068960"/>
                        <a:ext cx="2592288" cy="4666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26</a:t>
            </a:fld>
            <a:endParaRPr lang="en-US" dirty="0"/>
          </a:p>
        </p:txBody>
      </p:sp>
      <p:sp>
        <p:nvSpPr>
          <p:cNvPr id="6" name="TextBox 5"/>
          <p:cNvSpPr txBox="1"/>
          <p:nvPr/>
        </p:nvSpPr>
        <p:spPr>
          <a:xfrm>
            <a:off x="899592" y="5445224"/>
            <a:ext cx="5256584" cy="646331"/>
          </a:xfrm>
          <a:prstGeom prst="rect">
            <a:avLst/>
          </a:prstGeom>
          <a:noFill/>
        </p:spPr>
        <p:txBody>
          <a:bodyPr wrap="square" rtlCol="0">
            <a:spAutoFit/>
          </a:bodyPr>
          <a:lstStyle/>
          <a:p>
            <a:r>
              <a:rPr lang="en-US" dirty="0" smtClean="0"/>
              <a:t>Case 2: Wavelength is equal to free space wavelengthx4/3, phase velocity equal to 4/3xc.</a:t>
            </a:r>
            <a:endParaRPr lang="en-US" dirty="0"/>
          </a:p>
        </p:txBody>
      </p:sp>
      <p:sp>
        <p:nvSpPr>
          <p:cNvPr id="7" name="TextBox 6"/>
          <p:cNvSpPr txBox="1"/>
          <p:nvPr/>
        </p:nvSpPr>
        <p:spPr>
          <a:xfrm>
            <a:off x="5868144" y="1556792"/>
            <a:ext cx="2736304" cy="923330"/>
          </a:xfrm>
          <a:prstGeom prst="rect">
            <a:avLst/>
          </a:prstGeom>
          <a:noFill/>
        </p:spPr>
        <p:txBody>
          <a:bodyPr wrap="square" rtlCol="0">
            <a:spAutoFit/>
          </a:bodyPr>
          <a:lstStyle/>
          <a:p>
            <a:r>
              <a:rPr lang="en-US" dirty="0" smtClean="0"/>
              <a:t>Beam (blue dot) travels with the speed of light.</a:t>
            </a:r>
          </a:p>
          <a:p>
            <a:r>
              <a:rPr lang="en-US" i="1" dirty="0" smtClean="0"/>
              <a:t>x</a:t>
            </a:r>
            <a:r>
              <a:rPr lang="en-US" dirty="0" smtClean="0"/>
              <a:t>(</a:t>
            </a:r>
            <a:r>
              <a:rPr lang="en-US" i="1" dirty="0" smtClean="0"/>
              <a:t>t</a:t>
            </a:r>
            <a:r>
              <a:rPr lang="en-US" dirty="0" smtClean="0"/>
              <a:t>)=c</a:t>
            </a:r>
            <a:r>
              <a:rPr lang="en-US" i="1" dirty="0" smtClean="0"/>
              <a:t>t</a:t>
            </a:r>
            <a:endParaRPr lang="en-US" i="1" dirty="0"/>
          </a:p>
        </p:txBody>
      </p:sp>
      <p:sp>
        <p:nvSpPr>
          <p:cNvPr id="9" name="TextBox 8"/>
          <p:cNvSpPr txBox="1"/>
          <p:nvPr/>
        </p:nvSpPr>
        <p:spPr>
          <a:xfrm>
            <a:off x="2771800" y="404664"/>
            <a:ext cx="3691588" cy="461665"/>
          </a:xfrm>
          <a:prstGeom prst="rect">
            <a:avLst/>
          </a:prstGeom>
          <a:noFill/>
        </p:spPr>
        <p:txBody>
          <a:bodyPr wrap="none" rtlCol="0">
            <a:spAutoFit/>
          </a:bodyPr>
          <a:lstStyle/>
          <a:p>
            <a:r>
              <a:rPr lang="en-US" sz="2400" dirty="0" smtClean="0"/>
              <a:t>But in a uniform waveguide:</a:t>
            </a:r>
            <a:endParaRPr lang="en-US" sz="2400" dirty="0"/>
          </a:p>
        </p:txBody>
      </p:sp>
      <p:pic>
        <p:nvPicPr>
          <p:cNvPr id="28674" name="Picture 2" descr="\\CERN\dfs\Workspaces\w\Wuensch\Talks\2011\LC school 2011\calculations\phase slip 2.gif"/>
          <p:cNvPicPr>
            <a:picLocks noChangeAspect="1" noChangeArrowheads="1" noCrop="1"/>
          </p:cNvPicPr>
          <p:nvPr/>
        </p:nvPicPr>
        <p:blipFill>
          <a:blip r:embed="rId4" cstate="print">
            <a:extLst>
              <a:ext uri="{28A0092B-C50C-407E-A947-70E740481C1C}">
                <a14:useLocalDpi xmlns:a14="http://schemas.microsoft.com/office/drawing/2010/main"/>
              </a:ext>
            </a:extLst>
          </a:blip>
          <a:srcRect/>
          <a:stretch>
            <a:fillRect/>
          </a:stretch>
        </p:blipFill>
        <p:spPr bwMode="auto">
          <a:xfrm>
            <a:off x="563487" y="885800"/>
            <a:ext cx="4800601" cy="4343400"/>
          </a:xfrm>
          <a:prstGeom prst="rect">
            <a:avLst/>
          </a:prstGeom>
          <a:noFill/>
        </p:spPr>
      </p:pic>
      <p:graphicFrame>
        <p:nvGraphicFramePr>
          <p:cNvPr id="27650" name="Object 2"/>
          <p:cNvGraphicFramePr>
            <a:graphicFrameLocks noChangeAspect="1"/>
          </p:cNvGraphicFramePr>
          <p:nvPr/>
        </p:nvGraphicFramePr>
        <p:xfrm>
          <a:off x="5940152" y="2924944"/>
          <a:ext cx="2447875" cy="439549"/>
        </p:xfrm>
        <a:graphic>
          <a:graphicData uri="http://schemas.openxmlformats.org/presentationml/2006/ole">
            <mc:AlternateContent xmlns:mc="http://schemas.openxmlformats.org/markup-compatibility/2006">
              <mc:Choice xmlns:v="urn:schemas-microsoft-com:vml" Requires="v">
                <p:oleObj spid="_x0000_s27704" name="Equation" r:id="rId5" imgW="1269720" imgH="228600" progId="Equation.3">
                  <p:embed/>
                </p:oleObj>
              </mc:Choice>
              <mc:Fallback>
                <p:oleObj name="Equation" r:id="rId5" imgW="1269720" imgH="228600" progId="Equation.3">
                  <p:embed/>
                  <p:pic>
                    <p:nvPicPr>
                      <p:cNvPr id="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40152" y="2924944"/>
                        <a:ext cx="2447875" cy="43954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27</a:t>
            </a:fld>
            <a:endParaRPr lang="en-US" dirty="0"/>
          </a:p>
        </p:txBody>
      </p:sp>
      <p:sp>
        <p:nvSpPr>
          <p:cNvPr id="3" name="TextBox 2"/>
          <p:cNvSpPr txBox="1"/>
          <p:nvPr/>
        </p:nvSpPr>
        <p:spPr>
          <a:xfrm>
            <a:off x="3579180" y="260648"/>
            <a:ext cx="2000932" cy="461665"/>
          </a:xfrm>
          <a:prstGeom prst="rect">
            <a:avLst/>
          </a:prstGeom>
          <a:noFill/>
        </p:spPr>
        <p:txBody>
          <a:bodyPr wrap="none" rtlCol="0">
            <a:spAutoFit/>
          </a:bodyPr>
          <a:lstStyle/>
          <a:p>
            <a:pPr algn="ctr"/>
            <a:r>
              <a:rPr lang="en-GB" sz="2400" dirty="0" smtClean="0"/>
              <a:t>Group velocity</a:t>
            </a:r>
            <a:endParaRPr lang="en-GB" sz="2400" dirty="0"/>
          </a:p>
        </p:txBody>
      </p:sp>
      <p:sp>
        <p:nvSpPr>
          <p:cNvPr id="4" name="TextBox 3"/>
          <p:cNvSpPr txBox="1"/>
          <p:nvPr/>
        </p:nvSpPr>
        <p:spPr>
          <a:xfrm>
            <a:off x="971600" y="1268760"/>
            <a:ext cx="7488832" cy="923330"/>
          </a:xfrm>
          <a:prstGeom prst="rect">
            <a:avLst/>
          </a:prstGeom>
          <a:noFill/>
        </p:spPr>
        <p:txBody>
          <a:bodyPr wrap="square" rtlCol="0">
            <a:spAutoFit/>
          </a:bodyPr>
          <a:lstStyle/>
          <a:p>
            <a:r>
              <a:rPr lang="en-GB" dirty="0" smtClean="0"/>
              <a:t>We will get group velocity by first calculating the group delay, that is time it takes power to flow through a given section of waveguide. We’ll get velocity by dividing by the length.</a:t>
            </a:r>
          </a:p>
        </p:txBody>
      </p:sp>
      <p:sp>
        <p:nvSpPr>
          <p:cNvPr id="5" name="Rectangle 4"/>
          <p:cNvSpPr/>
          <p:nvPr/>
        </p:nvSpPr>
        <p:spPr>
          <a:xfrm>
            <a:off x="1979712" y="2708920"/>
            <a:ext cx="2880320" cy="14401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p:cNvCxnSpPr/>
          <p:nvPr/>
        </p:nvCxnSpPr>
        <p:spPr>
          <a:xfrm>
            <a:off x="1979712" y="4149080"/>
            <a:ext cx="1728192" cy="2088232"/>
          </a:xfrm>
          <a:prstGeom prst="straightConnector1">
            <a:avLst/>
          </a:prstGeom>
          <a:ln w="254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1979712" y="2708920"/>
            <a:ext cx="1728192" cy="2088232"/>
          </a:xfrm>
          <a:prstGeom prst="straightConnector1">
            <a:avLst/>
          </a:prstGeom>
          <a:ln w="254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4860032" y="2708920"/>
            <a:ext cx="1728192" cy="2088232"/>
          </a:xfrm>
          <a:prstGeom prst="straightConnector1">
            <a:avLst/>
          </a:prstGeom>
          <a:ln w="254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4860032" y="4149080"/>
            <a:ext cx="1728192" cy="2088232"/>
          </a:xfrm>
          <a:prstGeom prst="straightConnector1">
            <a:avLst/>
          </a:prstGeom>
          <a:ln w="2540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2411760" y="3212976"/>
            <a:ext cx="2880320" cy="1440160"/>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3203848" y="4221088"/>
            <a:ext cx="2880320" cy="1440160"/>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3707904" y="4785732"/>
            <a:ext cx="2880320" cy="14401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Arrow Connector 20"/>
          <p:cNvCxnSpPr/>
          <p:nvPr/>
        </p:nvCxnSpPr>
        <p:spPr>
          <a:xfrm>
            <a:off x="3419872" y="3433172"/>
            <a:ext cx="1728192" cy="2088232"/>
          </a:xfrm>
          <a:prstGeom prst="straightConnector1">
            <a:avLst/>
          </a:prstGeom>
          <a:ln w="254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2241395" y="4735653"/>
            <a:ext cx="819401" cy="990110"/>
          </a:xfrm>
          <a:prstGeom prst="straightConnector1">
            <a:avLst/>
          </a:prstGeom>
          <a:ln w="254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2317805" y="5291916"/>
            <a:ext cx="237566" cy="369332"/>
          </a:xfrm>
          <a:prstGeom prst="rect">
            <a:avLst/>
          </a:prstGeom>
          <a:noFill/>
        </p:spPr>
        <p:txBody>
          <a:bodyPr wrap="none" rtlCol="0">
            <a:spAutoFit/>
          </a:bodyPr>
          <a:lstStyle/>
          <a:p>
            <a:r>
              <a:rPr lang="en-GB" i="1" dirty="0" smtClean="0"/>
              <a:t>l</a:t>
            </a:r>
            <a:endParaRPr lang="en-GB" i="1" dirty="0"/>
          </a:p>
        </p:txBody>
      </p:sp>
      <p:sp>
        <p:nvSpPr>
          <p:cNvPr id="26" name="TextBox 25"/>
          <p:cNvSpPr txBox="1"/>
          <p:nvPr/>
        </p:nvSpPr>
        <p:spPr>
          <a:xfrm>
            <a:off x="6084168" y="3491716"/>
            <a:ext cx="1240596" cy="369332"/>
          </a:xfrm>
          <a:prstGeom prst="rect">
            <a:avLst/>
          </a:prstGeom>
          <a:noFill/>
        </p:spPr>
        <p:txBody>
          <a:bodyPr wrap="none" rtlCol="0">
            <a:spAutoFit/>
          </a:bodyPr>
          <a:lstStyle/>
          <a:p>
            <a:r>
              <a:rPr lang="en-GB" dirty="0" smtClean="0">
                <a:solidFill>
                  <a:srgbClr val="FF0000"/>
                </a:solidFill>
              </a:rPr>
              <a:t>Power flow</a:t>
            </a:r>
            <a:endParaRPr lang="en-GB" dirty="0">
              <a:solidFill>
                <a:srgbClr val="FF0000"/>
              </a:solidFill>
            </a:endParaRPr>
          </a:p>
        </p:txBody>
      </p:sp>
    </p:spTree>
    <p:extLst>
      <p:ext uri="{BB962C8B-B14F-4D97-AF65-F5344CB8AC3E}">
        <p14:creationId xmlns:p14="http://schemas.microsoft.com/office/powerpoint/2010/main" val="18499431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28</a:t>
            </a:fld>
            <a:endParaRPr lang="en-US" dirty="0"/>
          </a:p>
        </p:txBody>
      </p:sp>
      <mc:AlternateContent xmlns:mc="http://schemas.openxmlformats.org/markup-compatibility/2006" xmlns:a14="http://schemas.microsoft.com/office/drawing/2010/main">
        <mc:Choice Requires="a14">
          <p:sp>
            <p:nvSpPr>
              <p:cNvPr id="3" name="Rectangle 2"/>
              <p:cNvSpPr/>
              <p:nvPr/>
            </p:nvSpPr>
            <p:spPr>
              <a:xfrm>
                <a:off x="179512" y="135144"/>
                <a:ext cx="8640960" cy="2783711"/>
              </a:xfrm>
              <a:prstGeom prst="rect">
                <a:avLst/>
              </a:prstGeom>
            </p:spPr>
            <p:txBody>
              <a:bodyPr wrap="square">
                <a:spAutoFit/>
              </a:bodyPr>
              <a:lstStyle/>
              <a:p>
                <a:r>
                  <a:rPr lang="en-GB" dirty="0" smtClean="0"/>
                  <a:t>There are two ways of looking at this.</a:t>
                </a:r>
              </a:p>
              <a:p>
                <a:endParaRPr lang="en-GB" dirty="0"/>
              </a:p>
              <a:p>
                <a:r>
                  <a:rPr lang="en-GB" dirty="0"/>
                  <a:t>Energy-based:	 </a:t>
                </a:r>
                <a14:m>
                  <m:oMath xmlns:m="http://schemas.openxmlformats.org/officeDocument/2006/math">
                    <m:sSub>
                      <m:sSubPr>
                        <m:ctrlPr>
                          <a:rPr lang="en-GB" i="1">
                            <a:latin typeface="Cambria Math"/>
                          </a:rPr>
                        </m:ctrlPr>
                      </m:sSubPr>
                      <m:e>
                        <m:r>
                          <a:rPr lang="en-GB" i="1">
                            <a:latin typeface="Cambria Math"/>
                            <a:ea typeface="Cambria Math"/>
                          </a:rPr>
                          <m:t>𝜏</m:t>
                        </m:r>
                      </m:e>
                      <m:sub>
                        <m:r>
                          <a:rPr lang="en-GB" i="1">
                            <a:latin typeface="Cambria Math"/>
                          </a:rPr>
                          <m:t>𝑑𝑒𝑙𝑎𝑦</m:t>
                        </m:r>
                      </m:sub>
                    </m:sSub>
                    <m:r>
                      <a:rPr lang="en-GB" i="1">
                        <a:latin typeface="Cambria Math"/>
                      </a:rPr>
                      <m:t>=</m:t>
                    </m:r>
                    <m:f>
                      <m:fPr>
                        <m:ctrlPr>
                          <a:rPr lang="en-GB" i="1">
                            <a:latin typeface="Cambria Math"/>
                          </a:rPr>
                        </m:ctrlPr>
                      </m:fPr>
                      <m:num>
                        <m:r>
                          <a:rPr lang="en-GB" i="1">
                            <a:latin typeface="Cambria Math"/>
                          </a:rPr>
                          <m:t>𝐸𝑛𝑒𝑟𝑔𝑦</m:t>
                        </m:r>
                        <m:r>
                          <a:rPr lang="en-GB" i="1">
                            <a:latin typeface="Cambria Math"/>
                          </a:rPr>
                          <m:t> </m:t>
                        </m:r>
                        <m:r>
                          <a:rPr lang="en-GB" i="1">
                            <a:latin typeface="Cambria Math"/>
                          </a:rPr>
                          <m:t>𝑠𝑡𝑜𝑟𝑒𝑑</m:t>
                        </m:r>
                      </m:num>
                      <m:den>
                        <m:r>
                          <a:rPr lang="en-GB" i="1">
                            <a:latin typeface="Cambria Math"/>
                          </a:rPr>
                          <m:t>𝑝𝑜𝑤𝑒𝑟</m:t>
                        </m:r>
                        <m:r>
                          <a:rPr lang="en-GB" i="1">
                            <a:latin typeface="Cambria Math"/>
                          </a:rPr>
                          <m:t> </m:t>
                        </m:r>
                        <m:r>
                          <a:rPr lang="en-GB" i="1">
                            <a:latin typeface="Cambria Math"/>
                          </a:rPr>
                          <m:t>𝑜𝑢𝑡</m:t>
                        </m:r>
                      </m:den>
                    </m:f>
                    <m:r>
                      <a:rPr lang="en-GB" b="0" i="1" smtClean="0">
                        <a:latin typeface="Cambria Math"/>
                      </a:rPr>
                      <m:t>=</m:t>
                    </m:r>
                    <m:f>
                      <m:fPr>
                        <m:ctrlPr>
                          <a:rPr lang="en-GB" b="0" i="1" smtClean="0">
                            <a:latin typeface="Cambria Math"/>
                          </a:rPr>
                        </m:ctrlPr>
                      </m:fPr>
                      <m:num>
                        <m:nary>
                          <m:naryPr>
                            <m:limLoc m:val="undOvr"/>
                            <m:subHide m:val="on"/>
                            <m:supHide m:val="on"/>
                            <m:ctrlPr>
                              <a:rPr lang="en-GB" b="0" i="1" smtClean="0">
                                <a:latin typeface="Cambria Math"/>
                              </a:rPr>
                            </m:ctrlPr>
                          </m:naryPr>
                          <m:sub/>
                          <m:sup/>
                          <m:e>
                            <m:f>
                              <m:fPr>
                                <m:ctrlPr>
                                  <a:rPr lang="en-GB" b="0" i="1" smtClean="0">
                                    <a:latin typeface="Cambria Math"/>
                                  </a:rPr>
                                </m:ctrlPr>
                              </m:fPr>
                              <m:num>
                                <m:r>
                                  <a:rPr lang="en-GB" b="0" i="1" smtClean="0">
                                    <a:latin typeface="Cambria Math"/>
                                  </a:rPr>
                                  <m:t>1</m:t>
                                </m:r>
                              </m:num>
                              <m:den>
                                <m:r>
                                  <a:rPr lang="en-GB" b="0" i="1" smtClean="0">
                                    <a:latin typeface="Cambria Math"/>
                                  </a:rPr>
                                  <m:t>2</m:t>
                                </m:r>
                              </m:den>
                            </m:f>
                            <m:d>
                              <m:dPr>
                                <m:ctrlPr>
                                  <a:rPr lang="en-GB" b="0" i="1" smtClean="0">
                                    <a:latin typeface="Cambria Math"/>
                                  </a:rPr>
                                </m:ctrlPr>
                              </m:dPr>
                              <m:e>
                                <m:sSub>
                                  <m:sSubPr>
                                    <m:ctrlPr>
                                      <a:rPr lang="en-GB" b="0" i="1" smtClean="0">
                                        <a:latin typeface="Cambria Math"/>
                                      </a:rPr>
                                    </m:ctrlPr>
                                  </m:sSubPr>
                                  <m:e>
                                    <m:r>
                                      <a:rPr lang="en-GB" b="0" i="1" smtClean="0">
                                        <a:latin typeface="Cambria Math"/>
                                        <a:ea typeface="Cambria Math"/>
                                      </a:rPr>
                                      <m:t>𝜀</m:t>
                                    </m:r>
                                  </m:e>
                                  <m:sub>
                                    <m:r>
                                      <a:rPr lang="en-GB" b="0" i="1" smtClean="0">
                                        <a:latin typeface="Cambria Math"/>
                                      </a:rPr>
                                      <m:t>0</m:t>
                                    </m:r>
                                  </m:sub>
                                </m:sSub>
                                <m:sSup>
                                  <m:sSupPr>
                                    <m:ctrlPr>
                                      <a:rPr lang="en-GB" b="0" i="1" smtClean="0">
                                        <a:latin typeface="Cambria Math"/>
                                      </a:rPr>
                                    </m:ctrlPr>
                                  </m:sSupPr>
                                  <m:e>
                                    <m:r>
                                      <a:rPr lang="en-GB" b="0" i="1" smtClean="0">
                                        <a:latin typeface="Cambria Math"/>
                                      </a:rPr>
                                      <m:t>𝐸</m:t>
                                    </m:r>
                                  </m:e>
                                  <m:sup>
                                    <m:r>
                                      <a:rPr lang="en-GB" b="0" i="1" smtClean="0">
                                        <a:latin typeface="Cambria Math"/>
                                      </a:rPr>
                                      <m:t>2</m:t>
                                    </m:r>
                                  </m:sup>
                                </m:sSup>
                                <m:r>
                                  <a:rPr lang="en-GB" b="0" i="1" smtClean="0">
                                    <a:latin typeface="Cambria Math"/>
                                  </a:rPr>
                                  <m:t>+</m:t>
                                </m:r>
                                <m:f>
                                  <m:fPr>
                                    <m:ctrlPr>
                                      <a:rPr lang="en-GB" b="0" i="1" smtClean="0">
                                        <a:latin typeface="Cambria Math"/>
                                      </a:rPr>
                                    </m:ctrlPr>
                                  </m:fPr>
                                  <m:num>
                                    <m:r>
                                      <a:rPr lang="en-GB" b="0" i="1" smtClean="0">
                                        <a:latin typeface="Cambria Math"/>
                                      </a:rPr>
                                      <m:t>1</m:t>
                                    </m:r>
                                  </m:num>
                                  <m:den>
                                    <m:sSub>
                                      <m:sSubPr>
                                        <m:ctrlPr>
                                          <a:rPr lang="en-GB" b="0" i="1" smtClean="0">
                                            <a:latin typeface="Cambria Math"/>
                                          </a:rPr>
                                        </m:ctrlPr>
                                      </m:sSubPr>
                                      <m:e>
                                        <m:r>
                                          <a:rPr lang="en-GB" b="0" i="1" smtClean="0">
                                            <a:latin typeface="Cambria Math"/>
                                            <a:ea typeface="Cambria Math"/>
                                          </a:rPr>
                                          <m:t>𝜇</m:t>
                                        </m:r>
                                      </m:e>
                                      <m:sub>
                                        <m:r>
                                          <a:rPr lang="en-GB" b="0" i="1" smtClean="0">
                                            <a:latin typeface="Cambria Math"/>
                                          </a:rPr>
                                          <m:t>0</m:t>
                                        </m:r>
                                      </m:sub>
                                    </m:sSub>
                                  </m:den>
                                </m:f>
                                <m:sSup>
                                  <m:sSupPr>
                                    <m:ctrlPr>
                                      <a:rPr lang="en-GB" b="0" i="1" smtClean="0">
                                        <a:latin typeface="Cambria Math"/>
                                      </a:rPr>
                                    </m:ctrlPr>
                                  </m:sSupPr>
                                  <m:e>
                                    <m:r>
                                      <a:rPr lang="en-GB" b="0" i="1" smtClean="0">
                                        <a:latin typeface="Cambria Math"/>
                                      </a:rPr>
                                      <m:t>𝐵</m:t>
                                    </m:r>
                                  </m:e>
                                  <m:sup>
                                    <m:r>
                                      <a:rPr lang="en-GB" b="0" i="1" smtClean="0">
                                        <a:latin typeface="Cambria Math"/>
                                      </a:rPr>
                                      <m:t>2</m:t>
                                    </m:r>
                                  </m:sup>
                                </m:sSup>
                              </m:e>
                            </m:d>
                            <m:r>
                              <a:rPr lang="en-GB" b="0" i="1" smtClean="0">
                                <a:latin typeface="Cambria Math"/>
                              </a:rPr>
                              <m:t>𝑑𝑉</m:t>
                            </m:r>
                          </m:e>
                        </m:nary>
                      </m:num>
                      <m:den>
                        <m:nary>
                          <m:naryPr>
                            <m:chr m:val="∮"/>
                            <m:limLoc m:val="undOvr"/>
                            <m:subHide m:val="on"/>
                            <m:supHide m:val="on"/>
                            <m:ctrlPr>
                              <a:rPr lang="en-GB" b="0" i="1" smtClean="0">
                                <a:latin typeface="Cambria Math"/>
                              </a:rPr>
                            </m:ctrlPr>
                          </m:naryPr>
                          <m:sub/>
                          <m:sup/>
                          <m:e>
                            <m:r>
                              <a:rPr lang="en-GB" b="1" i="1" smtClean="0">
                                <a:latin typeface="Cambria Math"/>
                              </a:rPr>
                              <m:t>𝒏</m:t>
                            </m:r>
                            <m:r>
                              <a:rPr lang="en-GB" b="1" i="1" smtClean="0">
                                <a:latin typeface="Cambria Math"/>
                                <a:ea typeface="Cambria Math"/>
                              </a:rPr>
                              <m:t>∙</m:t>
                            </m:r>
                            <m:r>
                              <a:rPr lang="en-GB" b="1" i="1" smtClean="0">
                                <a:latin typeface="Cambria Math"/>
                                <a:ea typeface="Cambria Math"/>
                              </a:rPr>
                              <m:t>𝑺</m:t>
                            </m:r>
                            <m:r>
                              <a:rPr lang="en-GB" b="0" i="1" smtClean="0">
                                <a:latin typeface="Cambria Math"/>
                                <a:ea typeface="Cambria Math"/>
                              </a:rPr>
                              <m:t>𝑑𝐴</m:t>
                            </m:r>
                          </m:e>
                        </m:nary>
                      </m:den>
                    </m:f>
                  </m:oMath>
                </a14:m>
                <a:endParaRPr lang="en-GB" dirty="0"/>
              </a:p>
              <a:p>
                <a:endParaRPr lang="en-GB" dirty="0"/>
              </a:p>
              <a:p>
                <a:r>
                  <a:rPr lang="en-GB" dirty="0" smtClean="0"/>
                  <a:t>Where </a:t>
                </a:r>
                <a:r>
                  <a:rPr lang="en-GB" b="1" i="1" dirty="0" smtClean="0"/>
                  <a:t>S</a:t>
                </a:r>
                <a:r>
                  <a:rPr lang="en-GB" dirty="0" smtClean="0"/>
                  <a:t> is the </a:t>
                </a:r>
                <a:r>
                  <a:rPr lang="en-GB" dirty="0" err="1" smtClean="0"/>
                  <a:t>Poynting</a:t>
                </a:r>
                <a:r>
                  <a:rPr lang="en-GB" dirty="0" smtClean="0"/>
                  <a:t> vector </a:t>
                </a:r>
                <a14:m>
                  <m:oMath xmlns:m="http://schemas.openxmlformats.org/officeDocument/2006/math">
                    <m:r>
                      <a:rPr lang="en-GB" b="1" i="1" smtClean="0">
                        <a:latin typeface="Cambria Math"/>
                      </a:rPr>
                      <m:t>𝑺</m:t>
                    </m:r>
                    <m:r>
                      <a:rPr lang="en-GB" b="0" i="1" smtClean="0">
                        <a:latin typeface="Cambria Math"/>
                      </a:rPr>
                      <m:t>=</m:t>
                    </m:r>
                    <m:f>
                      <m:fPr>
                        <m:ctrlPr>
                          <a:rPr lang="en-GB" b="0" i="1" smtClean="0">
                            <a:latin typeface="Cambria Math"/>
                          </a:rPr>
                        </m:ctrlPr>
                      </m:fPr>
                      <m:num>
                        <m:r>
                          <a:rPr lang="en-GB" b="0" i="1" smtClean="0">
                            <a:latin typeface="Cambria Math"/>
                          </a:rPr>
                          <m:t>1</m:t>
                        </m:r>
                      </m:num>
                      <m:den>
                        <m:sSub>
                          <m:sSubPr>
                            <m:ctrlPr>
                              <a:rPr lang="en-GB" b="0" i="1" smtClean="0">
                                <a:latin typeface="Cambria Math"/>
                              </a:rPr>
                            </m:ctrlPr>
                          </m:sSubPr>
                          <m:e>
                            <m:r>
                              <a:rPr lang="en-GB" b="0" i="1" smtClean="0">
                                <a:latin typeface="Cambria Math"/>
                                <a:ea typeface="Cambria Math"/>
                              </a:rPr>
                              <m:t>𝜇</m:t>
                            </m:r>
                          </m:e>
                          <m:sub>
                            <m:r>
                              <a:rPr lang="en-GB" b="0" i="1" smtClean="0">
                                <a:latin typeface="Cambria Math"/>
                              </a:rPr>
                              <m:t>0</m:t>
                            </m:r>
                          </m:sub>
                        </m:sSub>
                      </m:den>
                    </m:f>
                    <m:r>
                      <a:rPr lang="en-GB" b="1" i="1" smtClean="0">
                        <a:latin typeface="Cambria Math"/>
                      </a:rPr>
                      <m:t>𝑬</m:t>
                    </m:r>
                    <m:r>
                      <a:rPr lang="en-GB" b="1" i="1" smtClean="0">
                        <a:latin typeface="Cambria Math"/>
                        <a:ea typeface="Cambria Math"/>
                      </a:rPr>
                      <m:t>×</m:t>
                    </m:r>
                    <m:r>
                      <a:rPr lang="en-GB" b="1" i="1" smtClean="0">
                        <a:latin typeface="Cambria Math"/>
                        <a:ea typeface="Cambria Math"/>
                      </a:rPr>
                      <m:t>𝑩</m:t>
                    </m:r>
                  </m:oMath>
                </a14:m>
                <a:endParaRPr lang="en-GB" b="1" dirty="0" smtClean="0"/>
              </a:p>
              <a:p>
                <a:endParaRPr lang="en-GB" dirty="0"/>
              </a:p>
              <a:p>
                <a:r>
                  <a:rPr lang="en-GB" dirty="0" smtClean="0"/>
                  <a:t>This </a:t>
                </a:r>
                <a:r>
                  <a:rPr lang="en-GB" dirty="0"/>
                  <a:t>can be very efficient on a computer because you only need fields at a single frequency and the quantities are integrals (and not derivatives</a:t>
                </a:r>
                <a:r>
                  <a:rPr lang="en-GB" dirty="0" smtClean="0"/>
                  <a:t>).</a:t>
                </a:r>
                <a:endParaRPr lang="en-GB" dirty="0"/>
              </a:p>
            </p:txBody>
          </p:sp>
        </mc:Choice>
        <mc:Fallback xmlns="">
          <p:sp>
            <p:nvSpPr>
              <p:cNvPr id="3" name="Rectangle 2"/>
              <p:cNvSpPr>
                <a:spLocks noRot="1" noChangeAspect="1" noMove="1" noResize="1" noEditPoints="1" noAdjustHandles="1" noChangeArrowheads="1" noChangeShapeType="1" noTextEdit="1"/>
              </p:cNvSpPr>
              <p:nvPr/>
            </p:nvSpPr>
            <p:spPr>
              <a:xfrm>
                <a:off x="179512" y="135144"/>
                <a:ext cx="8640960" cy="2783711"/>
              </a:xfrm>
              <a:prstGeom prst="rect">
                <a:avLst/>
              </a:prstGeom>
              <a:blipFill rotWithShape="1">
                <a:blip r:embed="rId2"/>
                <a:stretch>
                  <a:fillRect l="-564" t="-1094" r="-846" b="-2845"/>
                </a:stretch>
              </a:blipFill>
            </p:spPr>
            <p:txBody>
              <a:bodyPr/>
              <a:lstStyle/>
              <a:p>
                <a:r>
                  <a:rPr lang="en-GB">
                    <a:noFill/>
                  </a:rPr>
                  <a:t> </a:t>
                </a:r>
              </a:p>
            </p:txBody>
          </p:sp>
        </mc:Fallback>
      </mc:AlternateContent>
      <p:sp>
        <p:nvSpPr>
          <p:cNvPr id="4" name="Rectangle 3"/>
          <p:cNvSpPr/>
          <p:nvPr/>
        </p:nvSpPr>
        <p:spPr>
          <a:xfrm>
            <a:off x="1979712" y="3068960"/>
            <a:ext cx="2880320" cy="14401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Arrow Connector 4"/>
          <p:cNvCxnSpPr/>
          <p:nvPr/>
        </p:nvCxnSpPr>
        <p:spPr>
          <a:xfrm>
            <a:off x="1979712" y="4509120"/>
            <a:ext cx="1728192" cy="2088232"/>
          </a:xfrm>
          <a:prstGeom prst="straightConnector1">
            <a:avLst/>
          </a:prstGeom>
          <a:ln w="254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1979712" y="3068960"/>
            <a:ext cx="1728192" cy="2088232"/>
          </a:xfrm>
          <a:prstGeom prst="straightConnector1">
            <a:avLst/>
          </a:prstGeom>
          <a:ln w="254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4860032" y="3068960"/>
            <a:ext cx="1728192" cy="2088232"/>
          </a:xfrm>
          <a:prstGeom prst="straightConnector1">
            <a:avLst/>
          </a:prstGeom>
          <a:ln w="254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4860032" y="4509120"/>
            <a:ext cx="1728192" cy="2088232"/>
          </a:xfrm>
          <a:prstGeom prst="straightConnector1">
            <a:avLst/>
          </a:prstGeom>
          <a:ln w="2540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2411760" y="3573016"/>
            <a:ext cx="2880320" cy="1440160"/>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3203848" y="4581128"/>
            <a:ext cx="2880320" cy="1440160"/>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3707904" y="5145772"/>
            <a:ext cx="2880320" cy="14401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Arrow Connector 11"/>
          <p:cNvCxnSpPr/>
          <p:nvPr/>
        </p:nvCxnSpPr>
        <p:spPr>
          <a:xfrm>
            <a:off x="4716016" y="5359386"/>
            <a:ext cx="432048" cy="522058"/>
          </a:xfrm>
          <a:prstGeom prst="straightConnector1">
            <a:avLst/>
          </a:prstGeom>
          <a:ln w="254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2241395" y="5095693"/>
            <a:ext cx="819401" cy="990110"/>
          </a:xfrm>
          <a:prstGeom prst="straightConnector1">
            <a:avLst/>
          </a:prstGeom>
          <a:ln w="254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317805" y="5651956"/>
            <a:ext cx="237566" cy="369332"/>
          </a:xfrm>
          <a:prstGeom prst="rect">
            <a:avLst/>
          </a:prstGeom>
          <a:noFill/>
        </p:spPr>
        <p:txBody>
          <a:bodyPr wrap="none" rtlCol="0">
            <a:spAutoFit/>
          </a:bodyPr>
          <a:lstStyle/>
          <a:p>
            <a:r>
              <a:rPr lang="en-GB" i="1" dirty="0" smtClean="0"/>
              <a:t>l</a:t>
            </a:r>
            <a:endParaRPr lang="en-GB" i="1" dirty="0"/>
          </a:p>
        </p:txBody>
      </p:sp>
      <p:sp>
        <p:nvSpPr>
          <p:cNvPr id="15" name="TextBox 14"/>
          <p:cNvSpPr txBox="1"/>
          <p:nvPr/>
        </p:nvSpPr>
        <p:spPr>
          <a:xfrm>
            <a:off x="4932040" y="6079939"/>
            <a:ext cx="1240596" cy="369332"/>
          </a:xfrm>
          <a:prstGeom prst="rect">
            <a:avLst/>
          </a:prstGeom>
          <a:noFill/>
        </p:spPr>
        <p:txBody>
          <a:bodyPr wrap="none" rtlCol="0">
            <a:spAutoFit/>
          </a:bodyPr>
          <a:lstStyle/>
          <a:p>
            <a:r>
              <a:rPr lang="en-GB" dirty="0" smtClean="0">
                <a:solidFill>
                  <a:srgbClr val="FF0000"/>
                </a:solidFill>
              </a:rPr>
              <a:t>Power flow</a:t>
            </a:r>
            <a:endParaRPr lang="en-GB" dirty="0">
              <a:solidFill>
                <a:srgbClr val="FF0000"/>
              </a:solidFill>
            </a:endParaRPr>
          </a:p>
        </p:txBody>
      </p:sp>
    </p:spTree>
    <p:extLst>
      <p:ext uri="{BB962C8B-B14F-4D97-AF65-F5344CB8AC3E}">
        <p14:creationId xmlns:p14="http://schemas.microsoft.com/office/powerpoint/2010/main" val="200558918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29</a:t>
            </a:fld>
            <a:endParaRPr lang="en-US" dirty="0"/>
          </a:p>
        </p:txBody>
      </p:sp>
      <mc:AlternateContent xmlns:mc="http://schemas.openxmlformats.org/markup-compatibility/2006" xmlns:a14="http://schemas.microsoft.com/office/drawing/2010/main">
        <mc:Choice Requires="a14">
          <p:sp>
            <p:nvSpPr>
              <p:cNvPr id="3" name="Rectangle 2"/>
              <p:cNvSpPr/>
              <p:nvPr/>
            </p:nvSpPr>
            <p:spPr>
              <a:xfrm>
                <a:off x="115512" y="116632"/>
                <a:ext cx="8776967" cy="1322285"/>
              </a:xfrm>
              <a:prstGeom prst="rect">
                <a:avLst/>
              </a:prstGeom>
            </p:spPr>
            <p:txBody>
              <a:bodyPr wrap="square">
                <a:spAutoFit/>
              </a:bodyPr>
              <a:lstStyle/>
              <a:p>
                <a:r>
                  <a:rPr lang="en-GB" dirty="0" smtClean="0"/>
                  <a:t>And phase-based</a:t>
                </a:r>
                <a:r>
                  <a:rPr lang="en-GB" dirty="0"/>
                  <a:t>:	</a:t>
                </a:r>
                <a14:m>
                  <m:oMath xmlns:m="http://schemas.openxmlformats.org/officeDocument/2006/math">
                    <m:sSub>
                      <m:sSubPr>
                        <m:ctrlPr>
                          <a:rPr lang="en-GB" i="1">
                            <a:latin typeface="Cambria Math"/>
                          </a:rPr>
                        </m:ctrlPr>
                      </m:sSubPr>
                      <m:e>
                        <m:r>
                          <a:rPr lang="en-GB" i="1">
                            <a:latin typeface="Cambria Math"/>
                            <a:ea typeface="Cambria Math"/>
                          </a:rPr>
                          <m:t>𝜏</m:t>
                        </m:r>
                      </m:e>
                      <m:sub>
                        <m:r>
                          <a:rPr lang="en-GB" i="1">
                            <a:latin typeface="Cambria Math"/>
                          </a:rPr>
                          <m:t>𝑑𝑒𝑙𝑎𝑦</m:t>
                        </m:r>
                      </m:sub>
                    </m:sSub>
                    <m:r>
                      <a:rPr lang="en-GB" i="1">
                        <a:latin typeface="Cambria Math"/>
                      </a:rPr>
                      <m:t>=</m:t>
                    </m:r>
                    <m:f>
                      <m:fPr>
                        <m:ctrlPr>
                          <a:rPr lang="en-GB" i="1">
                            <a:latin typeface="Cambria Math"/>
                          </a:rPr>
                        </m:ctrlPr>
                      </m:fPr>
                      <m:num>
                        <m:r>
                          <a:rPr lang="en-GB" i="1">
                            <a:latin typeface="Cambria Math"/>
                          </a:rPr>
                          <m:t>𝑑</m:t>
                        </m:r>
                        <m:r>
                          <a:rPr lang="en-GB" i="1">
                            <a:latin typeface="Cambria Math"/>
                            <a:ea typeface="Cambria Math"/>
                          </a:rPr>
                          <m:t>𝜑</m:t>
                        </m:r>
                      </m:num>
                      <m:den>
                        <m:r>
                          <a:rPr lang="en-GB" i="1">
                            <a:latin typeface="Cambria Math"/>
                          </a:rPr>
                          <m:t>𝑑</m:t>
                        </m:r>
                        <m:r>
                          <a:rPr lang="en-GB" i="1">
                            <a:latin typeface="Cambria Math"/>
                            <a:ea typeface="Cambria Math"/>
                          </a:rPr>
                          <m:t>𝜔</m:t>
                        </m:r>
                      </m:den>
                    </m:f>
                  </m:oMath>
                </a14:m>
                <a:r>
                  <a:rPr lang="en-GB" dirty="0"/>
                  <a:t>	</a:t>
                </a:r>
              </a:p>
              <a:p>
                <a:endParaRPr lang="en-GB" dirty="0"/>
              </a:p>
              <a:p>
                <a:r>
                  <a:rPr lang="en-GB" dirty="0" smtClean="0"/>
                  <a:t>Intuitively - you know how many cycles are sitting inside the system . Many cycles and you get a big change in phase across the system for a given shift in frequency.</a:t>
                </a:r>
              </a:p>
            </p:txBody>
          </p:sp>
        </mc:Choice>
        <mc:Fallback xmlns="">
          <p:sp>
            <p:nvSpPr>
              <p:cNvPr id="3" name="Rectangle 2"/>
              <p:cNvSpPr>
                <a:spLocks noRot="1" noChangeAspect="1" noMove="1" noResize="1" noEditPoints="1" noAdjustHandles="1" noChangeArrowheads="1" noChangeShapeType="1" noTextEdit="1"/>
              </p:cNvSpPr>
              <p:nvPr/>
            </p:nvSpPr>
            <p:spPr>
              <a:xfrm>
                <a:off x="115512" y="116632"/>
                <a:ext cx="8776967" cy="1322285"/>
              </a:xfrm>
              <a:prstGeom prst="rect">
                <a:avLst/>
              </a:prstGeom>
              <a:blipFill rotWithShape="1">
                <a:blip r:embed="rId2"/>
                <a:stretch>
                  <a:fillRect l="-625" b="-6452"/>
                </a:stretch>
              </a:blipFill>
            </p:spPr>
            <p:txBody>
              <a:bodyPr/>
              <a:lstStyle/>
              <a:p>
                <a:r>
                  <a:rPr lang="en-GB">
                    <a:noFill/>
                  </a:rPr>
                  <a:t> </a:t>
                </a:r>
              </a:p>
            </p:txBody>
          </p:sp>
        </mc:Fallback>
      </mc:AlternateContent>
      <p:sp>
        <p:nvSpPr>
          <p:cNvPr id="4" name="Rectangle 3"/>
          <p:cNvSpPr/>
          <p:nvPr/>
        </p:nvSpPr>
        <p:spPr>
          <a:xfrm>
            <a:off x="1979712" y="2996952"/>
            <a:ext cx="2880320" cy="14401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Arrow Connector 4"/>
          <p:cNvCxnSpPr/>
          <p:nvPr/>
        </p:nvCxnSpPr>
        <p:spPr>
          <a:xfrm>
            <a:off x="1979712" y="4437112"/>
            <a:ext cx="1728192" cy="2088232"/>
          </a:xfrm>
          <a:prstGeom prst="straightConnector1">
            <a:avLst/>
          </a:prstGeom>
          <a:ln w="254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1979712" y="2996952"/>
            <a:ext cx="1728192" cy="2088232"/>
          </a:xfrm>
          <a:prstGeom prst="straightConnector1">
            <a:avLst/>
          </a:prstGeom>
          <a:ln w="254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4860032" y="2996952"/>
            <a:ext cx="1728192" cy="2088232"/>
          </a:xfrm>
          <a:prstGeom prst="straightConnector1">
            <a:avLst/>
          </a:prstGeom>
          <a:ln w="254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4860032" y="4437112"/>
            <a:ext cx="1728192" cy="2088232"/>
          </a:xfrm>
          <a:prstGeom prst="straightConnector1">
            <a:avLst/>
          </a:prstGeom>
          <a:ln w="2540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2411760" y="3501008"/>
            <a:ext cx="2880320" cy="1440160"/>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3203848" y="4509120"/>
            <a:ext cx="2880320" cy="1440160"/>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3707904" y="5073764"/>
            <a:ext cx="2880320" cy="14401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Arrow Connector 12"/>
          <p:cNvCxnSpPr/>
          <p:nvPr/>
        </p:nvCxnSpPr>
        <p:spPr>
          <a:xfrm>
            <a:off x="2241395" y="5023685"/>
            <a:ext cx="819401" cy="990110"/>
          </a:xfrm>
          <a:prstGeom prst="straightConnector1">
            <a:avLst/>
          </a:prstGeom>
          <a:ln w="254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317805" y="5579948"/>
            <a:ext cx="237566" cy="369332"/>
          </a:xfrm>
          <a:prstGeom prst="rect">
            <a:avLst/>
          </a:prstGeom>
          <a:noFill/>
        </p:spPr>
        <p:txBody>
          <a:bodyPr wrap="none" rtlCol="0">
            <a:spAutoFit/>
          </a:bodyPr>
          <a:lstStyle/>
          <a:p>
            <a:r>
              <a:rPr lang="en-GB" i="1" dirty="0" smtClean="0"/>
              <a:t>l</a:t>
            </a:r>
            <a:endParaRPr lang="en-GB" i="1" dirty="0"/>
          </a:p>
        </p:txBody>
      </p:sp>
      <p:pic>
        <p:nvPicPr>
          <p:cNvPr id="25497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3298312">
            <a:off x="5577503" y="2474019"/>
            <a:ext cx="3438525" cy="2486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8" name="Straight Arrow Connector 17"/>
          <p:cNvCxnSpPr/>
          <p:nvPr/>
        </p:nvCxnSpPr>
        <p:spPr>
          <a:xfrm>
            <a:off x="8073079" y="5157192"/>
            <a:ext cx="819401" cy="990110"/>
          </a:xfrm>
          <a:prstGeom prst="straightConnector1">
            <a:avLst/>
          </a:prstGeom>
          <a:ln w="2540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179512" y="1572614"/>
            <a:ext cx="5760640" cy="923330"/>
          </a:xfrm>
          <a:prstGeom prst="rect">
            <a:avLst/>
          </a:prstGeom>
        </p:spPr>
        <p:txBody>
          <a:bodyPr wrap="square">
            <a:spAutoFit/>
          </a:bodyPr>
          <a:lstStyle/>
          <a:p>
            <a:r>
              <a:rPr lang="en-GB" dirty="0"/>
              <a:t>This is particularly effective for reading dispersion curves. </a:t>
            </a:r>
            <a:r>
              <a:rPr lang="en-GB" dirty="0" smtClean="0"/>
              <a:t>It also how you get group delay from a vector network analyser. </a:t>
            </a:r>
            <a:endParaRPr lang="en-GB" dirty="0"/>
          </a:p>
        </p:txBody>
      </p:sp>
    </p:spTree>
    <p:extLst>
      <p:ext uri="{BB962C8B-B14F-4D97-AF65-F5344CB8AC3E}">
        <p14:creationId xmlns:p14="http://schemas.microsoft.com/office/powerpoint/2010/main" val="31235883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3</a:t>
            </a:fld>
            <a:endParaRPr lang="en-US" dirty="0"/>
          </a:p>
        </p:txBody>
      </p:sp>
      <p:pic>
        <p:nvPicPr>
          <p:cNvPr id="252931" name="Picture 3" descr="\\CERN\dfs\Workspaces\w\Wuensch\Talks\2012\Linear collider school 2012\IMG_0719.JPG"/>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1" y="0"/>
            <a:ext cx="9144001"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4315916" y="5589240"/>
            <a:ext cx="4396909" cy="923330"/>
          </a:xfrm>
          <a:prstGeom prst="rect">
            <a:avLst/>
          </a:prstGeom>
          <a:noFill/>
        </p:spPr>
        <p:txBody>
          <a:bodyPr wrap="none" rtlCol="0">
            <a:spAutoFit/>
          </a:bodyPr>
          <a:lstStyle/>
          <a:p>
            <a:r>
              <a:rPr lang="en-GB" dirty="0" smtClean="0">
                <a:solidFill>
                  <a:srgbClr val="FFFF00"/>
                </a:solidFill>
              </a:rPr>
              <a:t>Sixth International School for Linear Colliders</a:t>
            </a:r>
          </a:p>
          <a:p>
            <a:r>
              <a:rPr lang="en-GB" dirty="0" smtClean="0">
                <a:solidFill>
                  <a:srgbClr val="FFFF00"/>
                </a:solidFill>
              </a:rPr>
              <a:t>2011</a:t>
            </a:r>
          </a:p>
          <a:p>
            <a:r>
              <a:rPr lang="en-GB" dirty="0" smtClean="0">
                <a:solidFill>
                  <a:srgbClr val="FFFF00"/>
                </a:solidFill>
              </a:rPr>
              <a:t>Pacific Grove, USA</a:t>
            </a:r>
            <a:endParaRPr lang="en-GB" dirty="0">
              <a:solidFill>
                <a:srgbClr val="FFFF00"/>
              </a:solidFill>
            </a:endParaRPr>
          </a:p>
        </p:txBody>
      </p:sp>
    </p:spTree>
    <p:extLst>
      <p:ext uri="{BB962C8B-B14F-4D97-AF65-F5344CB8AC3E}">
        <p14:creationId xmlns:p14="http://schemas.microsoft.com/office/powerpoint/2010/main" val="91287498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30</a:t>
            </a:fld>
            <a:endParaRPr lang="en-US" dirty="0"/>
          </a:p>
        </p:txBody>
      </p:sp>
      <p:sp>
        <p:nvSpPr>
          <p:cNvPr id="3" name="TextBox 2"/>
          <p:cNvSpPr txBox="1"/>
          <p:nvPr/>
        </p:nvSpPr>
        <p:spPr>
          <a:xfrm>
            <a:off x="467544" y="980728"/>
            <a:ext cx="7992888" cy="3570208"/>
          </a:xfrm>
          <a:prstGeom prst="rect">
            <a:avLst/>
          </a:prstGeom>
          <a:noFill/>
        </p:spPr>
        <p:txBody>
          <a:bodyPr wrap="square" rtlCol="0">
            <a:spAutoFit/>
          </a:bodyPr>
          <a:lstStyle/>
          <a:p>
            <a:r>
              <a:rPr lang="en-US" dirty="0" smtClean="0"/>
              <a:t>Now before we go to solving how to </a:t>
            </a:r>
            <a:r>
              <a:rPr lang="en-US" b="1" dirty="0" smtClean="0"/>
              <a:t>slow down </a:t>
            </a:r>
            <a:r>
              <a:rPr lang="en-US" dirty="0" smtClean="0"/>
              <a:t>a travelling wave’s phase velocity, we will take another perspective on acceleration: </a:t>
            </a:r>
          </a:p>
          <a:p>
            <a:endParaRPr lang="en-US" dirty="0" smtClean="0"/>
          </a:p>
          <a:p>
            <a:pPr algn="ctr"/>
            <a:r>
              <a:rPr lang="en-US" sz="2800" dirty="0" smtClean="0"/>
              <a:t>Standing wave cavities.</a:t>
            </a:r>
          </a:p>
          <a:p>
            <a:endParaRPr lang="en-US" dirty="0" smtClean="0"/>
          </a:p>
          <a:p>
            <a:r>
              <a:rPr lang="en-US" dirty="0" smtClean="0"/>
              <a:t>Here again, I won’t describe how to solve of the fields. We will instead look at the general features of the specific solution.</a:t>
            </a:r>
          </a:p>
          <a:p>
            <a:endParaRPr lang="en-US" dirty="0" smtClean="0"/>
          </a:p>
          <a:p>
            <a:r>
              <a:rPr lang="en-US" dirty="0" smtClean="0"/>
              <a:t>The key thing if for you is to understand the general features.</a:t>
            </a:r>
          </a:p>
          <a:p>
            <a:endParaRPr lang="en-US" dirty="0" smtClean="0"/>
          </a:p>
          <a:p>
            <a:r>
              <a:rPr lang="en-US" dirty="0" smtClean="0"/>
              <a:t>Of course in the long run, understanding how to get the solutions helps you better understand what phase velocity and all that stuff really mean.</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31</a:t>
            </a:fld>
            <a:endParaRPr lang="en-US" dirty="0"/>
          </a:p>
        </p:txBody>
      </p:sp>
      <p:sp>
        <p:nvSpPr>
          <p:cNvPr id="4" name="TextBox 3"/>
          <p:cNvSpPr txBox="1"/>
          <p:nvPr/>
        </p:nvSpPr>
        <p:spPr>
          <a:xfrm>
            <a:off x="1907704" y="260648"/>
            <a:ext cx="5369483" cy="461665"/>
          </a:xfrm>
          <a:prstGeom prst="rect">
            <a:avLst/>
          </a:prstGeom>
          <a:noFill/>
        </p:spPr>
        <p:txBody>
          <a:bodyPr wrap="none" rtlCol="0">
            <a:spAutoFit/>
          </a:bodyPr>
          <a:lstStyle/>
          <a:p>
            <a:pPr algn="ctr"/>
            <a:r>
              <a:rPr lang="en-US" sz="2400" dirty="0" smtClean="0"/>
              <a:t>Fields inside a pillbox </a:t>
            </a:r>
            <a:r>
              <a:rPr lang="en-US" sz="2400" dirty="0"/>
              <a:t>cavity TM</a:t>
            </a:r>
            <a:r>
              <a:rPr lang="en-US" sz="2400" baseline="-25000" dirty="0"/>
              <a:t>0,1,0</a:t>
            </a:r>
            <a:r>
              <a:rPr lang="en-US" sz="2400" dirty="0"/>
              <a:t> mode </a:t>
            </a:r>
          </a:p>
        </p:txBody>
      </p:sp>
      <p:pic>
        <p:nvPicPr>
          <p:cNvPr id="32770" name="Picture 2" descr="\\CERN\dfs\Workspaces\w\Wuensch\Talks\2011\LC school 2011\calculations\pillbox cavity.gif"/>
          <p:cNvPicPr>
            <a:picLocks noChangeAspect="1" noChangeArrowheads="1" noCrop="1"/>
          </p:cNvPicPr>
          <p:nvPr/>
        </p:nvPicPr>
        <p:blipFill>
          <a:blip r:embed="rId4" cstate="print">
            <a:extLst>
              <a:ext uri="{28A0092B-C50C-407E-A947-70E740481C1C}">
                <a14:useLocalDpi xmlns:a14="http://schemas.microsoft.com/office/drawing/2010/main"/>
              </a:ext>
            </a:extLst>
          </a:blip>
          <a:srcRect/>
          <a:stretch>
            <a:fillRect/>
          </a:stretch>
        </p:blipFill>
        <p:spPr bwMode="auto">
          <a:xfrm>
            <a:off x="683568" y="1124744"/>
            <a:ext cx="3848100" cy="5029200"/>
          </a:xfrm>
          <a:prstGeom prst="rect">
            <a:avLst/>
          </a:prstGeom>
          <a:noFill/>
        </p:spPr>
      </p:pic>
      <p:sp>
        <p:nvSpPr>
          <p:cNvPr id="6" name="TextBox 5"/>
          <p:cNvSpPr txBox="1"/>
          <p:nvPr/>
        </p:nvSpPr>
        <p:spPr>
          <a:xfrm>
            <a:off x="4860032" y="1556792"/>
            <a:ext cx="1337226" cy="369332"/>
          </a:xfrm>
          <a:prstGeom prst="rect">
            <a:avLst/>
          </a:prstGeom>
          <a:noFill/>
        </p:spPr>
        <p:txBody>
          <a:bodyPr wrap="none" rtlCol="0">
            <a:spAutoFit/>
          </a:bodyPr>
          <a:lstStyle/>
          <a:p>
            <a:r>
              <a:rPr lang="en-US" dirty="0" smtClean="0"/>
              <a:t>Electric field</a:t>
            </a:r>
            <a:endParaRPr lang="en-US" dirty="0"/>
          </a:p>
        </p:txBody>
      </p:sp>
      <p:sp>
        <p:nvSpPr>
          <p:cNvPr id="7" name="TextBox 6"/>
          <p:cNvSpPr txBox="1"/>
          <p:nvPr/>
        </p:nvSpPr>
        <p:spPr>
          <a:xfrm>
            <a:off x="4912635" y="3851756"/>
            <a:ext cx="1531573" cy="369332"/>
          </a:xfrm>
          <a:prstGeom prst="rect">
            <a:avLst/>
          </a:prstGeom>
          <a:noFill/>
        </p:spPr>
        <p:txBody>
          <a:bodyPr wrap="none" rtlCol="0">
            <a:spAutoFit/>
          </a:bodyPr>
          <a:lstStyle/>
          <a:p>
            <a:r>
              <a:rPr lang="en-US" dirty="0" smtClean="0"/>
              <a:t>Magnetic field</a:t>
            </a:r>
            <a:endParaRPr lang="en-US" dirty="0"/>
          </a:p>
        </p:txBody>
      </p:sp>
      <p:graphicFrame>
        <p:nvGraphicFramePr>
          <p:cNvPr id="8" name="Object 7"/>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32933" name="Equation" r:id="rId5" imgW="114120" imgH="215640" progId="Equation.3">
                  <p:embed/>
                </p:oleObj>
              </mc:Choice>
              <mc:Fallback>
                <p:oleObj name="Equation" r:id="rId5" imgW="114120" imgH="21564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 name="Object 8"/>
          <p:cNvGraphicFramePr>
            <a:graphicFrameLocks noChangeAspect="1"/>
          </p:cNvGraphicFramePr>
          <p:nvPr/>
        </p:nvGraphicFramePr>
        <p:xfrm>
          <a:off x="5004047" y="2276872"/>
          <a:ext cx="1910107" cy="864096"/>
        </p:xfrm>
        <a:graphic>
          <a:graphicData uri="http://schemas.openxmlformats.org/presentationml/2006/ole">
            <mc:AlternateContent xmlns:mc="http://schemas.openxmlformats.org/markup-compatibility/2006">
              <mc:Choice xmlns:v="urn:schemas-microsoft-com:vml" Requires="v">
                <p:oleObj spid="_x0000_s32934" name="Equation" r:id="rId7" imgW="1066680" imgH="482400" progId="Equation.3">
                  <p:embed/>
                </p:oleObj>
              </mc:Choice>
              <mc:Fallback>
                <p:oleObj name="Equation" r:id="rId7" imgW="1066680" imgH="482400" progId="Equation.3">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004047" y="2276872"/>
                        <a:ext cx="1910107" cy="86409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2773" name="Object 5"/>
          <p:cNvGraphicFramePr>
            <a:graphicFrameLocks noChangeAspect="1"/>
          </p:cNvGraphicFramePr>
          <p:nvPr/>
        </p:nvGraphicFramePr>
        <p:xfrm>
          <a:off x="4970463" y="4581525"/>
          <a:ext cx="1978025" cy="865188"/>
        </p:xfrm>
        <a:graphic>
          <a:graphicData uri="http://schemas.openxmlformats.org/presentationml/2006/ole">
            <mc:AlternateContent xmlns:mc="http://schemas.openxmlformats.org/markup-compatibility/2006">
              <mc:Choice xmlns:v="urn:schemas-microsoft-com:vml" Requires="v">
                <p:oleObj spid="_x0000_s32935" name="Equation" r:id="rId9" imgW="1104840" imgH="482400" progId="Equation.3">
                  <p:embed/>
                </p:oleObj>
              </mc:Choice>
              <mc:Fallback>
                <p:oleObj name="Equation" r:id="rId9" imgW="1104840" imgH="482400" progId="Equation.3">
                  <p:embed/>
                  <p:pic>
                    <p:nvPicPr>
                      <p:cNvPr id="0"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970463" y="4581525"/>
                        <a:ext cx="1978025" cy="8651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32</a:t>
            </a:fld>
            <a:endParaRPr lang="en-US" dirty="0"/>
          </a:p>
        </p:txBody>
      </p:sp>
      <p:pic>
        <p:nvPicPr>
          <p:cNvPr id="26626" name="Picture 2" descr="\\CERN\dfs\Workspaces\w\Wuensch\Talks\2011\LC school 2011\calculations\HFSS quarter pillbox.gif"/>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475656" y="1196752"/>
            <a:ext cx="6019380" cy="5184576"/>
          </a:xfrm>
          <a:prstGeom prst="rect">
            <a:avLst/>
          </a:prstGeom>
          <a:noFill/>
        </p:spPr>
      </p:pic>
      <p:sp>
        <p:nvSpPr>
          <p:cNvPr id="4" name="TextBox 3"/>
          <p:cNvSpPr txBox="1"/>
          <p:nvPr/>
        </p:nvSpPr>
        <p:spPr>
          <a:xfrm>
            <a:off x="1403648" y="476672"/>
            <a:ext cx="6424259" cy="461665"/>
          </a:xfrm>
          <a:prstGeom prst="rect">
            <a:avLst/>
          </a:prstGeom>
          <a:noFill/>
        </p:spPr>
        <p:txBody>
          <a:bodyPr wrap="none" rtlCol="0">
            <a:spAutoFit/>
          </a:bodyPr>
          <a:lstStyle/>
          <a:p>
            <a:r>
              <a:rPr lang="en-US" sz="2400" dirty="0" smtClean="0"/>
              <a:t>Electric field in the TM</a:t>
            </a:r>
            <a:r>
              <a:rPr lang="en-US" sz="2400" baseline="-25000" dirty="0"/>
              <a:t>0</a:t>
            </a:r>
            <a:r>
              <a:rPr lang="en-US" sz="2400" baseline="-25000" dirty="0" smtClean="0"/>
              <a:t>,1,0</a:t>
            </a:r>
            <a:r>
              <a:rPr lang="en-US" sz="2400" dirty="0" smtClean="0"/>
              <a:t> mode of a pillbox cavity</a:t>
            </a:r>
            <a:endParaRPr lang="en-US" sz="24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33</a:t>
            </a:fld>
            <a:endParaRPr lang="en-US" dirty="0"/>
          </a:p>
        </p:txBody>
      </p:sp>
      <p:pic>
        <p:nvPicPr>
          <p:cNvPr id="257026" name="Picture 2" descr="\\CERN\dfs\Workspaces\w\Wuensch\Talks\2013\Linear collider school 2013\Animations\From Rolf\Animated Gifs\Pillbox_cavity_E,H-field_01.avi.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755576" y="256084"/>
            <a:ext cx="5400600" cy="608467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6588224" y="2348880"/>
            <a:ext cx="1531573" cy="646331"/>
          </a:xfrm>
          <a:prstGeom prst="rect">
            <a:avLst/>
          </a:prstGeom>
          <a:noFill/>
        </p:spPr>
        <p:txBody>
          <a:bodyPr wrap="none" rtlCol="0">
            <a:spAutoFit/>
          </a:bodyPr>
          <a:lstStyle/>
          <a:p>
            <a:r>
              <a:rPr lang="en-GB" dirty="0" smtClean="0">
                <a:solidFill>
                  <a:srgbClr val="0070C0"/>
                </a:solidFill>
              </a:rPr>
              <a:t>Electric field</a:t>
            </a:r>
          </a:p>
          <a:p>
            <a:r>
              <a:rPr lang="en-GB" dirty="0" smtClean="0">
                <a:solidFill>
                  <a:srgbClr val="FF0000"/>
                </a:solidFill>
              </a:rPr>
              <a:t>Magnetic field</a:t>
            </a:r>
            <a:endParaRPr lang="en-GB" dirty="0">
              <a:solidFill>
                <a:srgbClr val="FF0000"/>
              </a:solidFill>
            </a:endParaRPr>
          </a:p>
        </p:txBody>
      </p:sp>
      <p:sp>
        <p:nvSpPr>
          <p:cNvPr id="4" name="TextBox 3"/>
          <p:cNvSpPr txBox="1"/>
          <p:nvPr/>
        </p:nvSpPr>
        <p:spPr>
          <a:xfrm>
            <a:off x="5620464" y="620688"/>
            <a:ext cx="3384376" cy="646331"/>
          </a:xfrm>
          <a:prstGeom prst="rect">
            <a:avLst/>
          </a:prstGeom>
          <a:noFill/>
        </p:spPr>
        <p:txBody>
          <a:bodyPr wrap="square" rtlCol="0">
            <a:spAutoFit/>
          </a:bodyPr>
          <a:lstStyle/>
          <a:p>
            <a:r>
              <a:rPr lang="en-GB" dirty="0" smtClean="0"/>
              <a:t>A better animation from Rolf Wegner.</a:t>
            </a:r>
            <a:endParaRPr lang="en-GB" dirty="0"/>
          </a:p>
        </p:txBody>
      </p:sp>
    </p:spTree>
    <p:extLst>
      <p:ext uri="{BB962C8B-B14F-4D97-AF65-F5344CB8AC3E}">
        <p14:creationId xmlns:p14="http://schemas.microsoft.com/office/powerpoint/2010/main" val="211039753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34</a:t>
            </a:fld>
            <a:endParaRPr lang="en-US" dirty="0"/>
          </a:p>
        </p:txBody>
      </p:sp>
      <p:sp>
        <p:nvSpPr>
          <p:cNvPr id="3" name="TextBox 2"/>
          <p:cNvSpPr txBox="1"/>
          <p:nvPr/>
        </p:nvSpPr>
        <p:spPr>
          <a:xfrm>
            <a:off x="395536" y="548680"/>
            <a:ext cx="8280920" cy="1200329"/>
          </a:xfrm>
          <a:prstGeom prst="rect">
            <a:avLst/>
          </a:prstGeom>
          <a:noFill/>
        </p:spPr>
        <p:txBody>
          <a:bodyPr wrap="square" rtlCol="0">
            <a:spAutoFit/>
          </a:bodyPr>
          <a:lstStyle/>
          <a:p>
            <a:r>
              <a:rPr lang="en-US" dirty="0" smtClean="0"/>
              <a:t>We are now going to take a big step. We are going to consider to what happens to a beam crossing a cavity.</a:t>
            </a:r>
          </a:p>
          <a:p>
            <a:endParaRPr lang="en-US" dirty="0" smtClean="0"/>
          </a:p>
          <a:p>
            <a:r>
              <a:rPr lang="en-US" dirty="0" smtClean="0"/>
              <a:t>The equation for the force on a charge is:</a:t>
            </a:r>
            <a:endParaRPr lang="en-US" dirty="0"/>
          </a:p>
        </p:txBody>
      </p:sp>
      <p:graphicFrame>
        <p:nvGraphicFramePr>
          <p:cNvPr id="4" name="Object 3"/>
          <p:cNvGraphicFramePr>
            <a:graphicFrameLocks noChangeAspect="1"/>
          </p:cNvGraphicFramePr>
          <p:nvPr/>
        </p:nvGraphicFramePr>
        <p:xfrm>
          <a:off x="3059832" y="2204864"/>
          <a:ext cx="2448272" cy="520258"/>
        </p:xfrm>
        <a:graphic>
          <a:graphicData uri="http://schemas.openxmlformats.org/presentationml/2006/ole">
            <mc:AlternateContent xmlns:mc="http://schemas.openxmlformats.org/markup-compatibility/2006">
              <mc:Choice xmlns:v="urn:schemas-microsoft-com:vml" Requires="v">
                <p:oleObj spid="_x0000_s170040" name="Equation" r:id="rId4" imgW="1015920" imgH="215640" progId="Equation.3">
                  <p:embed/>
                </p:oleObj>
              </mc:Choice>
              <mc:Fallback>
                <p:oleObj name="Equation" r:id="rId4" imgW="1015920" imgH="21564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59832" y="2204864"/>
                        <a:ext cx="2448272" cy="52025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extBox 4"/>
          <p:cNvSpPr txBox="1"/>
          <p:nvPr/>
        </p:nvSpPr>
        <p:spPr>
          <a:xfrm>
            <a:off x="395536" y="3140968"/>
            <a:ext cx="8424936" cy="3416320"/>
          </a:xfrm>
          <a:prstGeom prst="rect">
            <a:avLst/>
          </a:prstGeom>
          <a:noFill/>
        </p:spPr>
        <p:txBody>
          <a:bodyPr wrap="square" rtlCol="0">
            <a:spAutoFit/>
          </a:bodyPr>
          <a:lstStyle/>
          <a:p>
            <a:r>
              <a:rPr lang="en-US" dirty="0" smtClean="0"/>
              <a:t>For now we only consider that charges are being accelerated or decelerated, gaining or losing energy, by the rf field. That means we only need to consider electric fields in the direction of motion. </a:t>
            </a:r>
          </a:p>
          <a:p>
            <a:endParaRPr lang="en-US" dirty="0" smtClean="0"/>
          </a:p>
          <a:p>
            <a:r>
              <a:rPr lang="en-US" dirty="0" smtClean="0"/>
              <a:t>This we get in the TM</a:t>
            </a:r>
            <a:r>
              <a:rPr lang="en-US" baseline="-25000" dirty="0" smtClean="0"/>
              <a:t>1,1,0</a:t>
            </a:r>
            <a:r>
              <a:rPr lang="en-US" dirty="0" smtClean="0"/>
              <a:t> mode we just saw with particles zipping along the axis of rotation.</a:t>
            </a:r>
          </a:p>
          <a:p>
            <a:endParaRPr lang="en-US" dirty="0" smtClean="0"/>
          </a:p>
          <a:p>
            <a:r>
              <a:rPr lang="en-US" dirty="0" smtClean="0"/>
              <a:t>In fact this hints at a profound point. Free space waves are transverse. You can’t give energy to a beam in the direction of power flow. That’s why laser aren’t used all over the place to accelerate particles. You need charges close by (in metals, dielectrics or plasmas) to turn the electric field in the direction of power flow. Those charges are going to cause all sorts of problems: losses, breakdown etc.</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35</a:t>
            </a:fld>
            <a:endParaRPr lang="en-US" dirty="0"/>
          </a:p>
        </p:txBody>
      </p:sp>
      <p:sp>
        <p:nvSpPr>
          <p:cNvPr id="3" name="TextBox 2"/>
          <p:cNvSpPr txBox="1"/>
          <p:nvPr/>
        </p:nvSpPr>
        <p:spPr>
          <a:xfrm>
            <a:off x="1835696" y="620688"/>
            <a:ext cx="5351721" cy="461665"/>
          </a:xfrm>
          <a:prstGeom prst="rect">
            <a:avLst/>
          </a:prstGeom>
          <a:noFill/>
        </p:spPr>
        <p:txBody>
          <a:bodyPr wrap="none" rtlCol="0">
            <a:spAutoFit/>
          </a:bodyPr>
          <a:lstStyle/>
          <a:p>
            <a:r>
              <a:rPr lang="en-US" sz="2400" dirty="0" smtClean="0"/>
              <a:t>Beam crossing TM</a:t>
            </a:r>
            <a:r>
              <a:rPr lang="en-US" sz="2400" baseline="-25000" dirty="0" smtClean="0"/>
              <a:t>1,1,0</a:t>
            </a:r>
            <a:r>
              <a:rPr lang="en-US" sz="2400" dirty="0" smtClean="0"/>
              <a:t> mode pillbox cavity</a:t>
            </a:r>
            <a:endParaRPr lang="en-US" sz="2400" dirty="0"/>
          </a:p>
        </p:txBody>
      </p:sp>
      <p:pic>
        <p:nvPicPr>
          <p:cNvPr id="33795" name="Picture 3" descr="\\CERN\dfs\Workspaces\w\Wuensch\Talks\2011\LC school 2011\calculations\beam in pillbox.gif"/>
          <p:cNvPicPr>
            <a:picLocks noChangeAspect="1" noChangeArrowheads="1" noCrop="1"/>
          </p:cNvPicPr>
          <p:nvPr/>
        </p:nvPicPr>
        <p:blipFill>
          <a:blip r:embed="rId4" cstate="print">
            <a:extLst>
              <a:ext uri="{28A0092B-C50C-407E-A947-70E740481C1C}">
                <a14:useLocalDpi xmlns:a14="http://schemas.microsoft.com/office/drawing/2010/main"/>
              </a:ext>
            </a:extLst>
          </a:blip>
          <a:srcRect/>
          <a:stretch>
            <a:fillRect/>
          </a:stretch>
        </p:blipFill>
        <p:spPr bwMode="auto">
          <a:xfrm>
            <a:off x="539552" y="1196752"/>
            <a:ext cx="4457700" cy="5181600"/>
          </a:xfrm>
          <a:prstGeom prst="rect">
            <a:avLst/>
          </a:prstGeom>
          <a:noFill/>
        </p:spPr>
      </p:pic>
      <p:sp>
        <p:nvSpPr>
          <p:cNvPr id="6" name="TextBox 5"/>
          <p:cNvSpPr txBox="1"/>
          <p:nvPr/>
        </p:nvSpPr>
        <p:spPr>
          <a:xfrm>
            <a:off x="5652120" y="2060848"/>
            <a:ext cx="2736304" cy="923330"/>
          </a:xfrm>
          <a:prstGeom prst="rect">
            <a:avLst/>
          </a:prstGeom>
          <a:noFill/>
        </p:spPr>
        <p:txBody>
          <a:bodyPr wrap="square" rtlCol="0">
            <a:spAutoFit/>
          </a:bodyPr>
          <a:lstStyle/>
          <a:p>
            <a:r>
              <a:rPr lang="en-US" dirty="0" smtClean="0"/>
              <a:t>Beam (blue dot) travels with the speed of light.</a:t>
            </a:r>
          </a:p>
          <a:p>
            <a:r>
              <a:rPr lang="en-US" i="1" dirty="0" smtClean="0"/>
              <a:t>x</a:t>
            </a:r>
            <a:r>
              <a:rPr lang="en-US" dirty="0" smtClean="0"/>
              <a:t>(</a:t>
            </a:r>
            <a:r>
              <a:rPr lang="en-US" i="1" dirty="0" smtClean="0"/>
              <a:t>t</a:t>
            </a:r>
            <a:r>
              <a:rPr lang="en-US" dirty="0" smtClean="0"/>
              <a:t>)=c</a:t>
            </a:r>
            <a:r>
              <a:rPr lang="en-US" i="1" dirty="0" smtClean="0"/>
              <a:t>t</a:t>
            </a:r>
            <a:endParaRPr lang="en-US" i="1" dirty="0"/>
          </a:p>
        </p:txBody>
      </p:sp>
      <p:sp>
        <p:nvSpPr>
          <p:cNvPr id="7" name="TextBox 6"/>
          <p:cNvSpPr txBox="1"/>
          <p:nvPr/>
        </p:nvSpPr>
        <p:spPr>
          <a:xfrm>
            <a:off x="5580112" y="3645024"/>
            <a:ext cx="2241511" cy="369332"/>
          </a:xfrm>
          <a:prstGeom prst="rect">
            <a:avLst/>
          </a:prstGeom>
          <a:noFill/>
        </p:spPr>
        <p:txBody>
          <a:bodyPr wrap="none" rtlCol="0">
            <a:spAutoFit/>
          </a:bodyPr>
          <a:lstStyle/>
          <a:p>
            <a:r>
              <a:rPr lang="en-US" dirty="0" smtClean="0"/>
              <a:t>Electric field (red line)</a:t>
            </a:r>
            <a:endParaRPr lang="en-US" dirty="0"/>
          </a:p>
        </p:txBody>
      </p:sp>
      <p:graphicFrame>
        <p:nvGraphicFramePr>
          <p:cNvPr id="8" name="Object 7"/>
          <p:cNvGraphicFramePr>
            <a:graphicFrameLocks noChangeAspect="1"/>
          </p:cNvGraphicFramePr>
          <p:nvPr/>
        </p:nvGraphicFramePr>
        <p:xfrm>
          <a:off x="5724127" y="4365104"/>
          <a:ext cx="1910107" cy="864096"/>
        </p:xfrm>
        <a:graphic>
          <a:graphicData uri="http://schemas.openxmlformats.org/presentationml/2006/ole">
            <mc:AlternateContent xmlns:mc="http://schemas.openxmlformats.org/markup-compatibility/2006">
              <mc:Choice xmlns:v="urn:schemas-microsoft-com:vml" Requires="v">
                <p:oleObj spid="_x0000_s33850" name="Equation" r:id="rId5" imgW="1066680" imgH="482400" progId="Equation.3">
                  <p:embed/>
                </p:oleObj>
              </mc:Choice>
              <mc:Fallback>
                <p:oleObj name="Equation" r:id="rId5" imgW="1066680" imgH="482400" progId="Equation.3">
                  <p:embed/>
                  <p:pic>
                    <p:nvPicPr>
                      <p:cNvPr id="0"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24127" y="4365104"/>
                        <a:ext cx="1910107" cy="86409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36</a:t>
            </a:fld>
            <a:endParaRPr lang="en-US" dirty="0"/>
          </a:p>
        </p:txBody>
      </p:sp>
      <p:sp>
        <p:nvSpPr>
          <p:cNvPr id="3" name="TextBox 2"/>
          <p:cNvSpPr txBox="1"/>
          <p:nvPr/>
        </p:nvSpPr>
        <p:spPr>
          <a:xfrm>
            <a:off x="107504" y="332656"/>
            <a:ext cx="8856984" cy="707886"/>
          </a:xfrm>
          <a:prstGeom prst="rect">
            <a:avLst/>
          </a:prstGeom>
          <a:noFill/>
        </p:spPr>
        <p:txBody>
          <a:bodyPr wrap="square" rtlCol="0">
            <a:spAutoFit/>
          </a:bodyPr>
          <a:lstStyle/>
          <a:p>
            <a:r>
              <a:rPr lang="en-US" sz="2000" dirty="0" smtClean="0"/>
              <a:t>Fields change while the beam flies through the cavity. The beam not seeing the peak electric field all the way through gives the transit time factor.</a:t>
            </a:r>
            <a:endParaRPr lang="en-US" sz="2000" dirty="0"/>
          </a:p>
        </p:txBody>
      </p:sp>
      <p:sp>
        <p:nvSpPr>
          <p:cNvPr id="4" name="Rectangle 3"/>
          <p:cNvSpPr/>
          <p:nvPr/>
        </p:nvSpPr>
        <p:spPr>
          <a:xfrm>
            <a:off x="755576" y="1844824"/>
            <a:ext cx="864096" cy="201622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6" name="Object 5"/>
          <p:cNvGraphicFramePr>
            <a:graphicFrameLocks noChangeAspect="1"/>
          </p:cNvGraphicFramePr>
          <p:nvPr/>
        </p:nvGraphicFramePr>
        <p:xfrm>
          <a:off x="467544" y="4077072"/>
          <a:ext cx="415032" cy="643300"/>
        </p:xfrm>
        <a:graphic>
          <a:graphicData uri="http://schemas.openxmlformats.org/presentationml/2006/ole">
            <mc:AlternateContent xmlns:mc="http://schemas.openxmlformats.org/markup-compatibility/2006">
              <mc:Choice xmlns:v="urn:schemas-microsoft-com:vml" Requires="v">
                <p:oleObj spid="_x0000_s46460" name="Equation" r:id="rId4" imgW="253800" imgH="393480" progId="Equation.3">
                  <p:embed/>
                </p:oleObj>
              </mc:Choice>
              <mc:Fallback>
                <p:oleObj name="Equation" r:id="rId4" imgW="253800" imgH="39348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7544" y="4077072"/>
                        <a:ext cx="415032" cy="643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6083" name="Object 3"/>
          <p:cNvGraphicFramePr>
            <a:graphicFrameLocks noChangeAspect="1"/>
          </p:cNvGraphicFramePr>
          <p:nvPr/>
        </p:nvGraphicFramePr>
        <p:xfrm>
          <a:off x="1485900" y="4076626"/>
          <a:ext cx="249238" cy="644525"/>
        </p:xfrm>
        <a:graphic>
          <a:graphicData uri="http://schemas.openxmlformats.org/presentationml/2006/ole">
            <mc:AlternateContent xmlns:mc="http://schemas.openxmlformats.org/markup-compatibility/2006">
              <mc:Choice xmlns:v="urn:schemas-microsoft-com:vml" Requires="v">
                <p:oleObj spid="_x0000_s46461" name="Equation" r:id="rId6" imgW="152280" imgH="393480" progId="Equation.3">
                  <p:embed/>
                </p:oleObj>
              </mc:Choice>
              <mc:Fallback>
                <p:oleObj name="Equation" r:id="rId6" imgW="152280" imgH="393480" progId="Equation.3">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85900" y="4076626"/>
                        <a:ext cx="249238" cy="644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9" name="Straight Arrow Connector 8"/>
          <p:cNvCxnSpPr/>
          <p:nvPr/>
        </p:nvCxnSpPr>
        <p:spPr>
          <a:xfrm>
            <a:off x="539552" y="2780928"/>
            <a:ext cx="1296144" cy="158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835696" y="2348880"/>
            <a:ext cx="716863" cy="369332"/>
          </a:xfrm>
          <a:prstGeom prst="rect">
            <a:avLst/>
          </a:prstGeom>
          <a:noFill/>
        </p:spPr>
        <p:txBody>
          <a:bodyPr wrap="none" rtlCol="0">
            <a:spAutoFit/>
          </a:bodyPr>
          <a:lstStyle/>
          <a:p>
            <a:r>
              <a:rPr lang="en-US" dirty="0" smtClean="0"/>
              <a:t>beam</a:t>
            </a:r>
            <a:endParaRPr lang="en-US" dirty="0"/>
          </a:p>
        </p:txBody>
      </p:sp>
      <p:sp>
        <p:nvSpPr>
          <p:cNvPr id="13" name="TextBox 12"/>
          <p:cNvSpPr txBox="1"/>
          <p:nvPr/>
        </p:nvSpPr>
        <p:spPr>
          <a:xfrm>
            <a:off x="3131840" y="1268760"/>
            <a:ext cx="1337226" cy="369332"/>
          </a:xfrm>
          <a:prstGeom prst="rect">
            <a:avLst/>
          </a:prstGeom>
          <a:noFill/>
        </p:spPr>
        <p:txBody>
          <a:bodyPr wrap="none" rtlCol="0">
            <a:spAutoFit/>
          </a:bodyPr>
          <a:lstStyle/>
          <a:p>
            <a:r>
              <a:rPr lang="en-US" dirty="0" smtClean="0"/>
              <a:t>Electric field</a:t>
            </a:r>
            <a:endParaRPr lang="en-US" dirty="0"/>
          </a:p>
        </p:txBody>
      </p:sp>
      <p:graphicFrame>
        <p:nvGraphicFramePr>
          <p:cNvPr id="14" name="Object 13"/>
          <p:cNvGraphicFramePr>
            <a:graphicFrameLocks noChangeAspect="1"/>
          </p:cNvGraphicFramePr>
          <p:nvPr/>
        </p:nvGraphicFramePr>
        <p:xfrm>
          <a:off x="5003800" y="1196901"/>
          <a:ext cx="1631950" cy="431800"/>
        </p:xfrm>
        <a:graphic>
          <a:graphicData uri="http://schemas.openxmlformats.org/presentationml/2006/ole">
            <mc:AlternateContent xmlns:mc="http://schemas.openxmlformats.org/markup-compatibility/2006">
              <mc:Choice xmlns:v="urn:schemas-microsoft-com:vml" Requires="v">
                <p:oleObj spid="_x0000_s46462" name="Equation" r:id="rId8" imgW="863280" imgH="228600" progId="Equation.3">
                  <p:embed/>
                </p:oleObj>
              </mc:Choice>
              <mc:Fallback>
                <p:oleObj name="Equation" r:id="rId8" imgW="863280" imgH="228600" progId="Equation.3">
                  <p:embed/>
                  <p:pic>
                    <p:nvPicPr>
                      <p:cNvPr id="0"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003800" y="1196901"/>
                        <a:ext cx="1631950" cy="431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 name="TextBox 14"/>
          <p:cNvSpPr txBox="1"/>
          <p:nvPr/>
        </p:nvSpPr>
        <p:spPr>
          <a:xfrm>
            <a:off x="3131840" y="2051556"/>
            <a:ext cx="772969" cy="369332"/>
          </a:xfrm>
          <a:prstGeom prst="rect">
            <a:avLst/>
          </a:prstGeom>
          <a:noFill/>
        </p:spPr>
        <p:txBody>
          <a:bodyPr wrap="none" rtlCol="0">
            <a:spAutoFit/>
          </a:bodyPr>
          <a:lstStyle/>
          <a:p>
            <a:r>
              <a:rPr lang="en-US" dirty="0" smtClean="0"/>
              <a:t>Bunch</a:t>
            </a:r>
            <a:endParaRPr lang="en-US" dirty="0"/>
          </a:p>
        </p:txBody>
      </p:sp>
      <p:graphicFrame>
        <p:nvGraphicFramePr>
          <p:cNvPr id="46085" name="Object 5"/>
          <p:cNvGraphicFramePr>
            <a:graphicFrameLocks noChangeAspect="1"/>
          </p:cNvGraphicFramePr>
          <p:nvPr/>
        </p:nvGraphicFramePr>
        <p:xfrm>
          <a:off x="5364163" y="1989063"/>
          <a:ext cx="768350" cy="287338"/>
        </p:xfrm>
        <a:graphic>
          <a:graphicData uri="http://schemas.openxmlformats.org/presentationml/2006/ole">
            <mc:AlternateContent xmlns:mc="http://schemas.openxmlformats.org/markup-compatibility/2006">
              <mc:Choice xmlns:v="urn:schemas-microsoft-com:vml" Requires="v">
                <p:oleObj spid="_x0000_s46463" name="Equation" r:id="rId10" imgW="406080" imgH="152280" progId="Equation.3">
                  <p:embed/>
                </p:oleObj>
              </mc:Choice>
              <mc:Fallback>
                <p:oleObj name="Equation" r:id="rId10" imgW="406080" imgH="152280" progId="Equation.3">
                  <p:embed/>
                  <p:pic>
                    <p:nvPicPr>
                      <p:cNvPr id="0" name="Picture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364163" y="1989063"/>
                        <a:ext cx="768350" cy="2873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7" name="TextBox 16"/>
          <p:cNvSpPr txBox="1"/>
          <p:nvPr/>
        </p:nvSpPr>
        <p:spPr>
          <a:xfrm>
            <a:off x="3131840" y="2771636"/>
            <a:ext cx="1337226" cy="369332"/>
          </a:xfrm>
          <a:prstGeom prst="rect">
            <a:avLst/>
          </a:prstGeom>
          <a:noFill/>
        </p:spPr>
        <p:txBody>
          <a:bodyPr wrap="none" rtlCol="0">
            <a:spAutoFit/>
          </a:bodyPr>
          <a:lstStyle/>
          <a:p>
            <a:r>
              <a:rPr lang="en-US" dirty="0" smtClean="0"/>
              <a:t>Electric field</a:t>
            </a:r>
            <a:endParaRPr lang="en-US" dirty="0"/>
          </a:p>
        </p:txBody>
      </p:sp>
      <p:graphicFrame>
        <p:nvGraphicFramePr>
          <p:cNvPr id="18" name="Object 17"/>
          <p:cNvGraphicFramePr>
            <a:graphicFrameLocks noChangeAspect="1"/>
          </p:cNvGraphicFramePr>
          <p:nvPr/>
        </p:nvGraphicFramePr>
        <p:xfrm>
          <a:off x="4932511" y="3741663"/>
          <a:ext cx="2663825" cy="1057275"/>
        </p:xfrm>
        <a:graphic>
          <a:graphicData uri="http://schemas.openxmlformats.org/presentationml/2006/ole">
            <mc:AlternateContent xmlns:mc="http://schemas.openxmlformats.org/markup-compatibility/2006">
              <mc:Choice xmlns:v="urn:schemas-microsoft-com:vml" Requires="v">
                <p:oleObj spid="_x0000_s46464" name="Equation" r:id="rId12" imgW="1409400" imgH="558720" progId="Equation.3">
                  <p:embed/>
                </p:oleObj>
              </mc:Choice>
              <mc:Fallback>
                <p:oleObj name="Equation" r:id="rId12" imgW="1409400" imgH="558720" progId="Equation.3">
                  <p:embed/>
                  <p:pic>
                    <p:nvPicPr>
                      <p:cNvPr id="0" name="Picture 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932511" y="3741663"/>
                        <a:ext cx="2663825" cy="10572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6087" name="Object 7"/>
          <p:cNvGraphicFramePr>
            <a:graphicFrameLocks noChangeAspect="1"/>
          </p:cNvGraphicFramePr>
          <p:nvPr/>
        </p:nvGraphicFramePr>
        <p:xfrm>
          <a:off x="6791325" y="1762051"/>
          <a:ext cx="649288" cy="741362"/>
        </p:xfrm>
        <a:graphic>
          <a:graphicData uri="http://schemas.openxmlformats.org/presentationml/2006/ole">
            <mc:AlternateContent xmlns:mc="http://schemas.openxmlformats.org/markup-compatibility/2006">
              <mc:Choice xmlns:v="urn:schemas-microsoft-com:vml" Requires="v">
                <p:oleObj spid="_x0000_s46465" name="Equation" r:id="rId14" imgW="342720" imgH="393480" progId="Equation.3">
                  <p:embed/>
                </p:oleObj>
              </mc:Choice>
              <mc:Fallback>
                <p:oleObj name="Equation" r:id="rId14" imgW="342720" imgH="393480" progId="Equation.3">
                  <p:embed/>
                  <p:pic>
                    <p:nvPicPr>
                      <p:cNvPr id="0" name="Picture 7"/>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791325" y="1762051"/>
                        <a:ext cx="649288" cy="7413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 name="TextBox 19"/>
          <p:cNvSpPr txBox="1"/>
          <p:nvPr/>
        </p:nvSpPr>
        <p:spPr>
          <a:xfrm>
            <a:off x="3131840" y="3779748"/>
            <a:ext cx="1584176" cy="923330"/>
          </a:xfrm>
          <a:prstGeom prst="rect">
            <a:avLst/>
          </a:prstGeom>
          <a:noFill/>
        </p:spPr>
        <p:txBody>
          <a:bodyPr wrap="square" rtlCol="0">
            <a:spAutoFit/>
          </a:bodyPr>
          <a:lstStyle/>
          <a:p>
            <a:r>
              <a:rPr lang="en-US" dirty="0" smtClean="0"/>
              <a:t>Definition of transit time factor </a:t>
            </a:r>
            <a:endParaRPr lang="en-US" dirty="0"/>
          </a:p>
        </p:txBody>
      </p:sp>
      <p:graphicFrame>
        <p:nvGraphicFramePr>
          <p:cNvPr id="46088" name="Object 8"/>
          <p:cNvGraphicFramePr>
            <a:graphicFrameLocks noChangeAspect="1"/>
          </p:cNvGraphicFramePr>
          <p:nvPr/>
        </p:nvGraphicFramePr>
        <p:xfrm>
          <a:off x="4956175" y="2612951"/>
          <a:ext cx="1728788" cy="623887"/>
        </p:xfrm>
        <a:graphic>
          <a:graphicData uri="http://schemas.openxmlformats.org/presentationml/2006/ole">
            <mc:AlternateContent xmlns:mc="http://schemas.openxmlformats.org/markup-compatibility/2006">
              <mc:Choice xmlns:v="urn:schemas-microsoft-com:vml" Requires="v">
                <p:oleObj spid="_x0000_s46466" name="Equation" r:id="rId16" imgW="914400" imgH="330120" progId="Equation.3">
                  <p:embed/>
                </p:oleObj>
              </mc:Choice>
              <mc:Fallback>
                <p:oleObj name="Equation" r:id="rId16" imgW="914400" imgH="330120" progId="Equation.3">
                  <p:embed/>
                  <p:pic>
                    <p:nvPicPr>
                      <p:cNvPr id="0" name="Picture 8"/>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956175" y="2612951"/>
                        <a:ext cx="1728788" cy="6238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2" name="TextBox 21"/>
          <p:cNvSpPr txBox="1"/>
          <p:nvPr/>
        </p:nvSpPr>
        <p:spPr>
          <a:xfrm>
            <a:off x="7092280" y="3140968"/>
            <a:ext cx="1912639" cy="369332"/>
          </a:xfrm>
          <a:prstGeom prst="rect">
            <a:avLst/>
          </a:prstGeom>
          <a:noFill/>
        </p:spPr>
        <p:txBody>
          <a:bodyPr wrap="none" rtlCol="0">
            <a:spAutoFit/>
          </a:bodyPr>
          <a:lstStyle/>
          <a:p>
            <a:r>
              <a:rPr lang="en-US" dirty="0" smtClean="0"/>
              <a:t>time evolving field</a:t>
            </a:r>
            <a:endParaRPr lang="en-US" dirty="0"/>
          </a:p>
        </p:txBody>
      </p:sp>
      <p:cxnSp>
        <p:nvCxnSpPr>
          <p:cNvPr id="24" name="Straight Arrow Connector 23"/>
          <p:cNvCxnSpPr/>
          <p:nvPr/>
        </p:nvCxnSpPr>
        <p:spPr>
          <a:xfrm rot="5400000">
            <a:off x="7272300" y="3609020"/>
            <a:ext cx="216024" cy="14401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6876256" y="5157192"/>
            <a:ext cx="2033827" cy="369332"/>
          </a:xfrm>
          <a:prstGeom prst="rect">
            <a:avLst/>
          </a:prstGeom>
          <a:noFill/>
        </p:spPr>
        <p:txBody>
          <a:bodyPr wrap="none" rtlCol="0">
            <a:spAutoFit/>
          </a:bodyPr>
          <a:lstStyle/>
          <a:p>
            <a:r>
              <a:rPr lang="en-US" dirty="0" smtClean="0"/>
              <a:t>Field full and frozen</a:t>
            </a:r>
            <a:endParaRPr lang="en-US" dirty="0"/>
          </a:p>
        </p:txBody>
      </p:sp>
      <p:cxnSp>
        <p:nvCxnSpPr>
          <p:cNvPr id="27" name="Straight Arrow Connector 26"/>
          <p:cNvCxnSpPr/>
          <p:nvPr/>
        </p:nvCxnSpPr>
        <p:spPr>
          <a:xfrm rot="16200000" flipV="1">
            <a:off x="7164288" y="4869160"/>
            <a:ext cx="288032" cy="14401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215008" y="5805264"/>
            <a:ext cx="8821488" cy="936104"/>
          </a:xfrm>
          <a:prstGeom prst="rect">
            <a:avLst/>
          </a:prstGeom>
          <a:noFill/>
        </p:spPr>
        <p:txBody>
          <a:bodyPr wrap="square" rtlCol="0">
            <a:spAutoFit/>
          </a:bodyPr>
          <a:lstStyle/>
          <a:p>
            <a:r>
              <a:rPr lang="en-US" dirty="0" smtClean="0">
                <a:solidFill>
                  <a:schemeClr val="bg1">
                    <a:lumMod val="50000"/>
                  </a:schemeClr>
                </a:solidFill>
              </a:rPr>
              <a:t>Philosophy: we need the metal to turn our fields in the right direction but we can only use the part of the fields travelling with our, speed of light, particle. That’s the free-space part of the solution in our cavity…</a:t>
            </a:r>
            <a:endParaRPr lang="en-US" dirty="0">
              <a:solidFill>
                <a:schemeClr val="bg1">
                  <a:lumMod val="50000"/>
                </a:schemeClr>
              </a:solidFill>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37</a:t>
            </a:fld>
            <a:endParaRPr lang="en-US" dirty="0"/>
          </a:p>
        </p:txBody>
      </p:sp>
      <p:sp>
        <p:nvSpPr>
          <p:cNvPr id="3" name="TextBox 2"/>
          <p:cNvSpPr txBox="1"/>
          <p:nvPr/>
        </p:nvSpPr>
        <p:spPr>
          <a:xfrm>
            <a:off x="769193" y="332656"/>
            <a:ext cx="2689391" cy="461665"/>
          </a:xfrm>
          <a:prstGeom prst="rect">
            <a:avLst/>
          </a:prstGeom>
          <a:noFill/>
        </p:spPr>
        <p:txBody>
          <a:bodyPr wrap="none" rtlCol="0">
            <a:spAutoFit/>
          </a:bodyPr>
          <a:lstStyle/>
          <a:p>
            <a:r>
              <a:rPr lang="en-US" sz="2400" dirty="0" smtClean="0"/>
              <a:t>Transit time factor 2</a:t>
            </a:r>
            <a:endParaRPr lang="en-US" sz="2400" dirty="0"/>
          </a:p>
        </p:txBody>
      </p:sp>
      <p:graphicFrame>
        <p:nvGraphicFramePr>
          <p:cNvPr id="47106" name="Object 2"/>
          <p:cNvGraphicFramePr>
            <a:graphicFrameLocks noChangeAspect="1"/>
          </p:cNvGraphicFramePr>
          <p:nvPr/>
        </p:nvGraphicFramePr>
        <p:xfrm>
          <a:off x="985539" y="2336800"/>
          <a:ext cx="3311525" cy="3438525"/>
        </p:xfrm>
        <a:graphic>
          <a:graphicData uri="http://schemas.openxmlformats.org/presentationml/2006/ole">
            <mc:AlternateContent xmlns:mc="http://schemas.openxmlformats.org/markup-compatibility/2006">
              <mc:Choice xmlns:v="urn:schemas-microsoft-com:vml" Requires="v">
                <p:oleObj spid="_x0000_s47214" name="Equation" r:id="rId4" imgW="1752480" imgH="1815840" progId="Equation.3">
                  <p:embed/>
                </p:oleObj>
              </mc:Choice>
              <mc:Fallback>
                <p:oleObj name="Equation" r:id="rId4" imgW="1752480" imgH="181584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85539" y="2336800"/>
                        <a:ext cx="3311525" cy="3438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extBox 4"/>
          <p:cNvSpPr txBox="1"/>
          <p:nvPr/>
        </p:nvSpPr>
        <p:spPr>
          <a:xfrm>
            <a:off x="1633289" y="1412776"/>
            <a:ext cx="1409810" cy="369332"/>
          </a:xfrm>
          <a:prstGeom prst="rect">
            <a:avLst/>
          </a:prstGeom>
          <a:noFill/>
        </p:spPr>
        <p:txBody>
          <a:bodyPr wrap="none" rtlCol="0">
            <a:spAutoFit/>
          </a:bodyPr>
          <a:lstStyle/>
          <a:p>
            <a:r>
              <a:rPr lang="en-US" dirty="0" smtClean="0"/>
              <a:t>denominator</a:t>
            </a:r>
            <a:endParaRPr lang="en-US" dirty="0"/>
          </a:p>
        </p:txBody>
      </p:sp>
      <p:sp>
        <p:nvSpPr>
          <p:cNvPr id="7" name="TextBox 6"/>
          <p:cNvSpPr txBox="1"/>
          <p:nvPr/>
        </p:nvSpPr>
        <p:spPr>
          <a:xfrm>
            <a:off x="6169793" y="1412776"/>
            <a:ext cx="1188659" cy="369332"/>
          </a:xfrm>
          <a:prstGeom prst="rect">
            <a:avLst/>
          </a:prstGeom>
          <a:noFill/>
        </p:spPr>
        <p:txBody>
          <a:bodyPr wrap="none" rtlCol="0">
            <a:spAutoFit/>
          </a:bodyPr>
          <a:lstStyle/>
          <a:p>
            <a:r>
              <a:rPr lang="en-US" dirty="0" smtClean="0"/>
              <a:t>numerator</a:t>
            </a:r>
            <a:endParaRPr lang="en-US" dirty="0"/>
          </a:p>
        </p:txBody>
      </p:sp>
      <p:graphicFrame>
        <p:nvGraphicFramePr>
          <p:cNvPr id="47107" name="Object 3"/>
          <p:cNvGraphicFramePr>
            <a:graphicFrameLocks noChangeAspect="1"/>
          </p:cNvGraphicFramePr>
          <p:nvPr/>
        </p:nvGraphicFramePr>
        <p:xfrm>
          <a:off x="6252864" y="2157413"/>
          <a:ext cx="1487488" cy="1296987"/>
        </p:xfrm>
        <a:graphic>
          <a:graphicData uri="http://schemas.openxmlformats.org/presentationml/2006/ole">
            <mc:AlternateContent xmlns:mc="http://schemas.openxmlformats.org/markup-compatibility/2006">
              <mc:Choice xmlns:v="urn:schemas-microsoft-com:vml" Requires="v">
                <p:oleObj spid="_x0000_s47215" name="Equation" r:id="rId6" imgW="787320" imgH="685800" progId="Equation.3">
                  <p:embed/>
                </p:oleObj>
              </mc:Choice>
              <mc:Fallback>
                <p:oleObj name="Equation" r:id="rId6" imgW="787320" imgH="685800" progId="Equation.3">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52864" y="2157413"/>
                        <a:ext cx="1487488" cy="12969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38</a:t>
            </a:fld>
            <a:endParaRPr lang="en-US" dirty="0"/>
          </a:p>
        </p:txBody>
      </p:sp>
      <p:graphicFrame>
        <p:nvGraphicFramePr>
          <p:cNvPr id="48130" name="Object 2"/>
          <p:cNvGraphicFramePr>
            <a:graphicFrameLocks noChangeAspect="1"/>
          </p:cNvGraphicFramePr>
          <p:nvPr/>
        </p:nvGraphicFramePr>
        <p:xfrm>
          <a:off x="1162050" y="2336800"/>
          <a:ext cx="1560513" cy="1514475"/>
        </p:xfrm>
        <a:graphic>
          <a:graphicData uri="http://schemas.openxmlformats.org/presentationml/2006/ole">
            <mc:AlternateContent xmlns:mc="http://schemas.openxmlformats.org/markup-compatibility/2006">
              <mc:Choice xmlns:v="urn:schemas-microsoft-com:vml" Requires="v">
                <p:oleObj spid="_x0000_s48184" name="Equation" r:id="rId4" imgW="825480" imgH="799920" progId="Equation.3">
                  <p:embed/>
                </p:oleObj>
              </mc:Choice>
              <mc:Fallback>
                <p:oleObj name="Equation" r:id="rId4" imgW="825480" imgH="79992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62050" y="2336800"/>
                        <a:ext cx="1560513" cy="15144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TextBox 3"/>
          <p:cNvSpPr txBox="1"/>
          <p:nvPr/>
        </p:nvSpPr>
        <p:spPr>
          <a:xfrm>
            <a:off x="107504" y="332656"/>
            <a:ext cx="2689391" cy="461665"/>
          </a:xfrm>
          <a:prstGeom prst="rect">
            <a:avLst/>
          </a:prstGeom>
          <a:noFill/>
        </p:spPr>
        <p:txBody>
          <a:bodyPr wrap="none" rtlCol="0">
            <a:spAutoFit/>
          </a:bodyPr>
          <a:lstStyle/>
          <a:p>
            <a:r>
              <a:rPr lang="en-US" sz="2400" dirty="0" smtClean="0"/>
              <a:t>Transit time factor 3</a:t>
            </a:r>
            <a:endParaRPr lang="en-US" sz="2400" dirty="0"/>
          </a:p>
        </p:txBody>
      </p:sp>
      <p:pic>
        <p:nvPicPr>
          <p:cNvPr id="48131" name="Picture 3"/>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3851920" y="1772816"/>
            <a:ext cx="4467225" cy="3467100"/>
          </a:xfrm>
          <a:prstGeom prst="rect">
            <a:avLst/>
          </a:prstGeom>
          <a:noFill/>
          <a:ln w="9525">
            <a:noFill/>
            <a:miter lim="800000"/>
            <a:headEnd/>
            <a:tailEnd/>
          </a:ln>
        </p:spPr>
      </p:pic>
      <p:cxnSp>
        <p:nvCxnSpPr>
          <p:cNvPr id="7" name="Straight Arrow Connector 6"/>
          <p:cNvCxnSpPr/>
          <p:nvPr/>
        </p:nvCxnSpPr>
        <p:spPr>
          <a:xfrm flipV="1">
            <a:off x="2843808" y="3429000"/>
            <a:ext cx="2088232" cy="165618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539552" y="5229200"/>
            <a:ext cx="3168352" cy="923330"/>
          </a:xfrm>
          <a:prstGeom prst="rect">
            <a:avLst/>
          </a:prstGeom>
          <a:noFill/>
        </p:spPr>
        <p:txBody>
          <a:bodyPr wrap="square" rtlCol="0">
            <a:spAutoFit/>
          </a:bodyPr>
          <a:lstStyle/>
          <a:p>
            <a:r>
              <a:rPr lang="en-US" dirty="0" smtClean="0"/>
              <a:t>phase rotates by full 360° during time beam takes to cross cavity</a:t>
            </a: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8" name="Picture 6"/>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1547500"/>
            <a:ext cx="4932040" cy="3910284"/>
          </a:xfrm>
          <a:prstGeom prst="rect">
            <a:avLst/>
          </a:prstGeom>
          <a:noFill/>
          <a:ln w="9525">
            <a:noFill/>
            <a:miter lim="800000"/>
            <a:headEnd/>
            <a:tailEnd/>
          </a:ln>
        </p:spPr>
      </p:pic>
      <p:pic>
        <p:nvPicPr>
          <p:cNvPr id="28676" name="Picture 4"/>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4211961" y="1547500"/>
            <a:ext cx="4680520" cy="3940319"/>
          </a:xfrm>
          <a:prstGeom prst="rect">
            <a:avLst/>
          </a:prstGeom>
          <a:noFill/>
          <a:ln w="9525">
            <a:noFill/>
            <a:miter lim="800000"/>
            <a:headEnd/>
            <a:tailEnd/>
          </a:ln>
        </p:spPr>
      </p:pic>
      <p:sp>
        <p:nvSpPr>
          <p:cNvPr id="7" name="TextBox 6"/>
          <p:cNvSpPr txBox="1"/>
          <p:nvPr/>
        </p:nvSpPr>
        <p:spPr>
          <a:xfrm>
            <a:off x="395536" y="332656"/>
            <a:ext cx="8352928" cy="707886"/>
          </a:xfrm>
          <a:prstGeom prst="rect">
            <a:avLst/>
          </a:prstGeom>
          <a:noFill/>
        </p:spPr>
        <p:txBody>
          <a:bodyPr wrap="square" rtlCol="0">
            <a:spAutoFit/>
          </a:bodyPr>
          <a:lstStyle/>
          <a:p>
            <a:r>
              <a:rPr lang="en-US" sz="2000" dirty="0" smtClean="0"/>
              <a:t>Now let’s get practical. A beam needs to enter and exit a cavity. Accelerating cavities have beam pipes.</a:t>
            </a:r>
            <a:endParaRPr lang="en-US" sz="2000" dirty="0"/>
          </a:p>
        </p:txBody>
      </p:sp>
      <p:sp>
        <p:nvSpPr>
          <p:cNvPr id="10" name="TextBox 9"/>
          <p:cNvSpPr txBox="1"/>
          <p:nvPr/>
        </p:nvSpPr>
        <p:spPr>
          <a:xfrm>
            <a:off x="3059832" y="6084004"/>
            <a:ext cx="2899961" cy="369332"/>
          </a:xfrm>
          <a:prstGeom prst="rect">
            <a:avLst/>
          </a:prstGeom>
          <a:noFill/>
        </p:spPr>
        <p:txBody>
          <a:bodyPr wrap="none" rtlCol="0">
            <a:spAutoFit/>
          </a:bodyPr>
          <a:lstStyle/>
          <a:p>
            <a:r>
              <a:rPr lang="en-US" dirty="0" smtClean="0"/>
              <a:t>normalized for stored energy</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4</a:t>
            </a:fld>
            <a:endParaRPr lang="en-US" dirty="0"/>
          </a:p>
        </p:txBody>
      </p:sp>
      <p:pic>
        <p:nvPicPr>
          <p:cNvPr id="3" name="Picture 2" descr="TD18#2 before installation to Nextef IMG_0346.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39552" y="692696"/>
            <a:ext cx="4777765" cy="2736299"/>
          </a:xfrm>
          <a:prstGeom prst="rect">
            <a:avLst/>
          </a:prstGeom>
        </p:spPr>
      </p:pic>
      <p:pic>
        <p:nvPicPr>
          <p:cNvPr id="4" name="Picture 2" descr="CoupledModelNewRotated"/>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2987824" y="3501008"/>
            <a:ext cx="5875940" cy="2880320"/>
          </a:xfrm>
          <a:prstGeom prst="rect">
            <a:avLst/>
          </a:prstGeom>
          <a:noFill/>
          <a:ln w="9525">
            <a:noFill/>
            <a:miter lim="800000"/>
            <a:headEnd/>
            <a:tailEnd/>
          </a:ln>
        </p:spPr>
      </p:pic>
      <p:sp>
        <p:nvSpPr>
          <p:cNvPr id="5" name="TextBox 4"/>
          <p:cNvSpPr txBox="1"/>
          <p:nvPr/>
        </p:nvSpPr>
        <p:spPr>
          <a:xfrm>
            <a:off x="5652120" y="1196752"/>
            <a:ext cx="3096344" cy="1015663"/>
          </a:xfrm>
          <a:prstGeom prst="rect">
            <a:avLst/>
          </a:prstGeom>
          <a:noFill/>
        </p:spPr>
        <p:txBody>
          <a:bodyPr wrap="square" rtlCol="0">
            <a:spAutoFit/>
          </a:bodyPr>
          <a:lstStyle/>
          <a:p>
            <a:r>
              <a:rPr lang="en-US" sz="2000" dirty="0" smtClean="0"/>
              <a:t>I hope over the next few days these objects become good friends!</a:t>
            </a:r>
            <a:endParaRPr lang="en-US" sz="20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40</a:t>
            </a:fld>
            <a:endParaRPr lang="en-US" dirty="0"/>
          </a:p>
        </p:txBody>
      </p:sp>
      <p:sp>
        <p:nvSpPr>
          <p:cNvPr id="3" name="TextBox 2"/>
          <p:cNvSpPr txBox="1"/>
          <p:nvPr/>
        </p:nvSpPr>
        <p:spPr>
          <a:xfrm>
            <a:off x="251520" y="620688"/>
            <a:ext cx="8496944" cy="4524315"/>
          </a:xfrm>
          <a:prstGeom prst="rect">
            <a:avLst/>
          </a:prstGeom>
          <a:noFill/>
        </p:spPr>
        <p:txBody>
          <a:bodyPr wrap="square" rtlCol="0">
            <a:spAutoFit/>
          </a:bodyPr>
          <a:lstStyle/>
          <a:p>
            <a:r>
              <a:rPr lang="en-US" dirty="0" smtClean="0"/>
              <a:t>Acceleration by standing wave cavity is great but a single cell isn’t very long and you need to feed each one with power if you want to use more than one.</a:t>
            </a:r>
          </a:p>
          <a:p>
            <a:endParaRPr lang="en-US" dirty="0" smtClean="0"/>
          </a:p>
          <a:p>
            <a:r>
              <a:rPr lang="en-US" dirty="0" smtClean="0"/>
              <a:t>There are ways of coupling multiple cells together but things get really tricky with tuning when you get past a few cells.</a:t>
            </a:r>
          </a:p>
          <a:p>
            <a:endParaRPr lang="en-US" dirty="0" smtClean="0"/>
          </a:p>
          <a:p>
            <a:r>
              <a:rPr lang="en-US" dirty="0" smtClean="0"/>
              <a:t>A more common type of structure in linacs, and this is especially true with high energy electron linacs like linear colliders, is a </a:t>
            </a:r>
            <a:r>
              <a:rPr lang="en-US" b="1" dirty="0" smtClean="0"/>
              <a:t>travelling wave accelerating structure</a:t>
            </a:r>
            <a:r>
              <a:rPr lang="en-US" dirty="0" smtClean="0"/>
              <a:t>.</a:t>
            </a:r>
          </a:p>
          <a:p>
            <a:endParaRPr lang="en-US" dirty="0" smtClean="0"/>
          </a:p>
          <a:p>
            <a:r>
              <a:rPr lang="en-US" dirty="0" smtClean="0"/>
              <a:t>Power propagates along travelling wave structures in the same direction that the beam passes.</a:t>
            </a:r>
          </a:p>
          <a:p>
            <a:endParaRPr lang="en-US" dirty="0" smtClean="0"/>
          </a:p>
          <a:p>
            <a:r>
              <a:rPr lang="en-US" dirty="0" smtClean="0"/>
              <a:t>But from what we already learned - the key point is how to slow the phase velocity down to the speed of light. </a:t>
            </a:r>
          </a:p>
          <a:p>
            <a:endParaRPr lang="en-US" dirty="0" smtClean="0"/>
          </a:p>
          <a:p>
            <a:r>
              <a:rPr lang="en-US" dirty="0" smtClean="0"/>
              <a:t>This will be done with periodic structures.</a:t>
            </a: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t24_port_right.pn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1484784"/>
            <a:ext cx="8591550" cy="3600450"/>
          </a:xfrm>
          <a:prstGeom prst="rect">
            <a:avLst/>
          </a:prstGeom>
          <a:noFill/>
          <a:ln w="9525">
            <a:noFill/>
            <a:miter lim="800000"/>
            <a:headEnd/>
            <a:tailEnd/>
          </a:ln>
        </p:spPr>
      </p:pic>
      <p:sp>
        <p:nvSpPr>
          <p:cNvPr id="2" name="Slide Number Placeholder 1"/>
          <p:cNvSpPr>
            <a:spLocks noGrp="1"/>
          </p:cNvSpPr>
          <p:nvPr>
            <p:ph type="sldNum" sz="quarter" idx="12"/>
          </p:nvPr>
        </p:nvSpPr>
        <p:spPr/>
        <p:txBody>
          <a:bodyPr/>
          <a:lstStyle/>
          <a:p>
            <a:fld id="{358ABE59-9B7B-4807-8A81-8F4A97CD8D42}" type="slidenum">
              <a:rPr lang="en-US" smtClean="0"/>
              <a:pPr/>
              <a:t>41</a:t>
            </a:fld>
            <a:endParaRPr lang="en-US" dirty="0"/>
          </a:p>
        </p:txBody>
      </p:sp>
      <p:pic>
        <p:nvPicPr>
          <p:cNvPr id="4" name="Picture 3" descr="TD18#2 before installation to Nextef IMG_0346.JP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211960" y="188640"/>
            <a:ext cx="4777765" cy="2736299"/>
          </a:xfrm>
          <a:prstGeom prst="rect">
            <a:avLst/>
          </a:prstGeom>
        </p:spPr>
      </p:pic>
      <p:sp>
        <p:nvSpPr>
          <p:cNvPr id="5" name="TextBox 4"/>
          <p:cNvSpPr txBox="1"/>
          <p:nvPr/>
        </p:nvSpPr>
        <p:spPr>
          <a:xfrm>
            <a:off x="2483768" y="1268760"/>
            <a:ext cx="1311578" cy="369332"/>
          </a:xfrm>
          <a:prstGeom prst="rect">
            <a:avLst/>
          </a:prstGeom>
          <a:noFill/>
        </p:spPr>
        <p:txBody>
          <a:bodyPr wrap="none" rtlCol="0">
            <a:spAutoFit/>
          </a:bodyPr>
          <a:lstStyle/>
          <a:p>
            <a:r>
              <a:rPr lang="en-US" dirty="0" smtClean="0"/>
              <a:t>Inside this…</a:t>
            </a:r>
            <a:endParaRPr lang="en-US" dirty="0"/>
          </a:p>
        </p:txBody>
      </p:sp>
      <p:sp>
        <p:nvSpPr>
          <p:cNvPr id="7" name="TextBox 6"/>
          <p:cNvSpPr txBox="1"/>
          <p:nvPr/>
        </p:nvSpPr>
        <p:spPr>
          <a:xfrm>
            <a:off x="251520" y="404664"/>
            <a:ext cx="3816424" cy="369332"/>
          </a:xfrm>
          <a:prstGeom prst="rect">
            <a:avLst/>
          </a:prstGeom>
          <a:noFill/>
        </p:spPr>
        <p:txBody>
          <a:bodyPr wrap="square" rtlCol="0">
            <a:spAutoFit/>
          </a:bodyPr>
          <a:lstStyle/>
          <a:p>
            <a:r>
              <a:rPr lang="en-US" dirty="0" smtClean="0"/>
              <a:t>CLIC prototype accelerating structure </a:t>
            </a:r>
            <a:endParaRPr lang="en-US" dirty="0"/>
          </a:p>
        </p:txBody>
      </p:sp>
      <p:sp>
        <p:nvSpPr>
          <p:cNvPr id="8" name="TextBox 7"/>
          <p:cNvSpPr txBox="1"/>
          <p:nvPr/>
        </p:nvSpPr>
        <p:spPr>
          <a:xfrm>
            <a:off x="7020272" y="4005064"/>
            <a:ext cx="1965987" cy="369332"/>
          </a:xfrm>
          <a:prstGeom prst="rect">
            <a:avLst/>
          </a:prstGeom>
          <a:noFill/>
        </p:spPr>
        <p:txBody>
          <a:bodyPr wrap="none" rtlCol="0">
            <a:spAutoFit/>
          </a:bodyPr>
          <a:lstStyle/>
          <a:p>
            <a:r>
              <a:rPr lang="en-US" dirty="0" err="1" smtClean="0"/>
              <a:t>Oleksiy</a:t>
            </a:r>
            <a:r>
              <a:rPr lang="en-US" dirty="0" smtClean="0"/>
              <a:t> </a:t>
            </a:r>
            <a:r>
              <a:rPr lang="en-US" dirty="0" err="1" smtClean="0"/>
              <a:t>Kononenko</a:t>
            </a:r>
            <a:endParaRPr lang="en-US" dirty="0"/>
          </a:p>
        </p:txBody>
      </p:sp>
      <p:pic>
        <p:nvPicPr>
          <p:cNvPr id="9" name="Picture 8" descr="screen_test2.png"/>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2267744" y="3862615"/>
            <a:ext cx="4644008" cy="2995385"/>
          </a:xfrm>
          <a:prstGeom prst="rect">
            <a:avLst/>
          </a:prstGeom>
        </p:spPr>
      </p:pic>
      <p:sp>
        <p:nvSpPr>
          <p:cNvPr id="10" name="TextBox 9"/>
          <p:cNvSpPr txBox="1"/>
          <p:nvPr/>
        </p:nvSpPr>
        <p:spPr>
          <a:xfrm>
            <a:off x="7092280" y="6093296"/>
            <a:ext cx="1340432" cy="369332"/>
          </a:xfrm>
          <a:prstGeom prst="rect">
            <a:avLst/>
          </a:prstGeom>
          <a:noFill/>
        </p:spPr>
        <p:txBody>
          <a:bodyPr wrap="none" rtlCol="0">
            <a:spAutoFit/>
          </a:bodyPr>
          <a:lstStyle/>
          <a:p>
            <a:r>
              <a:rPr lang="en-US" dirty="0" smtClean="0"/>
              <a:t>Arno </a:t>
            </a:r>
            <a:r>
              <a:rPr lang="en-US" dirty="0" err="1" smtClean="0"/>
              <a:t>Candel</a:t>
            </a:r>
            <a:endParaRPr lang="en-US" dirty="0"/>
          </a:p>
        </p:txBody>
      </p:sp>
      <p:sp>
        <p:nvSpPr>
          <p:cNvPr id="6" name="TextBox 5"/>
          <p:cNvSpPr txBox="1"/>
          <p:nvPr/>
        </p:nvSpPr>
        <p:spPr>
          <a:xfrm>
            <a:off x="3995936" y="3717032"/>
            <a:ext cx="952505" cy="369332"/>
          </a:xfrm>
          <a:prstGeom prst="rect">
            <a:avLst/>
          </a:prstGeom>
          <a:noFill/>
        </p:spPr>
        <p:txBody>
          <a:bodyPr wrap="none" rtlCol="0">
            <a:spAutoFit/>
          </a:bodyPr>
          <a:lstStyle/>
          <a:p>
            <a:r>
              <a:rPr lang="en-US" dirty="0" smtClean="0"/>
              <a:t>…is this.</a:t>
            </a:r>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42</a:t>
            </a:fld>
            <a:endParaRPr lang="en-US" dirty="0"/>
          </a:p>
        </p:txBody>
      </p:sp>
      <p:graphicFrame>
        <p:nvGraphicFramePr>
          <p:cNvPr id="171010" name="Object 2"/>
          <p:cNvGraphicFramePr>
            <a:graphicFrameLocks noChangeAspect="1"/>
          </p:cNvGraphicFramePr>
          <p:nvPr/>
        </p:nvGraphicFramePr>
        <p:xfrm>
          <a:off x="3059832" y="764704"/>
          <a:ext cx="2566987" cy="492125"/>
        </p:xfrm>
        <a:graphic>
          <a:graphicData uri="http://schemas.openxmlformats.org/presentationml/2006/ole">
            <mc:AlternateContent xmlns:mc="http://schemas.openxmlformats.org/markup-compatibility/2006">
              <mc:Choice xmlns:v="urn:schemas-microsoft-com:vml" Requires="v">
                <p:oleObj spid="_x0000_s171064" name="Equation" r:id="rId4" imgW="1193760" imgH="228600" progId="Equation.3">
                  <p:embed/>
                </p:oleObj>
              </mc:Choice>
              <mc:Fallback>
                <p:oleObj name="Equation" r:id="rId4" imgW="1193760" imgH="22860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59832" y="764704"/>
                        <a:ext cx="2566987" cy="4921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TextBox 3"/>
          <p:cNvSpPr txBox="1"/>
          <p:nvPr/>
        </p:nvSpPr>
        <p:spPr>
          <a:xfrm>
            <a:off x="179512" y="260648"/>
            <a:ext cx="8424936" cy="369332"/>
          </a:xfrm>
          <a:prstGeom prst="rect">
            <a:avLst/>
          </a:prstGeom>
          <a:noFill/>
        </p:spPr>
        <p:txBody>
          <a:bodyPr wrap="square" rtlCol="0">
            <a:spAutoFit/>
          </a:bodyPr>
          <a:lstStyle/>
          <a:p>
            <a:r>
              <a:rPr lang="en-US" dirty="0" smtClean="0"/>
              <a:t>Remember our uniform waveguide fields:</a:t>
            </a:r>
            <a:endParaRPr lang="en-US" dirty="0"/>
          </a:p>
        </p:txBody>
      </p:sp>
      <p:sp>
        <p:nvSpPr>
          <p:cNvPr id="5" name="TextBox 4"/>
          <p:cNvSpPr txBox="1"/>
          <p:nvPr/>
        </p:nvSpPr>
        <p:spPr>
          <a:xfrm>
            <a:off x="251520" y="1412776"/>
            <a:ext cx="8568952" cy="5078313"/>
          </a:xfrm>
          <a:prstGeom prst="rect">
            <a:avLst/>
          </a:prstGeom>
          <a:noFill/>
        </p:spPr>
        <p:txBody>
          <a:bodyPr wrap="square" rtlCol="0">
            <a:spAutoFit/>
          </a:bodyPr>
          <a:lstStyle/>
          <a:p>
            <a:r>
              <a:rPr lang="en-US" dirty="0" smtClean="0"/>
              <a:t>In periodic loaded waveguide we don’t have such a simple </a:t>
            </a:r>
            <a:r>
              <a:rPr lang="en-US" i="1" dirty="0" smtClean="0"/>
              <a:t>z</a:t>
            </a:r>
            <a:r>
              <a:rPr lang="en-US" dirty="0" smtClean="0"/>
              <a:t> dependence anymore,</a:t>
            </a:r>
          </a:p>
          <a:p>
            <a:endParaRPr lang="en-US" dirty="0" smtClean="0"/>
          </a:p>
          <a:p>
            <a:r>
              <a:rPr lang="en-US" dirty="0" smtClean="0"/>
              <a:t>except that we know one geometrical period later has to have exactly the same solution (except for some phase advance) because the geometry is exactly the same.</a:t>
            </a:r>
          </a:p>
          <a:p>
            <a:endParaRPr lang="en-US" dirty="0" smtClean="0"/>
          </a:p>
          <a:p>
            <a:r>
              <a:rPr lang="en-US" dirty="0" smtClean="0"/>
              <a:t>This is in exact analogy to our uniform waveguide were every position </a:t>
            </a:r>
            <a:r>
              <a:rPr lang="en-US" i="1" dirty="0" smtClean="0"/>
              <a:t>z</a:t>
            </a:r>
            <a:r>
              <a:rPr lang="en-US" dirty="0" smtClean="0"/>
              <a:t> has exactly the same solution (except for some phase advance) because the geometry is exactly the same.</a:t>
            </a:r>
          </a:p>
          <a:p>
            <a:endParaRPr lang="en-US" dirty="0" smtClean="0"/>
          </a:p>
          <a:p>
            <a:r>
              <a:rPr lang="en-US" dirty="0" smtClean="0"/>
              <a:t>In its rigorous form, this is know as </a:t>
            </a:r>
            <a:r>
              <a:rPr lang="en-US" dirty="0" err="1" smtClean="0"/>
              <a:t>Floquet’s</a:t>
            </a:r>
            <a:r>
              <a:rPr lang="en-US" dirty="0" smtClean="0"/>
              <a:t> theorem.</a:t>
            </a:r>
          </a:p>
          <a:p>
            <a:endParaRPr lang="en-US" dirty="0" smtClean="0"/>
          </a:p>
          <a:p>
            <a:r>
              <a:rPr lang="en-US" dirty="0" smtClean="0"/>
              <a:t>The consequence of this is that some frequencies can propagate through the periodic structure and some can’t.</a:t>
            </a:r>
          </a:p>
          <a:p>
            <a:endParaRPr lang="en-US" dirty="0" smtClean="0"/>
          </a:p>
          <a:p>
            <a:r>
              <a:rPr lang="en-US" dirty="0" smtClean="0"/>
              <a:t>The uniform waveguide dispersion curve is bent up into pass and stop bands.</a:t>
            </a:r>
          </a:p>
          <a:p>
            <a:endParaRPr lang="en-US" dirty="0" smtClean="0"/>
          </a:p>
          <a:p>
            <a:r>
              <a:rPr lang="en-US" dirty="0" smtClean="0"/>
              <a:t>BUT this bending gives us crossings with the speed of light line, to give us the synchronism with speed of light beams!</a:t>
            </a:r>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43</a:t>
            </a:fld>
            <a:endParaRPr lang="en-US" dirty="0"/>
          </a:p>
        </p:txBody>
      </p:sp>
      <p:pic>
        <p:nvPicPr>
          <p:cNvPr id="254979" name="Picture 3" descr="C:\Users\wuenschw\Pictures\Photographs master 2013-8-19\2012\India\IMG_1624.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5400000">
            <a:off x="1214552" y="-1211516"/>
            <a:ext cx="6858000" cy="928103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4315916" y="5589240"/>
            <a:ext cx="4695260" cy="923330"/>
          </a:xfrm>
          <a:prstGeom prst="rect">
            <a:avLst/>
          </a:prstGeom>
          <a:noFill/>
        </p:spPr>
        <p:txBody>
          <a:bodyPr wrap="none" rtlCol="0">
            <a:spAutoFit/>
          </a:bodyPr>
          <a:lstStyle/>
          <a:p>
            <a:r>
              <a:rPr lang="en-GB" dirty="0" smtClean="0">
                <a:solidFill>
                  <a:srgbClr val="FFFF00"/>
                </a:solidFill>
              </a:rPr>
              <a:t>Seventh International School for Linear Colliders</a:t>
            </a:r>
          </a:p>
          <a:p>
            <a:r>
              <a:rPr lang="en-GB" dirty="0" smtClean="0">
                <a:solidFill>
                  <a:srgbClr val="FFFF00"/>
                </a:solidFill>
              </a:rPr>
              <a:t>2012</a:t>
            </a:r>
          </a:p>
          <a:p>
            <a:r>
              <a:rPr lang="en-GB" dirty="0" smtClean="0">
                <a:solidFill>
                  <a:srgbClr val="FFFF00"/>
                </a:solidFill>
              </a:rPr>
              <a:t>Indore, India</a:t>
            </a:r>
            <a:endParaRPr lang="en-GB" dirty="0">
              <a:solidFill>
                <a:srgbClr val="FFFF00"/>
              </a:solidFill>
            </a:endParaRPr>
          </a:p>
        </p:txBody>
      </p:sp>
    </p:spTree>
    <p:extLst>
      <p:ext uri="{BB962C8B-B14F-4D97-AF65-F5344CB8AC3E}">
        <p14:creationId xmlns:p14="http://schemas.microsoft.com/office/powerpoint/2010/main" val="83699447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581658" y="6349970"/>
            <a:ext cx="2133600" cy="365125"/>
          </a:xfrm>
        </p:spPr>
        <p:txBody>
          <a:bodyPr/>
          <a:lstStyle/>
          <a:p>
            <a:fld id="{358ABE59-9B7B-4807-8A81-8F4A97CD8D42}" type="slidenum">
              <a:rPr lang="en-US" smtClean="0"/>
              <a:pPr/>
              <a:t>44</a:t>
            </a:fld>
            <a:endParaRPr lang="en-US" dirty="0"/>
          </a:p>
        </p:txBody>
      </p:sp>
      <p:pic>
        <p:nvPicPr>
          <p:cNvPr id="53251" name="Picture 3"/>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1125601" y="2502188"/>
            <a:ext cx="4775802" cy="3816424"/>
          </a:xfrm>
          <a:prstGeom prst="rect">
            <a:avLst/>
          </a:prstGeom>
          <a:noFill/>
          <a:ln w="9525">
            <a:noFill/>
            <a:miter lim="800000"/>
            <a:headEnd/>
            <a:tailEnd/>
          </a:ln>
          <a:effectLst/>
        </p:spPr>
      </p:pic>
      <p:sp>
        <p:nvSpPr>
          <p:cNvPr id="5" name="TextBox 4"/>
          <p:cNvSpPr txBox="1"/>
          <p:nvPr/>
        </p:nvSpPr>
        <p:spPr>
          <a:xfrm>
            <a:off x="323528" y="260648"/>
            <a:ext cx="8568952" cy="923330"/>
          </a:xfrm>
          <a:prstGeom prst="rect">
            <a:avLst/>
          </a:prstGeom>
          <a:noFill/>
        </p:spPr>
        <p:txBody>
          <a:bodyPr wrap="square" rtlCol="0">
            <a:spAutoFit/>
          </a:bodyPr>
          <a:lstStyle/>
          <a:p>
            <a:r>
              <a:rPr lang="en-US" dirty="0" smtClean="0"/>
              <a:t>A very useful way to look a the structure of propagation characteristics of a periodic structure is the </a:t>
            </a:r>
            <a:r>
              <a:rPr lang="en-US" dirty="0" err="1" smtClean="0"/>
              <a:t>Brillouin</a:t>
            </a:r>
            <a:r>
              <a:rPr lang="en-US" dirty="0" smtClean="0"/>
              <a:t> diagram. We plot frequency against phase advance per period (or cell) which is </a:t>
            </a:r>
            <a:r>
              <a:rPr lang="en-US" i="1" dirty="0" err="1" smtClean="0">
                <a:sym typeface="Symbol"/>
              </a:rPr>
              <a:t>kL</a:t>
            </a:r>
            <a:r>
              <a:rPr lang="en-US" i="1" dirty="0" smtClean="0">
                <a:sym typeface="Symbol"/>
              </a:rPr>
              <a:t>.</a:t>
            </a:r>
            <a:endParaRPr lang="en-US" i="1" dirty="0"/>
          </a:p>
        </p:txBody>
      </p:sp>
      <p:sp>
        <p:nvSpPr>
          <p:cNvPr id="6" name="TextBox 5"/>
          <p:cNvSpPr txBox="1"/>
          <p:nvPr/>
        </p:nvSpPr>
        <p:spPr>
          <a:xfrm>
            <a:off x="4459258" y="5759462"/>
            <a:ext cx="1363002" cy="369332"/>
          </a:xfrm>
          <a:prstGeom prst="rect">
            <a:avLst/>
          </a:prstGeom>
          <a:noFill/>
        </p:spPr>
        <p:txBody>
          <a:bodyPr wrap="none" rtlCol="0">
            <a:spAutoFit/>
          </a:bodyPr>
          <a:lstStyle/>
          <a:p>
            <a:r>
              <a:rPr lang="en-US" dirty="0" smtClean="0"/>
              <a:t>synchronism</a:t>
            </a:r>
            <a:endParaRPr lang="en-US" dirty="0"/>
          </a:p>
        </p:txBody>
      </p:sp>
      <p:cxnSp>
        <p:nvCxnSpPr>
          <p:cNvPr id="8" name="Straight Arrow Connector 7"/>
          <p:cNvCxnSpPr>
            <a:stCxn id="6" idx="0"/>
          </p:cNvCxnSpPr>
          <p:nvPr/>
        </p:nvCxnSpPr>
        <p:spPr>
          <a:xfrm flipH="1" flipV="1">
            <a:off x="4716016" y="4941168"/>
            <a:ext cx="424743" cy="8182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stCxn id="6" idx="0"/>
          </p:cNvCxnSpPr>
          <p:nvPr/>
        </p:nvCxnSpPr>
        <p:spPr>
          <a:xfrm flipV="1">
            <a:off x="5140759" y="4415623"/>
            <a:ext cx="360212" cy="134383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627784" y="4293096"/>
            <a:ext cx="1119217" cy="369332"/>
          </a:xfrm>
          <a:prstGeom prst="rect">
            <a:avLst/>
          </a:prstGeom>
          <a:noFill/>
        </p:spPr>
        <p:txBody>
          <a:bodyPr wrap="none" rtlCol="0">
            <a:spAutoFit/>
          </a:bodyPr>
          <a:lstStyle/>
          <a:p>
            <a:r>
              <a:rPr lang="en-US" dirty="0" smtClean="0"/>
              <a:t>stop band</a:t>
            </a:r>
            <a:endParaRPr lang="en-US" dirty="0"/>
          </a:p>
        </p:txBody>
      </p:sp>
      <p:sp>
        <p:nvSpPr>
          <p:cNvPr id="15" name="TextBox 14"/>
          <p:cNvSpPr txBox="1"/>
          <p:nvPr/>
        </p:nvSpPr>
        <p:spPr>
          <a:xfrm>
            <a:off x="43484" y="4828511"/>
            <a:ext cx="1125629" cy="369332"/>
          </a:xfrm>
          <a:prstGeom prst="rect">
            <a:avLst/>
          </a:prstGeom>
          <a:noFill/>
        </p:spPr>
        <p:txBody>
          <a:bodyPr wrap="none" rtlCol="0">
            <a:spAutoFit/>
          </a:bodyPr>
          <a:lstStyle/>
          <a:p>
            <a:r>
              <a:rPr lang="en-US" dirty="0" smtClean="0"/>
              <a:t>pass band</a:t>
            </a:r>
            <a:endParaRPr lang="en-US" dirty="0"/>
          </a:p>
        </p:txBody>
      </p:sp>
      <p:sp>
        <p:nvSpPr>
          <p:cNvPr id="17" name="TextBox 16"/>
          <p:cNvSpPr txBox="1"/>
          <p:nvPr/>
        </p:nvSpPr>
        <p:spPr>
          <a:xfrm>
            <a:off x="5652120" y="6317588"/>
            <a:ext cx="311304" cy="369332"/>
          </a:xfrm>
          <a:prstGeom prst="rect">
            <a:avLst/>
          </a:prstGeom>
          <a:noFill/>
        </p:spPr>
        <p:txBody>
          <a:bodyPr wrap="none" rtlCol="0">
            <a:spAutoFit/>
          </a:bodyPr>
          <a:lstStyle/>
          <a:p>
            <a:r>
              <a:rPr lang="en-US" dirty="0" smtClean="0">
                <a:sym typeface="Symbol"/>
              </a:rPr>
              <a:t></a:t>
            </a:r>
            <a:endParaRPr lang="en-US" dirty="0"/>
          </a:p>
        </p:txBody>
      </p:sp>
      <p:sp>
        <p:nvSpPr>
          <p:cNvPr id="18" name="TextBox 17"/>
          <p:cNvSpPr txBox="1"/>
          <p:nvPr/>
        </p:nvSpPr>
        <p:spPr>
          <a:xfrm>
            <a:off x="1167447" y="6354098"/>
            <a:ext cx="301686" cy="369332"/>
          </a:xfrm>
          <a:prstGeom prst="rect">
            <a:avLst/>
          </a:prstGeom>
          <a:noFill/>
        </p:spPr>
        <p:txBody>
          <a:bodyPr wrap="none" rtlCol="0">
            <a:spAutoFit/>
          </a:bodyPr>
          <a:lstStyle/>
          <a:p>
            <a:r>
              <a:rPr lang="en-US" dirty="0" smtClean="0"/>
              <a:t>0</a:t>
            </a:r>
            <a:endParaRPr lang="en-US" dirty="0"/>
          </a:p>
        </p:txBody>
      </p:sp>
      <p:graphicFrame>
        <p:nvGraphicFramePr>
          <p:cNvPr id="19" name="Object 18"/>
          <p:cNvGraphicFramePr>
            <a:graphicFrameLocks noChangeAspect="1"/>
          </p:cNvGraphicFramePr>
          <p:nvPr>
            <p:extLst>
              <p:ext uri="{D42A27DB-BD31-4B8C-83A1-F6EECF244321}">
                <p14:modId xmlns:p14="http://schemas.microsoft.com/office/powerpoint/2010/main" val="3035500682"/>
              </p:ext>
            </p:extLst>
          </p:nvPr>
        </p:nvGraphicFramePr>
        <p:xfrm>
          <a:off x="191266" y="3224054"/>
          <a:ext cx="415032" cy="643300"/>
        </p:xfrm>
        <a:graphic>
          <a:graphicData uri="http://schemas.openxmlformats.org/presentationml/2006/ole">
            <mc:AlternateContent xmlns:mc="http://schemas.openxmlformats.org/markup-compatibility/2006">
              <mc:Choice xmlns:v="urn:schemas-microsoft-com:vml" Requires="v">
                <p:oleObj spid="_x0000_s53306" name="Equation" r:id="rId5" imgW="253800" imgH="393480" progId="Equation.3">
                  <p:embed/>
                </p:oleObj>
              </mc:Choice>
              <mc:Fallback>
                <p:oleObj name="Equation" r:id="rId5" imgW="253800" imgH="393480" progId="Equation.3">
                  <p:embed/>
                  <p:pic>
                    <p:nvPicPr>
                      <p:cNvPr id="0"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1266" y="3224054"/>
                        <a:ext cx="415032" cy="643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 name="TextBox 19"/>
          <p:cNvSpPr txBox="1"/>
          <p:nvPr/>
        </p:nvSpPr>
        <p:spPr>
          <a:xfrm>
            <a:off x="747787" y="4216442"/>
            <a:ext cx="311304" cy="369332"/>
          </a:xfrm>
          <a:prstGeom prst="rect">
            <a:avLst/>
          </a:prstGeom>
          <a:noFill/>
        </p:spPr>
        <p:txBody>
          <a:bodyPr wrap="none" rtlCol="0">
            <a:spAutoFit/>
          </a:bodyPr>
          <a:lstStyle/>
          <a:p>
            <a:r>
              <a:rPr lang="en-US" dirty="0" smtClean="0">
                <a:sym typeface="Symbol"/>
              </a:rPr>
              <a:t></a:t>
            </a:r>
            <a:endParaRPr lang="en-US" dirty="0"/>
          </a:p>
        </p:txBody>
      </p:sp>
      <p:sp>
        <p:nvSpPr>
          <p:cNvPr id="21" name="TextBox 20"/>
          <p:cNvSpPr txBox="1"/>
          <p:nvPr/>
        </p:nvSpPr>
        <p:spPr>
          <a:xfrm>
            <a:off x="823587" y="5944128"/>
            <a:ext cx="301686" cy="369332"/>
          </a:xfrm>
          <a:prstGeom prst="rect">
            <a:avLst/>
          </a:prstGeom>
          <a:noFill/>
        </p:spPr>
        <p:txBody>
          <a:bodyPr wrap="none" rtlCol="0">
            <a:spAutoFit/>
          </a:bodyPr>
          <a:lstStyle/>
          <a:p>
            <a:r>
              <a:rPr lang="en-US" dirty="0" smtClean="0"/>
              <a:t>0</a:t>
            </a:r>
            <a:endParaRPr lang="en-US" dirty="0"/>
          </a:p>
        </p:txBody>
      </p:sp>
      <p:sp>
        <p:nvSpPr>
          <p:cNvPr id="22" name="TextBox 21"/>
          <p:cNvSpPr txBox="1"/>
          <p:nvPr/>
        </p:nvSpPr>
        <p:spPr>
          <a:xfrm>
            <a:off x="739125" y="2502188"/>
            <a:ext cx="428322" cy="369332"/>
          </a:xfrm>
          <a:prstGeom prst="rect">
            <a:avLst/>
          </a:prstGeom>
          <a:noFill/>
        </p:spPr>
        <p:txBody>
          <a:bodyPr wrap="none" rtlCol="0">
            <a:spAutoFit/>
          </a:bodyPr>
          <a:lstStyle/>
          <a:p>
            <a:r>
              <a:rPr lang="en-US" dirty="0" smtClean="0">
                <a:sym typeface="Symbol"/>
              </a:rPr>
              <a:t>2</a:t>
            </a:r>
            <a:endParaRPr lang="en-US" dirty="0"/>
          </a:p>
        </p:txBody>
      </p:sp>
      <p:sp>
        <p:nvSpPr>
          <p:cNvPr id="23" name="Rectangle 22"/>
          <p:cNvSpPr/>
          <p:nvPr/>
        </p:nvSpPr>
        <p:spPr>
          <a:xfrm>
            <a:off x="3098062" y="6381328"/>
            <a:ext cx="386644" cy="369332"/>
          </a:xfrm>
          <a:prstGeom prst="rect">
            <a:avLst/>
          </a:prstGeom>
        </p:spPr>
        <p:txBody>
          <a:bodyPr wrap="none">
            <a:spAutoFit/>
          </a:bodyPr>
          <a:lstStyle/>
          <a:p>
            <a:r>
              <a:rPr lang="en-US" i="1" dirty="0" err="1" smtClean="0">
                <a:sym typeface="Symbol"/>
              </a:rPr>
              <a:t>kL</a:t>
            </a:r>
            <a:endParaRPr lang="en-US" dirty="0"/>
          </a:p>
        </p:txBody>
      </p:sp>
      <p:pic>
        <p:nvPicPr>
          <p:cNvPr id="24" name="Picture 10"/>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5580112" y="980728"/>
            <a:ext cx="3403543" cy="240704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45</a:t>
            </a:fld>
            <a:endParaRPr lang="en-US" dirty="0"/>
          </a:p>
        </p:txBody>
      </p:sp>
      <p:graphicFrame>
        <p:nvGraphicFramePr>
          <p:cNvPr id="8" name="Object 7"/>
          <p:cNvGraphicFramePr>
            <a:graphicFrameLocks noChangeAspect="1"/>
          </p:cNvGraphicFramePr>
          <p:nvPr/>
        </p:nvGraphicFramePr>
        <p:xfrm>
          <a:off x="755576" y="2060848"/>
          <a:ext cx="415032" cy="643300"/>
        </p:xfrm>
        <a:graphic>
          <a:graphicData uri="http://schemas.openxmlformats.org/presentationml/2006/ole">
            <mc:AlternateContent xmlns:mc="http://schemas.openxmlformats.org/markup-compatibility/2006">
              <mc:Choice xmlns:v="urn:schemas-microsoft-com:vml" Requires="v">
                <p:oleObj spid="_x0000_s52285" name="Equation" r:id="rId4" imgW="253800" imgH="393480" progId="Equation.3">
                  <p:embed/>
                </p:oleObj>
              </mc:Choice>
              <mc:Fallback>
                <p:oleObj name="Equation" r:id="rId4" imgW="253800" imgH="393480" progId="Equation.3">
                  <p:embed/>
                  <p:pic>
                    <p:nvPicPr>
                      <p:cNvPr id="0"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5576" y="2060848"/>
                        <a:ext cx="415032" cy="643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52232" name="Picture 8"/>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1619672" y="1196752"/>
            <a:ext cx="5901828" cy="4716251"/>
          </a:xfrm>
          <a:prstGeom prst="rect">
            <a:avLst/>
          </a:prstGeom>
          <a:noFill/>
          <a:ln w="9525">
            <a:noFill/>
            <a:miter lim="800000"/>
            <a:headEnd/>
            <a:tailEnd/>
          </a:ln>
          <a:effectLst/>
        </p:spPr>
      </p:pic>
      <p:sp>
        <p:nvSpPr>
          <p:cNvPr id="10" name="TextBox 9"/>
          <p:cNvSpPr txBox="1"/>
          <p:nvPr/>
        </p:nvSpPr>
        <p:spPr>
          <a:xfrm>
            <a:off x="4427984" y="6093296"/>
            <a:ext cx="324128" cy="369332"/>
          </a:xfrm>
          <a:prstGeom prst="rect">
            <a:avLst/>
          </a:prstGeom>
          <a:noFill/>
        </p:spPr>
        <p:txBody>
          <a:bodyPr wrap="none" rtlCol="0">
            <a:spAutoFit/>
          </a:bodyPr>
          <a:lstStyle/>
          <a:p>
            <a:r>
              <a:rPr lang="en-US" i="1" dirty="0" smtClean="0">
                <a:sym typeface="Symbol"/>
              </a:rPr>
              <a:t></a:t>
            </a:r>
            <a:endParaRPr lang="en-US" i="1" dirty="0"/>
          </a:p>
        </p:txBody>
      </p:sp>
      <p:sp>
        <p:nvSpPr>
          <p:cNvPr id="11" name="TextBox 10"/>
          <p:cNvSpPr txBox="1"/>
          <p:nvPr/>
        </p:nvSpPr>
        <p:spPr>
          <a:xfrm>
            <a:off x="1115616" y="1196752"/>
            <a:ext cx="428322" cy="369332"/>
          </a:xfrm>
          <a:prstGeom prst="rect">
            <a:avLst/>
          </a:prstGeom>
          <a:noFill/>
        </p:spPr>
        <p:txBody>
          <a:bodyPr wrap="none" rtlCol="0">
            <a:spAutoFit/>
          </a:bodyPr>
          <a:lstStyle/>
          <a:p>
            <a:r>
              <a:rPr lang="en-US" dirty="0" smtClean="0">
                <a:sym typeface="Symbol"/>
              </a:rPr>
              <a:t>2</a:t>
            </a:r>
            <a:endParaRPr lang="en-US" dirty="0"/>
          </a:p>
        </p:txBody>
      </p:sp>
      <p:sp>
        <p:nvSpPr>
          <p:cNvPr id="12" name="TextBox 11"/>
          <p:cNvSpPr txBox="1"/>
          <p:nvPr/>
        </p:nvSpPr>
        <p:spPr>
          <a:xfrm>
            <a:off x="7092280" y="5877272"/>
            <a:ext cx="428322" cy="369332"/>
          </a:xfrm>
          <a:prstGeom prst="rect">
            <a:avLst/>
          </a:prstGeom>
          <a:noFill/>
        </p:spPr>
        <p:txBody>
          <a:bodyPr wrap="none" rtlCol="0">
            <a:spAutoFit/>
          </a:bodyPr>
          <a:lstStyle/>
          <a:p>
            <a:r>
              <a:rPr lang="en-US" dirty="0" smtClean="0">
                <a:sym typeface="Symbol"/>
              </a:rPr>
              <a:t>2</a:t>
            </a:r>
            <a:endParaRPr lang="en-US" dirty="0"/>
          </a:p>
        </p:txBody>
      </p:sp>
      <p:sp>
        <p:nvSpPr>
          <p:cNvPr id="13" name="TextBox 12"/>
          <p:cNvSpPr txBox="1"/>
          <p:nvPr/>
        </p:nvSpPr>
        <p:spPr>
          <a:xfrm>
            <a:off x="1619672" y="5949280"/>
            <a:ext cx="498855" cy="369332"/>
          </a:xfrm>
          <a:prstGeom prst="rect">
            <a:avLst/>
          </a:prstGeom>
          <a:noFill/>
        </p:spPr>
        <p:txBody>
          <a:bodyPr wrap="none" rtlCol="0">
            <a:spAutoFit/>
          </a:bodyPr>
          <a:lstStyle/>
          <a:p>
            <a:r>
              <a:rPr lang="en-US" dirty="0" smtClean="0">
                <a:sym typeface="Symbol"/>
              </a:rPr>
              <a:t>-2</a:t>
            </a:r>
            <a:endParaRPr lang="en-US" dirty="0"/>
          </a:p>
        </p:txBody>
      </p:sp>
      <p:sp>
        <p:nvSpPr>
          <p:cNvPr id="14" name="TextBox 13"/>
          <p:cNvSpPr txBox="1"/>
          <p:nvPr/>
        </p:nvSpPr>
        <p:spPr>
          <a:xfrm>
            <a:off x="5724128" y="5877272"/>
            <a:ext cx="311304" cy="369332"/>
          </a:xfrm>
          <a:prstGeom prst="rect">
            <a:avLst/>
          </a:prstGeom>
          <a:noFill/>
        </p:spPr>
        <p:txBody>
          <a:bodyPr wrap="none" rtlCol="0">
            <a:spAutoFit/>
          </a:bodyPr>
          <a:lstStyle/>
          <a:p>
            <a:r>
              <a:rPr lang="en-US" dirty="0" smtClean="0">
                <a:sym typeface="Symbol"/>
              </a:rPr>
              <a:t></a:t>
            </a:r>
            <a:endParaRPr lang="en-US" dirty="0"/>
          </a:p>
        </p:txBody>
      </p:sp>
      <p:sp>
        <p:nvSpPr>
          <p:cNvPr id="15" name="TextBox 14"/>
          <p:cNvSpPr txBox="1"/>
          <p:nvPr/>
        </p:nvSpPr>
        <p:spPr>
          <a:xfrm>
            <a:off x="2987824" y="5877272"/>
            <a:ext cx="381836" cy="369332"/>
          </a:xfrm>
          <a:prstGeom prst="rect">
            <a:avLst/>
          </a:prstGeom>
          <a:noFill/>
        </p:spPr>
        <p:txBody>
          <a:bodyPr wrap="none" rtlCol="0">
            <a:spAutoFit/>
          </a:bodyPr>
          <a:lstStyle/>
          <a:p>
            <a:r>
              <a:rPr lang="en-US" dirty="0" smtClean="0">
                <a:sym typeface="Symbol"/>
              </a:rPr>
              <a:t>-</a:t>
            </a:r>
            <a:endParaRPr lang="en-US" dirty="0"/>
          </a:p>
        </p:txBody>
      </p:sp>
      <p:sp>
        <p:nvSpPr>
          <p:cNvPr id="16" name="TextBox 15"/>
          <p:cNvSpPr txBox="1"/>
          <p:nvPr/>
        </p:nvSpPr>
        <p:spPr>
          <a:xfrm>
            <a:off x="1259632" y="3356992"/>
            <a:ext cx="311304" cy="369332"/>
          </a:xfrm>
          <a:prstGeom prst="rect">
            <a:avLst/>
          </a:prstGeom>
          <a:noFill/>
        </p:spPr>
        <p:txBody>
          <a:bodyPr wrap="none" rtlCol="0">
            <a:spAutoFit/>
          </a:bodyPr>
          <a:lstStyle/>
          <a:p>
            <a:r>
              <a:rPr lang="en-US" dirty="0" smtClean="0">
                <a:sym typeface="Symbol"/>
              </a:rPr>
              <a:t></a:t>
            </a:r>
            <a:endParaRPr lang="en-US" dirty="0"/>
          </a:p>
        </p:txBody>
      </p:sp>
      <p:sp>
        <p:nvSpPr>
          <p:cNvPr id="17" name="TextBox 16"/>
          <p:cNvSpPr txBox="1"/>
          <p:nvPr/>
        </p:nvSpPr>
        <p:spPr>
          <a:xfrm>
            <a:off x="2123728" y="476672"/>
            <a:ext cx="4925259" cy="461665"/>
          </a:xfrm>
          <a:prstGeom prst="rect">
            <a:avLst/>
          </a:prstGeom>
          <a:noFill/>
        </p:spPr>
        <p:txBody>
          <a:bodyPr wrap="none" rtlCol="0">
            <a:spAutoFit/>
          </a:bodyPr>
          <a:lstStyle/>
          <a:p>
            <a:r>
              <a:rPr lang="en-US" sz="2400" dirty="0" err="1" smtClean="0"/>
              <a:t>Brillouin</a:t>
            </a:r>
            <a:r>
              <a:rPr lang="en-US" sz="2400" dirty="0" smtClean="0"/>
              <a:t> diagram for a few pass bands</a:t>
            </a:r>
            <a:endParaRPr lang="en-US" sz="2400" dirty="0"/>
          </a:p>
        </p:txBody>
      </p:sp>
      <p:sp>
        <p:nvSpPr>
          <p:cNvPr id="18" name="TextBox 17"/>
          <p:cNvSpPr txBox="1"/>
          <p:nvPr/>
        </p:nvSpPr>
        <p:spPr>
          <a:xfrm>
            <a:off x="1331640" y="5517232"/>
            <a:ext cx="301686" cy="369332"/>
          </a:xfrm>
          <a:prstGeom prst="rect">
            <a:avLst/>
          </a:prstGeom>
          <a:noFill/>
        </p:spPr>
        <p:txBody>
          <a:bodyPr wrap="none" rtlCol="0">
            <a:spAutoFit/>
          </a:bodyPr>
          <a:lstStyle/>
          <a:p>
            <a:r>
              <a:rPr lang="en-US" dirty="0" smtClean="0"/>
              <a:t>0</a:t>
            </a:r>
            <a:endParaRPr lang="en-US" dirty="0"/>
          </a:p>
        </p:txBody>
      </p:sp>
      <p:sp>
        <p:nvSpPr>
          <p:cNvPr id="19" name="TextBox 18"/>
          <p:cNvSpPr txBox="1"/>
          <p:nvPr/>
        </p:nvSpPr>
        <p:spPr>
          <a:xfrm>
            <a:off x="4427984" y="5867980"/>
            <a:ext cx="301686" cy="369332"/>
          </a:xfrm>
          <a:prstGeom prst="rect">
            <a:avLst/>
          </a:prstGeom>
          <a:noFill/>
        </p:spPr>
        <p:txBody>
          <a:bodyPr wrap="none" rtlCol="0">
            <a:spAutoFit/>
          </a:bodyPr>
          <a:lstStyle/>
          <a:p>
            <a:r>
              <a:rPr lang="en-US" dirty="0" smtClean="0"/>
              <a:t>0</a:t>
            </a:r>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46</a:t>
            </a:fld>
            <a:endParaRPr lang="en-US" dirty="0"/>
          </a:p>
        </p:txBody>
      </p:sp>
      <p:pic>
        <p:nvPicPr>
          <p:cNvPr id="52226" name="Picture 2" descr="\\CERN\dfs\Workspaces\w\Wuensch\Talks\2011\LC school 2011\calculations\travelling wave DLWG.gif"/>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395536" y="114299"/>
            <a:ext cx="8229600" cy="6743701"/>
          </a:xfrm>
          <a:prstGeom prst="rect">
            <a:avLst/>
          </a:prstGeom>
          <a:noFill/>
        </p:spPr>
      </p:pic>
      <p:sp>
        <p:nvSpPr>
          <p:cNvPr id="4" name="TextBox 3"/>
          <p:cNvSpPr txBox="1"/>
          <p:nvPr/>
        </p:nvSpPr>
        <p:spPr>
          <a:xfrm>
            <a:off x="1619672" y="332656"/>
            <a:ext cx="5922647" cy="461665"/>
          </a:xfrm>
          <a:prstGeom prst="rect">
            <a:avLst/>
          </a:prstGeom>
          <a:noFill/>
        </p:spPr>
        <p:txBody>
          <a:bodyPr wrap="none" rtlCol="0">
            <a:spAutoFit/>
          </a:bodyPr>
          <a:lstStyle/>
          <a:p>
            <a:r>
              <a:rPr lang="en-US" sz="2400" dirty="0" smtClean="0"/>
              <a:t>2</a:t>
            </a:r>
            <a:r>
              <a:rPr lang="en-US" sz="2400" dirty="0" smtClean="0">
                <a:sym typeface="Symbol"/>
              </a:rPr>
              <a:t>/3 travelling wave in disk loaded waveguide</a:t>
            </a:r>
            <a:endParaRPr lang="en-US" sz="2400" dirty="0"/>
          </a:p>
        </p:txBody>
      </p:sp>
      <p:cxnSp>
        <p:nvCxnSpPr>
          <p:cNvPr id="6" name="Straight Arrow Connector 5"/>
          <p:cNvCxnSpPr/>
          <p:nvPr/>
        </p:nvCxnSpPr>
        <p:spPr>
          <a:xfrm rot="10800000">
            <a:off x="3059833" y="5301208"/>
            <a:ext cx="2880320" cy="15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131840" y="5661248"/>
            <a:ext cx="2835713" cy="369332"/>
          </a:xfrm>
          <a:prstGeom prst="rect">
            <a:avLst/>
          </a:prstGeom>
          <a:noFill/>
        </p:spPr>
        <p:txBody>
          <a:bodyPr wrap="none" rtlCol="0">
            <a:spAutoFit/>
          </a:bodyPr>
          <a:lstStyle/>
          <a:p>
            <a:r>
              <a:rPr lang="en-US" dirty="0" smtClean="0"/>
              <a:t>Phase propagation direction</a:t>
            </a:r>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47</a:t>
            </a:fld>
            <a:endParaRPr lang="en-US" dirty="0"/>
          </a:p>
        </p:txBody>
      </p:sp>
      <p:pic>
        <p:nvPicPr>
          <p:cNvPr id="256002" name="Picture 2" descr="\\CERN\dfs\Workspaces\w\Wuensch\Talks\2013\Linear collider school 2013\Animations\From Rolf\Animated Gifs\DLWg_E,H.avi.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484784"/>
            <a:ext cx="9036496" cy="386217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309793" y="413088"/>
            <a:ext cx="6668429" cy="523220"/>
          </a:xfrm>
          <a:prstGeom prst="rect">
            <a:avLst/>
          </a:prstGeom>
          <a:noFill/>
        </p:spPr>
        <p:txBody>
          <a:bodyPr wrap="none" rtlCol="0">
            <a:spAutoFit/>
          </a:bodyPr>
          <a:lstStyle/>
          <a:p>
            <a:r>
              <a:rPr lang="en-GB" sz="2800" dirty="0" smtClean="0"/>
              <a:t>Another better animation from Rolf Wegner</a:t>
            </a:r>
            <a:endParaRPr lang="en-GB" sz="2800" dirty="0"/>
          </a:p>
        </p:txBody>
      </p:sp>
      <p:sp>
        <p:nvSpPr>
          <p:cNvPr id="4" name="TextBox 3"/>
          <p:cNvSpPr txBox="1"/>
          <p:nvPr/>
        </p:nvSpPr>
        <p:spPr>
          <a:xfrm>
            <a:off x="3305489" y="6093296"/>
            <a:ext cx="2800447" cy="369332"/>
          </a:xfrm>
          <a:prstGeom prst="rect">
            <a:avLst/>
          </a:prstGeom>
          <a:noFill/>
        </p:spPr>
        <p:txBody>
          <a:bodyPr wrap="none" rtlCol="0">
            <a:spAutoFit/>
          </a:bodyPr>
          <a:lstStyle/>
          <a:p>
            <a:r>
              <a:rPr lang="en-GB" dirty="0" smtClean="0"/>
              <a:t>beam propagation direction</a:t>
            </a:r>
            <a:endParaRPr lang="en-GB" dirty="0"/>
          </a:p>
        </p:txBody>
      </p:sp>
      <p:cxnSp>
        <p:nvCxnSpPr>
          <p:cNvPr id="6" name="Straight Arrow Connector 5"/>
          <p:cNvCxnSpPr/>
          <p:nvPr/>
        </p:nvCxnSpPr>
        <p:spPr>
          <a:xfrm flipH="1">
            <a:off x="2627785" y="5733256"/>
            <a:ext cx="4032447" cy="7200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6046430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ERN\dfs\Workspaces\w\Wuensch\Talks\2012\Linear collider school 2012\TwoBeamAnimation\TD26_accelerating_fiel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12" y="836712"/>
            <a:ext cx="9124874" cy="525658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633013" y="188640"/>
            <a:ext cx="1844223" cy="461665"/>
          </a:xfrm>
          <a:prstGeom prst="rect">
            <a:avLst/>
          </a:prstGeom>
          <a:noFill/>
        </p:spPr>
        <p:txBody>
          <a:bodyPr wrap="none" rtlCol="0">
            <a:spAutoFit/>
          </a:bodyPr>
          <a:lstStyle/>
          <a:p>
            <a:r>
              <a:rPr lang="en-GB" sz="2400" dirty="0" smtClean="0">
                <a:solidFill>
                  <a:prstClr val="black"/>
                </a:solidFill>
              </a:rPr>
              <a:t>Acceleration!</a:t>
            </a:r>
            <a:endParaRPr lang="en-GB" sz="2400" dirty="0">
              <a:solidFill>
                <a:prstClr val="black"/>
              </a:solidFill>
            </a:endParaRPr>
          </a:p>
        </p:txBody>
      </p:sp>
      <p:sp>
        <p:nvSpPr>
          <p:cNvPr id="5" name="TextBox 4"/>
          <p:cNvSpPr txBox="1"/>
          <p:nvPr/>
        </p:nvSpPr>
        <p:spPr>
          <a:xfrm>
            <a:off x="7092280" y="6340678"/>
            <a:ext cx="1819601" cy="369332"/>
          </a:xfrm>
          <a:prstGeom prst="rect">
            <a:avLst/>
          </a:prstGeom>
          <a:noFill/>
        </p:spPr>
        <p:txBody>
          <a:bodyPr wrap="none" rtlCol="0">
            <a:spAutoFit/>
          </a:bodyPr>
          <a:lstStyle/>
          <a:p>
            <a:r>
              <a:rPr lang="en-GB" dirty="0" smtClean="0">
                <a:solidFill>
                  <a:prstClr val="black"/>
                </a:solidFill>
              </a:rPr>
              <a:t>By </a:t>
            </a:r>
            <a:r>
              <a:rPr lang="en-GB" dirty="0" err="1" smtClean="0">
                <a:solidFill>
                  <a:prstClr val="black"/>
                </a:solidFill>
              </a:rPr>
              <a:t>Alexej</a:t>
            </a:r>
            <a:r>
              <a:rPr lang="en-GB" dirty="0" smtClean="0">
                <a:solidFill>
                  <a:prstClr val="black"/>
                </a:solidFill>
              </a:rPr>
              <a:t> </a:t>
            </a:r>
            <a:r>
              <a:rPr lang="en-GB" dirty="0" err="1" smtClean="0">
                <a:solidFill>
                  <a:prstClr val="black"/>
                </a:solidFill>
              </a:rPr>
              <a:t>Grudiev</a:t>
            </a:r>
            <a:endParaRPr lang="en-GB" dirty="0">
              <a:solidFill>
                <a:prstClr val="black"/>
              </a:solidFill>
            </a:endParaRPr>
          </a:p>
        </p:txBody>
      </p:sp>
      <p:cxnSp>
        <p:nvCxnSpPr>
          <p:cNvPr id="7" name="Straight Arrow Connector 6"/>
          <p:cNvCxnSpPr/>
          <p:nvPr/>
        </p:nvCxnSpPr>
        <p:spPr>
          <a:xfrm flipV="1">
            <a:off x="2339752" y="1988840"/>
            <a:ext cx="3672408" cy="1008112"/>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564425" y="2118028"/>
            <a:ext cx="1611531" cy="369332"/>
          </a:xfrm>
          <a:prstGeom prst="rect">
            <a:avLst/>
          </a:prstGeom>
          <a:noFill/>
        </p:spPr>
        <p:txBody>
          <a:bodyPr wrap="none" rtlCol="0">
            <a:spAutoFit/>
          </a:bodyPr>
          <a:lstStyle/>
          <a:p>
            <a:r>
              <a:rPr lang="en-GB" dirty="0" smtClean="0">
                <a:solidFill>
                  <a:prstClr val="black"/>
                </a:solidFill>
              </a:rPr>
              <a:t>Beam direction</a:t>
            </a:r>
            <a:endParaRPr lang="en-GB" dirty="0">
              <a:solidFill>
                <a:prstClr val="black"/>
              </a:solidFill>
            </a:endParaRPr>
          </a:p>
        </p:txBody>
      </p:sp>
    </p:spTree>
    <p:extLst>
      <p:ext uri="{BB962C8B-B14F-4D97-AF65-F5344CB8AC3E}">
        <p14:creationId xmlns:p14="http://schemas.microsoft.com/office/powerpoint/2010/main" val="290285826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49</a:t>
            </a:fld>
            <a:endParaRPr lang="en-US" dirty="0"/>
          </a:p>
        </p:txBody>
      </p:sp>
      <p:sp>
        <p:nvSpPr>
          <p:cNvPr id="3" name="TextBox 2"/>
          <p:cNvSpPr txBox="1"/>
          <p:nvPr/>
        </p:nvSpPr>
        <p:spPr>
          <a:xfrm>
            <a:off x="534163" y="116632"/>
            <a:ext cx="8053295" cy="923330"/>
          </a:xfrm>
          <a:prstGeom prst="rect">
            <a:avLst/>
          </a:prstGeom>
          <a:noFill/>
        </p:spPr>
        <p:txBody>
          <a:bodyPr wrap="none" rtlCol="0">
            <a:spAutoFit/>
          </a:bodyPr>
          <a:lstStyle/>
          <a:p>
            <a:pPr algn="ctr"/>
            <a:r>
              <a:rPr lang="en-GB" dirty="0" smtClean="0"/>
              <a:t>Acceleration as a function of distance and time along a periodically loaded structure.</a:t>
            </a:r>
          </a:p>
          <a:p>
            <a:pPr algn="ctr"/>
            <a:r>
              <a:rPr lang="en-GB" dirty="0" smtClean="0"/>
              <a:t>An initial view of space harmonics…</a:t>
            </a:r>
          </a:p>
          <a:p>
            <a:pPr algn="ctr"/>
            <a:r>
              <a:rPr lang="en-GB" dirty="0" smtClean="0"/>
              <a:t>From Kyrre Sjobaek</a:t>
            </a:r>
            <a:endParaRPr lang="en-GB" dirty="0"/>
          </a:p>
        </p:txBody>
      </p:sp>
      <p:pic>
        <p:nvPicPr>
          <p:cNvPr id="257026" name="Picture 2" descr="\\CERN\dfs\Workspaces\w\Wuensch\Talks\2013\Linear collider school 2013\Animations\from Kyrre\test2.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611560" y="1143000"/>
            <a:ext cx="7620001" cy="571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75519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1560" y="980728"/>
            <a:ext cx="7632848" cy="3139321"/>
          </a:xfrm>
          <a:prstGeom prst="rect">
            <a:avLst/>
          </a:prstGeom>
          <a:noFill/>
        </p:spPr>
        <p:txBody>
          <a:bodyPr wrap="square" rtlCol="0">
            <a:spAutoFit/>
          </a:bodyPr>
          <a:lstStyle/>
          <a:p>
            <a:r>
              <a:rPr lang="en-US" dirty="0" smtClean="0"/>
              <a:t>In this section we will: </a:t>
            </a:r>
          </a:p>
          <a:p>
            <a:endParaRPr lang="en-US" dirty="0" smtClean="0"/>
          </a:p>
          <a:p>
            <a:pPr marL="342900" indent="-342900">
              <a:buFont typeface="+mj-lt"/>
              <a:buAutoNum type="arabicPeriod"/>
            </a:pPr>
            <a:r>
              <a:rPr lang="en-US" dirty="0" smtClean="0"/>
              <a:t>Review together a few illustrative examples from electromagnetic theory.</a:t>
            </a:r>
          </a:p>
          <a:p>
            <a:pPr marL="342900" indent="-342900">
              <a:buFont typeface="+mj-lt"/>
              <a:buAutoNum type="arabicPeriod"/>
            </a:pPr>
            <a:r>
              <a:rPr lang="en-US" dirty="0" smtClean="0"/>
              <a:t>Study the main characteristics the fields in the types of rf structures used in accelerators.</a:t>
            </a:r>
          </a:p>
          <a:p>
            <a:pPr marL="342900" indent="-342900">
              <a:buFont typeface="+mj-lt"/>
              <a:buAutoNum type="arabicPeriod"/>
            </a:pPr>
            <a:r>
              <a:rPr lang="en-US" dirty="0" smtClean="0"/>
              <a:t>Understand these fields interact with a relativistic beam.</a:t>
            </a:r>
          </a:p>
          <a:p>
            <a:endParaRPr lang="en-US" dirty="0" smtClean="0"/>
          </a:p>
          <a:p>
            <a:r>
              <a:rPr lang="en-US" dirty="0" smtClean="0"/>
              <a:t>The way we will go about this is to cover:</a:t>
            </a:r>
          </a:p>
          <a:p>
            <a:endParaRPr lang="en-US" dirty="0" smtClean="0"/>
          </a:p>
          <a:p>
            <a:pPr marL="342900" indent="-342900">
              <a:buFont typeface="+mj-lt"/>
              <a:buAutoNum type="arabicPeriod"/>
            </a:pPr>
            <a:r>
              <a:rPr lang="en-US" dirty="0" smtClean="0"/>
              <a:t>Remind our selves about plane waves, waveguides and resonant cavities.</a:t>
            </a:r>
          </a:p>
          <a:p>
            <a:pPr marL="342900" indent="-342900">
              <a:buFont typeface="+mj-lt"/>
              <a:buAutoNum type="arabicPeriod"/>
            </a:pPr>
            <a:r>
              <a:rPr lang="en-US" dirty="0" smtClean="0"/>
              <a:t>Introduce the idea of beam-rf synchronism and periodic structures.</a:t>
            </a:r>
          </a:p>
        </p:txBody>
      </p:sp>
      <p:sp>
        <p:nvSpPr>
          <p:cNvPr id="3" name="Slide Number Placeholder 2"/>
          <p:cNvSpPr>
            <a:spLocks noGrp="1"/>
          </p:cNvSpPr>
          <p:nvPr>
            <p:ph type="sldNum" sz="quarter" idx="12"/>
          </p:nvPr>
        </p:nvSpPr>
        <p:spPr/>
        <p:txBody>
          <a:bodyPr/>
          <a:lstStyle/>
          <a:p>
            <a:fld id="{358ABE59-9B7B-4807-8A81-8F4A97CD8D42}" type="slidenum">
              <a:rPr lang="en-US" smtClean="0"/>
              <a:pPr/>
              <a:t>5</a:t>
            </a:fld>
            <a:endParaRPr 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50</a:t>
            </a:fld>
            <a:endParaRPr lang="en-US" dirty="0"/>
          </a:p>
        </p:txBody>
      </p:sp>
      <p:graphicFrame>
        <p:nvGraphicFramePr>
          <p:cNvPr id="8" name="Object 7"/>
          <p:cNvGraphicFramePr>
            <a:graphicFrameLocks noChangeAspect="1"/>
          </p:cNvGraphicFramePr>
          <p:nvPr/>
        </p:nvGraphicFramePr>
        <p:xfrm>
          <a:off x="755576" y="2060848"/>
          <a:ext cx="415032" cy="643300"/>
        </p:xfrm>
        <a:graphic>
          <a:graphicData uri="http://schemas.openxmlformats.org/presentationml/2006/ole">
            <mc:AlternateContent xmlns:mc="http://schemas.openxmlformats.org/markup-compatibility/2006">
              <mc:Choice xmlns:v="urn:schemas-microsoft-com:vml" Requires="v">
                <p:oleObj spid="_x0000_s256007" name="Equation" r:id="rId4" imgW="253800" imgH="393480" progId="Equation.3">
                  <p:embed/>
                </p:oleObj>
              </mc:Choice>
              <mc:Fallback>
                <p:oleObj name="Equation" r:id="rId4" imgW="253800" imgH="39348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5576" y="2060848"/>
                        <a:ext cx="415032" cy="643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52232" name="Picture 8"/>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1619672" y="1196752"/>
            <a:ext cx="5901828" cy="4716251"/>
          </a:xfrm>
          <a:prstGeom prst="rect">
            <a:avLst/>
          </a:prstGeom>
          <a:noFill/>
          <a:ln w="9525">
            <a:noFill/>
            <a:miter lim="800000"/>
            <a:headEnd/>
            <a:tailEnd/>
          </a:ln>
          <a:effectLst/>
        </p:spPr>
      </p:pic>
      <p:sp>
        <p:nvSpPr>
          <p:cNvPr id="10" name="TextBox 9"/>
          <p:cNvSpPr txBox="1"/>
          <p:nvPr/>
        </p:nvSpPr>
        <p:spPr>
          <a:xfrm>
            <a:off x="4427984" y="6093296"/>
            <a:ext cx="324128" cy="369332"/>
          </a:xfrm>
          <a:prstGeom prst="rect">
            <a:avLst/>
          </a:prstGeom>
          <a:noFill/>
        </p:spPr>
        <p:txBody>
          <a:bodyPr wrap="none" rtlCol="0">
            <a:spAutoFit/>
          </a:bodyPr>
          <a:lstStyle/>
          <a:p>
            <a:r>
              <a:rPr lang="en-US" i="1" dirty="0" smtClean="0">
                <a:sym typeface="Symbol"/>
              </a:rPr>
              <a:t></a:t>
            </a:r>
            <a:endParaRPr lang="en-US" i="1" dirty="0"/>
          </a:p>
        </p:txBody>
      </p:sp>
      <p:sp>
        <p:nvSpPr>
          <p:cNvPr id="11" name="TextBox 10"/>
          <p:cNvSpPr txBox="1"/>
          <p:nvPr/>
        </p:nvSpPr>
        <p:spPr>
          <a:xfrm>
            <a:off x="1115616" y="1196752"/>
            <a:ext cx="428322" cy="369332"/>
          </a:xfrm>
          <a:prstGeom prst="rect">
            <a:avLst/>
          </a:prstGeom>
          <a:noFill/>
        </p:spPr>
        <p:txBody>
          <a:bodyPr wrap="none" rtlCol="0">
            <a:spAutoFit/>
          </a:bodyPr>
          <a:lstStyle/>
          <a:p>
            <a:r>
              <a:rPr lang="en-US" dirty="0" smtClean="0">
                <a:sym typeface="Symbol"/>
              </a:rPr>
              <a:t>2</a:t>
            </a:r>
            <a:endParaRPr lang="en-US" dirty="0"/>
          </a:p>
        </p:txBody>
      </p:sp>
      <p:sp>
        <p:nvSpPr>
          <p:cNvPr id="12" name="TextBox 11"/>
          <p:cNvSpPr txBox="1"/>
          <p:nvPr/>
        </p:nvSpPr>
        <p:spPr>
          <a:xfrm>
            <a:off x="7092280" y="5877272"/>
            <a:ext cx="428322" cy="369332"/>
          </a:xfrm>
          <a:prstGeom prst="rect">
            <a:avLst/>
          </a:prstGeom>
          <a:noFill/>
        </p:spPr>
        <p:txBody>
          <a:bodyPr wrap="none" rtlCol="0">
            <a:spAutoFit/>
          </a:bodyPr>
          <a:lstStyle/>
          <a:p>
            <a:r>
              <a:rPr lang="en-US" dirty="0" smtClean="0">
                <a:sym typeface="Symbol"/>
              </a:rPr>
              <a:t>2</a:t>
            </a:r>
            <a:endParaRPr lang="en-US" dirty="0"/>
          </a:p>
        </p:txBody>
      </p:sp>
      <p:sp>
        <p:nvSpPr>
          <p:cNvPr id="13" name="TextBox 12"/>
          <p:cNvSpPr txBox="1"/>
          <p:nvPr/>
        </p:nvSpPr>
        <p:spPr>
          <a:xfrm>
            <a:off x="1619672" y="5949280"/>
            <a:ext cx="498855" cy="369332"/>
          </a:xfrm>
          <a:prstGeom prst="rect">
            <a:avLst/>
          </a:prstGeom>
          <a:noFill/>
        </p:spPr>
        <p:txBody>
          <a:bodyPr wrap="none" rtlCol="0">
            <a:spAutoFit/>
          </a:bodyPr>
          <a:lstStyle/>
          <a:p>
            <a:r>
              <a:rPr lang="en-US" dirty="0" smtClean="0">
                <a:sym typeface="Symbol"/>
              </a:rPr>
              <a:t>-2</a:t>
            </a:r>
            <a:endParaRPr lang="en-US" dirty="0"/>
          </a:p>
        </p:txBody>
      </p:sp>
      <p:sp>
        <p:nvSpPr>
          <p:cNvPr id="14" name="TextBox 13"/>
          <p:cNvSpPr txBox="1"/>
          <p:nvPr/>
        </p:nvSpPr>
        <p:spPr>
          <a:xfrm>
            <a:off x="5724128" y="5877272"/>
            <a:ext cx="311304" cy="369332"/>
          </a:xfrm>
          <a:prstGeom prst="rect">
            <a:avLst/>
          </a:prstGeom>
          <a:noFill/>
        </p:spPr>
        <p:txBody>
          <a:bodyPr wrap="none" rtlCol="0">
            <a:spAutoFit/>
          </a:bodyPr>
          <a:lstStyle/>
          <a:p>
            <a:r>
              <a:rPr lang="en-US" dirty="0" smtClean="0">
                <a:sym typeface="Symbol"/>
              </a:rPr>
              <a:t></a:t>
            </a:r>
            <a:endParaRPr lang="en-US" dirty="0"/>
          </a:p>
        </p:txBody>
      </p:sp>
      <p:sp>
        <p:nvSpPr>
          <p:cNvPr id="15" name="TextBox 14"/>
          <p:cNvSpPr txBox="1"/>
          <p:nvPr/>
        </p:nvSpPr>
        <p:spPr>
          <a:xfrm>
            <a:off x="2987824" y="5877272"/>
            <a:ext cx="381836" cy="369332"/>
          </a:xfrm>
          <a:prstGeom prst="rect">
            <a:avLst/>
          </a:prstGeom>
          <a:noFill/>
        </p:spPr>
        <p:txBody>
          <a:bodyPr wrap="none" rtlCol="0">
            <a:spAutoFit/>
          </a:bodyPr>
          <a:lstStyle/>
          <a:p>
            <a:r>
              <a:rPr lang="en-US" dirty="0" smtClean="0">
                <a:sym typeface="Symbol"/>
              </a:rPr>
              <a:t>-</a:t>
            </a:r>
            <a:endParaRPr lang="en-US" dirty="0"/>
          </a:p>
        </p:txBody>
      </p:sp>
      <p:sp>
        <p:nvSpPr>
          <p:cNvPr id="16" name="TextBox 15"/>
          <p:cNvSpPr txBox="1"/>
          <p:nvPr/>
        </p:nvSpPr>
        <p:spPr>
          <a:xfrm>
            <a:off x="1259632" y="3356992"/>
            <a:ext cx="311304" cy="369332"/>
          </a:xfrm>
          <a:prstGeom prst="rect">
            <a:avLst/>
          </a:prstGeom>
          <a:noFill/>
        </p:spPr>
        <p:txBody>
          <a:bodyPr wrap="none" rtlCol="0">
            <a:spAutoFit/>
          </a:bodyPr>
          <a:lstStyle/>
          <a:p>
            <a:r>
              <a:rPr lang="en-US" dirty="0" smtClean="0">
                <a:sym typeface="Symbol"/>
              </a:rPr>
              <a:t></a:t>
            </a:r>
            <a:endParaRPr lang="en-US" dirty="0"/>
          </a:p>
        </p:txBody>
      </p:sp>
      <p:sp>
        <p:nvSpPr>
          <p:cNvPr id="17" name="TextBox 16"/>
          <p:cNvSpPr txBox="1"/>
          <p:nvPr/>
        </p:nvSpPr>
        <p:spPr>
          <a:xfrm>
            <a:off x="2123728" y="476672"/>
            <a:ext cx="4925259" cy="461665"/>
          </a:xfrm>
          <a:prstGeom prst="rect">
            <a:avLst/>
          </a:prstGeom>
          <a:noFill/>
        </p:spPr>
        <p:txBody>
          <a:bodyPr wrap="none" rtlCol="0">
            <a:spAutoFit/>
          </a:bodyPr>
          <a:lstStyle/>
          <a:p>
            <a:r>
              <a:rPr lang="en-US" sz="2400" dirty="0" err="1" smtClean="0"/>
              <a:t>Brillouin</a:t>
            </a:r>
            <a:r>
              <a:rPr lang="en-US" sz="2400" dirty="0" smtClean="0"/>
              <a:t> diagram for a few pass bands</a:t>
            </a:r>
            <a:endParaRPr lang="en-US" sz="2400" dirty="0"/>
          </a:p>
        </p:txBody>
      </p:sp>
      <p:sp>
        <p:nvSpPr>
          <p:cNvPr id="18" name="TextBox 17"/>
          <p:cNvSpPr txBox="1"/>
          <p:nvPr/>
        </p:nvSpPr>
        <p:spPr>
          <a:xfrm>
            <a:off x="1331640" y="5517232"/>
            <a:ext cx="301686" cy="369332"/>
          </a:xfrm>
          <a:prstGeom prst="rect">
            <a:avLst/>
          </a:prstGeom>
          <a:noFill/>
        </p:spPr>
        <p:txBody>
          <a:bodyPr wrap="none" rtlCol="0">
            <a:spAutoFit/>
          </a:bodyPr>
          <a:lstStyle/>
          <a:p>
            <a:r>
              <a:rPr lang="en-US" dirty="0" smtClean="0"/>
              <a:t>0</a:t>
            </a:r>
            <a:endParaRPr lang="en-US" dirty="0"/>
          </a:p>
        </p:txBody>
      </p:sp>
      <p:sp>
        <p:nvSpPr>
          <p:cNvPr id="19" name="TextBox 18"/>
          <p:cNvSpPr txBox="1"/>
          <p:nvPr/>
        </p:nvSpPr>
        <p:spPr>
          <a:xfrm>
            <a:off x="4427984" y="5867980"/>
            <a:ext cx="301686" cy="369332"/>
          </a:xfrm>
          <a:prstGeom prst="rect">
            <a:avLst/>
          </a:prstGeom>
          <a:noFill/>
        </p:spPr>
        <p:txBody>
          <a:bodyPr wrap="none" rtlCol="0">
            <a:spAutoFit/>
          </a:bodyPr>
          <a:lstStyle/>
          <a:p>
            <a:r>
              <a:rPr lang="en-US" dirty="0" smtClean="0"/>
              <a:t>0</a:t>
            </a:r>
            <a:endParaRPr lang="en-US" dirty="0"/>
          </a:p>
        </p:txBody>
      </p:sp>
    </p:spTree>
    <p:extLst>
      <p:ext uri="{BB962C8B-B14F-4D97-AF65-F5344CB8AC3E}">
        <p14:creationId xmlns:p14="http://schemas.microsoft.com/office/powerpoint/2010/main" val="390683302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51</a:t>
            </a:fld>
            <a:endParaRPr lang="en-US" dirty="0"/>
          </a:p>
        </p:txBody>
      </p:sp>
      <p:pic>
        <p:nvPicPr>
          <p:cNvPr id="53250" name="Picture 2"/>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868144" y="1916832"/>
            <a:ext cx="3011520" cy="2520280"/>
          </a:xfrm>
          <a:prstGeom prst="rect">
            <a:avLst/>
          </a:prstGeom>
          <a:noFill/>
          <a:ln w="9525">
            <a:noFill/>
            <a:miter lim="800000"/>
            <a:headEnd/>
            <a:tailEnd/>
          </a:ln>
        </p:spPr>
      </p:pic>
      <p:pic>
        <p:nvPicPr>
          <p:cNvPr id="53253" name="Picture 5"/>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0" y="1124744"/>
            <a:ext cx="5606490" cy="4968552"/>
          </a:xfrm>
          <a:prstGeom prst="rect">
            <a:avLst/>
          </a:prstGeom>
          <a:noFill/>
          <a:ln w="9525">
            <a:noFill/>
            <a:miter lim="800000"/>
            <a:headEnd/>
            <a:tailEnd/>
          </a:ln>
          <a:effectLst/>
        </p:spPr>
      </p:pic>
      <p:sp>
        <p:nvSpPr>
          <p:cNvPr id="5" name="TextBox 4"/>
          <p:cNvSpPr txBox="1"/>
          <p:nvPr/>
        </p:nvSpPr>
        <p:spPr>
          <a:xfrm>
            <a:off x="3635896" y="404664"/>
            <a:ext cx="1980670" cy="461665"/>
          </a:xfrm>
          <a:prstGeom prst="rect">
            <a:avLst/>
          </a:prstGeom>
          <a:noFill/>
        </p:spPr>
        <p:txBody>
          <a:bodyPr wrap="none" rtlCol="0">
            <a:spAutoFit/>
          </a:bodyPr>
          <a:lstStyle/>
          <a:p>
            <a:r>
              <a:rPr lang="en-US" sz="2400" dirty="0" smtClean="0"/>
              <a:t>A specific case</a:t>
            </a:r>
            <a:endParaRPr lang="en-US" sz="2400" dirty="0"/>
          </a:p>
        </p:txBody>
      </p:sp>
      <p:sp>
        <p:nvSpPr>
          <p:cNvPr id="6" name="TextBox 5"/>
          <p:cNvSpPr txBox="1"/>
          <p:nvPr/>
        </p:nvSpPr>
        <p:spPr>
          <a:xfrm rot="18229342">
            <a:off x="4170412" y="2931858"/>
            <a:ext cx="1031244" cy="276999"/>
          </a:xfrm>
          <a:prstGeom prst="rect">
            <a:avLst/>
          </a:prstGeom>
          <a:noFill/>
        </p:spPr>
        <p:txBody>
          <a:bodyPr wrap="none" rtlCol="0">
            <a:spAutoFit/>
          </a:bodyPr>
          <a:lstStyle/>
          <a:p>
            <a:r>
              <a:rPr lang="en-US" sz="1200" dirty="0" smtClean="0"/>
              <a:t>speed of light</a:t>
            </a:r>
            <a:endParaRPr lang="en-US" sz="1200" dirty="0"/>
          </a:p>
        </p:txBody>
      </p:sp>
      <p:cxnSp>
        <p:nvCxnSpPr>
          <p:cNvPr id="8" name="Straight Arrow Connector 7"/>
          <p:cNvCxnSpPr/>
          <p:nvPr/>
        </p:nvCxnSpPr>
        <p:spPr>
          <a:xfrm>
            <a:off x="3707904" y="3068960"/>
            <a:ext cx="720080" cy="122413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2267744" y="3573016"/>
            <a:ext cx="1693092" cy="369332"/>
          </a:xfrm>
          <a:prstGeom prst="rect">
            <a:avLst/>
          </a:prstGeom>
          <a:noFill/>
        </p:spPr>
        <p:txBody>
          <a:bodyPr wrap="none" rtlCol="0">
            <a:spAutoFit/>
          </a:bodyPr>
          <a:lstStyle/>
          <a:p>
            <a:r>
              <a:rPr lang="en-US" dirty="0" smtClean="0"/>
              <a:t>periodic loading</a:t>
            </a:r>
            <a:endParaRPr lang="en-U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52</a:t>
            </a:fld>
            <a:endParaRPr lang="en-US" dirty="0"/>
          </a:p>
        </p:txBody>
      </p:sp>
      <p:pic>
        <p:nvPicPr>
          <p:cNvPr id="52229" name="Picture 5"/>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4644008" y="1828775"/>
            <a:ext cx="4400550" cy="3400425"/>
          </a:xfrm>
          <a:prstGeom prst="rect">
            <a:avLst/>
          </a:prstGeom>
          <a:noFill/>
          <a:ln w="9525">
            <a:noFill/>
            <a:miter lim="800000"/>
            <a:headEnd/>
            <a:tailEnd/>
          </a:ln>
          <a:effectLst/>
        </p:spPr>
      </p:pic>
      <p:pic>
        <p:nvPicPr>
          <p:cNvPr id="52230" name="Picture 6"/>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179512" y="1569318"/>
            <a:ext cx="4459292" cy="3731890"/>
          </a:xfrm>
          <a:prstGeom prst="rect">
            <a:avLst/>
          </a:prstGeom>
          <a:noFill/>
          <a:ln w="9525">
            <a:noFill/>
            <a:miter lim="800000"/>
            <a:headEnd/>
            <a:tailEnd/>
          </a:ln>
        </p:spPr>
      </p:pic>
      <p:sp>
        <p:nvSpPr>
          <p:cNvPr id="5" name="TextBox 4"/>
          <p:cNvSpPr txBox="1"/>
          <p:nvPr/>
        </p:nvSpPr>
        <p:spPr>
          <a:xfrm>
            <a:off x="3995936" y="692696"/>
            <a:ext cx="1247457" cy="461665"/>
          </a:xfrm>
          <a:prstGeom prst="rect">
            <a:avLst/>
          </a:prstGeom>
          <a:noFill/>
        </p:spPr>
        <p:txBody>
          <a:bodyPr wrap="none" rtlCol="0">
            <a:spAutoFit/>
          </a:bodyPr>
          <a:lstStyle/>
          <a:p>
            <a:r>
              <a:rPr lang="en-US" sz="2400" dirty="0" smtClean="0"/>
              <a:t>Close up</a:t>
            </a:r>
            <a:endParaRPr lang="en-US" sz="2400"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53</a:t>
            </a:fld>
            <a:endParaRPr lang="en-US" dirty="0"/>
          </a:p>
        </p:txBody>
      </p:sp>
      <p:sp>
        <p:nvSpPr>
          <p:cNvPr id="4" name="TextBox 3"/>
          <p:cNvSpPr txBox="1"/>
          <p:nvPr/>
        </p:nvSpPr>
        <p:spPr>
          <a:xfrm>
            <a:off x="323528" y="116632"/>
            <a:ext cx="8568952" cy="646331"/>
          </a:xfrm>
          <a:prstGeom prst="rect">
            <a:avLst/>
          </a:prstGeom>
          <a:noFill/>
        </p:spPr>
        <p:txBody>
          <a:bodyPr wrap="square" rtlCol="0">
            <a:spAutoFit/>
          </a:bodyPr>
          <a:lstStyle/>
          <a:p>
            <a:r>
              <a:rPr lang="en-US" dirty="0" smtClean="0"/>
              <a:t>Two different aperture geometries. The same phase velocity for the 2</a:t>
            </a:r>
            <a:r>
              <a:rPr lang="en-US" dirty="0" smtClean="0">
                <a:sym typeface="Symbol"/>
              </a:rPr>
              <a:t>/3 mode but different group velocity. This is given by the slope of the dispersion curve.</a:t>
            </a:r>
            <a:endParaRPr lang="en-US" dirty="0"/>
          </a:p>
        </p:txBody>
      </p:sp>
      <p:pic>
        <p:nvPicPr>
          <p:cNvPr id="5" name="Picture 2"/>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0" y="980728"/>
            <a:ext cx="3011520" cy="2520280"/>
          </a:xfrm>
          <a:prstGeom prst="rect">
            <a:avLst/>
          </a:prstGeom>
          <a:noFill/>
          <a:ln w="9525">
            <a:noFill/>
            <a:miter lim="800000"/>
            <a:headEnd/>
            <a:tailEnd/>
          </a:ln>
        </p:spPr>
      </p:pic>
      <p:pic>
        <p:nvPicPr>
          <p:cNvPr id="52228" name="Picture 4"/>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179512" y="3861048"/>
            <a:ext cx="2664295" cy="2515094"/>
          </a:xfrm>
          <a:prstGeom prst="rect">
            <a:avLst/>
          </a:prstGeom>
          <a:noFill/>
          <a:ln w="9525">
            <a:noFill/>
            <a:miter lim="800000"/>
            <a:headEnd/>
            <a:tailEnd/>
          </a:ln>
        </p:spPr>
      </p:pic>
      <p:pic>
        <p:nvPicPr>
          <p:cNvPr id="52226" name="Picture 2"/>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2857875" y="1700808"/>
            <a:ext cx="6286125" cy="4824536"/>
          </a:xfrm>
          <a:prstGeom prst="rect">
            <a:avLst/>
          </a:prstGeom>
          <a:noFill/>
          <a:ln w="9525">
            <a:noFill/>
            <a:miter lim="800000"/>
            <a:headEnd/>
            <a:tailEnd/>
          </a:ln>
          <a:effectLst/>
        </p:spPr>
      </p:pic>
      <p:graphicFrame>
        <p:nvGraphicFramePr>
          <p:cNvPr id="7" name="Object 6"/>
          <p:cNvGraphicFramePr>
            <a:graphicFrameLocks noChangeAspect="1"/>
          </p:cNvGraphicFramePr>
          <p:nvPr/>
        </p:nvGraphicFramePr>
        <p:xfrm>
          <a:off x="5436096" y="908720"/>
          <a:ext cx="998821" cy="720080"/>
        </p:xfrm>
        <a:graphic>
          <a:graphicData uri="http://schemas.openxmlformats.org/presentationml/2006/ole">
            <mc:AlternateContent xmlns:mc="http://schemas.openxmlformats.org/markup-compatibility/2006">
              <mc:Choice xmlns:v="urn:schemas-microsoft-com:vml" Requires="v">
                <p:oleObj spid="_x0000_s249913" name="Equation" r:id="rId7" imgW="545760" imgH="393480" progId="Equation.3">
                  <p:embed/>
                </p:oleObj>
              </mc:Choice>
              <mc:Fallback>
                <p:oleObj name="Equation" r:id="rId7" imgW="545760" imgH="393480" progId="Equation.3">
                  <p:embed/>
                  <p:pic>
                    <p:nvPicPr>
                      <p:cNvPr id="0"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436096" y="908720"/>
                        <a:ext cx="998821" cy="72008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54</a:t>
            </a:fld>
            <a:endParaRPr lang="en-US" dirty="0"/>
          </a:p>
        </p:txBody>
      </p:sp>
      <p:pic>
        <p:nvPicPr>
          <p:cNvPr id="25293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1640" y="1844824"/>
            <a:ext cx="6294035" cy="4032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539552" y="260648"/>
            <a:ext cx="8352928" cy="369332"/>
          </a:xfrm>
          <a:prstGeom prst="rect">
            <a:avLst/>
          </a:prstGeom>
          <a:noFill/>
        </p:spPr>
        <p:txBody>
          <a:bodyPr wrap="square" rtlCol="0">
            <a:spAutoFit/>
          </a:bodyPr>
          <a:lstStyle/>
          <a:p>
            <a:pPr algn="ctr"/>
            <a:r>
              <a:rPr lang="en-GB" dirty="0" smtClean="0"/>
              <a:t>How to calculate group velocity from a dispersion curve</a:t>
            </a:r>
            <a:endParaRPr lang="en-GB" dirty="0"/>
          </a:p>
        </p:txBody>
      </p:sp>
      <p:graphicFrame>
        <p:nvGraphicFramePr>
          <p:cNvPr id="5" name="Object 4"/>
          <p:cNvGraphicFramePr>
            <a:graphicFrameLocks noChangeAspect="1"/>
          </p:cNvGraphicFramePr>
          <p:nvPr>
            <p:extLst>
              <p:ext uri="{D42A27DB-BD31-4B8C-83A1-F6EECF244321}">
                <p14:modId xmlns:p14="http://schemas.microsoft.com/office/powerpoint/2010/main" val="62345654"/>
              </p:ext>
            </p:extLst>
          </p:nvPr>
        </p:nvGraphicFramePr>
        <p:xfrm>
          <a:off x="3717478" y="836712"/>
          <a:ext cx="998538" cy="720725"/>
        </p:xfrm>
        <a:graphic>
          <a:graphicData uri="http://schemas.openxmlformats.org/presentationml/2006/ole">
            <mc:AlternateContent xmlns:mc="http://schemas.openxmlformats.org/markup-compatibility/2006">
              <mc:Choice xmlns:v="urn:schemas-microsoft-com:vml" Requires="v">
                <p:oleObj spid="_x0000_s252970" name="Equation" r:id="rId4" imgW="545863" imgH="393529" progId="Equation.3">
                  <p:embed/>
                </p:oleObj>
              </mc:Choice>
              <mc:Fallback>
                <p:oleObj name="Equation" r:id="rId4" imgW="545863" imgH="393529" progId="Equation.3">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17478" y="836712"/>
                        <a:ext cx="998538"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extBox 5"/>
          <p:cNvSpPr txBox="1"/>
          <p:nvPr/>
        </p:nvSpPr>
        <p:spPr>
          <a:xfrm>
            <a:off x="323527" y="3402826"/>
            <a:ext cx="830677" cy="369332"/>
          </a:xfrm>
          <a:prstGeom prst="rect">
            <a:avLst/>
          </a:prstGeom>
          <a:noFill/>
        </p:spPr>
        <p:txBody>
          <a:bodyPr wrap="none" rtlCol="0">
            <a:spAutoFit/>
          </a:bodyPr>
          <a:lstStyle/>
          <a:p>
            <a:r>
              <a:rPr lang="en-GB" i="1" dirty="0" smtClean="0"/>
              <a:t>f</a:t>
            </a:r>
            <a:r>
              <a:rPr lang="en-GB" dirty="0" smtClean="0"/>
              <a:t> [GHz]</a:t>
            </a:r>
            <a:endParaRPr lang="en-GB" dirty="0"/>
          </a:p>
        </p:txBody>
      </p:sp>
      <p:sp>
        <p:nvSpPr>
          <p:cNvPr id="7" name="TextBox 6"/>
          <p:cNvSpPr txBox="1"/>
          <p:nvPr/>
        </p:nvSpPr>
        <p:spPr>
          <a:xfrm>
            <a:off x="4329372" y="6011996"/>
            <a:ext cx="386644" cy="369332"/>
          </a:xfrm>
          <a:prstGeom prst="rect">
            <a:avLst/>
          </a:prstGeom>
          <a:noFill/>
        </p:spPr>
        <p:txBody>
          <a:bodyPr wrap="none" rtlCol="0">
            <a:spAutoFit/>
          </a:bodyPr>
          <a:lstStyle/>
          <a:p>
            <a:r>
              <a:rPr lang="en-GB" i="1" dirty="0" err="1" smtClean="0"/>
              <a:t>kL</a:t>
            </a:r>
            <a:endParaRPr lang="en-GB" i="1" dirty="0"/>
          </a:p>
        </p:txBody>
      </p:sp>
      <p:sp>
        <p:nvSpPr>
          <p:cNvPr id="8" name="TextBox 7"/>
          <p:cNvSpPr txBox="1"/>
          <p:nvPr/>
        </p:nvSpPr>
        <p:spPr>
          <a:xfrm>
            <a:off x="1331640" y="5998358"/>
            <a:ext cx="301686" cy="369332"/>
          </a:xfrm>
          <a:prstGeom prst="rect">
            <a:avLst/>
          </a:prstGeom>
          <a:noFill/>
        </p:spPr>
        <p:txBody>
          <a:bodyPr wrap="none" rtlCol="0">
            <a:spAutoFit/>
          </a:bodyPr>
          <a:lstStyle/>
          <a:p>
            <a:r>
              <a:rPr lang="en-GB" dirty="0" smtClean="0"/>
              <a:t>0</a:t>
            </a:r>
            <a:endParaRPr lang="en-GB" dirty="0"/>
          </a:p>
        </p:txBody>
      </p:sp>
      <mc:AlternateContent xmlns:mc="http://schemas.openxmlformats.org/markup-compatibility/2006" xmlns:a14="http://schemas.microsoft.com/office/drawing/2010/main">
        <mc:Choice Requires="a14">
          <p:sp>
            <p:nvSpPr>
              <p:cNvPr id="9" name="TextBox 8"/>
              <p:cNvSpPr txBox="1"/>
              <p:nvPr/>
            </p:nvSpPr>
            <p:spPr>
              <a:xfrm>
                <a:off x="7394341" y="5877273"/>
                <a:ext cx="378758"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i="1" smtClean="0">
                          <a:latin typeface="Cambria Math"/>
                          <a:ea typeface="Cambria Math"/>
                        </a:rPr>
                        <m:t>𝜋</m:t>
                      </m:r>
                    </m:oMath>
                  </m:oMathPara>
                </a14:m>
                <a:endParaRPr lang="en-GB" dirty="0"/>
              </a:p>
            </p:txBody>
          </p:sp>
        </mc:Choice>
        <mc:Fallback xmlns="">
          <p:sp>
            <p:nvSpPr>
              <p:cNvPr id="9" name="TextBox 8"/>
              <p:cNvSpPr txBox="1">
                <a:spLocks noRot="1" noChangeAspect="1" noMove="1" noResize="1" noEditPoints="1" noAdjustHandles="1" noChangeArrowheads="1" noChangeShapeType="1" noTextEdit="1"/>
              </p:cNvSpPr>
              <p:nvPr/>
            </p:nvSpPr>
            <p:spPr>
              <a:xfrm>
                <a:off x="7394341" y="5877273"/>
                <a:ext cx="378758" cy="369332"/>
              </a:xfrm>
              <a:prstGeom prst="rect">
                <a:avLst/>
              </a:prstGeom>
              <a:blipFill rotWithShape="1">
                <a:blip r:embed="rId6"/>
                <a:stretch>
                  <a:fillRect/>
                </a:stretch>
              </a:blipFill>
            </p:spPr>
            <p:txBody>
              <a:bodyPr/>
              <a:lstStyle/>
              <a:p>
                <a:r>
                  <a:rPr lang="en-GB">
                    <a:noFill/>
                  </a:rPr>
                  <a:t> </a:t>
                </a:r>
              </a:p>
            </p:txBody>
          </p:sp>
        </mc:Fallback>
      </mc:AlternateContent>
      <p:sp>
        <p:nvSpPr>
          <p:cNvPr id="10" name="TextBox 9"/>
          <p:cNvSpPr txBox="1"/>
          <p:nvPr/>
        </p:nvSpPr>
        <p:spPr>
          <a:xfrm>
            <a:off x="6024324" y="3408918"/>
            <a:ext cx="2160240" cy="369332"/>
          </a:xfrm>
          <a:prstGeom prst="rect">
            <a:avLst/>
          </a:prstGeom>
          <a:noFill/>
        </p:spPr>
        <p:txBody>
          <a:bodyPr wrap="square" rtlCol="0">
            <a:spAutoFit/>
          </a:bodyPr>
          <a:lstStyle/>
          <a:p>
            <a:pPr algn="ctr"/>
            <a:r>
              <a:rPr lang="en-GB" dirty="0" smtClean="0"/>
              <a:t>dispersion curve</a:t>
            </a:r>
            <a:endParaRPr lang="en-GB" dirty="0"/>
          </a:p>
        </p:txBody>
      </p:sp>
      <p:cxnSp>
        <p:nvCxnSpPr>
          <p:cNvPr id="12" name="Straight Arrow Connector 11"/>
          <p:cNvCxnSpPr>
            <a:stCxn id="10" idx="0"/>
          </p:cNvCxnSpPr>
          <p:nvPr/>
        </p:nvCxnSpPr>
        <p:spPr>
          <a:xfrm flipH="1" flipV="1">
            <a:off x="6876256" y="2924944"/>
            <a:ext cx="228188" cy="483974"/>
          </a:xfrm>
          <a:prstGeom prst="straightConnector1">
            <a:avLst/>
          </a:prstGeom>
          <a:ln w="22225">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4136590" y="2060848"/>
            <a:ext cx="2042034" cy="369332"/>
          </a:xfrm>
          <a:prstGeom prst="rect">
            <a:avLst/>
          </a:prstGeom>
          <a:noFill/>
        </p:spPr>
        <p:txBody>
          <a:bodyPr wrap="none" rtlCol="0">
            <a:spAutoFit/>
          </a:bodyPr>
          <a:lstStyle/>
          <a:p>
            <a:r>
              <a:rPr lang="en-GB" dirty="0" smtClean="0"/>
              <a:t>Slope at 2</a:t>
            </a:r>
            <a:r>
              <a:rPr lang="el-GR" dirty="0" smtClean="0"/>
              <a:t>π</a:t>
            </a:r>
            <a:r>
              <a:rPr lang="en-GB" dirty="0" smtClean="0"/>
              <a:t>/3 mode</a:t>
            </a:r>
            <a:endParaRPr lang="en-GB" dirty="0"/>
          </a:p>
        </p:txBody>
      </p:sp>
      <p:cxnSp>
        <p:nvCxnSpPr>
          <p:cNvPr id="18" name="Straight Arrow Connector 17"/>
          <p:cNvCxnSpPr/>
          <p:nvPr/>
        </p:nvCxnSpPr>
        <p:spPr>
          <a:xfrm>
            <a:off x="5076056" y="2430180"/>
            <a:ext cx="504056" cy="736751"/>
          </a:xfrm>
          <a:prstGeom prst="straightConnector1">
            <a:avLst/>
          </a:prstGeom>
          <a:ln w="22225">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2315643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55</a:t>
            </a:fld>
            <a:endParaRPr lang="en-US" dirty="0"/>
          </a:p>
        </p:txBody>
      </p:sp>
      <p:pic>
        <p:nvPicPr>
          <p:cNvPr id="25293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1640" y="1844824"/>
            <a:ext cx="6294035" cy="4032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539552" y="260648"/>
            <a:ext cx="8352928" cy="369332"/>
          </a:xfrm>
          <a:prstGeom prst="rect">
            <a:avLst/>
          </a:prstGeom>
          <a:noFill/>
        </p:spPr>
        <p:txBody>
          <a:bodyPr wrap="square" rtlCol="0">
            <a:spAutoFit/>
          </a:bodyPr>
          <a:lstStyle/>
          <a:p>
            <a:pPr algn="ctr"/>
            <a:r>
              <a:rPr lang="en-GB" dirty="0" smtClean="0"/>
              <a:t>How to calculate phase velocity from a dispersion curve</a:t>
            </a:r>
            <a:endParaRPr lang="en-GB" dirty="0"/>
          </a:p>
        </p:txBody>
      </p:sp>
      <p:sp>
        <p:nvSpPr>
          <p:cNvPr id="6" name="TextBox 5"/>
          <p:cNvSpPr txBox="1"/>
          <p:nvPr/>
        </p:nvSpPr>
        <p:spPr>
          <a:xfrm>
            <a:off x="323527" y="3402826"/>
            <a:ext cx="830677" cy="369332"/>
          </a:xfrm>
          <a:prstGeom prst="rect">
            <a:avLst/>
          </a:prstGeom>
          <a:noFill/>
        </p:spPr>
        <p:txBody>
          <a:bodyPr wrap="none" rtlCol="0">
            <a:spAutoFit/>
          </a:bodyPr>
          <a:lstStyle/>
          <a:p>
            <a:r>
              <a:rPr lang="en-GB" i="1" dirty="0" smtClean="0"/>
              <a:t>f</a:t>
            </a:r>
            <a:r>
              <a:rPr lang="en-GB" dirty="0" smtClean="0"/>
              <a:t> [GHz]</a:t>
            </a:r>
            <a:endParaRPr lang="en-GB" dirty="0"/>
          </a:p>
        </p:txBody>
      </p:sp>
      <p:sp>
        <p:nvSpPr>
          <p:cNvPr id="7" name="TextBox 6"/>
          <p:cNvSpPr txBox="1"/>
          <p:nvPr/>
        </p:nvSpPr>
        <p:spPr>
          <a:xfrm>
            <a:off x="4329372" y="6011996"/>
            <a:ext cx="386644" cy="369332"/>
          </a:xfrm>
          <a:prstGeom prst="rect">
            <a:avLst/>
          </a:prstGeom>
          <a:noFill/>
        </p:spPr>
        <p:txBody>
          <a:bodyPr wrap="none" rtlCol="0">
            <a:spAutoFit/>
          </a:bodyPr>
          <a:lstStyle/>
          <a:p>
            <a:r>
              <a:rPr lang="en-GB" i="1" dirty="0" err="1" smtClean="0"/>
              <a:t>kL</a:t>
            </a:r>
            <a:endParaRPr lang="en-GB" i="1" dirty="0"/>
          </a:p>
        </p:txBody>
      </p:sp>
      <p:sp>
        <p:nvSpPr>
          <p:cNvPr id="8" name="TextBox 7"/>
          <p:cNvSpPr txBox="1"/>
          <p:nvPr/>
        </p:nvSpPr>
        <p:spPr>
          <a:xfrm>
            <a:off x="1331640" y="5998358"/>
            <a:ext cx="301686" cy="369332"/>
          </a:xfrm>
          <a:prstGeom prst="rect">
            <a:avLst/>
          </a:prstGeom>
          <a:noFill/>
        </p:spPr>
        <p:txBody>
          <a:bodyPr wrap="none" rtlCol="0">
            <a:spAutoFit/>
          </a:bodyPr>
          <a:lstStyle/>
          <a:p>
            <a:r>
              <a:rPr lang="en-GB" dirty="0" smtClean="0"/>
              <a:t>0</a:t>
            </a:r>
            <a:endParaRPr lang="en-GB" dirty="0"/>
          </a:p>
        </p:txBody>
      </p:sp>
      <mc:AlternateContent xmlns:mc="http://schemas.openxmlformats.org/markup-compatibility/2006" xmlns:a14="http://schemas.microsoft.com/office/drawing/2010/main">
        <mc:Choice Requires="a14">
          <p:sp>
            <p:nvSpPr>
              <p:cNvPr id="9" name="TextBox 8"/>
              <p:cNvSpPr txBox="1"/>
              <p:nvPr/>
            </p:nvSpPr>
            <p:spPr>
              <a:xfrm>
                <a:off x="7394341" y="5877273"/>
                <a:ext cx="378758"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i="1" smtClean="0">
                          <a:latin typeface="Cambria Math"/>
                          <a:ea typeface="Cambria Math"/>
                        </a:rPr>
                        <m:t>𝜋</m:t>
                      </m:r>
                    </m:oMath>
                  </m:oMathPara>
                </a14:m>
                <a:endParaRPr lang="en-GB" dirty="0"/>
              </a:p>
            </p:txBody>
          </p:sp>
        </mc:Choice>
        <mc:Fallback xmlns="">
          <p:sp>
            <p:nvSpPr>
              <p:cNvPr id="9" name="TextBox 8"/>
              <p:cNvSpPr txBox="1">
                <a:spLocks noRot="1" noChangeAspect="1" noMove="1" noResize="1" noEditPoints="1" noAdjustHandles="1" noChangeArrowheads="1" noChangeShapeType="1" noTextEdit="1"/>
              </p:cNvSpPr>
              <p:nvPr/>
            </p:nvSpPr>
            <p:spPr>
              <a:xfrm>
                <a:off x="7394341" y="5877273"/>
                <a:ext cx="378758" cy="369332"/>
              </a:xfrm>
              <a:prstGeom prst="rect">
                <a:avLst/>
              </a:prstGeom>
              <a:blipFill rotWithShape="1">
                <a:blip r:embed="rId6"/>
                <a:stretch>
                  <a:fillRect/>
                </a:stretch>
              </a:blipFill>
            </p:spPr>
            <p:txBody>
              <a:bodyPr/>
              <a:lstStyle/>
              <a:p>
                <a:r>
                  <a:rPr lang="en-GB">
                    <a:noFill/>
                  </a:rPr>
                  <a:t> </a:t>
                </a:r>
              </a:p>
            </p:txBody>
          </p:sp>
        </mc:Fallback>
      </mc:AlternateContent>
      <p:sp>
        <p:nvSpPr>
          <p:cNvPr id="11" name="Oval 10"/>
          <p:cNvSpPr/>
          <p:nvPr/>
        </p:nvSpPr>
        <p:spPr>
          <a:xfrm>
            <a:off x="5490000" y="3204000"/>
            <a:ext cx="144016"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13" name="Object 12"/>
          <p:cNvGraphicFramePr>
            <a:graphicFrameLocks noChangeAspect="1"/>
          </p:cNvGraphicFramePr>
          <p:nvPr>
            <p:extLst>
              <p:ext uri="{D42A27DB-BD31-4B8C-83A1-F6EECF244321}">
                <p14:modId xmlns:p14="http://schemas.microsoft.com/office/powerpoint/2010/main" val="3763601808"/>
              </p:ext>
            </p:extLst>
          </p:nvPr>
        </p:nvGraphicFramePr>
        <p:xfrm>
          <a:off x="2051720" y="749077"/>
          <a:ext cx="1331913" cy="895350"/>
        </p:xfrm>
        <a:graphic>
          <a:graphicData uri="http://schemas.openxmlformats.org/presentationml/2006/ole">
            <mc:AlternateContent xmlns:mc="http://schemas.openxmlformats.org/markup-compatibility/2006">
              <mc:Choice xmlns:v="urn:schemas-microsoft-com:vml" Requires="v">
                <p:oleObj spid="_x0000_s253991" name="Equation" r:id="rId7" imgW="660240" imgH="444240" progId="Equation.3">
                  <p:embed/>
                </p:oleObj>
              </mc:Choice>
              <mc:Fallback>
                <p:oleObj name="Equation" r:id="rId7" imgW="660240" imgH="444240" progId="Equation.3">
                  <p:embed/>
                  <p:pic>
                    <p:nvPicPr>
                      <p:cNvPr id="0" name="Object 5"/>
                      <p:cNvPicPr>
                        <a:picLocks noChangeAspect="1" noChangeArrowheads="1"/>
                      </p:cNvPicPr>
                      <p:nvPr/>
                    </p:nvPicPr>
                    <p:blipFill>
                      <a:blip r:embed="rId8"/>
                      <a:srcRect/>
                      <a:stretch>
                        <a:fillRect/>
                      </a:stretch>
                    </p:blipFill>
                    <p:spPr bwMode="auto">
                      <a:xfrm>
                        <a:off x="2051720" y="749077"/>
                        <a:ext cx="1331913"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4" name="TextBox 13"/>
          <p:cNvSpPr txBox="1"/>
          <p:nvPr/>
        </p:nvSpPr>
        <p:spPr>
          <a:xfrm>
            <a:off x="4281886" y="1012086"/>
            <a:ext cx="3613746" cy="369332"/>
          </a:xfrm>
          <a:prstGeom prst="rect">
            <a:avLst/>
          </a:prstGeom>
          <a:noFill/>
        </p:spPr>
        <p:txBody>
          <a:bodyPr wrap="none" rtlCol="0">
            <a:spAutoFit/>
          </a:bodyPr>
          <a:lstStyle/>
          <a:p>
            <a:r>
              <a:rPr lang="en-GB" dirty="0" smtClean="0"/>
              <a:t>and you need the length of the cell </a:t>
            </a:r>
            <a:r>
              <a:rPr lang="en-GB" i="1" dirty="0" smtClean="0"/>
              <a:t>L</a:t>
            </a:r>
            <a:endParaRPr lang="en-GB" i="1" dirty="0"/>
          </a:p>
        </p:txBody>
      </p:sp>
      <p:sp>
        <p:nvSpPr>
          <p:cNvPr id="15" name="Rectangle 14"/>
          <p:cNvSpPr/>
          <p:nvPr/>
        </p:nvSpPr>
        <p:spPr>
          <a:xfrm>
            <a:off x="5217202" y="5877273"/>
            <a:ext cx="689612" cy="369332"/>
          </a:xfrm>
          <a:prstGeom prst="rect">
            <a:avLst/>
          </a:prstGeom>
        </p:spPr>
        <p:txBody>
          <a:bodyPr wrap="none">
            <a:spAutoFit/>
          </a:bodyPr>
          <a:lstStyle/>
          <a:p>
            <a:r>
              <a:rPr lang="en-GB" dirty="0"/>
              <a:t>2</a:t>
            </a:r>
            <a:r>
              <a:rPr lang="el-GR" dirty="0"/>
              <a:t>π</a:t>
            </a:r>
            <a:r>
              <a:rPr lang="en-GB" dirty="0"/>
              <a:t>/3 </a:t>
            </a:r>
          </a:p>
        </p:txBody>
      </p:sp>
    </p:spTree>
    <p:extLst>
      <p:ext uri="{BB962C8B-B14F-4D97-AF65-F5344CB8AC3E}">
        <p14:creationId xmlns:p14="http://schemas.microsoft.com/office/powerpoint/2010/main" val="40427233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D18#2 before installation to Nextef IMG_0346.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547664" y="2555612"/>
            <a:ext cx="4777765" cy="2736299"/>
          </a:xfrm>
          <a:prstGeom prst="rect">
            <a:avLst/>
          </a:prstGeom>
        </p:spPr>
      </p:pic>
      <p:cxnSp>
        <p:nvCxnSpPr>
          <p:cNvPr id="6" name="Straight Arrow Connector 5"/>
          <p:cNvCxnSpPr/>
          <p:nvPr/>
        </p:nvCxnSpPr>
        <p:spPr>
          <a:xfrm flipV="1">
            <a:off x="251520" y="3491716"/>
            <a:ext cx="7992888" cy="144016"/>
          </a:xfrm>
          <a:prstGeom prst="straightConnector1">
            <a:avLst/>
          </a:prstGeom>
          <a:ln w="2222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6516216" y="3779748"/>
            <a:ext cx="2376264" cy="923330"/>
          </a:xfrm>
          <a:prstGeom prst="rect">
            <a:avLst/>
          </a:prstGeom>
          <a:noFill/>
        </p:spPr>
        <p:txBody>
          <a:bodyPr wrap="square" rtlCol="0">
            <a:spAutoFit/>
          </a:bodyPr>
          <a:lstStyle/>
          <a:p>
            <a:r>
              <a:rPr lang="en-US" dirty="0" smtClean="0"/>
              <a:t>Beam goes through structure and is accelerated. </a:t>
            </a:r>
            <a:endParaRPr lang="en-US" dirty="0"/>
          </a:p>
        </p:txBody>
      </p:sp>
      <p:cxnSp>
        <p:nvCxnSpPr>
          <p:cNvPr id="9" name="Straight Arrow Connector 8"/>
          <p:cNvCxnSpPr/>
          <p:nvPr/>
        </p:nvCxnSpPr>
        <p:spPr>
          <a:xfrm flipV="1">
            <a:off x="1907704" y="4715852"/>
            <a:ext cx="360040" cy="1008112"/>
          </a:xfrm>
          <a:prstGeom prst="straightConnector1">
            <a:avLst/>
          </a:prstGeom>
          <a:ln w="2540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2915816" y="1691516"/>
            <a:ext cx="288032" cy="864096"/>
          </a:xfrm>
          <a:prstGeom prst="straightConnector1">
            <a:avLst/>
          </a:prstGeom>
          <a:ln w="2540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flipV="1">
            <a:off x="5076056" y="1979548"/>
            <a:ext cx="72008" cy="504056"/>
          </a:xfrm>
          <a:prstGeom prst="straightConnector1">
            <a:avLst/>
          </a:prstGeom>
          <a:ln w="2540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5508104" y="5003884"/>
            <a:ext cx="72008" cy="648072"/>
          </a:xfrm>
          <a:prstGeom prst="straightConnector1">
            <a:avLst/>
          </a:prstGeom>
          <a:ln w="2540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1475656" y="1115452"/>
            <a:ext cx="2870273" cy="369332"/>
          </a:xfrm>
          <a:prstGeom prst="rect">
            <a:avLst/>
          </a:prstGeom>
          <a:noFill/>
        </p:spPr>
        <p:txBody>
          <a:bodyPr wrap="none" rtlCol="0">
            <a:spAutoFit/>
          </a:bodyPr>
          <a:lstStyle/>
          <a:p>
            <a:r>
              <a:rPr lang="en-US" dirty="0" smtClean="0"/>
              <a:t>rf power is fed into structure</a:t>
            </a:r>
            <a:endParaRPr lang="en-US" dirty="0"/>
          </a:p>
        </p:txBody>
      </p:sp>
      <p:sp>
        <p:nvSpPr>
          <p:cNvPr id="20" name="TextBox 19"/>
          <p:cNvSpPr txBox="1"/>
          <p:nvPr/>
        </p:nvSpPr>
        <p:spPr>
          <a:xfrm>
            <a:off x="4499992" y="5939988"/>
            <a:ext cx="3013838" cy="369332"/>
          </a:xfrm>
          <a:prstGeom prst="rect">
            <a:avLst/>
          </a:prstGeom>
          <a:noFill/>
        </p:spPr>
        <p:txBody>
          <a:bodyPr wrap="none" rtlCol="0">
            <a:spAutoFit/>
          </a:bodyPr>
          <a:lstStyle/>
          <a:p>
            <a:r>
              <a:rPr lang="en-US" dirty="0" smtClean="0"/>
              <a:t>a little bit of power comes out</a:t>
            </a:r>
            <a:endParaRPr lang="en-US" dirty="0"/>
          </a:p>
        </p:txBody>
      </p:sp>
      <p:sp>
        <p:nvSpPr>
          <p:cNvPr id="13" name="TextBox 12"/>
          <p:cNvSpPr txBox="1"/>
          <p:nvPr/>
        </p:nvSpPr>
        <p:spPr>
          <a:xfrm>
            <a:off x="395536" y="404664"/>
            <a:ext cx="8568952" cy="646331"/>
          </a:xfrm>
          <a:prstGeom prst="rect">
            <a:avLst/>
          </a:prstGeom>
          <a:noFill/>
        </p:spPr>
        <p:txBody>
          <a:bodyPr wrap="square" rtlCol="0">
            <a:spAutoFit/>
          </a:bodyPr>
          <a:lstStyle/>
          <a:p>
            <a:r>
              <a:rPr lang="en-US" dirty="0" smtClean="0"/>
              <a:t>Now we have all the elements to understand the basic principles of a CLIC accelerating structure.</a:t>
            </a:r>
            <a:endParaRPr lang="en-US"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64932" y="908720"/>
            <a:ext cx="6863353" cy="461665"/>
          </a:xfrm>
          <a:prstGeom prst="rect">
            <a:avLst/>
          </a:prstGeom>
          <a:noFill/>
        </p:spPr>
        <p:txBody>
          <a:bodyPr wrap="none" rtlCol="0">
            <a:spAutoFit/>
          </a:bodyPr>
          <a:lstStyle/>
          <a:p>
            <a:pPr algn="ctr"/>
            <a:r>
              <a:rPr lang="en-GB" sz="2400" dirty="0" smtClean="0"/>
              <a:t>Resonant cavity impedance as a function of frequency</a:t>
            </a:r>
            <a:endParaRPr lang="en-GB" sz="2400" dirty="0"/>
          </a:p>
        </p:txBody>
      </p:sp>
      <p:sp>
        <p:nvSpPr>
          <p:cNvPr id="3" name="TextBox 2"/>
          <p:cNvSpPr txBox="1"/>
          <p:nvPr/>
        </p:nvSpPr>
        <p:spPr>
          <a:xfrm>
            <a:off x="971600" y="2060848"/>
            <a:ext cx="7324387" cy="2585323"/>
          </a:xfrm>
          <a:prstGeom prst="rect">
            <a:avLst/>
          </a:prstGeom>
          <a:noFill/>
        </p:spPr>
        <p:txBody>
          <a:bodyPr wrap="square" rtlCol="0">
            <a:spAutoFit/>
          </a:bodyPr>
          <a:lstStyle/>
          <a:p>
            <a:r>
              <a:rPr lang="en-GB" dirty="0" smtClean="0"/>
              <a:t>This is a diversion into a ‘standard’ rf problem and utilises a circuit model, which is often used in analysing rf problems.</a:t>
            </a:r>
          </a:p>
          <a:p>
            <a:endParaRPr lang="en-GB" dirty="0"/>
          </a:p>
          <a:p>
            <a:r>
              <a:rPr lang="en-GB" dirty="0" smtClean="0"/>
              <a:t>We’re not going to become experts here in circuit models, but studying the resonant cavity in a bit more detail will help us understand some of the accelerator concepts better.</a:t>
            </a:r>
          </a:p>
          <a:p>
            <a:endParaRPr lang="en-GB" dirty="0" smtClean="0"/>
          </a:p>
          <a:p>
            <a:r>
              <a:rPr lang="en-GB" dirty="0" smtClean="0"/>
              <a:t>The answer provides you with a very practical tool in case you find yourself in the lab. </a:t>
            </a:r>
            <a:endParaRPr lang="en-GB" dirty="0"/>
          </a:p>
        </p:txBody>
      </p:sp>
    </p:spTree>
    <p:extLst>
      <p:ext uri="{BB962C8B-B14F-4D97-AF65-F5344CB8AC3E}">
        <p14:creationId xmlns:p14="http://schemas.microsoft.com/office/powerpoint/2010/main" val="420779587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3728" y="404664"/>
            <a:ext cx="4949098" cy="21562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4" name="TextBox 3"/>
              <p:cNvSpPr txBox="1"/>
              <p:nvPr/>
            </p:nvSpPr>
            <p:spPr>
              <a:xfrm>
                <a:off x="3751176" y="2420888"/>
                <a:ext cx="3097836" cy="84401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sz="2000" b="0" i="1" smtClean="0">
                              <a:latin typeface="Cambria Math"/>
                            </a:rPr>
                          </m:ctrlPr>
                        </m:sSubPr>
                        <m:e>
                          <m:r>
                            <a:rPr lang="en-GB" sz="2000" b="0" i="1" smtClean="0">
                              <a:latin typeface="Cambria Math"/>
                            </a:rPr>
                            <m:t>𝑍</m:t>
                          </m:r>
                        </m:e>
                        <m:sub>
                          <m:r>
                            <a:rPr lang="en-GB" sz="2000" b="0" i="1" smtClean="0">
                              <a:latin typeface="Cambria Math"/>
                            </a:rPr>
                            <m:t>𝑖𝑛</m:t>
                          </m:r>
                        </m:sub>
                      </m:sSub>
                      <m:r>
                        <a:rPr lang="en-GB" sz="2000" b="0" i="1" smtClean="0">
                          <a:latin typeface="Cambria Math"/>
                        </a:rPr>
                        <m:t>=</m:t>
                      </m:r>
                      <m:sSup>
                        <m:sSupPr>
                          <m:ctrlPr>
                            <a:rPr lang="en-GB" sz="2000" b="0" i="1" smtClean="0">
                              <a:latin typeface="Cambria Math"/>
                              <a:ea typeface="Cambria Math"/>
                            </a:rPr>
                          </m:ctrlPr>
                        </m:sSupPr>
                        <m:e>
                          <m:d>
                            <m:dPr>
                              <m:ctrlPr>
                                <a:rPr lang="en-GB" sz="2000" b="0" i="1" smtClean="0">
                                  <a:latin typeface="Cambria Math"/>
                                </a:rPr>
                              </m:ctrlPr>
                            </m:dPr>
                            <m:e>
                              <m:f>
                                <m:fPr>
                                  <m:ctrlPr>
                                    <a:rPr lang="en-GB" sz="2000" b="0" i="1" smtClean="0">
                                      <a:latin typeface="Cambria Math"/>
                                    </a:rPr>
                                  </m:ctrlPr>
                                </m:fPr>
                                <m:num>
                                  <m:r>
                                    <a:rPr lang="en-GB" sz="2000" b="0" i="1" smtClean="0">
                                      <a:latin typeface="Cambria Math"/>
                                    </a:rPr>
                                    <m:t>1</m:t>
                                  </m:r>
                                </m:num>
                                <m:den>
                                  <m:r>
                                    <a:rPr lang="en-GB" sz="2000" b="0" i="1" smtClean="0">
                                      <a:latin typeface="Cambria Math"/>
                                    </a:rPr>
                                    <m:t>𝑅</m:t>
                                  </m:r>
                                </m:den>
                              </m:f>
                              <m:r>
                                <a:rPr lang="en-GB" sz="2000" b="0" i="1" smtClean="0">
                                  <a:latin typeface="Cambria Math"/>
                                </a:rPr>
                                <m:t>+</m:t>
                              </m:r>
                              <m:f>
                                <m:fPr>
                                  <m:ctrlPr>
                                    <a:rPr lang="en-GB" sz="2000" b="0" i="1" smtClean="0">
                                      <a:latin typeface="Cambria Math"/>
                                    </a:rPr>
                                  </m:ctrlPr>
                                </m:fPr>
                                <m:num>
                                  <m:r>
                                    <a:rPr lang="en-GB" sz="2000" b="0" i="1" smtClean="0">
                                      <a:latin typeface="Cambria Math"/>
                                    </a:rPr>
                                    <m:t>1</m:t>
                                  </m:r>
                                </m:num>
                                <m:den>
                                  <m:r>
                                    <a:rPr lang="en-GB" sz="2000" b="0" i="1" smtClean="0">
                                      <a:latin typeface="Cambria Math"/>
                                    </a:rPr>
                                    <m:t>𝑖</m:t>
                                  </m:r>
                                  <m:r>
                                    <a:rPr lang="en-GB" sz="2000" b="0" i="1" smtClean="0">
                                      <a:latin typeface="Cambria Math"/>
                                      <a:ea typeface="Cambria Math"/>
                                    </a:rPr>
                                    <m:t>𝜔</m:t>
                                  </m:r>
                                  <m:r>
                                    <a:rPr lang="en-GB" sz="2000" b="0" i="1" smtClean="0">
                                      <a:latin typeface="Cambria Math"/>
                                      <a:ea typeface="Cambria Math"/>
                                    </a:rPr>
                                    <m:t>𝐿</m:t>
                                  </m:r>
                                </m:den>
                              </m:f>
                              <m:r>
                                <a:rPr lang="en-GB" sz="2000" b="0" i="1" smtClean="0">
                                  <a:latin typeface="Cambria Math"/>
                                </a:rPr>
                                <m:t>+</m:t>
                              </m:r>
                              <m:r>
                                <a:rPr lang="en-GB" sz="2000" b="0" i="1" smtClean="0">
                                  <a:latin typeface="Cambria Math"/>
                                </a:rPr>
                                <m:t>𝑖</m:t>
                              </m:r>
                              <m:r>
                                <a:rPr lang="en-GB" sz="2000" b="0" i="1" smtClean="0">
                                  <a:latin typeface="Cambria Math"/>
                                  <a:ea typeface="Cambria Math"/>
                                </a:rPr>
                                <m:t>𝜔</m:t>
                              </m:r>
                              <m:r>
                                <a:rPr lang="en-GB" sz="2000" b="0" i="1" smtClean="0">
                                  <a:latin typeface="Cambria Math"/>
                                  <a:ea typeface="Cambria Math"/>
                                </a:rPr>
                                <m:t>𝐶</m:t>
                              </m:r>
                            </m:e>
                          </m:d>
                        </m:e>
                        <m:sup>
                          <m:r>
                            <a:rPr lang="en-GB" sz="2000" b="0" i="1" smtClean="0">
                              <a:latin typeface="Cambria Math"/>
                              <a:ea typeface="Cambria Math"/>
                            </a:rPr>
                            <m:t>−1</m:t>
                          </m:r>
                        </m:sup>
                      </m:sSup>
                    </m:oMath>
                  </m:oMathPara>
                </a14:m>
                <a:endParaRPr lang="en-GB" sz="2000" dirty="0"/>
              </a:p>
            </p:txBody>
          </p:sp>
        </mc:Choice>
        <mc:Fallback xmlns="">
          <p:sp>
            <p:nvSpPr>
              <p:cNvPr id="4" name="TextBox 3"/>
              <p:cNvSpPr txBox="1">
                <a:spLocks noRot="1" noChangeAspect="1" noMove="1" noResize="1" noEditPoints="1" noAdjustHandles="1" noChangeArrowheads="1" noChangeShapeType="1" noTextEdit="1"/>
              </p:cNvSpPr>
              <p:nvPr/>
            </p:nvSpPr>
            <p:spPr>
              <a:xfrm>
                <a:off x="3751176" y="2420888"/>
                <a:ext cx="3097836" cy="844014"/>
              </a:xfrm>
              <a:prstGeom prst="rect">
                <a:avLst/>
              </a:prstGeom>
              <a:blipFill rotWithShape="1">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6012160" y="3645024"/>
                <a:ext cx="1351075" cy="72808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sz="2000" i="1" smtClean="0">
                              <a:latin typeface="Cambria Math"/>
                              <a:ea typeface="Cambria Math"/>
                            </a:rPr>
                          </m:ctrlPr>
                        </m:sSubPr>
                        <m:e>
                          <m:r>
                            <a:rPr lang="en-GB" sz="2000" i="1" smtClean="0">
                              <a:latin typeface="Cambria Math"/>
                              <a:ea typeface="Cambria Math"/>
                            </a:rPr>
                            <m:t>𝜔</m:t>
                          </m:r>
                        </m:e>
                        <m:sub>
                          <m:r>
                            <a:rPr lang="en-GB" sz="2000" b="0" i="1" smtClean="0">
                              <a:latin typeface="Cambria Math"/>
                              <a:ea typeface="Cambria Math"/>
                            </a:rPr>
                            <m:t>0</m:t>
                          </m:r>
                        </m:sub>
                      </m:sSub>
                      <m:r>
                        <a:rPr lang="en-GB" sz="2000" b="0" i="1" smtClean="0">
                          <a:latin typeface="Cambria Math"/>
                          <a:ea typeface="Cambria Math"/>
                        </a:rPr>
                        <m:t>=</m:t>
                      </m:r>
                      <m:f>
                        <m:fPr>
                          <m:ctrlPr>
                            <a:rPr lang="en-GB" sz="2000" b="0" i="1" smtClean="0">
                              <a:latin typeface="Cambria Math"/>
                              <a:ea typeface="Cambria Math"/>
                            </a:rPr>
                          </m:ctrlPr>
                        </m:fPr>
                        <m:num>
                          <m:r>
                            <a:rPr lang="en-GB" sz="2000" b="0" i="1" smtClean="0">
                              <a:latin typeface="Cambria Math"/>
                              <a:ea typeface="Cambria Math"/>
                            </a:rPr>
                            <m:t>1</m:t>
                          </m:r>
                        </m:num>
                        <m:den>
                          <m:rad>
                            <m:radPr>
                              <m:degHide m:val="on"/>
                              <m:ctrlPr>
                                <a:rPr lang="en-GB" sz="2000" b="0" i="1" smtClean="0">
                                  <a:latin typeface="Cambria Math"/>
                                  <a:ea typeface="Cambria Math"/>
                                </a:rPr>
                              </m:ctrlPr>
                            </m:radPr>
                            <m:deg/>
                            <m:e>
                              <m:r>
                                <a:rPr lang="en-GB" sz="2000" b="0" i="1" smtClean="0">
                                  <a:latin typeface="Cambria Math"/>
                                  <a:ea typeface="Cambria Math"/>
                                </a:rPr>
                                <m:t>𝐿𝐶</m:t>
                              </m:r>
                            </m:e>
                          </m:rad>
                        </m:den>
                      </m:f>
                    </m:oMath>
                  </m:oMathPara>
                </a14:m>
                <a:endParaRPr lang="en-GB" sz="2000" dirty="0"/>
              </a:p>
            </p:txBody>
          </p:sp>
        </mc:Choice>
        <mc:Fallback xmlns="">
          <p:sp>
            <p:nvSpPr>
              <p:cNvPr id="5" name="TextBox 4"/>
              <p:cNvSpPr txBox="1">
                <a:spLocks noRot="1" noChangeAspect="1" noMove="1" noResize="1" noEditPoints="1" noAdjustHandles="1" noChangeArrowheads="1" noChangeShapeType="1" noTextEdit="1"/>
              </p:cNvSpPr>
              <p:nvPr/>
            </p:nvSpPr>
            <p:spPr>
              <a:xfrm>
                <a:off x="6012160" y="3645024"/>
                <a:ext cx="1351075" cy="728084"/>
              </a:xfrm>
              <a:prstGeom prst="rect">
                <a:avLst/>
              </a:prstGeom>
              <a:blipFill rotWithShape="1">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6084168" y="4869160"/>
                <a:ext cx="1308948" cy="72077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sz="2000" b="0" i="1" smtClean="0">
                              <a:latin typeface="Cambria Math"/>
                            </a:rPr>
                          </m:ctrlPr>
                        </m:sSubPr>
                        <m:e>
                          <m:r>
                            <a:rPr lang="en-GB" sz="2000" b="0" i="1" smtClean="0">
                              <a:latin typeface="Cambria Math"/>
                            </a:rPr>
                            <m:t>𝑄</m:t>
                          </m:r>
                        </m:e>
                        <m:sub>
                          <m:r>
                            <a:rPr lang="en-GB" sz="2000" b="0" i="1" smtClean="0">
                              <a:latin typeface="Cambria Math"/>
                            </a:rPr>
                            <m:t>0</m:t>
                          </m:r>
                        </m:sub>
                      </m:sSub>
                      <m:r>
                        <a:rPr lang="en-GB" sz="2000" b="0" i="1" smtClean="0">
                          <a:latin typeface="Cambria Math"/>
                        </a:rPr>
                        <m:t>=</m:t>
                      </m:r>
                      <m:f>
                        <m:fPr>
                          <m:ctrlPr>
                            <a:rPr lang="en-GB" sz="2000" b="0" i="1" smtClean="0">
                              <a:latin typeface="Cambria Math"/>
                            </a:rPr>
                          </m:ctrlPr>
                        </m:fPr>
                        <m:num>
                          <m:r>
                            <a:rPr lang="en-GB" sz="2000" b="0" i="1" smtClean="0">
                              <a:latin typeface="Cambria Math"/>
                            </a:rPr>
                            <m:t>𝑅</m:t>
                          </m:r>
                        </m:num>
                        <m:den>
                          <m:sSub>
                            <m:sSubPr>
                              <m:ctrlPr>
                                <a:rPr lang="en-GB" sz="2000" b="0" i="1" smtClean="0">
                                  <a:latin typeface="Cambria Math"/>
                                </a:rPr>
                              </m:ctrlPr>
                            </m:sSubPr>
                            <m:e>
                              <m:r>
                                <a:rPr lang="en-GB" sz="2000" b="0" i="1" smtClean="0">
                                  <a:latin typeface="Cambria Math"/>
                                  <a:ea typeface="Cambria Math"/>
                                </a:rPr>
                                <m:t>𝜔</m:t>
                              </m:r>
                            </m:e>
                            <m:sub>
                              <m:r>
                                <a:rPr lang="en-GB" sz="2000" b="0" i="1" smtClean="0">
                                  <a:latin typeface="Cambria Math"/>
                                </a:rPr>
                                <m:t>0</m:t>
                              </m:r>
                            </m:sub>
                          </m:sSub>
                          <m:r>
                            <a:rPr lang="en-GB" sz="2000" b="0" i="1" smtClean="0">
                              <a:latin typeface="Cambria Math"/>
                            </a:rPr>
                            <m:t>𝐿</m:t>
                          </m:r>
                        </m:den>
                      </m:f>
                    </m:oMath>
                  </m:oMathPara>
                </a14:m>
                <a:endParaRPr lang="en-GB" sz="2000" dirty="0"/>
              </a:p>
            </p:txBody>
          </p:sp>
        </mc:Choice>
        <mc:Fallback xmlns="">
          <p:sp>
            <p:nvSpPr>
              <p:cNvPr id="6" name="TextBox 5"/>
              <p:cNvSpPr txBox="1">
                <a:spLocks noRot="1" noChangeAspect="1" noMove="1" noResize="1" noEditPoints="1" noAdjustHandles="1" noChangeArrowheads="1" noChangeShapeType="1" noTextEdit="1"/>
              </p:cNvSpPr>
              <p:nvPr/>
            </p:nvSpPr>
            <p:spPr>
              <a:xfrm>
                <a:off x="6084168" y="4869160"/>
                <a:ext cx="1308948" cy="720775"/>
              </a:xfrm>
              <a:prstGeom prst="rect">
                <a:avLst/>
              </a:prstGeom>
              <a:blipFill rotWithShape="1">
                <a:blip r:embed="rId5"/>
                <a:stretch>
                  <a:fillRect/>
                </a:stretch>
              </a:blipFill>
            </p:spPr>
            <p:txBody>
              <a:bodyPr/>
              <a:lstStyle/>
              <a:p>
                <a:r>
                  <a:rPr lang="en-GB">
                    <a:noFill/>
                  </a:rPr>
                  <a:t> </a:t>
                </a:r>
              </a:p>
            </p:txBody>
          </p:sp>
        </mc:Fallback>
      </mc:AlternateContent>
      <p:sp>
        <p:nvSpPr>
          <p:cNvPr id="7" name="TextBox 6"/>
          <p:cNvSpPr txBox="1"/>
          <p:nvPr/>
        </p:nvSpPr>
        <p:spPr>
          <a:xfrm>
            <a:off x="323528" y="3501008"/>
            <a:ext cx="4752528" cy="646331"/>
          </a:xfrm>
          <a:prstGeom prst="rect">
            <a:avLst/>
          </a:prstGeom>
          <a:noFill/>
        </p:spPr>
        <p:txBody>
          <a:bodyPr wrap="square" rtlCol="0">
            <a:spAutoFit/>
          </a:bodyPr>
          <a:lstStyle/>
          <a:p>
            <a:r>
              <a:rPr lang="en-GB" dirty="0" smtClean="0"/>
              <a:t>At resonance energy stored in the inductor and capacitor is the same so:</a:t>
            </a:r>
            <a:endParaRPr lang="en-GB" dirty="0"/>
          </a:p>
        </p:txBody>
      </p:sp>
      <p:sp>
        <p:nvSpPr>
          <p:cNvPr id="8" name="TextBox 7"/>
          <p:cNvSpPr txBox="1"/>
          <p:nvPr/>
        </p:nvSpPr>
        <p:spPr>
          <a:xfrm>
            <a:off x="395536" y="4797152"/>
            <a:ext cx="4904558" cy="923330"/>
          </a:xfrm>
          <a:prstGeom prst="rect">
            <a:avLst/>
          </a:prstGeom>
          <a:noFill/>
        </p:spPr>
        <p:txBody>
          <a:bodyPr wrap="square" rtlCol="0">
            <a:spAutoFit/>
          </a:bodyPr>
          <a:lstStyle/>
          <a:p>
            <a:r>
              <a:rPr lang="en-GB" dirty="0" smtClean="0"/>
              <a:t>You get the </a:t>
            </a:r>
            <a:r>
              <a:rPr lang="en-GB" i="1" dirty="0" smtClean="0"/>
              <a:t>Q</a:t>
            </a:r>
            <a:r>
              <a:rPr lang="en-GB" dirty="0" smtClean="0"/>
              <a:t> from stored energy in the system divided by the energy lost per cycle and it works out to:</a:t>
            </a:r>
            <a:endParaRPr lang="en-GB" dirty="0"/>
          </a:p>
        </p:txBody>
      </p:sp>
    </p:spTree>
    <p:extLst>
      <p:ext uri="{BB962C8B-B14F-4D97-AF65-F5344CB8AC3E}">
        <p14:creationId xmlns:p14="http://schemas.microsoft.com/office/powerpoint/2010/main" val="213975130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p:cNvSpPr txBox="1"/>
              <p:nvPr/>
            </p:nvSpPr>
            <p:spPr>
              <a:xfrm>
                <a:off x="2699792" y="620688"/>
                <a:ext cx="3788666" cy="84401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sz="2000" b="0" i="1" smtClean="0">
                              <a:latin typeface="Cambria Math"/>
                            </a:rPr>
                          </m:ctrlPr>
                        </m:sSubPr>
                        <m:e>
                          <m:r>
                            <a:rPr lang="en-GB" sz="2000" b="0" i="1" smtClean="0">
                              <a:latin typeface="Cambria Math"/>
                            </a:rPr>
                            <m:t>𝑍</m:t>
                          </m:r>
                        </m:e>
                        <m:sub>
                          <m:r>
                            <a:rPr lang="en-GB" sz="2000" b="0" i="1" smtClean="0">
                              <a:latin typeface="Cambria Math"/>
                            </a:rPr>
                            <m:t>𝑖𝑛</m:t>
                          </m:r>
                        </m:sub>
                      </m:sSub>
                      <m:r>
                        <a:rPr lang="en-GB" sz="2000" b="0" i="1" smtClean="0">
                          <a:latin typeface="Cambria Math"/>
                        </a:rPr>
                        <m:t>=</m:t>
                      </m:r>
                      <m:sSup>
                        <m:sSupPr>
                          <m:ctrlPr>
                            <a:rPr lang="en-GB" sz="2000" b="0" i="1" smtClean="0">
                              <a:latin typeface="Cambria Math"/>
                              <a:ea typeface="Cambria Math"/>
                            </a:rPr>
                          </m:ctrlPr>
                        </m:sSupPr>
                        <m:e>
                          <m:d>
                            <m:dPr>
                              <m:ctrlPr>
                                <a:rPr lang="en-GB" sz="2000" b="0" i="1" smtClean="0">
                                  <a:latin typeface="Cambria Math"/>
                                </a:rPr>
                              </m:ctrlPr>
                            </m:dPr>
                            <m:e>
                              <m:f>
                                <m:fPr>
                                  <m:ctrlPr>
                                    <a:rPr lang="en-GB" sz="2000" b="0" i="1" smtClean="0">
                                      <a:latin typeface="Cambria Math"/>
                                    </a:rPr>
                                  </m:ctrlPr>
                                </m:fPr>
                                <m:num>
                                  <m:r>
                                    <a:rPr lang="en-GB" sz="2000" b="0" i="1" smtClean="0">
                                      <a:latin typeface="Cambria Math"/>
                                    </a:rPr>
                                    <m:t>1</m:t>
                                  </m:r>
                                </m:num>
                                <m:den>
                                  <m:r>
                                    <a:rPr lang="en-GB" sz="2000" b="0" i="1" smtClean="0">
                                      <a:latin typeface="Cambria Math"/>
                                    </a:rPr>
                                    <m:t>𝑅</m:t>
                                  </m:r>
                                </m:den>
                              </m:f>
                              <m:r>
                                <a:rPr lang="en-GB" sz="2000" b="0" i="1" smtClean="0">
                                  <a:latin typeface="Cambria Math"/>
                                </a:rPr>
                                <m:t>−</m:t>
                              </m:r>
                              <m:r>
                                <a:rPr lang="en-GB" sz="2000" b="0" i="1" smtClean="0">
                                  <a:latin typeface="Cambria Math"/>
                                </a:rPr>
                                <m:t>𝑖</m:t>
                              </m:r>
                              <m:f>
                                <m:fPr>
                                  <m:ctrlPr>
                                    <a:rPr lang="en-GB" sz="2000" b="0" i="1" smtClean="0">
                                      <a:latin typeface="Cambria Math"/>
                                    </a:rPr>
                                  </m:ctrlPr>
                                </m:fPr>
                                <m:num>
                                  <m:sSub>
                                    <m:sSubPr>
                                      <m:ctrlPr>
                                        <a:rPr lang="en-GB" sz="2000" b="0" i="1" smtClean="0">
                                          <a:latin typeface="Cambria Math"/>
                                        </a:rPr>
                                      </m:ctrlPr>
                                    </m:sSubPr>
                                    <m:e>
                                      <m:r>
                                        <a:rPr lang="en-GB" sz="2000" b="0" i="1" smtClean="0">
                                          <a:latin typeface="Cambria Math"/>
                                        </a:rPr>
                                        <m:t>𝑄</m:t>
                                      </m:r>
                                    </m:e>
                                    <m:sub>
                                      <m:r>
                                        <a:rPr lang="en-GB" sz="2000" b="0" i="1" smtClean="0">
                                          <a:latin typeface="Cambria Math"/>
                                        </a:rPr>
                                        <m:t>0</m:t>
                                      </m:r>
                                    </m:sub>
                                  </m:sSub>
                                </m:num>
                                <m:den>
                                  <m:r>
                                    <a:rPr lang="en-GB" sz="2000" b="0" i="1" smtClean="0">
                                      <a:latin typeface="Cambria Math"/>
                                    </a:rPr>
                                    <m:t>𝑅</m:t>
                                  </m:r>
                                </m:den>
                              </m:f>
                              <m:f>
                                <m:fPr>
                                  <m:ctrlPr>
                                    <a:rPr lang="en-GB" sz="2000" b="0" i="1" smtClean="0">
                                      <a:latin typeface="Cambria Math"/>
                                      <a:ea typeface="Cambria Math"/>
                                    </a:rPr>
                                  </m:ctrlPr>
                                </m:fPr>
                                <m:num>
                                  <m:sSub>
                                    <m:sSubPr>
                                      <m:ctrlPr>
                                        <a:rPr lang="en-GB" sz="2000" b="0" i="1" smtClean="0">
                                          <a:latin typeface="Cambria Math"/>
                                          <a:ea typeface="Cambria Math"/>
                                        </a:rPr>
                                      </m:ctrlPr>
                                    </m:sSubPr>
                                    <m:e>
                                      <m:r>
                                        <a:rPr lang="en-GB" sz="2000" b="0" i="1" smtClean="0">
                                          <a:latin typeface="Cambria Math"/>
                                          <a:ea typeface="Cambria Math"/>
                                        </a:rPr>
                                        <m:t>𝜔</m:t>
                                      </m:r>
                                    </m:e>
                                    <m:sub>
                                      <m:r>
                                        <a:rPr lang="en-GB" sz="2000" b="0" i="1" smtClean="0">
                                          <a:latin typeface="Cambria Math"/>
                                          <a:ea typeface="Cambria Math"/>
                                        </a:rPr>
                                        <m:t>0</m:t>
                                      </m:r>
                                    </m:sub>
                                  </m:sSub>
                                </m:num>
                                <m:den>
                                  <m:r>
                                    <a:rPr lang="en-GB" sz="2000" b="0" i="1" smtClean="0">
                                      <a:latin typeface="Cambria Math"/>
                                      <a:ea typeface="Cambria Math"/>
                                    </a:rPr>
                                    <m:t>𝜔</m:t>
                                  </m:r>
                                </m:den>
                              </m:f>
                              <m:r>
                                <a:rPr lang="en-GB" sz="2000" b="0" i="1" smtClean="0">
                                  <a:latin typeface="Cambria Math"/>
                                </a:rPr>
                                <m:t>+</m:t>
                              </m:r>
                              <m:r>
                                <a:rPr lang="en-GB" sz="2000" b="0" i="1" smtClean="0">
                                  <a:latin typeface="Cambria Math"/>
                                </a:rPr>
                                <m:t>𝑖</m:t>
                              </m:r>
                              <m:f>
                                <m:fPr>
                                  <m:ctrlPr>
                                    <a:rPr lang="en-GB" sz="2000" b="0" i="1" smtClean="0">
                                      <a:latin typeface="Cambria Math"/>
                                    </a:rPr>
                                  </m:ctrlPr>
                                </m:fPr>
                                <m:num>
                                  <m:sSub>
                                    <m:sSubPr>
                                      <m:ctrlPr>
                                        <a:rPr lang="en-GB" sz="2000" b="0" i="1" smtClean="0">
                                          <a:latin typeface="Cambria Math"/>
                                        </a:rPr>
                                      </m:ctrlPr>
                                    </m:sSubPr>
                                    <m:e>
                                      <m:r>
                                        <a:rPr lang="en-GB" sz="2000" b="0" i="1" smtClean="0">
                                          <a:latin typeface="Cambria Math"/>
                                        </a:rPr>
                                        <m:t>𝑄</m:t>
                                      </m:r>
                                    </m:e>
                                    <m:sub>
                                      <m:r>
                                        <a:rPr lang="en-GB" sz="2000" b="0" i="1" smtClean="0">
                                          <a:latin typeface="Cambria Math"/>
                                        </a:rPr>
                                        <m:t>0</m:t>
                                      </m:r>
                                    </m:sub>
                                  </m:sSub>
                                </m:num>
                                <m:den>
                                  <m:r>
                                    <a:rPr lang="en-GB" sz="2000" b="0" i="1" smtClean="0">
                                      <a:latin typeface="Cambria Math"/>
                                    </a:rPr>
                                    <m:t>𝑅</m:t>
                                  </m:r>
                                </m:den>
                              </m:f>
                              <m:f>
                                <m:fPr>
                                  <m:ctrlPr>
                                    <a:rPr lang="en-GB" sz="2000" b="0" i="1" smtClean="0">
                                      <a:latin typeface="Cambria Math"/>
                                      <a:ea typeface="Cambria Math"/>
                                    </a:rPr>
                                  </m:ctrlPr>
                                </m:fPr>
                                <m:num>
                                  <m:r>
                                    <a:rPr lang="en-GB" sz="2000" b="0" i="1" smtClean="0">
                                      <a:latin typeface="Cambria Math"/>
                                      <a:ea typeface="Cambria Math"/>
                                    </a:rPr>
                                    <m:t>𝜔</m:t>
                                  </m:r>
                                </m:num>
                                <m:den>
                                  <m:sSub>
                                    <m:sSubPr>
                                      <m:ctrlPr>
                                        <a:rPr lang="en-GB" sz="2000" b="0" i="1" smtClean="0">
                                          <a:latin typeface="Cambria Math"/>
                                          <a:ea typeface="Cambria Math"/>
                                        </a:rPr>
                                      </m:ctrlPr>
                                    </m:sSubPr>
                                    <m:e>
                                      <m:r>
                                        <a:rPr lang="en-GB" sz="2000" b="0" i="1" smtClean="0">
                                          <a:latin typeface="Cambria Math"/>
                                          <a:ea typeface="Cambria Math"/>
                                        </a:rPr>
                                        <m:t>𝜔</m:t>
                                      </m:r>
                                    </m:e>
                                    <m:sub>
                                      <m:r>
                                        <a:rPr lang="en-GB" sz="2000" b="0" i="1" smtClean="0">
                                          <a:latin typeface="Cambria Math"/>
                                          <a:ea typeface="Cambria Math"/>
                                        </a:rPr>
                                        <m:t>0</m:t>
                                      </m:r>
                                    </m:sub>
                                  </m:sSub>
                                </m:den>
                              </m:f>
                            </m:e>
                          </m:d>
                        </m:e>
                        <m:sup>
                          <m:r>
                            <a:rPr lang="en-GB" sz="2000" b="0" i="1" smtClean="0">
                              <a:latin typeface="Cambria Math"/>
                              <a:ea typeface="Cambria Math"/>
                            </a:rPr>
                            <m:t>−1</m:t>
                          </m:r>
                        </m:sup>
                      </m:sSup>
                    </m:oMath>
                  </m:oMathPara>
                </a14:m>
                <a:endParaRPr lang="en-GB" sz="2000" b="0" dirty="0" smtClean="0">
                  <a:ea typeface="Cambria Math"/>
                </a:endParaRPr>
              </a:p>
            </p:txBody>
          </p:sp>
        </mc:Choice>
        <mc:Fallback xmlns="">
          <p:sp>
            <p:nvSpPr>
              <p:cNvPr id="2" name="TextBox 1"/>
              <p:cNvSpPr txBox="1">
                <a:spLocks noRot="1" noChangeAspect="1" noMove="1" noResize="1" noEditPoints="1" noAdjustHandles="1" noChangeArrowheads="1" noChangeShapeType="1" noTextEdit="1"/>
              </p:cNvSpPr>
              <p:nvPr/>
            </p:nvSpPr>
            <p:spPr>
              <a:xfrm>
                <a:off x="2699792" y="620688"/>
                <a:ext cx="3788666" cy="844014"/>
              </a:xfrm>
              <a:prstGeom prst="rect">
                <a:avLst/>
              </a:prstGeom>
              <a:blipFill rotWithShape="1">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 name="TextBox 2"/>
              <p:cNvSpPr txBox="1"/>
              <p:nvPr/>
            </p:nvSpPr>
            <p:spPr>
              <a:xfrm>
                <a:off x="3131840" y="1496190"/>
                <a:ext cx="3366498" cy="94795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2000" b="0" i="1" smtClean="0">
                          <a:latin typeface="Cambria Math"/>
                        </a:rPr>
                        <m:t>=</m:t>
                      </m:r>
                      <m:r>
                        <a:rPr lang="en-GB" sz="2000" b="0" i="1" smtClean="0">
                          <a:latin typeface="Cambria Math"/>
                        </a:rPr>
                        <m:t>𝑅</m:t>
                      </m:r>
                      <m:sSup>
                        <m:sSupPr>
                          <m:ctrlPr>
                            <a:rPr lang="en-GB" sz="2000" b="0" i="1" smtClean="0">
                              <a:latin typeface="Cambria Math"/>
                              <a:ea typeface="Cambria Math"/>
                            </a:rPr>
                          </m:ctrlPr>
                        </m:sSupPr>
                        <m:e>
                          <m:d>
                            <m:dPr>
                              <m:ctrlPr>
                                <a:rPr lang="en-GB" sz="2000" b="0" i="1" smtClean="0">
                                  <a:latin typeface="Cambria Math"/>
                                </a:rPr>
                              </m:ctrlPr>
                            </m:dPr>
                            <m:e>
                              <m:r>
                                <a:rPr lang="en-GB" sz="2000" b="0" i="1" smtClean="0">
                                  <a:latin typeface="Cambria Math"/>
                                </a:rPr>
                                <m:t>1+</m:t>
                              </m:r>
                              <m:r>
                                <a:rPr lang="en-GB" sz="2000" b="0" i="1" smtClean="0">
                                  <a:latin typeface="Cambria Math"/>
                                </a:rPr>
                                <m:t>𝑖</m:t>
                              </m:r>
                              <m:sSub>
                                <m:sSubPr>
                                  <m:ctrlPr>
                                    <a:rPr lang="en-GB" sz="2000" b="0" i="1" smtClean="0">
                                      <a:latin typeface="Cambria Math"/>
                                    </a:rPr>
                                  </m:ctrlPr>
                                </m:sSubPr>
                                <m:e>
                                  <m:r>
                                    <a:rPr lang="en-GB" sz="2000" b="0" i="1" smtClean="0">
                                      <a:latin typeface="Cambria Math"/>
                                    </a:rPr>
                                    <m:t>𝑄</m:t>
                                  </m:r>
                                </m:e>
                                <m:sub>
                                  <m:r>
                                    <a:rPr lang="en-GB" sz="2000" b="0" i="1" smtClean="0">
                                      <a:latin typeface="Cambria Math"/>
                                    </a:rPr>
                                    <m:t>0</m:t>
                                  </m:r>
                                </m:sub>
                              </m:sSub>
                              <m:d>
                                <m:dPr>
                                  <m:ctrlPr>
                                    <a:rPr lang="en-GB" sz="2000" b="0" i="1" smtClean="0">
                                      <a:latin typeface="Cambria Math"/>
                                    </a:rPr>
                                  </m:ctrlPr>
                                </m:dPr>
                                <m:e>
                                  <m:f>
                                    <m:fPr>
                                      <m:ctrlPr>
                                        <a:rPr lang="en-GB" sz="2000" b="0" i="1" smtClean="0">
                                          <a:latin typeface="Cambria Math"/>
                                          <a:ea typeface="Cambria Math"/>
                                        </a:rPr>
                                      </m:ctrlPr>
                                    </m:fPr>
                                    <m:num>
                                      <m:sSub>
                                        <m:sSubPr>
                                          <m:ctrlPr>
                                            <a:rPr lang="en-GB" sz="2000" b="0" i="1" smtClean="0">
                                              <a:latin typeface="Cambria Math"/>
                                              <a:ea typeface="Cambria Math"/>
                                            </a:rPr>
                                          </m:ctrlPr>
                                        </m:sSubPr>
                                        <m:e>
                                          <m:r>
                                            <a:rPr lang="en-GB" sz="2000" b="0" i="1" smtClean="0">
                                              <a:latin typeface="Cambria Math"/>
                                              <a:ea typeface="Cambria Math"/>
                                            </a:rPr>
                                            <m:t>𝜔</m:t>
                                          </m:r>
                                        </m:e>
                                        <m:sub>
                                          <m:r>
                                            <a:rPr lang="en-GB" sz="2000" b="0" i="1" smtClean="0">
                                              <a:latin typeface="Cambria Math"/>
                                              <a:ea typeface="Cambria Math"/>
                                            </a:rPr>
                                            <m:t>0</m:t>
                                          </m:r>
                                        </m:sub>
                                      </m:sSub>
                                    </m:num>
                                    <m:den>
                                      <m:r>
                                        <a:rPr lang="en-GB" sz="2000" b="0" i="1" smtClean="0">
                                          <a:latin typeface="Cambria Math"/>
                                          <a:ea typeface="Cambria Math"/>
                                        </a:rPr>
                                        <m:t>𝜔</m:t>
                                      </m:r>
                                    </m:den>
                                  </m:f>
                                  <m:r>
                                    <a:rPr lang="en-GB" sz="2000" b="0" i="1" smtClean="0">
                                      <a:latin typeface="Cambria Math"/>
                                      <a:ea typeface="Cambria Math"/>
                                    </a:rPr>
                                    <m:t>−</m:t>
                                  </m:r>
                                  <m:f>
                                    <m:fPr>
                                      <m:ctrlPr>
                                        <a:rPr lang="en-GB" sz="2000" b="0" i="1" smtClean="0">
                                          <a:latin typeface="Cambria Math"/>
                                          <a:ea typeface="Cambria Math"/>
                                        </a:rPr>
                                      </m:ctrlPr>
                                    </m:fPr>
                                    <m:num>
                                      <m:r>
                                        <a:rPr lang="en-GB" sz="2000" b="0" i="1" smtClean="0">
                                          <a:latin typeface="Cambria Math"/>
                                          <a:ea typeface="Cambria Math"/>
                                        </a:rPr>
                                        <m:t>𝜔</m:t>
                                      </m:r>
                                    </m:num>
                                    <m:den>
                                      <m:sSub>
                                        <m:sSubPr>
                                          <m:ctrlPr>
                                            <a:rPr lang="en-GB" sz="2000" b="0" i="1" smtClean="0">
                                              <a:latin typeface="Cambria Math"/>
                                              <a:ea typeface="Cambria Math"/>
                                            </a:rPr>
                                          </m:ctrlPr>
                                        </m:sSubPr>
                                        <m:e>
                                          <m:r>
                                            <a:rPr lang="en-GB" sz="2000" b="0" i="1" smtClean="0">
                                              <a:latin typeface="Cambria Math"/>
                                              <a:ea typeface="Cambria Math"/>
                                            </a:rPr>
                                            <m:t>𝜔</m:t>
                                          </m:r>
                                        </m:e>
                                        <m:sub>
                                          <m:r>
                                            <a:rPr lang="en-GB" sz="2000" b="0" i="1" smtClean="0">
                                              <a:latin typeface="Cambria Math"/>
                                              <a:ea typeface="Cambria Math"/>
                                            </a:rPr>
                                            <m:t>0</m:t>
                                          </m:r>
                                        </m:sub>
                                      </m:sSub>
                                    </m:den>
                                  </m:f>
                                </m:e>
                              </m:d>
                            </m:e>
                          </m:d>
                        </m:e>
                        <m:sup>
                          <m:r>
                            <a:rPr lang="en-GB" sz="2000" b="0" i="1" smtClean="0">
                              <a:latin typeface="Cambria Math"/>
                              <a:ea typeface="Cambria Math"/>
                            </a:rPr>
                            <m:t>−1</m:t>
                          </m:r>
                        </m:sup>
                      </m:sSup>
                    </m:oMath>
                  </m:oMathPara>
                </a14:m>
                <a:endParaRPr lang="en-GB" sz="2000" b="0" dirty="0" smtClean="0">
                  <a:ea typeface="Cambria Math"/>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3131840" y="1496190"/>
                <a:ext cx="3366498" cy="947952"/>
              </a:xfrm>
              <a:prstGeom prst="rect">
                <a:avLst/>
              </a:prstGeom>
              <a:blipFill rotWithShape="1">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 name="TextBox 3"/>
              <p:cNvSpPr txBox="1"/>
              <p:nvPr/>
            </p:nvSpPr>
            <p:spPr>
              <a:xfrm>
                <a:off x="3131840" y="2769080"/>
                <a:ext cx="2106667"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2000" b="0" i="1" smtClean="0">
                          <a:latin typeface="Cambria Math"/>
                        </a:rPr>
                        <m:t>=</m:t>
                      </m:r>
                      <m:r>
                        <a:rPr lang="en-GB" sz="2000" b="0" i="1" smtClean="0">
                          <a:latin typeface="Cambria Math"/>
                        </a:rPr>
                        <m:t>𝑅</m:t>
                      </m:r>
                      <m:sSup>
                        <m:sSupPr>
                          <m:ctrlPr>
                            <a:rPr lang="en-GB" sz="2000" b="0" i="1" smtClean="0">
                              <a:latin typeface="Cambria Math"/>
                              <a:ea typeface="Cambria Math"/>
                            </a:rPr>
                          </m:ctrlPr>
                        </m:sSupPr>
                        <m:e>
                          <m:d>
                            <m:dPr>
                              <m:ctrlPr>
                                <a:rPr lang="en-GB" sz="2000" b="0" i="1" smtClean="0">
                                  <a:latin typeface="Cambria Math"/>
                                </a:rPr>
                              </m:ctrlPr>
                            </m:dPr>
                            <m:e>
                              <m:r>
                                <a:rPr lang="en-GB" sz="2000" b="0" i="1" smtClean="0">
                                  <a:latin typeface="Cambria Math"/>
                                </a:rPr>
                                <m:t>1+</m:t>
                              </m:r>
                              <m:r>
                                <a:rPr lang="en-GB" sz="2000" b="0" i="1" smtClean="0">
                                  <a:latin typeface="Cambria Math"/>
                                </a:rPr>
                                <m:t>𝑖</m:t>
                              </m:r>
                              <m:sSub>
                                <m:sSubPr>
                                  <m:ctrlPr>
                                    <a:rPr lang="en-GB" sz="2000" b="0" i="1" smtClean="0">
                                      <a:latin typeface="Cambria Math"/>
                                    </a:rPr>
                                  </m:ctrlPr>
                                </m:sSubPr>
                                <m:e>
                                  <m:r>
                                    <a:rPr lang="en-GB" sz="2000" b="0" i="1" smtClean="0">
                                      <a:latin typeface="Cambria Math"/>
                                    </a:rPr>
                                    <m:t>𝑄</m:t>
                                  </m:r>
                                </m:e>
                                <m:sub>
                                  <m:r>
                                    <a:rPr lang="en-GB" sz="2000" b="0" i="1" smtClean="0">
                                      <a:latin typeface="Cambria Math"/>
                                    </a:rPr>
                                    <m:t>0</m:t>
                                  </m:r>
                                </m:sub>
                              </m:sSub>
                              <m:r>
                                <a:rPr lang="en-GB" sz="2000" b="0" i="1" smtClean="0">
                                  <a:latin typeface="Cambria Math"/>
                                  <a:ea typeface="Cambria Math"/>
                                </a:rPr>
                                <m:t>𝜈</m:t>
                              </m:r>
                            </m:e>
                          </m:d>
                        </m:e>
                        <m:sup>
                          <m:r>
                            <a:rPr lang="en-GB" sz="2000" b="0" i="1" smtClean="0">
                              <a:latin typeface="Cambria Math"/>
                              <a:ea typeface="Cambria Math"/>
                            </a:rPr>
                            <m:t>−1</m:t>
                          </m:r>
                        </m:sup>
                      </m:sSup>
                    </m:oMath>
                  </m:oMathPara>
                </a14:m>
                <a:endParaRPr lang="en-GB" sz="2000" b="0" dirty="0" smtClean="0">
                  <a:ea typeface="Cambria Math"/>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3131840" y="2769080"/>
                <a:ext cx="2106667" cy="400110"/>
              </a:xfrm>
              <a:prstGeom prst="rect">
                <a:avLst/>
              </a:prstGeom>
              <a:blipFill rotWithShape="1">
                <a:blip r:embed="rId4"/>
                <a:stretch>
                  <a:fillRect b="-7576"/>
                </a:stretch>
              </a:blipFill>
            </p:spPr>
            <p:txBody>
              <a:bodyPr/>
              <a:lstStyle/>
              <a:p>
                <a:r>
                  <a:rPr lang="en-GB">
                    <a:noFill/>
                  </a:rPr>
                  <a:t> </a:t>
                </a:r>
              </a:p>
            </p:txBody>
          </p:sp>
        </mc:Fallback>
      </mc:AlternateContent>
      <p:sp>
        <p:nvSpPr>
          <p:cNvPr id="5" name="TextBox 4"/>
          <p:cNvSpPr txBox="1"/>
          <p:nvPr/>
        </p:nvSpPr>
        <p:spPr>
          <a:xfrm>
            <a:off x="2699792" y="3933056"/>
            <a:ext cx="882165" cy="369332"/>
          </a:xfrm>
          <a:prstGeom prst="rect">
            <a:avLst/>
          </a:prstGeom>
          <a:noFill/>
        </p:spPr>
        <p:txBody>
          <a:bodyPr wrap="none" rtlCol="0">
            <a:spAutoFit/>
          </a:bodyPr>
          <a:lstStyle/>
          <a:p>
            <a:r>
              <a:rPr lang="en-GB" dirty="0" smtClean="0"/>
              <a:t>Where:</a:t>
            </a:r>
            <a:endParaRPr lang="en-GB" dirty="0"/>
          </a:p>
        </p:txBody>
      </p:sp>
      <mc:AlternateContent xmlns:mc="http://schemas.openxmlformats.org/markup-compatibility/2006" xmlns:a14="http://schemas.microsoft.com/office/drawing/2010/main">
        <mc:Choice Requires="a14">
          <p:sp>
            <p:nvSpPr>
              <p:cNvPr id="6" name="TextBox 5"/>
              <p:cNvSpPr txBox="1"/>
              <p:nvPr/>
            </p:nvSpPr>
            <p:spPr>
              <a:xfrm>
                <a:off x="3939432" y="3760380"/>
                <a:ext cx="1751313" cy="71468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i="1" smtClean="0">
                          <a:latin typeface="Cambria Math"/>
                          <a:ea typeface="Cambria Math"/>
                        </a:rPr>
                        <m:t>𝜈</m:t>
                      </m:r>
                      <m:r>
                        <a:rPr lang="en-GB" b="0" i="1" smtClean="0">
                          <a:latin typeface="Cambria Math"/>
                          <a:ea typeface="Cambria Math"/>
                        </a:rPr>
                        <m:t>=</m:t>
                      </m:r>
                      <m:d>
                        <m:dPr>
                          <m:ctrlPr>
                            <a:rPr lang="en-GB" b="0" i="1" smtClean="0">
                              <a:latin typeface="Cambria Math"/>
                            </a:rPr>
                          </m:ctrlPr>
                        </m:dPr>
                        <m:e>
                          <m:f>
                            <m:fPr>
                              <m:ctrlPr>
                                <a:rPr lang="en-GB" b="0" i="1" smtClean="0">
                                  <a:latin typeface="Cambria Math"/>
                                  <a:ea typeface="Cambria Math"/>
                                </a:rPr>
                              </m:ctrlPr>
                            </m:fPr>
                            <m:num>
                              <m:sSub>
                                <m:sSubPr>
                                  <m:ctrlPr>
                                    <a:rPr lang="en-GB" b="0" i="1" smtClean="0">
                                      <a:latin typeface="Cambria Math"/>
                                      <a:ea typeface="Cambria Math"/>
                                    </a:rPr>
                                  </m:ctrlPr>
                                </m:sSubPr>
                                <m:e>
                                  <m:r>
                                    <a:rPr lang="en-GB" b="0" i="1" smtClean="0">
                                      <a:latin typeface="Cambria Math"/>
                                      <a:ea typeface="Cambria Math"/>
                                    </a:rPr>
                                    <m:t>𝜔</m:t>
                                  </m:r>
                                </m:e>
                                <m:sub>
                                  <m:r>
                                    <a:rPr lang="en-GB" b="0" i="1" smtClean="0">
                                      <a:latin typeface="Cambria Math"/>
                                      <a:ea typeface="Cambria Math"/>
                                    </a:rPr>
                                    <m:t>0</m:t>
                                  </m:r>
                                </m:sub>
                              </m:sSub>
                            </m:num>
                            <m:den>
                              <m:r>
                                <a:rPr lang="en-GB" b="0" i="1" smtClean="0">
                                  <a:latin typeface="Cambria Math"/>
                                  <a:ea typeface="Cambria Math"/>
                                </a:rPr>
                                <m:t>𝜔</m:t>
                              </m:r>
                            </m:den>
                          </m:f>
                          <m:r>
                            <a:rPr lang="en-GB" b="0" i="1" smtClean="0">
                              <a:latin typeface="Cambria Math"/>
                              <a:ea typeface="Cambria Math"/>
                            </a:rPr>
                            <m:t>−</m:t>
                          </m:r>
                          <m:f>
                            <m:fPr>
                              <m:ctrlPr>
                                <a:rPr lang="en-GB" b="0" i="1" smtClean="0">
                                  <a:latin typeface="Cambria Math"/>
                                  <a:ea typeface="Cambria Math"/>
                                </a:rPr>
                              </m:ctrlPr>
                            </m:fPr>
                            <m:num>
                              <m:r>
                                <a:rPr lang="en-GB" b="0" i="1" smtClean="0">
                                  <a:latin typeface="Cambria Math"/>
                                  <a:ea typeface="Cambria Math"/>
                                </a:rPr>
                                <m:t>𝜔</m:t>
                              </m:r>
                            </m:num>
                            <m:den>
                              <m:sSub>
                                <m:sSubPr>
                                  <m:ctrlPr>
                                    <a:rPr lang="en-GB" b="0" i="1" smtClean="0">
                                      <a:latin typeface="Cambria Math"/>
                                      <a:ea typeface="Cambria Math"/>
                                    </a:rPr>
                                  </m:ctrlPr>
                                </m:sSubPr>
                                <m:e>
                                  <m:r>
                                    <a:rPr lang="en-GB" b="0" i="1" smtClean="0">
                                      <a:latin typeface="Cambria Math"/>
                                      <a:ea typeface="Cambria Math"/>
                                    </a:rPr>
                                    <m:t>𝜔</m:t>
                                  </m:r>
                                </m:e>
                                <m:sub>
                                  <m:r>
                                    <a:rPr lang="en-GB" b="0" i="1" smtClean="0">
                                      <a:latin typeface="Cambria Math"/>
                                      <a:ea typeface="Cambria Math"/>
                                    </a:rPr>
                                    <m:t>0</m:t>
                                  </m:r>
                                </m:sub>
                              </m:sSub>
                            </m:den>
                          </m:f>
                        </m:e>
                      </m:d>
                    </m:oMath>
                  </m:oMathPara>
                </a14:m>
                <a:endParaRPr lang="en-GB" dirty="0"/>
              </a:p>
            </p:txBody>
          </p:sp>
        </mc:Choice>
        <mc:Fallback xmlns="">
          <p:sp>
            <p:nvSpPr>
              <p:cNvPr id="6" name="TextBox 5"/>
              <p:cNvSpPr txBox="1">
                <a:spLocks noRot="1" noChangeAspect="1" noMove="1" noResize="1" noEditPoints="1" noAdjustHandles="1" noChangeArrowheads="1" noChangeShapeType="1" noTextEdit="1"/>
              </p:cNvSpPr>
              <p:nvPr/>
            </p:nvSpPr>
            <p:spPr>
              <a:xfrm>
                <a:off x="3939432" y="3760380"/>
                <a:ext cx="1751313" cy="714683"/>
              </a:xfrm>
              <a:prstGeom prst="rect">
                <a:avLst/>
              </a:prstGeom>
              <a:blipFill rotWithShape="1">
                <a:blip r:embed="rId5"/>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9023657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6</a:t>
            </a:fld>
            <a:endParaRPr lang="en-US" dirty="0"/>
          </a:p>
        </p:txBody>
      </p:sp>
      <p:sp>
        <p:nvSpPr>
          <p:cNvPr id="3" name="TextBox 2"/>
          <p:cNvSpPr txBox="1"/>
          <p:nvPr/>
        </p:nvSpPr>
        <p:spPr>
          <a:xfrm>
            <a:off x="1187624" y="1412776"/>
            <a:ext cx="6624736" cy="1569660"/>
          </a:xfrm>
          <a:prstGeom prst="rect">
            <a:avLst/>
          </a:prstGeom>
          <a:noFill/>
        </p:spPr>
        <p:txBody>
          <a:bodyPr wrap="square" rtlCol="0">
            <a:spAutoFit/>
          </a:bodyPr>
          <a:lstStyle/>
          <a:p>
            <a:pPr algn="ctr"/>
            <a:r>
              <a:rPr lang="en-US" sz="2400" dirty="0" smtClean="0"/>
              <a:t>I will use the CLIC frequency, European X-band, for examples so </a:t>
            </a:r>
          </a:p>
          <a:p>
            <a:pPr algn="ctr"/>
            <a:r>
              <a:rPr lang="en-US" sz="2400" i="1" dirty="0" smtClean="0"/>
              <a:t>f </a:t>
            </a:r>
            <a:r>
              <a:rPr lang="en-US" sz="2400" dirty="0" smtClean="0"/>
              <a:t>= 11.994 GHz</a:t>
            </a:r>
          </a:p>
          <a:p>
            <a:pPr algn="ctr"/>
            <a:r>
              <a:rPr lang="en-US" sz="2400" dirty="0" smtClean="0"/>
              <a:t>unless noted otherwise.</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8122"/>
          <a:stretch/>
        </p:blipFill>
        <p:spPr bwMode="auto">
          <a:xfrm>
            <a:off x="4010400" y="404664"/>
            <a:ext cx="3062426" cy="21562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64163" r="27545"/>
          <a:stretch/>
        </p:blipFill>
        <p:spPr bwMode="auto">
          <a:xfrm>
            <a:off x="3600000" y="404664"/>
            <a:ext cx="410400" cy="21562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64163" r="27545"/>
          <a:stretch/>
        </p:blipFill>
        <p:spPr bwMode="auto">
          <a:xfrm rot="10800000">
            <a:off x="3059832" y="116632"/>
            <a:ext cx="410400" cy="21562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64570"/>
          <a:stretch/>
        </p:blipFill>
        <p:spPr bwMode="auto">
          <a:xfrm>
            <a:off x="1356583" y="413576"/>
            <a:ext cx="1753480" cy="21562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6" name="TextBox 5"/>
              <p:cNvSpPr txBox="1"/>
              <p:nvPr/>
            </p:nvSpPr>
            <p:spPr>
              <a:xfrm>
                <a:off x="2051720" y="2483220"/>
                <a:ext cx="3331105" cy="369332"/>
              </a:xfrm>
              <a:prstGeom prst="rect">
                <a:avLst/>
              </a:prstGeom>
              <a:noFill/>
            </p:spPr>
            <p:txBody>
              <a:bodyPr wrap="none" rtlCol="0">
                <a:spAutoFit/>
              </a:bodyPr>
              <a:lstStyle/>
              <a:p>
                <a:r>
                  <a:rPr lang="en-GB" dirty="0" smtClean="0"/>
                  <a:t>ideal transformer with coupling </a:t>
                </a:r>
                <a14:m>
                  <m:oMath xmlns:m="http://schemas.openxmlformats.org/officeDocument/2006/math">
                    <m:r>
                      <a:rPr lang="en-GB" i="1" smtClean="0">
                        <a:latin typeface="Cambria Math"/>
                        <a:ea typeface="Cambria Math"/>
                      </a:rPr>
                      <m:t>𝛽</m:t>
                    </m:r>
                  </m:oMath>
                </a14:m>
                <a:endParaRPr lang="en-GB" dirty="0"/>
              </a:p>
            </p:txBody>
          </p:sp>
        </mc:Choice>
        <mc:Fallback xmlns="">
          <p:sp>
            <p:nvSpPr>
              <p:cNvPr id="6" name="TextBox 5"/>
              <p:cNvSpPr txBox="1">
                <a:spLocks noRot="1" noChangeAspect="1" noMove="1" noResize="1" noEditPoints="1" noAdjustHandles="1" noChangeArrowheads="1" noChangeShapeType="1" noTextEdit="1"/>
              </p:cNvSpPr>
              <p:nvPr/>
            </p:nvSpPr>
            <p:spPr>
              <a:xfrm>
                <a:off x="2051720" y="2483220"/>
                <a:ext cx="3331105" cy="369332"/>
              </a:xfrm>
              <a:prstGeom prst="rect">
                <a:avLst/>
              </a:prstGeom>
              <a:blipFill rotWithShape="1">
                <a:blip r:embed="rId3"/>
                <a:stretch>
                  <a:fillRect l="-1648" t="-8197" b="-2459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3124471" y="3068960"/>
                <a:ext cx="2524089"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sz="2000" b="0" i="1" smtClean="0">
                              <a:latin typeface="Cambria Math"/>
                            </a:rPr>
                          </m:ctrlPr>
                        </m:sSubPr>
                        <m:e>
                          <m:r>
                            <a:rPr lang="en-GB" sz="2000" b="0" i="1" smtClean="0">
                              <a:latin typeface="Cambria Math"/>
                            </a:rPr>
                            <m:t>𝑍</m:t>
                          </m:r>
                        </m:e>
                        <m:sub>
                          <m:r>
                            <a:rPr lang="en-GB" sz="2000" b="0" i="1" smtClean="0">
                              <a:latin typeface="Cambria Math"/>
                            </a:rPr>
                            <m:t>𝑖𝑛</m:t>
                          </m:r>
                        </m:sub>
                      </m:sSub>
                      <m:r>
                        <a:rPr lang="en-GB" sz="2000" b="0" i="1" smtClean="0">
                          <a:latin typeface="Cambria Math"/>
                        </a:rPr>
                        <m:t>=</m:t>
                      </m:r>
                      <m:r>
                        <a:rPr lang="en-GB" sz="2000" b="0" i="1" smtClean="0">
                          <a:latin typeface="Cambria Math"/>
                          <a:ea typeface="Cambria Math"/>
                        </a:rPr>
                        <m:t>𝛽</m:t>
                      </m:r>
                      <m:sSup>
                        <m:sSupPr>
                          <m:ctrlPr>
                            <a:rPr lang="en-GB" sz="2000" b="0" i="1" smtClean="0">
                              <a:latin typeface="Cambria Math"/>
                              <a:ea typeface="Cambria Math"/>
                            </a:rPr>
                          </m:ctrlPr>
                        </m:sSupPr>
                        <m:e>
                          <m:d>
                            <m:dPr>
                              <m:ctrlPr>
                                <a:rPr lang="en-GB" sz="2000" b="0" i="1" smtClean="0">
                                  <a:latin typeface="Cambria Math"/>
                                </a:rPr>
                              </m:ctrlPr>
                            </m:dPr>
                            <m:e>
                              <m:r>
                                <a:rPr lang="en-GB" sz="2000" b="0" i="1" smtClean="0">
                                  <a:latin typeface="Cambria Math"/>
                                </a:rPr>
                                <m:t>1+</m:t>
                              </m:r>
                              <m:r>
                                <a:rPr lang="en-GB" sz="2000" b="0" i="1" smtClean="0">
                                  <a:latin typeface="Cambria Math"/>
                                </a:rPr>
                                <m:t>𝑖</m:t>
                              </m:r>
                              <m:sSub>
                                <m:sSubPr>
                                  <m:ctrlPr>
                                    <a:rPr lang="en-GB" sz="2000" b="0" i="1" smtClean="0">
                                      <a:latin typeface="Cambria Math"/>
                                    </a:rPr>
                                  </m:ctrlPr>
                                </m:sSubPr>
                                <m:e>
                                  <m:r>
                                    <a:rPr lang="en-GB" sz="2000" b="0" i="1" smtClean="0">
                                      <a:latin typeface="Cambria Math"/>
                                    </a:rPr>
                                    <m:t>𝑄</m:t>
                                  </m:r>
                                </m:e>
                                <m:sub>
                                  <m:r>
                                    <a:rPr lang="en-GB" sz="2000" b="0" i="1" smtClean="0">
                                      <a:latin typeface="Cambria Math"/>
                                    </a:rPr>
                                    <m:t>0</m:t>
                                  </m:r>
                                </m:sub>
                              </m:sSub>
                              <m:r>
                                <a:rPr lang="en-GB" sz="2000" b="0" i="1" smtClean="0">
                                  <a:latin typeface="Cambria Math"/>
                                  <a:ea typeface="Cambria Math"/>
                                </a:rPr>
                                <m:t>𝜈</m:t>
                              </m:r>
                            </m:e>
                          </m:d>
                        </m:e>
                        <m:sup>
                          <m:r>
                            <a:rPr lang="en-GB" sz="2000" b="0" i="1" smtClean="0">
                              <a:latin typeface="Cambria Math"/>
                              <a:ea typeface="Cambria Math"/>
                            </a:rPr>
                            <m:t>−1</m:t>
                          </m:r>
                        </m:sup>
                      </m:sSup>
                    </m:oMath>
                  </m:oMathPara>
                </a14:m>
                <a:endParaRPr lang="en-GB" sz="2000" b="0" dirty="0" smtClean="0">
                  <a:ea typeface="Cambria Math"/>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3124471" y="3068960"/>
                <a:ext cx="2524089" cy="400110"/>
              </a:xfrm>
              <a:prstGeom prst="rect">
                <a:avLst/>
              </a:prstGeom>
              <a:blipFill rotWithShape="1">
                <a:blip r:embed="rId4"/>
                <a:stretch>
                  <a:fillRect b="-13636"/>
                </a:stretch>
              </a:blipFill>
            </p:spPr>
            <p:txBody>
              <a:bodyPr/>
              <a:lstStyle/>
              <a:p>
                <a:r>
                  <a:rPr lang="en-GB">
                    <a:noFill/>
                  </a:rPr>
                  <a:t> </a:t>
                </a:r>
              </a:p>
            </p:txBody>
          </p:sp>
        </mc:Fallback>
      </mc:AlternateContent>
      <p:cxnSp>
        <p:nvCxnSpPr>
          <p:cNvPr id="9" name="Straight Arrow Connector 8"/>
          <p:cNvCxnSpPr/>
          <p:nvPr/>
        </p:nvCxnSpPr>
        <p:spPr>
          <a:xfrm flipH="1" flipV="1">
            <a:off x="3563888" y="2060848"/>
            <a:ext cx="36112" cy="422372"/>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1" name="TextBox 10"/>
              <p:cNvSpPr txBox="1"/>
              <p:nvPr/>
            </p:nvSpPr>
            <p:spPr>
              <a:xfrm>
                <a:off x="2693936" y="3783678"/>
                <a:ext cx="3155992" cy="111152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lang="el-GR" i="1" smtClean="0">
                          <a:latin typeface="Cambria Math"/>
                          <a:ea typeface="Cambria Math"/>
                        </a:rPr>
                        <m:t>Γ</m:t>
                      </m:r>
                      <m:r>
                        <a:rPr lang="en-GB" b="0" i="1" smtClean="0">
                          <a:latin typeface="Cambria Math"/>
                          <a:ea typeface="Cambria Math"/>
                        </a:rPr>
                        <m:t>=</m:t>
                      </m:r>
                      <m:f>
                        <m:fPr>
                          <m:ctrlPr>
                            <a:rPr lang="en-GB" b="0" i="1" smtClean="0">
                              <a:latin typeface="Cambria Math"/>
                              <a:ea typeface="Cambria Math"/>
                            </a:rPr>
                          </m:ctrlPr>
                        </m:fPr>
                        <m:num>
                          <m:f>
                            <m:fPr>
                              <m:ctrlPr>
                                <a:rPr lang="en-GB" b="0" i="1" smtClean="0">
                                  <a:latin typeface="Cambria Math"/>
                                  <a:ea typeface="Cambria Math"/>
                                </a:rPr>
                              </m:ctrlPr>
                            </m:fPr>
                            <m:num>
                              <m:sSub>
                                <m:sSubPr>
                                  <m:ctrlPr>
                                    <a:rPr lang="en-GB" b="0" i="1" smtClean="0">
                                      <a:latin typeface="Cambria Math"/>
                                      <a:ea typeface="Cambria Math"/>
                                    </a:rPr>
                                  </m:ctrlPr>
                                </m:sSubPr>
                                <m:e>
                                  <m:r>
                                    <a:rPr lang="en-GB" b="0" i="1" smtClean="0">
                                      <a:latin typeface="Cambria Math"/>
                                      <a:ea typeface="Cambria Math"/>
                                    </a:rPr>
                                    <m:t>𝑍</m:t>
                                  </m:r>
                                </m:e>
                                <m:sub>
                                  <m:r>
                                    <a:rPr lang="en-GB" b="0" i="1" smtClean="0">
                                      <a:latin typeface="Cambria Math"/>
                                      <a:ea typeface="Cambria Math"/>
                                    </a:rPr>
                                    <m:t>𝑖𝑛</m:t>
                                  </m:r>
                                </m:sub>
                              </m:sSub>
                            </m:num>
                            <m:den>
                              <m:sSub>
                                <m:sSubPr>
                                  <m:ctrlPr>
                                    <a:rPr lang="en-GB" b="0" i="1" smtClean="0">
                                      <a:latin typeface="Cambria Math"/>
                                      <a:ea typeface="Cambria Math"/>
                                    </a:rPr>
                                  </m:ctrlPr>
                                </m:sSubPr>
                                <m:e>
                                  <m:r>
                                    <a:rPr lang="en-GB" b="0" i="1" smtClean="0">
                                      <a:latin typeface="Cambria Math"/>
                                      <a:ea typeface="Cambria Math"/>
                                    </a:rPr>
                                    <m:t>𝑍</m:t>
                                  </m:r>
                                </m:e>
                                <m:sub>
                                  <m:r>
                                    <a:rPr lang="en-GB" b="0" i="1" smtClean="0">
                                      <a:latin typeface="Cambria Math"/>
                                      <a:ea typeface="Cambria Math"/>
                                    </a:rPr>
                                    <m:t>0</m:t>
                                  </m:r>
                                </m:sub>
                              </m:sSub>
                            </m:den>
                          </m:f>
                          <m:r>
                            <a:rPr lang="en-GB" b="0" i="1" smtClean="0">
                              <a:latin typeface="Cambria Math"/>
                              <a:ea typeface="Cambria Math"/>
                            </a:rPr>
                            <m:t>−1</m:t>
                          </m:r>
                        </m:num>
                        <m:den>
                          <m:f>
                            <m:fPr>
                              <m:ctrlPr>
                                <a:rPr lang="en-GB" b="0" i="1" smtClean="0">
                                  <a:latin typeface="Cambria Math"/>
                                  <a:ea typeface="Cambria Math"/>
                                </a:rPr>
                              </m:ctrlPr>
                            </m:fPr>
                            <m:num>
                              <m:sSub>
                                <m:sSubPr>
                                  <m:ctrlPr>
                                    <a:rPr lang="en-GB" b="0" i="1" smtClean="0">
                                      <a:latin typeface="Cambria Math"/>
                                      <a:ea typeface="Cambria Math"/>
                                    </a:rPr>
                                  </m:ctrlPr>
                                </m:sSubPr>
                                <m:e>
                                  <m:r>
                                    <a:rPr lang="en-GB" b="0" i="1" smtClean="0">
                                      <a:latin typeface="Cambria Math"/>
                                      <a:ea typeface="Cambria Math"/>
                                    </a:rPr>
                                    <m:t>𝑍</m:t>
                                  </m:r>
                                </m:e>
                                <m:sub>
                                  <m:r>
                                    <a:rPr lang="en-GB" b="0" i="1" smtClean="0">
                                      <a:latin typeface="Cambria Math"/>
                                      <a:ea typeface="Cambria Math"/>
                                    </a:rPr>
                                    <m:t>𝑖𝑛</m:t>
                                  </m:r>
                                </m:sub>
                              </m:sSub>
                            </m:num>
                            <m:den>
                              <m:sSub>
                                <m:sSubPr>
                                  <m:ctrlPr>
                                    <a:rPr lang="en-GB" b="0" i="1" smtClean="0">
                                      <a:latin typeface="Cambria Math"/>
                                      <a:ea typeface="Cambria Math"/>
                                    </a:rPr>
                                  </m:ctrlPr>
                                </m:sSubPr>
                                <m:e>
                                  <m:r>
                                    <a:rPr lang="en-GB" b="0" i="1" smtClean="0">
                                      <a:latin typeface="Cambria Math"/>
                                      <a:ea typeface="Cambria Math"/>
                                    </a:rPr>
                                    <m:t>𝑍</m:t>
                                  </m:r>
                                </m:e>
                                <m:sub>
                                  <m:r>
                                    <a:rPr lang="en-GB" b="0" i="1" smtClean="0">
                                      <a:latin typeface="Cambria Math"/>
                                      <a:ea typeface="Cambria Math"/>
                                    </a:rPr>
                                    <m:t>0</m:t>
                                  </m:r>
                                </m:sub>
                              </m:sSub>
                            </m:den>
                          </m:f>
                          <m:r>
                            <a:rPr lang="en-GB" b="0" i="1" smtClean="0">
                              <a:latin typeface="Cambria Math"/>
                              <a:ea typeface="Cambria Math"/>
                            </a:rPr>
                            <m:t>−1</m:t>
                          </m:r>
                        </m:den>
                      </m:f>
                      <m:r>
                        <a:rPr lang="en-GB" b="0" i="1" smtClean="0">
                          <a:latin typeface="Cambria Math"/>
                          <a:ea typeface="Cambria Math"/>
                        </a:rPr>
                        <m:t>=</m:t>
                      </m:r>
                      <m:f>
                        <m:fPr>
                          <m:ctrlPr>
                            <a:rPr lang="en-GB" b="0" i="1" smtClean="0">
                              <a:latin typeface="Cambria Math"/>
                              <a:ea typeface="Cambria Math"/>
                            </a:rPr>
                          </m:ctrlPr>
                        </m:fPr>
                        <m:num>
                          <m:r>
                            <a:rPr lang="en-GB" b="0" i="1" smtClean="0">
                              <a:latin typeface="Cambria Math"/>
                              <a:ea typeface="Cambria Math"/>
                            </a:rPr>
                            <m:t>𝛽</m:t>
                          </m:r>
                          <m:r>
                            <a:rPr lang="en-GB" b="0" i="1" smtClean="0">
                              <a:latin typeface="Cambria Math"/>
                              <a:ea typeface="Cambria Math"/>
                            </a:rPr>
                            <m:t>−</m:t>
                          </m:r>
                          <m:d>
                            <m:dPr>
                              <m:ctrlPr>
                                <a:rPr lang="en-GB" b="0" i="1" smtClean="0">
                                  <a:latin typeface="Cambria Math"/>
                                </a:rPr>
                              </m:ctrlPr>
                            </m:dPr>
                            <m:e>
                              <m:r>
                                <a:rPr lang="en-GB" b="0" i="1" smtClean="0">
                                  <a:latin typeface="Cambria Math"/>
                                </a:rPr>
                                <m:t>1+</m:t>
                              </m:r>
                              <m:r>
                                <a:rPr lang="en-GB" b="0" i="1" smtClean="0">
                                  <a:latin typeface="Cambria Math"/>
                                </a:rPr>
                                <m:t>𝑖</m:t>
                              </m:r>
                              <m:sSub>
                                <m:sSubPr>
                                  <m:ctrlPr>
                                    <a:rPr lang="en-GB" b="0" i="1" smtClean="0">
                                      <a:latin typeface="Cambria Math"/>
                                    </a:rPr>
                                  </m:ctrlPr>
                                </m:sSubPr>
                                <m:e>
                                  <m:r>
                                    <a:rPr lang="en-GB" b="0" i="1" smtClean="0">
                                      <a:latin typeface="Cambria Math"/>
                                    </a:rPr>
                                    <m:t>𝑄</m:t>
                                  </m:r>
                                </m:e>
                                <m:sub>
                                  <m:r>
                                    <a:rPr lang="en-GB" b="0" i="1" smtClean="0">
                                      <a:latin typeface="Cambria Math"/>
                                    </a:rPr>
                                    <m:t>0</m:t>
                                  </m:r>
                                </m:sub>
                              </m:sSub>
                              <m:r>
                                <a:rPr lang="en-GB" b="0" i="1" smtClean="0">
                                  <a:latin typeface="Cambria Math"/>
                                  <a:ea typeface="Cambria Math"/>
                                </a:rPr>
                                <m:t>𝜈</m:t>
                              </m:r>
                            </m:e>
                          </m:d>
                        </m:num>
                        <m:den>
                          <m:r>
                            <a:rPr lang="en-GB" b="0" i="1" smtClean="0">
                              <a:latin typeface="Cambria Math"/>
                              <a:ea typeface="Cambria Math"/>
                            </a:rPr>
                            <m:t>𝛽</m:t>
                          </m:r>
                          <m:r>
                            <a:rPr lang="en-GB" b="0" i="1" smtClean="0">
                              <a:latin typeface="Cambria Math"/>
                              <a:ea typeface="Cambria Math"/>
                            </a:rPr>
                            <m:t>+</m:t>
                          </m:r>
                          <m:d>
                            <m:dPr>
                              <m:ctrlPr>
                                <a:rPr lang="en-GB" b="0" i="1" smtClean="0">
                                  <a:latin typeface="Cambria Math"/>
                                </a:rPr>
                              </m:ctrlPr>
                            </m:dPr>
                            <m:e>
                              <m:r>
                                <a:rPr lang="en-GB" b="0" i="1" smtClean="0">
                                  <a:latin typeface="Cambria Math"/>
                                </a:rPr>
                                <m:t>1+</m:t>
                              </m:r>
                              <m:r>
                                <a:rPr lang="en-GB" b="0" i="1" smtClean="0">
                                  <a:latin typeface="Cambria Math"/>
                                </a:rPr>
                                <m:t>𝑖</m:t>
                              </m:r>
                              <m:sSub>
                                <m:sSubPr>
                                  <m:ctrlPr>
                                    <a:rPr lang="en-GB" b="0" i="1" smtClean="0">
                                      <a:latin typeface="Cambria Math"/>
                                    </a:rPr>
                                  </m:ctrlPr>
                                </m:sSubPr>
                                <m:e>
                                  <m:r>
                                    <a:rPr lang="en-GB" b="0" i="1" smtClean="0">
                                      <a:latin typeface="Cambria Math"/>
                                    </a:rPr>
                                    <m:t>𝑄</m:t>
                                  </m:r>
                                </m:e>
                                <m:sub>
                                  <m:r>
                                    <a:rPr lang="en-GB" b="0" i="1" smtClean="0">
                                      <a:latin typeface="Cambria Math"/>
                                    </a:rPr>
                                    <m:t>0</m:t>
                                  </m:r>
                                </m:sub>
                              </m:sSub>
                              <m:r>
                                <a:rPr lang="en-GB" b="0" i="1" smtClean="0">
                                  <a:latin typeface="Cambria Math"/>
                                  <a:ea typeface="Cambria Math"/>
                                </a:rPr>
                                <m:t>𝜈</m:t>
                              </m:r>
                            </m:e>
                          </m:d>
                        </m:den>
                      </m:f>
                    </m:oMath>
                  </m:oMathPara>
                </a14:m>
                <a:endParaRPr lang="en-GB" dirty="0"/>
              </a:p>
            </p:txBody>
          </p:sp>
        </mc:Choice>
        <mc:Fallback xmlns="">
          <p:sp>
            <p:nvSpPr>
              <p:cNvPr id="11" name="TextBox 10"/>
              <p:cNvSpPr txBox="1">
                <a:spLocks noRot="1" noChangeAspect="1" noMove="1" noResize="1" noEditPoints="1" noAdjustHandles="1" noChangeArrowheads="1" noChangeShapeType="1" noTextEdit="1"/>
              </p:cNvSpPr>
              <p:nvPr/>
            </p:nvSpPr>
            <p:spPr>
              <a:xfrm>
                <a:off x="2693936" y="3783678"/>
                <a:ext cx="3155992" cy="1111523"/>
              </a:xfrm>
              <a:prstGeom prst="rect">
                <a:avLst/>
              </a:prstGeom>
              <a:blipFill rotWithShape="1">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6732240" y="3426336"/>
                <a:ext cx="1751313" cy="71468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i="1" smtClean="0">
                          <a:latin typeface="Cambria Math"/>
                          <a:ea typeface="Cambria Math"/>
                        </a:rPr>
                        <m:t>𝜈</m:t>
                      </m:r>
                      <m:r>
                        <a:rPr lang="en-GB" b="0" i="1" smtClean="0">
                          <a:latin typeface="Cambria Math"/>
                          <a:ea typeface="Cambria Math"/>
                        </a:rPr>
                        <m:t>=</m:t>
                      </m:r>
                      <m:d>
                        <m:dPr>
                          <m:ctrlPr>
                            <a:rPr lang="en-GB" b="0" i="1" smtClean="0">
                              <a:latin typeface="Cambria Math"/>
                            </a:rPr>
                          </m:ctrlPr>
                        </m:dPr>
                        <m:e>
                          <m:f>
                            <m:fPr>
                              <m:ctrlPr>
                                <a:rPr lang="en-GB" b="0" i="1" smtClean="0">
                                  <a:latin typeface="Cambria Math"/>
                                  <a:ea typeface="Cambria Math"/>
                                </a:rPr>
                              </m:ctrlPr>
                            </m:fPr>
                            <m:num>
                              <m:sSub>
                                <m:sSubPr>
                                  <m:ctrlPr>
                                    <a:rPr lang="en-GB" b="0" i="1" smtClean="0">
                                      <a:latin typeface="Cambria Math"/>
                                      <a:ea typeface="Cambria Math"/>
                                    </a:rPr>
                                  </m:ctrlPr>
                                </m:sSubPr>
                                <m:e>
                                  <m:r>
                                    <a:rPr lang="en-GB" b="0" i="1" smtClean="0">
                                      <a:latin typeface="Cambria Math"/>
                                      <a:ea typeface="Cambria Math"/>
                                    </a:rPr>
                                    <m:t>𝜔</m:t>
                                  </m:r>
                                </m:e>
                                <m:sub>
                                  <m:r>
                                    <a:rPr lang="en-GB" b="0" i="1" smtClean="0">
                                      <a:latin typeface="Cambria Math"/>
                                      <a:ea typeface="Cambria Math"/>
                                    </a:rPr>
                                    <m:t>0</m:t>
                                  </m:r>
                                </m:sub>
                              </m:sSub>
                            </m:num>
                            <m:den>
                              <m:r>
                                <a:rPr lang="en-GB" b="0" i="1" smtClean="0">
                                  <a:latin typeface="Cambria Math"/>
                                  <a:ea typeface="Cambria Math"/>
                                </a:rPr>
                                <m:t>𝜔</m:t>
                              </m:r>
                            </m:den>
                          </m:f>
                          <m:r>
                            <a:rPr lang="en-GB" b="0" i="1" smtClean="0">
                              <a:latin typeface="Cambria Math"/>
                              <a:ea typeface="Cambria Math"/>
                            </a:rPr>
                            <m:t>−</m:t>
                          </m:r>
                          <m:f>
                            <m:fPr>
                              <m:ctrlPr>
                                <a:rPr lang="en-GB" b="0" i="1" smtClean="0">
                                  <a:latin typeface="Cambria Math"/>
                                  <a:ea typeface="Cambria Math"/>
                                </a:rPr>
                              </m:ctrlPr>
                            </m:fPr>
                            <m:num>
                              <m:r>
                                <a:rPr lang="en-GB" b="0" i="1" smtClean="0">
                                  <a:latin typeface="Cambria Math"/>
                                  <a:ea typeface="Cambria Math"/>
                                </a:rPr>
                                <m:t>𝜔</m:t>
                              </m:r>
                            </m:num>
                            <m:den>
                              <m:sSub>
                                <m:sSubPr>
                                  <m:ctrlPr>
                                    <a:rPr lang="en-GB" b="0" i="1" smtClean="0">
                                      <a:latin typeface="Cambria Math"/>
                                      <a:ea typeface="Cambria Math"/>
                                    </a:rPr>
                                  </m:ctrlPr>
                                </m:sSubPr>
                                <m:e>
                                  <m:r>
                                    <a:rPr lang="en-GB" b="0" i="1" smtClean="0">
                                      <a:latin typeface="Cambria Math"/>
                                      <a:ea typeface="Cambria Math"/>
                                    </a:rPr>
                                    <m:t>𝜔</m:t>
                                  </m:r>
                                </m:e>
                                <m:sub>
                                  <m:r>
                                    <a:rPr lang="en-GB" b="0" i="1" smtClean="0">
                                      <a:latin typeface="Cambria Math"/>
                                      <a:ea typeface="Cambria Math"/>
                                    </a:rPr>
                                    <m:t>0</m:t>
                                  </m:r>
                                </m:sub>
                              </m:sSub>
                            </m:den>
                          </m:f>
                        </m:e>
                      </m:d>
                    </m:oMath>
                  </m:oMathPara>
                </a14:m>
                <a:endParaRPr lang="en-GB" dirty="0"/>
              </a:p>
            </p:txBody>
          </p:sp>
        </mc:Choice>
        <mc:Fallback xmlns="">
          <p:sp>
            <p:nvSpPr>
              <p:cNvPr id="12" name="TextBox 11"/>
              <p:cNvSpPr txBox="1">
                <a:spLocks noRot="1" noChangeAspect="1" noMove="1" noResize="1" noEditPoints="1" noAdjustHandles="1" noChangeArrowheads="1" noChangeShapeType="1" noTextEdit="1"/>
              </p:cNvSpPr>
              <p:nvPr/>
            </p:nvSpPr>
            <p:spPr>
              <a:xfrm>
                <a:off x="6732240" y="3426336"/>
                <a:ext cx="1751313" cy="714683"/>
              </a:xfrm>
              <a:prstGeom prst="rect">
                <a:avLst/>
              </a:prstGeom>
              <a:blipFill rotWithShape="1">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2267744" y="5584072"/>
                <a:ext cx="1889941" cy="72276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GB" sz="2000" i="1" smtClean="0">
                              <a:latin typeface="Cambria Math"/>
                            </a:rPr>
                          </m:ctrlPr>
                        </m:fPr>
                        <m:num>
                          <m:r>
                            <a:rPr lang="en-GB" sz="2000" b="0" i="1" smtClean="0">
                              <a:latin typeface="Cambria Math"/>
                            </a:rPr>
                            <m:t>1</m:t>
                          </m:r>
                        </m:num>
                        <m:den>
                          <m:sSub>
                            <m:sSubPr>
                              <m:ctrlPr>
                                <a:rPr lang="en-GB" sz="2000" i="1" smtClean="0">
                                  <a:latin typeface="Cambria Math"/>
                                </a:rPr>
                              </m:ctrlPr>
                            </m:sSubPr>
                            <m:e>
                              <m:r>
                                <a:rPr lang="en-GB" sz="2000" b="0" i="1" smtClean="0">
                                  <a:latin typeface="Cambria Math"/>
                                </a:rPr>
                                <m:t>𝑄</m:t>
                              </m:r>
                            </m:e>
                            <m:sub>
                              <m:r>
                                <a:rPr lang="en-GB" sz="2000" b="0" i="1" smtClean="0">
                                  <a:latin typeface="Cambria Math"/>
                                </a:rPr>
                                <m:t>𝑙</m:t>
                              </m:r>
                            </m:sub>
                          </m:sSub>
                        </m:den>
                      </m:f>
                      <m:r>
                        <a:rPr lang="en-GB" sz="2000" b="0" i="1" smtClean="0">
                          <a:latin typeface="Cambria Math"/>
                        </a:rPr>
                        <m:t>=</m:t>
                      </m:r>
                      <m:f>
                        <m:fPr>
                          <m:ctrlPr>
                            <a:rPr lang="en-GB" sz="2000" i="1" smtClean="0">
                              <a:latin typeface="Cambria Math"/>
                            </a:rPr>
                          </m:ctrlPr>
                        </m:fPr>
                        <m:num>
                          <m:r>
                            <a:rPr lang="en-GB" sz="2000" b="0" i="1" smtClean="0">
                              <a:latin typeface="Cambria Math"/>
                            </a:rPr>
                            <m:t>1</m:t>
                          </m:r>
                        </m:num>
                        <m:den>
                          <m:sSub>
                            <m:sSubPr>
                              <m:ctrlPr>
                                <a:rPr lang="en-GB" sz="2000" i="1" smtClean="0">
                                  <a:latin typeface="Cambria Math"/>
                                </a:rPr>
                              </m:ctrlPr>
                            </m:sSubPr>
                            <m:e>
                              <m:r>
                                <a:rPr lang="en-GB" sz="2000" b="0" i="1" smtClean="0">
                                  <a:latin typeface="Cambria Math"/>
                                </a:rPr>
                                <m:t>𝑄</m:t>
                              </m:r>
                            </m:e>
                            <m:sub>
                              <m:r>
                                <a:rPr lang="en-GB" sz="2000" b="0" i="1" smtClean="0">
                                  <a:latin typeface="Cambria Math"/>
                                </a:rPr>
                                <m:t>𝑒𝑥𝑡</m:t>
                              </m:r>
                            </m:sub>
                          </m:sSub>
                        </m:den>
                      </m:f>
                      <m:r>
                        <a:rPr lang="en-GB" sz="2000" b="0" i="1" smtClean="0">
                          <a:latin typeface="Cambria Math"/>
                        </a:rPr>
                        <m:t>+</m:t>
                      </m:r>
                      <m:f>
                        <m:fPr>
                          <m:ctrlPr>
                            <a:rPr lang="en-GB" sz="2000" i="1" smtClean="0">
                              <a:latin typeface="Cambria Math"/>
                            </a:rPr>
                          </m:ctrlPr>
                        </m:fPr>
                        <m:num>
                          <m:r>
                            <a:rPr lang="en-GB" sz="2000" b="0" i="1" smtClean="0">
                              <a:latin typeface="Cambria Math"/>
                            </a:rPr>
                            <m:t>1</m:t>
                          </m:r>
                        </m:num>
                        <m:den>
                          <m:sSub>
                            <m:sSubPr>
                              <m:ctrlPr>
                                <a:rPr lang="en-GB" sz="2000" i="1" smtClean="0">
                                  <a:latin typeface="Cambria Math"/>
                                </a:rPr>
                              </m:ctrlPr>
                            </m:sSubPr>
                            <m:e>
                              <m:r>
                                <a:rPr lang="en-GB" sz="2000" b="0" i="1" smtClean="0">
                                  <a:latin typeface="Cambria Math"/>
                                </a:rPr>
                                <m:t>𝑄</m:t>
                              </m:r>
                            </m:e>
                            <m:sub>
                              <m:r>
                                <a:rPr lang="en-GB" sz="2000" b="0" i="1" smtClean="0">
                                  <a:latin typeface="Cambria Math"/>
                                </a:rPr>
                                <m:t>0</m:t>
                              </m:r>
                            </m:sub>
                          </m:sSub>
                        </m:den>
                      </m:f>
                    </m:oMath>
                  </m:oMathPara>
                </a14:m>
                <a:endParaRPr lang="en-GB" sz="2000" dirty="0"/>
              </a:p>
            </p:txBody>
          </p:sp>
        </mc:Choice>
        <mc:Fallback xmlns="">
          <p:sp>
            <p:nvSpPr>
              <p:cNvPr id="13" name="TextBox 12"/>
              <p:cNvSpPr txBox="1">
                <a:spLocks noRot="1" noChangeAspect="1" noMove="1" noResize="1" noEditPoints="1" noAdjustHandles="1" noChangeArrowheads="1" noChangeShapeType="1" noTextEdit="1"/>
              </p:cNvSpPr>
              <p:nvPr/>
            </p:nvSpPr>
            <p:spPr>
              <a:xfrm>
                <a:off x="2267744" y="5584072"/>
                <a:ext cx="1889941" cy="722762"/>
              </a:xfrm>
              <a:prstGeom prst="rect">
                <a:avLst/>
              </a:prstGeom>
              <a:blipFill rotWithShape="1">
                <a:blip r:embed="rId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Rectangle 13"/>
              <p:cNvSpPr/>
              <p:nvPr/>
            </p:nvSpPr>
            <p:spPr>
              <a:xfrm>
                <a:off x="5368489" y="5589240"/>
                <a:ext cx="1214435" cy="72250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sz="2000" i="1" smtClean="0">
                          <a:latin typeface="Cambria Math"/>
                          <a:ea typeface="Cambria Math"/>
                        </a:rPr>
                        <m:t>𝛽</m:t>
                      </m:r>
                      <m:r>
                        <a:rPr lang="en-GB" sz="2000" b="0" i="1" smtClean="0">
                          <a:latin typeface="Cambria Math"/>
                          <a:ea typeface="Cambria Math"/>
                        </a:rPr>
                        <m:t>=</m:t>
                      </m:r>
                      <m:f>
                        <m:fPr>
                          <m:ctrlPr>
                            <a:rPr lang="en-GB" sz="2000" i="1" smtClean="0">
                              <a:latin typeface="Cambria Math"/>
                            </a:rPr>
                          </m:ctrlPr>
                        </m:fPr>
                        <m:num>
                          <m:sSub>
                            <m:sSubPr>
                              <m:ctrlPr>
                                <a:rPr lang="en-GB" sz="2000" i="1" smtClean="0">
                                  <a:latin typeface="Cambria Math"/>
                                </a:rPr>
                              </m:ctrlPr>
                            </m:sSubPr>
                            <m:e>
                              <m:r>
                                <a:rPr lang="en-GB" sz="2000" b="0" i="1" smtClean="0">
                                  <a:latin typeface="Cambria Math"/>
                                </a:rPr>
                                <m:t>𝑄</m:t>
                              </m:r>
                            </m:e>
                            <m:sub>
                              <m:r>
                                <a:rPr lang="en-GB" sz="2000" b="0" i="1" smtClean="0">
                                  <a:latin typeface="Cambria Math"/>
                                </a:rPr>
                                <m:t>0</m:t>
                              </m:r>
                            </m:sub>
                          </m:sSub>
                        </m:num>
                        <m:den>
                          <m:sSub>
                            <m:sSubPr>
                              <m:ctrlPr>
                                <a:rPr lang="en-GB" sz="2000" i="1" smtClean="0">
                                  <a:latin typeface="Cambria Math"/>
                                </a:rPr>
                              </m:ctrlPr>
                            </m:sSubPr>
                            <m:e>
                              <m:r>
                                <a:rPr lang="en-GB" sz="2000" b="0" i="1" smtClean="0">
                                  <a:latin typeface="Cambria Math"/>
                                </a:rPr>
                                <m:t>𝑄</m:t>
                              </m:r>
                            </m:e>
                            <m:sub>
                              <m:r>
                                <a:rPr lang="en-GB" sz="2000" b="0" i="1" smtClean="0">
                                  <a:latin typeface="Cambria Math"/>
                                </a:rPr>
                                <m:t>𝑒𝑥𝑡</m:t>
                              </m:r>
                            </m:sub>
                          </m:sSub>
                        </m:den>
                      </m:f>
                    </m:oMath>
                  </m:oMathPara>
                </a14:m>
                <a:endParaRPr lang="en-GB" sz="2000" dirty="0"/>
              </a:p>
            </p:txBody>
          </p:sp>
        </mc:Choice>
        <mc:Fallback xmlns="">
          <p:sp>
            <p:nvSpPr>
              <p:cNvPr id="14" name="Rectangle 13"/>
              <p:cNvSpPr>
                <a:spLocks noRot="1" noChangeAspect="1" noMove="1" noResize="1" noEditPoints="1" noAdjustHandles="1" noChangeArrowheads="1" noChangeShapeType="1" noTextEdit="1"/>
              </p:cNvSpPr>
              <p:nvPr/>
            </p:nvSpPr>
            <p:spPr>
              <a:xfrm>
                <a:off x="5368489" y="5589240"/>
                <a:ext cx="1214435" cy="722505"/>
              </a:xfrm>
              <a:prstGeom prst="rect">
                <a:avLst/>
              </a:prstGeom>
              <a:blipFill rotWithShape="1">
                <a:blip r:embed="rId8"/>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47389269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8921" y="1484784"/>
            <a:ext cx="4263370" cy="4896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14614" y="1484784"/>
            <a:ext cx="4221882" cy="4848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7" name="TextBox 6"/>
              <p:cNvSpPr txBox="1"/>
              <p:nvPr/>
            </p:nvSpPr>
            <p:spPr>
              <a:xfrm>
                <a:off x="3203848" y="404664"/>
                <a:ext cx="2140394" cy="67691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lang="el-GR" i="1" smtClean="0">
                          <a:latin typeface="Cambria Math"/>
                          <a:ea typeface="Cambria Math"/>
                        </a:rPr>
                        <m:t>Γ</m:t>
                      </m:r>
                      <m:r>
                        <a:rPr lang="en-GB" b="0" i="1" smtClean="0">
                          <a:latin typeface="Cambria Math"/>
                          <a:ea typeface="Cambria Math"/>
                        </a:rPr>
                        <m:t>=</m:t>
                      </m:r>
                      <m:f>
                        <m:fPr>
                          <m:ctrlPr>
                            <a:rPr lang="en-GB" b="0" i="1" smtClean="0">
                              <a:latin typeface="Cambria Math"/>
                              <a:ea typeface="Cambria Math"/>
                            </a:rPr>
                          </m:ctrlPr>
                        </m:fPr>
                        <m:num>
                          <m:r>
                            <a:rPr lang="en-GB" b="0" i="1" smtClean="0">
                              <a:latin typeface="Cambria Math"/>
                              <a:ea typeface="Cambria Math"/>
                            </a:rPr>
                            <m:t>𝛽</m:t>
                          </m:r>
                          <m:r>
                            <a:rPr lang="en-GB" b="0" i="1" smtClean="0">
                              <a:latin typeface="Cambria Math"/>
                              <a:ea typeface="Cambria Math"/>
                            </a:rPr>
                            <m:t>−</m:t>
                          </m:r>
                          <m:d>
                            <m:dPr>
                              <m:ctrlPr>
                                <a:rPr lang="en-GB" b="0" i="1" smtClean="0">
                                  <a:latin typeface="Cambria Math"/>
                                </a:rPr>
                              </m:ctrlPr>
                            </m:dPr>
                            <m:e>
                              <m:r>
                                <a:rPr lang="en-GB" b="0" i="1" smtClean="0">
                                  <a:latin typeface="Cambria Math"/>
                                </a:rPr>
                                <m:t>1+</m:t>
                              </m:r>
                              <m:r>
                                <a:rPr lang="en-GB" b="0" i="1" smtClean="0">
                                  <a:latin typeface="Cambria Math"/>
                                </a:rPr>
                                <m:t>𝑖</m:t>
                              </m:r>
                              <m:sSub>
                                <m:sSubPr>
                                  <m:ctrlPr>
                                    <a:rPr lang="en-GB" b="0" i="1" smtClean="0">
                                      <a:latin typeface="Cambria Math"/>
                                    </a:rPr>
                                  </m:ctrlPr>
                                </m:sSubPr>
                                <m:e>
                                  <m:r>
                                    <a:rPr lang="en-GB" b="0" i="1" smtClean="0">
                                      <a:latin typeface="Cambria Math"/>
                                    </a:rPr>
                                    <m:t>𝑄</m:t>
                                  </m:r>
                                </m:e>
                                <m:sub>
                                  <m:r>
                                    <a:rPr lang="en-GB" b="0" i="1" smtClean="0">
                                      <a:latin typeface="Cambria Math"/>
                                    </a:rPr>
                                    <m:t>0</m:t>
                                  </m:r>
                                </m:sub>
                              </m:sSub>
                              <m:r>
                                <a:rPr lang="en-GB" b="0" i="1" smtClean="0">
                                  <a:latin typeface="Cambria Math"/>
                                  <a:ea typeface="Cambria Math"/>
                                </a:rPr>
                                <m:t>𝜈</m:t>
                              </m:r>
                            </m:e>
                          </m:d>
                        </m:num>
                        <m:den>
                          <m:r>
                            <a:rPr lang="en-GB" b="0" i="1" smtClean="0">
                              <a:latin typeface="Cambria Math"/>
                              <a:ea typeface="Cambria Math"/>
                            </a:rPr>
                            <m:t>𝛽</m:t>
                          </m:r>
                          <m:r>
                            <a:rPr lang="en-GB" b="0" i="1" smtClean="0">
                              <a:latin typeface="Cambria Math"/>
                              <a:ea typeface="Cambria Math"/>
                            </a:rPr>
                            <m:t>+</m:t>
                          </m:r>
                          <m:d>
                            <m:dPr>
                              <m:ctrlPr>
                                <a:rPr lang="en-GB" b="0" i="1" smtClean="0">
                                  <a:latin typeface="Cambria Math"/>
                                </a:rPr>
                              </m:ctrlPr>
                            </m:dPr>
                            <m:e>
                              <m:r>
                                <a:rPr lang="en-GB" b="0" i="1" smtClean="0">
                                  <a:latin typeface="Cambria Math"/>
                                </a:rPr>
                                <m:t>1+</m:t>
                              </m:r>
                              <m:r>
                                <a:rPr lang="en-GB" b="0" i="1" smtClean="0">
                                  <a:latin typeface="Cambria Math"/>
                                </a:rPr>
                                <m:t>𝑖</m:t>
                              </m:r>
                              <m:sSub>
                                <m:sSubPr>
                                  <m:ctrlPr>
                                    <a:rPr lang="en-GB" b="0" i="1" smtClean="0">
                                      <a:latin typeface="Cambria Math"/>
                                    </a:rPr>
                                  </m:ctrlPr>
                                </m:sSubPr>
                                <m:e>
                                  <m:r>
                                    <a:rPr lang="en-GB" b="0" i="1" smtClean="0">
                                      <a:latin typeface="Cambria Math"/>
                                    </a:rPr>
                                    <m:t>𝑄</m:t>
                                  </m:r>
                                </m:e>
                                <m:sub>
                                  <m:r>
                                    <a:rPr lang="en-GB" b="0" i="1" smtClean="0">
                                      <a:latin typeface="Cambria Math"/>
                                    </a:rPr>
                                    <m:t>0</m:t>
                                  </m:r>
                                </m:sub>
                              </m:sSub>
                              <m:r>
                                <a:rPr lang="en-GB" b="0" i="1" smtClean="0">
                                  <a:latin typeface="Cambria Math"/>
                                  <a:ea typeface="Cambria Math"/>
                                </a:rPr>
                                <m:t>𝜈</m:t>
                              </m:r>
                            </m:e>
                          </m:d>
                        </m:den>
                      </m:f>
                    </m:oMath>
                  </m:oMathPara>
                </a14:m>
                <a:endParaRPr lang="en-GB" dirty="0"/>
              </a:p>
            </p:txBody>
          </p:sp>
        </mc:Choice>
        <mc:Fallback xmlns="">
          <p:sp>
            <p:nvSpPr>
              <p:cNvPr id="7" name="TextBox 6"/>
              <p:cNvSpPr txBox="1">
                <a:spLocks noRot="1" noChangeAspect="1" noMove="1" noResize="1" noEditPoints="1" noAdjustHandles="1" noChangeArrowheads="1" noChangeShapeType="1" noTextEdit="1"/>
              </p:cNvSpPr>
              <p:nvPr/>
            </p:nvSpPr>
            <p:spPr>
              <a:xfrm>
                <a:off x="3203848" y="404664"/>
                <a:ext cx="2140394" cy="676917"/>
              </a:xfrm>
              <a:prstGeom prst="rect">
                <a:avLst/>
              </a:prstGeom>
              <a:blipFill rotWithShape="1">
                <a:blip r:embed="rId4"/>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30210829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7</a:t>
            </a:fld>
            <a:endParaRPr lang="en-US" dirty="0"/>
          </a:p>
        </p:txBody>
      </p:sp>
      <p:sp>
        <p:nvSpPr>
          <p:cNvPr id="3" name="TextBox 2"/>
          <p:cNvSpPr txBox="1"/>
          <p:nvPr/>
        </p:nvSpPr>
        <p:spPr>
          <a:xfrm>
            <a:off x="323528" y="260648"/>
            <a:ext cx="8280920" cy="3416320"/>
          </a:xfrm>
          <a:prstGeom prst="rect">
            <a:avLst/>
          </a:prstGeom>
          <a:noFill/>
        </p:spPr>
        <p:txBody>
          <a:bodyPr wrap="square" rtlCol="0">
            <a:spAutoFit/>
          </a:bodyPr>
          <a:lstStyle/>
          <a:p>
            <a:r>
              <a:rPr lang="en-US" dirty="0" smtClean="0"/>
              <a:t>Let’s start by looking at the solution to Maxwell’s equations in free space, no charges, no dielectrics, just simple plane waves.</a:t>
            </a:r>
          </a:p>
          <a:p>
            <a:endParaRPr lang="en-US" dirty="0" smtClean="0"/>
          </a:p>
          <a:p>
            <a:r>
              <a:rPr lang="en-US" dirty="0" smtClean="0"/>
              <a:t>We don’t have time to do a derivation of the solution, </a:t>
            </a:r>
          </a:p>
          <a:p>
            <a:pPr>
              <a:buFont typeface="Arial" pitchFamily="34" charset="0"/>
              <a:buChar char="•"/>
            </a:pPr>
            <a:r>
              <a:rPr lang="en-US" dirty="0" smtClean="0"/>
              <a:t> we have learned, and are familiar, with all sorts of different techniques and time is short</a:t>
            </a:r>
          </a:p>
          <a:p>
            <a:pPr>
              <a:buFont typeface="Arial" pitchFamily="34" charset="0"/>
              <a:buChar char="•"/>
            </a:pPr>
            <a:r>
              <a:rPr lang="en-US" dirty="0" smtClean="0"/>
              <a:t> I would like to emphasize understanding the essential characteristics of the </a:t>
            </a:r>
            <a:r>
              <a:rPr lang="en-US" i="1" dirty="0" smtClean="0"/>
              <a:t>solutions</a:t>
            </a:r>
          </a:p>
          <a:p>
            <a:pPr>
              <a:buFont typeface="Arial" pitchFamily="34" charset="0"/>
              <a:buChar char="•"/>
            </a:pPr>
            <a:r>
              <a:rPr lang="en-US" dirty="0" smtClean="0"/>
              <a:t> all the real rf structure geometries are so complicated that we get the fields from computer simulation anyway.  A key skill in the business is to understand the fields and how they behave.</a:t>
            </a:r>
          </a:p>
          <a:p>
            <a:endParaRPr lang="en-US" dirty="0" smtClean="0"/>
          </a:p>
          <a:p>
            <a:r>
              <a:rPr lang="en-US" dirty="0" smtClean="0"/>
              <a:t>We can re-write Maxwell’s equations to look like this for our special case:</a:t>
            </a:r>
          </a:p>
        </p:txBody>
      </p:sp>
      <p:graphicFrame>
        <p:nvGraphicFramePr>
          <p:cNvPr id="4" name="Object 3"/>
          <p:cNvGraphicFramePr>
            <a:graphicFrameLocks noChangeAspect="1"/>
          </p:cNvGraphicFramePr>
          <p:nvPr/>
        </p:nvGraphicFramePr>
        <p:xfrm>
          <a:off x="2915816" y="3789040"/>
          <a:ext cx="2437358" cy="2711218"/>
        </p:xfrm>
        <a:graphic>
          <a:graphicData uri="http://schemas.openxmlformats.org/presentationml/2006/ole">
            <mc:AlternateContent xmlns:mc="http://schemas.openxmlformats.org/markup-compatibility/2006">
              <mc:Choice xmlns:v="urn:schemas-microsoft-com:vml" Requires="v">
                <p:oleObj spid="_x0000_s164920" name="Equation" r:id="rId4" imgW="1130040" imgH="1257120" progId="Equation.3">
                  <p:embed/>
                </p:oleObj>
              </mc:Choice>
              <mc:Fallback>
                <p:oleObj name="Equation" r:id="rId4" imgW="1130040" imgH="125712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15816" y="3789040"/>
                        <a:ext cx="2437358" cy="271121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8</a:t>
            </a:fld>
            <a:endParaRPr lang="en-US" dirty="0"/>
          </a:p>
        </p:txBody>
      </p:sp>
      <p:sp>
        <p:nvSpPr>
          <p:cNvPr id="3" name="TextBox 2"/>
          <p:cNvSpPr txBox="1"/>
          <p:nvPr/>
        </p:nvSpPr>
        <p:spPr>
          <a:xfrm>
            <a:off x="467544" y="980728"/>
            <a:ext cx="8245424" cy="1477328"/>
          </a:xfrm>
          <a:prstGeom prst="rect">
            <a:avLst/>
          </a:prstGeom>
          <a:noFill/>
        </p:spPr>
        <p:txBody>
          <a:bodyPr wrap="square" rtlCol="0">
            <a:spAutoFit/>
          </a:bodyPr>
          <a:lstStyle/>
          <a:p>
            <a:r>
              <a:rPr lang="en-US" dirty="0" smtClean="0"/>
              <a:t>The solution of these equations in one dimension are waves with electric and magnetic fields </a:t>
            </a:r>
          </a:p>
          <a:p>
            <a:pPr>
              <a:buFont typeface="Arial" pitchFamily="34" charset="0"/>
              <a:buChar char="•"/>
            </a:pPr>
            <a:r>
              <a:rPr lang="en-US" dirty="0" smtClean="0"/>
              <a:t> in phase and  </a:t>
            </a:r>
          </a:p>
          <a:p>
            <a:pPr>
              <a:buFont typeface="Arial" pitchFamily="34" charset="0"/>
              <a:buChar char="•"/>
            </a:pPr>
            <a:r>
              <a:rPr lang="en-US" dirty="0" smtClean="0"/>
              <a:t> perpendicular to each other and to the direction of propagation. </a:t>
            </a:r>
          </a:p>
          <a:p>
            <a:r>
              <a:rPr lang="en-US" dirty="0" smtClean="0"/>
              <a:t>For example:</a:t>
            </a:r>
            <a:endParaRPr lang="en-US" dirty="0"/>
          </a:p>
        </p:txBody>
      </p:sp>
      <p:graphicFrame>
        <p:nvGraphicFramePr>
          <p:cNvPr id="4" name="Object 3"/>
          <p:cNvGraphicFramePr>
            <a:graphicFrameLocks noChangeAspect="1"/>
          </p:cNvGraphicFramePr>
          <p:nvPr/>
        </p:nvGraphicFramePr>
        <p:xfrm>
          <a:off x="2987675" y="2781300"/>
          <a:ext cx="2649538" cy="1152525"/>
        </p:xfrm>
        <a:graphic>
          <a:graphicData uri="http://schemas.openxmlformats.org/presentationml/2006/ole">
            <mc:AlternateContent xmlns:mc="http://schemas.openxmlformats.org/markup-compatibility/2006">
              <mc:Choice xmlns:v="urn:schemas-microsoft-com:vml" Requires="v">
                <p:oleObj spid="_x0000_s4206" name="Equation" r:id="rId4" imgW="1168200" imgH="507960" progId="Equation.3">
                  <p:embed/>
                </p:oleObj>
              </mc:Choice>
              <mc:Fallback>
                <p:oleObj name="Equation" r:id="rId4" imgW="1168200" imgH="507960" progId="Equation.3">
                  <p:embed/>
                  <p:pic>
                    <p:nvPicPr>
                      <p:cNvPr id="0" name="Pictur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87675" y="2781300"/>
                        <a:ext cx="2649538" cy="1152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extBox 4"/>
          <p:cNvSpPr txBox="1"/>
          <p:nvPr/>
        </p:nvSpPr>
        <p:spPr>
          <a:xfrm>
            <a:off x="683568" y="4725144"/>
            <a:ext cx="4176464" cy="369332"/>
          </a:xfrm>
          <a:prstGeom prst="rect">
            <a:avLst/>
          </a:prstGeom>
          <a:noFill/>
        </p:spPr>
        <p:txBody>
          <a:bodyPr wrap="square" rtlCol="0">
            <a:spAutoFit/>
          </a:bodyPr>
          <a:lstStyle/>
          <a:p>
            <a:r>
              <a:rPr lang="en-US" dirty="0" smtClean="0"/>
              <a:t>Where </a:t>
            </a:r>
            <a:r>
              <a:rPr lang="en-US" i="1" dirty="0" smtClean="0"/>
              <a:t>E</a:t>
            </a:r>
            <a:r>
              <a:rPr lang="en-US" i="1" baseline="-25000" dirty="0" smtClean="0"/>
              <a:t>0</a:t>
            </a:r>
            <a:r>
              <a:rPr lang="en-US" dirty="0" smtClean="0"/>
              <a:t> and </a:t>
            </a:r>
            <a:r>
              <a:rPr lang="en-US" i="1" dirty="0" smtClean="0"/>
              <a:t>B</a:t>
            </a:r>
            <a:r>
              <a:rPr lang="en-US" i="1" baseline="-25000" dirty="0" smtClean="0"/>
              <a:t>0</a:t>
            </a:r>
            <a:r>
              <a:rPr lang="en-US" dirty="0" smtClean="0"/>
              <a:t> are related through:</a:t>
            </a:r>
            <a:endParaRPr lang="en-US" dirty="0"/>
          </a:p>
        </p:txBody>
      </p:sp>
      <p:graphicFrame>
        <p:nvGraphicFramePr>
          <p:cNvPr id="7" name="Object 6"/>
          <p:cNvGraphicFramePr>
            <a:graphicFrameLocks noChangeAspect="1"/>
          </p:cNvGraphicFramePr>
          <p:nvPr>
            <p:extLst>
              <p:ext uri="{D42A27DB-BD31-4B8C-83A1-F6EECF244321}">
                <p14:modId xmlns:p14="http://schemas.microsoft.com/office/powerpoint/2010/main" val="3671158479"/>
              </p:ext>
            </p:extLst>
          </p:nvPr>
        </p:nvGraphicFramePr>
        <p:xfrm>
          <a:off x="5148263" y="4652963"/>
          <a:ext cx="1343025" cy="549275"/>
        </p:xfrm>
        <a:graphic>
          <a:graphicData uri="http://schemas.openxmlformats.org/presentationml/2006/ole">
            <mc:AlternateContent xmlns:mc="http://schemas.openxmlformats.org/markup-compatibility/2006">
              <mc:Choice xmlns:v="urn:schemas-microsoft-com:vml" Requires="v">
                <p:oleObj spid="_x0000_s4207" name="Equation" r:id="rId6" imgW="558720" imgH="228600" progId="Equation.3">
                  <p:embed/>
                </p:oleObj>
              </mc:Choice>
              <mc:Fallback>
                <p:oleObj name="Equation" r:id="rId6" imgW="558720" imgH="228600" progId="Equation.3">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48263" y="4652963"/>
                        <a:ext cx="13430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9</a:t>
            </a:fld>
            <a:endParaRPr lang="en-US" dirty="0"/>
          </a:p>
        </p:txBody>
      </p:sp>
      <p:graphicFrame>
        <p:nvGraphicFramePr>
          <p:cNvPr id="70658" name="Object 2"/>
          <p:cNvGraphicFramePr>
            <a:graphicFrameLocks noChangeAspect="1"/>
          </p:cNvGraphicFramePr>
          <p:nvPr/>
        </p:nvGraphicFramePr>
        <p:xfrm>
          <a:off x="2874963" y="1052513"/>
          <a:ext cx="2676525" cy="565150"/>
        </p:xfrm>
        <a:graphic>
          <a:graphicData uri="http://schemas.openxmlformats.org/presentationml/2006/ole">
            <mc:AlternateContent xmlns:mc="http://schemas.openxmlformats.org/markup-compatibility/2006">
              <mc:Choice xmlns:v="urn:schemas-microsoft-com:vml" Requires="v">
                <p:oleObj spid="_x0000_s70928" name="Equation" r:id="rId4" imgW="1206360" imgH="253800" progId="Equation.3">
                  <p:embed/>
                </p:oleObj>
              </mc:Choice>
              <mc:Fallback>
                <p:oleObj name="Equation" r:id="rId4" imgW="1206360" imgH="25380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74963" y="1052513"/>
                        <a:ext cx="2676525" cy="5651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TextBox 3"/>
          <p:cNvSpPr txBox="1"/>
          <p:nvPr/>
        </p:nvSpPr>
        <p:spPr>
          <a:xfrm>
            <a:off x="539552" y="1916832"/>
            <a:ext cx="6276462" cy="369332"/>
          </a:xfrm>
          <a:prstGeom prst="rect">
            <a:avLst/>
          </a:prstGeom>
          <a:noFill/>
        </p:spPr>
        <p:txBody>
          <a:bodyPr wrap="none" rtlCol="0">
            <a:spAutoFit/>
          </a:bodyPr>
          <a:lstStyle/>
          <a:p>
            <a:r>
              <a:rPr lang="en-US" dirty="0" smtClean="0"/>
              <a:t>In order to satisfy Maxwell’s equations we get the condition that:</a:t>
            </a:r>
          </a:p>
        </p:txBody>
      </p:sp>
      <p:graphicFrame>
        <p:nvGraphicFramePr>
          <p:cNvPr id="5" name="Object 4"/>
          <p:cNvGraphicFramePr>
            <a:graphicFrameLocks noChangeAspect="1"/>
          </p:cNvGraphicFramePr>
          <p:nvPr/>
        </p:nvGraphicFramePr>
        <p:xfrm>
          <a:off x="3707904" y="2492896"/>
          <a:ext cx="923280" cy="894428"/>
        </p:xfrm>
        <a:graphic>
          <a:graphicData uri="http://schemas.openxmlformats.org/presentationml/2006/ole">
            <mc:AlternateContent xmlns:mc="http://schemas.openxmlformats.org/markup-compatibility/2006">
              <mc:Choice xmlns:v="urn:schemas-microsoft-com:vml" Requires="v">
                <p:oleObj spid="_x0000_s70929" name="Equation" r:id="rId6" imgW="406080" imgH="393480" progId="Equation.3">
                  <p:embed/>
                </p:oleObj>
              </mc:Choice>
              <mc:Fallback>
                <p:oleObj name="Equation" r:id="rId6" imgW="406080" imgH="393480" progId="Equation.3">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07904" y="2492896"/>
                        <a:ext cx="923280" cy="89442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TextBox 5"/>
          <p:cNvSpPr txBox="1"/>
          <p:nvPr/>
        </p:nvSpPr>
        <p:spPr>
          <a:xfrm>
            <a:off x="395536" y="3501008"/>
            <a:ext cx="7848872" cy="646331"/>
          </a:xfrm>
          <a:prstGeom prst="rect">
            <a:avLst/>
          </a:prstGeom>
          <a:noFill/>
        </p:spPr>
        <p:txBody>
          <a:bodyPr wrap="square" rtlCol="0">
            <a:spAutoFit/>
          </a:bodyPr>
          <a:lstStyle/>
          <a:p>
            <a:r>
              <a:rPr lang="en-US" dirty="0" smtClean="0"/>
              <a:t>It’s quite practical to think of this same formula but in terms of frequency and wavelength:</a:t>
            </a:r>
            <a:endParaRPr lang="en-US" dirty="0"/>
          </a:p>
        </p:txBody>
      </p:sp>
      <p:graphicFrame>
        <p:nvGraphicFramePr>
          <p:cNvPr id="70660" name="Object 4"/>
          <p:cNvGraphicFramePr>
            <a:graphicFrameLocks noChangeAspect="1"/>
          </p:cNvGraphicFramePr>
          <p:nvPr/>
        </p:nvGraphicFramePr>
        <p:xfrm>
          <a:off x="1043608" y="4653136"/>
          <a:ext cx="954088" cy="950912"/>
        </p:xfrm>
        <a:graphic>
          <a:graphicData uri="http://schemas.openxmlformats.org/presentationml/2006/ole">
            <mc:AlternateContent xmlns:mc="http://schemas.openxmlformats.org/markup-compatibility/2006">
              <mc:Choice xmlns:v="urn:schemas-microsoft-com:vml" Requires="v">
                <p:oleObj spid="_x0000_s70930" name="Equation" r:id="rId8" imgW="419040" imgH="419040" progId="Equation.3">
                  <p:embed/>
                </p:oleObj>
              </mc:Choice>
              <mc:Fallback>
                <p:oleObj name="Equation" r:id="rId8" imgW="419040" imgH="419040" progId="Equation.3">
                  <p:embed/>
                  <p:pic>
                    <p:nvPicPr>
                      <p:cNvPr id="0"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43608" y="4653136"/>
                        <a:ext cx="954088" cy="9509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TextBox 7"/>
          <p:cNvSpPr txBox="1"/>
          <p:nvPr/>
        </p:nvSpPr>
        <p:spPr>
          <a:xfrm>
            <a:off x="2771800" y="4941168"/>
            <a:ext cx="779572" cy="369332"/>
          </a:xfrm>
          <a:prstGeom prst="rect">
            <a:avLst/>
          </a:prstGeom>
          <a:noFill/>
        </p:spPr>
        <p:txBody>
          <a:bodyPr wrap="none" rtlCol="0">
            <a:spAutoFit/>
          </a:bodyPr>
          <a:lstStyle/>
          <a:p>
            <a:r>
              <a:rPr lang="en-US" dirty="0" smtClean="0"/>
              <a:t>where</a:t>
            </a:r>
            <a:endParaRPr lang="en-US" dirty="0"/>
          </a:p>
        </p:txBody>
      </p:sp>
      <p:graphicFrame>
        <p:nvGraphicFramePr>
          <p:cNvPr id="70661" name="Object 5"/>
          <p:cNvGraphicFramePr>
            <a:graphicFrameLocks noChangeAspect="1"/>
          </p:cNvGraphicFramePr>
          <p:nvPr/>
        </p:nvGraphicFramePr>
        <p:xfrm>
          <a:off x="4126483" y="4797301"/>
          <a:ext cx="1016000" cy="804863"/>
        </p:xfrm>
        <a:graphic>
          <a:graphicData uri="http://schemas.openxmlformats.org/presentationml/2006/ole">
            <mc:AlternateContent xmlns:mc="http://schemas.openxmlformats.org/markup-compatibility/2006">
              <mc:Choice xmlns:v="urn:schemas-microsoft-com:vml" Requires="v">
                <p:oleObj spid="_x0000_s70931" name="Equation" r:id="rId10" imgW="495000" imgH="393480" progId="Equation.3">
                  <p:embed/>
                </p:oleObj>
              </mc:Choice>
              <mc:Fallback>
                <p:oleObj name="Equation" r:id="rId10" imgW="495000" imgH="393480" progId="Equation.3">
                  <p:embed/>
                  <p:pic>
                    <p:nvPicPr>
                      <p:cNvPr id="0" name="Picture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126483" y="4797301"/>
                        <a:ext cx="1016000" cy="8048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TextBox 9"/>
          <p:cNvSpPr txBox="1"/>
          <p:nvPr/>
        </p:nvSpPr>
        <p:spPr>
          <a:xfrm>
            <a:off x="5796136" y="5013176"/>
            <a:ext cx="538930" cy="369332"/>
          </a:xfrm>
          <a:prstGeom prst="rect">
            <a:avLst/>
          </a:prstGeom>
          <a:noFill/>
        </p:spPr>
        <p:txBody>
          <a:bodyPr wrap="none" rtlCol="0">
            <a:spAutoFit/>
          </a:bodyPr>
          <a:lstStyle/>
          <a:p>
            <a:r>
              <a:rPr lang="en-US" dirty="0" smtClean="0"/>
              <a:t>and</a:t>
            </a:r>
            <a:endParaRPr lang="en-US" dirty="0"/>
          </a:p>
        </p:txBody>
      </p:sp>
      <p:graphicFrame>
        <p:nvGraphicFramePr>
          <p:cNvPr id="70662" name="Object 6"/>
          <p:cNvGraphicFramePr>
            <a:graphicFrameLocks noChangeAspect="1"/>
          </p:cNvGraphicFramePr>
          <p:nvPr/>
        </p:nvGraphicFramePr>
        <p:xfrm>
          <a:off x="6804248" y="4725144"/>
          <a:ext cx="1041400" cy="804862"/>
        </p:xfrm>
        <a:graphic>
          <a:graphicData uri="http://schemas.openxmlformats.org/presentationml/2006/ole">
            <mc:AlternateContent xmlns:mc="http://schemas.openxmlformats.org/markup-compatibility/2006">
              <mc:Choice xmlns:v="urn:schemas-microsoft-com:vml" Requires="v">
                <p:oleObj spid="_x0000_s70932" name="Equation" r:id="rId12" imgW="507960" imgH="393480" progId="Equation.3">
                  <p:embed/>
                </p:oleObj>
              </mc:Choice>
              <mc:Fallback>
                <p:oleObj name="Equation" r:id="rId12" imgW="507960" imgH="393480" progId="Equation.3">
                  <p:embed/>
                  <p:pic>
                    <p:nvPicPr>
                      <p:cNvPr id="0" name="Picture 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804248" y="4725144"/>
                        <a:ext cx="1041400" cy="8048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TextBox 11"/>
          <p:cNvSpPr txBox="1"/>
          <p:nvPr/>
        </p:nvSpPr>
        <p:spPr>
          <a:xfrm>
            <a:off x="323528" y="332656"/>
            <a:ext cx="8568952" cy="369332"/>
          </a:xfrm>
          <a:prstGeom prst="rect">
            <a:avLst/>
          </a:prstGeom>
          <a:noFill/>
        </p:spPr>
        <p:txBody>
          <a:bodyPr wrap="square" rtlCol="0">
            <a:spAutoFit/>
          </a:bodyPr>
          <a:lstStyle/>
          <a:p>
            <a:r>
              <a:rPr lang="en-US" dirty="0" smtClean="0"/>
              <a:t>Let’s look at just one of the components, the electric field:</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2177</TotalTime>
  <Words>2943</Words>
  <Application>Microsoft Office PowerPoint</Application>
  <PresentationFormat>On-screen Show (4:3)</PresentationFormat>
  <Paragraphs>433</Paragraphs>
  <Slides>61</Slides>
  <Notes>45</Notes>
  <HiddenSlides>0</HiddenSlides>
  <MMClips>0</MMClips>
  <ScaleCrop>false</ScaleCrop>
  <HeadingPairs>
    <vt:vector size="6" baseType="variant">
      <vt:variant>
        <vt:lpstr>Theme</vt:lpstr>
      </vt:variant>
      <vt:variant>
        <vt:i4>4</vt:i4>
      </vt:variant>
      <vt:variant>
        <vt:lpstr>Embedded OLE Servers</vt:lpstr>
      </vt:variant>
      <vt:variant>
        <vt:i4>1</vt:i4>
      </vt:variant>
      <vt:variant>
        <vt:lpstr>Slide Titles</vt:lpstr>
      </vt:variant>
      <vt:variant>
        <vt:i4>61</vt:i4>
      </vt:variant>
    </vt:vector>
  </HeadingPairs>
  <TitlesOfParts>
    <vt:vector size="66" baseType="lpstr">
      <vt:lpstr>Office Theme</vt:lpstr>
      <vt:lpstr>1_Office Theme</vt:lpstr>
      <vt:lpstr>2_Office Theme</vt:lpstr>
      <vt:lpstr>3_Office Theme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Homogeneous plane wave</vt:lpstr>
      <vt:lpstr>Wave length, phase velocity</vt:lpstr>
      <vt:lpstr>Superposition of 2 homogeneous plane waves</vt:lpstr>
      <vt:lpstr>Rectangular waveguide</vt:lpstr>
      <vt:lpstr>PowerPoint Presentation</vt:lpstr>
      <vt:lpstr>Waveguide dispersion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wuenschw</dc:creator>
  <cp:lastModifiedBy>Walter Wuensch</cp:lastModifiedBy>
  <cp:revision>313</cp:revision>
  <dcterms:created xsi:type="dcterms:W3CDTF">2011-06-09T08:54:41Z</dcterms:created>
  <dcterms:modified xsi:type="dcterms:W3CDTF">2013-11-27T08:56:44Z</dcterms:modified>
</cp:coreProperties>
</file>