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  <p:sldMasterId id="2147483711" r:id="rId2"/>
    <p:sldMasterId id="2147483729" r:id="rId3"/>
    <p:sldMasterId id="2147483741" r:id="rId4"/>
    <p:sldMasterId id="2147483755" r:id="rId5"/>
    <p:sldMasterId id="2147483761" r:id="rId6"/>
    <p:sldMasterId id="2147483773" r:id="rId7"/>
    <p:sldMasterId id="2147483785" r:id="rId8"/>
    <p:sldMasterId id="2147483797" r:id="rId9"/>
    <p:sldMasterId id="2147483809" r:id="rId10"/>
  </p:sldMasterIdLst>
  <p:notesMasterIdLst>
    <p:notesMasterId r:id="rId136"/>
  </p:notesMasterIdLst>
  <p:sldIdLst>
    <p:sldId id="383" r:id="rId11"/>
    <p:sldId id="419" r:id="rId12"/>
    <p:sldId id="389" r:id="rId13"/>
    <p:sldId id="442" r:id="rId14"/>
    <p:sldId id="618" r:id="rId15"/>
    <p:sldId id="443" r:id="rId16"/>
    <p:sldId id="440" r:id="rId17"/>
    <p:sldId id="444" r:id="rId18"/>
    <p:sldId id="445" r:id="rId19"/>
    <p:sldId id="420" r:id="rId20"/>
    <p:sldId id="769" r:id="rId21"/>
    <p:sldId id="770" r:id="rId22"/>
    <p:sldId id="771" r:id="rId23"/>
    <p:sldId id="776" r:id="rId24"/>
    <p:sldId id="777" r:id="rId25"/>
    <p:sldId id="534" r:id="rId26"/>
    <p:sldId id="748" r:id="rId27"/>
    <p:sldId id="749" r:id="rId28"/>
    <p:sldId id="750" r:id="rId29"/>
    <p:sldId id="751" r:id="rId30"/>
    <p:sldId id="778" r:id="rId31"/>
    <p:sldId id="719" r:id="rId32"/>
    <p:sldId id="720" r:id="rId33"/>
    <p:sldId id="725" r:id="rId34"/>
    <p:sldId id="703" r:id="rId35"/>
    <p:sldId id="704" r:id="rId36"/>
    <p:sldId id="706" r:id="rId37"/>
    <p:sldId id="708" r:id="rId38"/>
    <p:sldId id="709" r:id="rId39"/>
    <p:sldId id="710" r:id="rId40"/>
    <p:sldId id="711" r:id="rId41"/>
    <p:sldId id="712" r:id="rId42"/>
    <p:sldId id="721" r:id="rId43"/>
    <p:sldId id="533" r:id="rId44"/>
    <p:sldId id="593" r:id="rId45"/>
    <p:sldId id="594" r:id="rId46"/>
    <p:sldId id="595" r:id="rId47"/>
    <p:sldId id="617" r:id="rId48"/>
    <p:sldId id="596" r:id="rId49"/>
    <p:sldId id="726" r:id="rId50"/>
    <p:sldId id="727" r:id="rId51"/>
    <p:sldId id="729" r:id="rId52"/>
    <p:sldId id="730" r:id="rId53"/>
    <p:sldId id="731" r:id="rId54"/>
    <p:sldId id="733" r:id="rId55"/>
    <p:sldId id="598" r:id="rId56"/>
    <p:sldId id="734" r:id="rId57"/>
    <p:sldId id="737" r:id="rId58"/>
    <p:sldId id="739" r:id="rId59"/>
    <p:sldId id="740" r:id="rId60"/>
    <p:sldId id="741" r:id="rId61"/>
    <p:sldId id="742" r:id="rId62"/>
    <p:sldId id="743" r:id="rId63"/>
    <p:sldId id="745" r:id="rId64"/>
    <p:sldId id="746" r:id="rId65"/>
    <p:sldId id="600" r:id="rId66"/>
    <p:sldId id="603" r:id="rId67"/>
    <p:sldId id="604" r:id="rId68"/>
    <p:sldId id="605" r:id="rId69"/>
    <p:sldId id="606" r:id="rId70"/>
    <p:sldId id="601" r:id="rId71"/>
    <p:sldId id="602" r:id="rId72"/>
    <p:sldId id="722" r:id="rId73"/>
    <p:sldId id="626" r:id="rId74"/>
    <p:sldId id="627" r:id="rId75"/>
    <p:sldId id="629" r:id="rId76"/>
    <p:sldId id="630" r:id="rId77"/>
    <p:sldId id="631" r:id="rId78"/>
    <p:sldId id="632" r:id="rId79"/>
    <p:sldId id="633" r:id="rId80"/>
    <p:sldId id="634" r:id="rId81"/>
    <p:sldId id="635" r:id="rId82"/>
    <p:sldId id="636" r:id="rId83"/>
    <p:sldId id="637" r:id="rId84"/>
    <p:sldId id="638" r:id="rId85"/>
    <p:sldId id="639" r:id="rId86"/>
    <p:sldId id="640" r:id="rId87"/>
    <p:sldId id="641" r:id="rId88"/>
    <p:sldId id="648" r:id="rId89"/>
    <p:sldId id="649" r:id="rId90"/>
    <p:sldId id="650" r:id="rId91"/>
    <p:sldId id="651" r:id="rId92"/>
    <p:sldId id="652" r:id="rId93"/>
    <p:sldId id="655" r:id="rId94"/>
    <p:sldId id="656" r:id="rId95"/>
    <p:sldId id="657" r:id="rId96"/>
    <p:sldId id="658" r:id="rId97"/>
    <p:sldId id="659" r:id="rId98"/>
    <p:sldId id="660" r:id="rId99"/>
    <p:sldId id="661" r:id="rId100"/>
    <p:sldId id="662" r:id="rId101"/>
    <p:sldId id="663" r:id="rId102"/>
    <p:sldId id="664" r:id="rId103"/>
    <p:sldId id="667" r:id="rId104"/>
    <p:sldId id="668" r:id="rId105"/>
    <p:sldId id="669" r:id="rId106"/>
    <p:sldId id="670" r:id="rId107"/>
    <p:sldId id="671" r:id="rId108"/>
    <p:sldId id="672" r:id="rId109"/>
    <p:sldId id="673" r:id="rId110"/>
    <p:sldId id="674" r:id="rId111"/>
    <p:sldId id="675" r:id="rId112"/>
    <p:sldId id="676" r:id="rId113"/>
    <p:sldId id="677" r:id="rId114"/>
    <p:sldId id="680" r:id="rId115"/>
    <p:sldId id="679" r:id="rId116"/>
    <p:sldId id="678" r:id="rId117"/>
    <p:sldId id="723" r:id="rId118"/>
    <p:sldId id="768" r:id="rId119"/>
    <p:sldId id="619" r:id="rId120"/>
    <p:sldId id="752" r:id="rId121"/>
    <p:sldId id="753" r:id="rId122"/>
    <p:sldId id="754" r:id="rId123"/>
    <p:sldId id="755" r:id="rId124"/>
    <p:sldId id="759" r:id="rId125"/>
    <p:sldId id="622" r:id="rId126"/>
    <p:sldId id="724" r:id="rId127"/>
    <p:sldId id="683" r:id="rId128"/>
    <p:sldId id="684" r:id="rId129"/>
    <p:sldId id="689" r:id="rId130"/>
    <p:sldId id="702" r:id="rId131"/>
    <p:sldId id="685" r:id="rId132"/>
    <p:sldId id="686" r:id="rId133"/>
    <p:sldId id="688" r:id="rId134"/>
    <p:sldId id="694" r:id="rId1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94670" autoAdjust="0"/>
  </p:normalViewPr>
  <p:slideViewPr>
    <p:cSldViewPr snapToGrid="0" snapToObjects="1" showGuides="1">
      <p:cViewPr varScale="1">
        <p:scale>
          <a:sx n="94" d="100"/>
          <a:sy n="94" d="100"/>
        </p:scale>
        <p:origin x="-204" y="-108"/>
      </p:cViewPr>
      <p:guideLst>
        <p:guide orient="horz" pos="1855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117" Type="http://schemas.openxmlformats.org/officeDocument/2006/relationships/slide" Target="slides/slide107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84" Type="http://schemas.openxmlformats.org/officeDocument/2006/relationships/slide" Target="slides/slide74.xml"/><Relationship Id="rId89" Type="http://schemas.openxmlformats.org/officeDocument/2006/relationships/slide" Target="slides/slide79.xml"/><Relationship Id="rId112" Type="http://schemas.openxmlformats.org/officeDocument/2006/relationships/slide" Target="slides/slide102.xml"/><Relationship Id="rId133" Type="http://schemas.openxmlformats.org/officeDocument/2006/relationships/slide" Target="slides/slide123.xml"/><Relationship Id="rId138" Type="http://schemas.openxmlformats.org/officeDocument/2006/relationships/viewProps" Target="viewProps.xml"/><Relationship Id="rId16" Type="http://schemas.openxmlformats.org/officeDocument/2006/relationships/slide" Target="slides/slide6.xml"/><Relationship Id="rId107" Type="http://schemas.openxmlformats.org/officeDocument/2006/relationships/slide" Target="slides/slide97.xml"/><Relationship Id="rId11" Type="http://schemas.openxmlformats.org/officeDocument/2006/relationships/slide" Target="slides/slide1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102" Type="http://schemas.openxmlformats.org/officeDocument/2006/relationships/slide" Target="slides/slide92.xml"/><Relationship Id="rId123" Type="http://schemas.openxmlformats.org/officeDocument/2006/relationships/slide" Target="slides/slide113.xml"/><Relationship Id="rId128" Type="http://schemas.openxmlformats.org/officeDocument/2006/relationships/slide" Target="slides/slide118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0.xml"/><Relationship Id="rId95" Type="http://schemas.openxmlformats.org/officeDocument/2006/relationships/slide" Target="slides/slide85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113" Type="http://schemas.openxmlformats.org/officeDocument/2006/relationships/slide" Target="slides/slide103.xml"/><Relationship Id="rId118" Type="http://schemas.openxmlformats.org/officeDocument/2006/relationships/slide" Target="slides/slide108.xml"/><Relationship Id="rId134" Type="http://schemas.openxmlformats.org/officeDocument/2006/relationships/slide" Target="slides/slide124.xml"/><Relationship Id="rId13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slide" Target="slides/slide75.xml"/><Relationship Id="rId93" Type="http://schemas.openxmlformats.org/officeDocument/2006/relationships/slide" Target="slides/slide83.xml"/><Relationship Id="rId98" Type="http://schemas.openxmlformats.org/officeDocument/2006/relationships/slide" Target="slides/slide88.xml"/><Relationship Id="rId121" Type="http://schemas.openxmlformats.org/officeDocument/2006/relationships/slide" Target="slides/slide11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103" Type="http://schemas.openxmlformats.org/officeDocument/2006/relationships/slide" Target="slides/slide93.xml"/><Relationship Id="rId108" Type="http://schemas.openxmlformats.org/officeDocument/2006/relationships/slide" Target="slides/slide98.xml"/><Relationship Id="rId116" Type="http://schemas.openxmlformats.org/officeDocument/2006/relationships/slide" Target="slides/slide106.xml"/><Relationship Id="rId124" Type="http://schemas.openxmlformats.org/officeDocument/2006/relationships/slide" Target="slides/slide114.xml"/><Relationship Id="rId129" Type="http://schemas.openxmlformats.org/officeDocument/2006/relationships/slide" Target="slides/slide119.xml"/><Relationship Id="rId137" Type="http://schemas.openxmlformats.org/officeDocument/2006/relationships/presProps" Target="presProps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slide" Target="slides/slide73.xml"/><Relationship Id="rId88" Type="http://schemas.openxmlformats.org/officeDocument/2006/relationships/slide" Target="slides/slide78.xml"/><Relationship Id="rId91" Type="http://schemas.openxmlformats.org/officeDocument/2006/relationships/slide" Target="slides/slide81.xml"/><Relationship Id="rId96" Type="http://schemas.openxmlformats.org/officeDocument/2006/relationships/slide" Target="slides/slide86.xml"/><Relationship Id="rId111" Type="http://schemas.openxmlformats.org/officeDocument/2006/relationships/slide" Target="slides/slide101.xml"/><Relationship Id="rId132" Type="http://schemas.openxmlformats.org/officeDocument/2006/relationships/slide" Target="slides/slide122.xml"/><Relationship Id="rId14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6" Type="http://schemas.openxmlformats.org/officeDocument/2006/relationships/slide" Target="slides/slide96.xml"/><Relationship Id="rId114" Type="http://schemas.openxmlformats.org/officeDocument/2006/relationships/slide" Target="slides/slide104.xml"/><Relationship Id="rId119" Type="http://schemas.openxmlformats.org/officeDocument/2006/relationships/slide" Target="slides/slide109.xml"/><Relationship Id="rId127" Type="http://schemas.openxmlformats.org/officeDocument/2006/relationships/slide" Target="slides/slide11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slide" Target="slides/slide76.xml"/><Relationship Id="rId94" Type="http://schemas.openxmlformats.org/officeDocument/2006/relationships/slide" Target="slides/slide84.xml"/><Relationship Id="rId99" Type="http://schemas.openxmlformats.org/officeDocument/2006/relationships/slide" Target="slides/slide89.xml"/><Relationship Id="rId101" Type="http://schemas.openxmlformats.org/officeDocument/2006/relationships/slide" Target="slides/slide91.xml"/><Relationship Id="rId122" Type="http://schemas.openxmlformats.org/officeDocument/2006/relationships/slide" Target="slides/slide112.xml"/><Relationship Id="rId130" Type="http://schemas.openxmlformats.org/officeDocument/2006/relationships/slide" Target="slides/slide120.xml"/><Relationship Id="rId135" Type="http://schemas.openxmlformats.org/officeDocument/2006/relationships/slide" Target="slides/slide12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109" Type="http://schemas.openxmlformats.org/officeDocument/2006/relationships/slide" Target="slides/slide9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6" Type="http://schemas.openxmlformats.org/officeDocument/2006/relationships/slide" Target="slides/slide66.xml"/><Relationship Id="rId97" Type="http://schemas.openxmlformats.org/officeDocument/2006/relationships/slide" Target="slides/slide87.xml"/><Relationship Id="rId104" Type="http://schemas.openxmlformats.org/officeDocument/2006/relationships/slide" Target="slides/slide94.xml"/><Relationship Id="rId120" Type="http://schemas.openxmlformats.org/officeDocument/2006/relationships/slide" Target="slides/slide110.xml"/><Relationship Id="rId125" Type="http://schemas.openxmlformats.org/officeDocument/2006/relationships/slide" Target="slides/slide115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92" Type="http://schemas.openxmlformats.org/officeDocument/2006/relationships/slide" Target="slides/slide82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4" Type="http://schemas.openxmlformats.org/officeDocument/2006/relationships/slide" Target="slides/slide14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66" Type="http://schemas.openxmlformats.org/officeDocument/2006/relationships/slide" Target="slides/slide56.xml"/><Relationship Id="rId87" Type="http://schemas.openxmlformats.org/officeDocument/2006/relationships/slide" Target="slides/slide77.xml"/><Relationship Id="rId110" Type="http://schemas.openxmlformats.org/officeDocument/2006/relationships/slide" Target="slides/slide100.xml"/><Relationship Id="rId115" Type="http://schemas.openxmlformats.org/officeDocument/2006/relationships/slide" Target="slides/slide105.xml"/><Relationship Id="rId131" Type="http://schemas.openxmlformats.org/officeDocument/2006/relationships/slide" Target="slides/slide121.xml"/><Relationship Id="rId136" Type="http://schemas.openxmlformats.org/officeDocument/2006/relationships/notesMaster" Target="notesMasters/notesMaster1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56" Type="http://schemas.openxmlformats.org/officeDocument/2006/relationships/slide" Target="slides/slide46.xml"/><Relationship Id="rId77" Type="http://schemas.openxmlformats.org/officeDocument/2006/relationships/slide" Target="slides/slide67.xml"/><Relationship Id="rId100" Type="http://schemas.openxmlformats.org/officeDocument/2006/relationships/slide" Target="slides/slide90.xml"/><Relationship Id="rId105" Type="http://schemas.openxmlformats.org/officeDocument/2006/relationships/slide" Target="slides/slide95.xml"/><Relationship Id="rId126" Type="http://schemas.openxmlformats.org/officeDocument/2006/relationships/slide" Target="slides/slide11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wmf"/><Relationship Id="rId1" Type="http://schemas.openxmlformats.org/officeDocument/2006/relationships/image" Target="../media/image128.wmf"/><Relationship Id="rId4" Type="http://schemas.openxmlformats.org/officeDocument/2006/relationships/image" Target="../media/image13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Relationship Id="rId5" Type="http://schemas.openxmlformats.org/officeDocument/2006/relationships/image" Target="../media/image136.wmf"/><Relationship Id="rId4" Type="http://schemas.openxmlformats.org/officeDocument/2006/relationships/image" Target="../media/image13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4" Type="http://schemas.openxmlformats.org/officeDocument/2006/relationships/image" Target="../media/image14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3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5" Type="http://schemas.openxmlformats.org/officeDocument/2006/relationships/image" Target="../media/image168.wmf"/><Relationship Id="rId4" Type="http://schemas.openxmlformats.org/officeDocument/2006/relationships/image" Target="../media/image16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5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wmf"/><Relationship Id="rId1" Type="http://schemas.openxmlformats.org/officeDocument/2006/relationships/image" Target="../media/image184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wmf"/><Relationship Id="rId1" Type="http://schemas.openxmlformats.org/officeDocument/2006/relationships/image" Target="../media/image188.e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191.wmf"/><Relationship Id="rId1" Type="http://schemas.openxmlformats.org/officeDocument/2006/relationships/image" Target="../media/image190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emf"/><Relationship Id="rId1" Type="http://schemas.openxmlformats.org/officeDocument/2006/relationships/image" Target="../media/image19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8.e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3.emf"/><Relationship Id="rId1" Type="http://schemas.openxmlformats.org/officeDocument/2006/relationships/image" Target="../media/image202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0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6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1.e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emf"/><Relationship Id="rId1" Type="http://schemas.openxmlformats.org/officeDocument/2006/relationships/image" Target="../media/image248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emf"/><Relationship Id="rId1" Type="http://schemas.openxmlformats.org/officeDocument/2006/relationships/image" Target="../media/image105.emf"/><Relationship Id="rId4" Type="http://schemas.openxmlformats.org/officeDocument/2006/relationships/image" Target="../media/image10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66387-F79C-3241-B108-4DEE93A4C339}" type="datetimeFigureOut">
              <a:rPr lang="fr-FR" smtClean="0"/>
              <a:pPr/>
              <a:t>11/12/2013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21262-0B98-EC4A-BC5F-BC75CA875E5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439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2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Big variarity of instruments  more the ~ 111k instruments</a:t>
            </a:r>
          </a:p>
          <a:p>
            <a:r>
              <a:rPr lang="fr-FR" altLang="en-US" smtClean="0"/>
              <a:t>Every measurable is described with the requirements in the different parts of the machine, as well as their number.</a:t>
            </a: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C78F8F8-820B-4663-8629-8776A46381EB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The much challenging requirements comes from the main Linacs.</a:t>
            </a:r>
          </a:p>
          <a:p>
            <a:r>
              <a:rPr lang="fr-FR" altLang="en-US" smtClean="0"/>
              <a:t>Not only to the big numbers of instrument to beb build and maintained.</a:t>
            </a:r>
          </a:p>
          <a:p>
            <a:endParaRPr lang="fr-FR" altLang="en-US" smtClean="0"/>
          </a:p>
          <a:p>
            <a:r>
              <a:rPr lang="fr-FR" altLang="en-US" smtClean="0"/>
              <a:t>For the main linac we need  4000 high resolution/high accuracy BPMs. With 50 nm resolution. In the BDS down to 3nm. Resoultions in the order of 10nm has been demonstrated but with high Q cavity BPMs …we cannot due to the required time resolution. In ATF2 the highest number of cavity  BPMs in history 30pc</a:t>
            </a:r>
          </a:p>
          <a:p>
            <a:endParaRPr lang="fr-FR" altLang="en-US" smtClean="0"/>
          </a:p>
          <a:p>
            <a:r>
              <a:rPr lang="fr-FR" altLang="en-US" smtClean="0"/>
              <a:t>For the DB more than 40000 which demands a close eye on costs and simplicity both for manufaturing and maintenance…1% down means 400 BPMs down</a:t>
            </a:r>
          </a:p>
          <a:p>
            <a:endParaRPr lang="fr-FR" altLang="en-US" smtClean="0"/>
          </a:p>
          <a:p>
            <a:r>
              <a:rPr lang="fr-FR" altLang="en-US" smtClean="0"/>
              <a:t>Outside the main linacs we have another 8000 BPMs almost 10 times more than LHC</a:t>
            </a:r>
          </a:p>
          <a:p>
            <a:endParaRPr lang="fr-FR" altLang="en-US" smtClean="0"/>
          </a:p>
        </p:txBody>
      </p:sp>
      <p:sp>
        <p:nvSpPr>
          <p:cNvPr id="686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A539C5-DB08-47A5-8F25-74474764D310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Challenges CLIC Main Beam 50n with 10ns time resolution, low Q stainless steel</a:t>
            </a:r>
          </a:p>
          <a:p>
            <a:endParaRPr lang="fr-FR" altLang="en-US" smtClean="0"/>
          </a:p>
          <a:p>
            <a:r>
              <a:rPr lang="fr-FR" altLang="en-US" smtClean="0"/>
              <a:t>Three BPM types and three different acquisition system types</a:t>
            </a:r>
          </a:p>
          <a:p>
            <a:r>
              <a:rPr lang="fr-FR" altLang="en-US" smtClean="0"/>
              <a:t>Cavity BPM 14GHz</a:t>
            </a:r>
          </a:p>
          <a:p>
            <a:r>
              <a:rPr lang="fr-FR" altLang="en-US" smtClean="0"/>
              <a:t>Damping ring BPM 2 GHz</a:t>
            </a:r>
          </a:p>
          <a:p>
            <a:r>
              <a:rPr lang="fr-FR" altLang="en-US" smtClean="0"/>
              <a:t>Direct sampling 2-500MHz</a:t>
            </a:r>
          </a:p>
          <a:p>
            <a:endParaRPr lang="fr-FR" altLang="en-US" smtClean="0"/>
          </a:p>
          <a:p>
            <a:r>
              <a:rPr lang="fr-FR" altLang="en-US" smtClean="0"/>
              <a:t>Calibration is mandatory to obtain the high demands on accuracy, which increas the complexity significantly.</a:t>
            </a:r>
          </a:p>
        </p:txBody>
      </p:sp>
      <p:sp>
        <p:nvSpPr>
          <p:cNvPr id="696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782CA1F-2E4D-4ADD-B97F-228F827193F5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Challenges CLIC Main Beam</a:t>
            </a:r>
          </a:p>
        </p:txBody>
      </p:sp>
      <p:sp>
        <p:nvSpPr>
          <p:cNvPr id="716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2CB296C-6C02-48DA-BF57-CF04916B65C4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Challenges CLIC Main Beam</a:t>
            </a:r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5C861A7-7615-4A6D-846C-C4E86DC5F8DA}" type="slidenum">
              <a:rPr lang="en-US" altLang="en-US">
                <a:solidFill>
                  <a:prstClr val="black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16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17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18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19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20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21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C37CD-FBF0-4849-9FF3-5A2F2FEFA1FF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594BB6-A87F-4F77-AE3F-24385C5A30AD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24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EC18CD-2777-4B3F-A4BC-701476F38404}" type="slidenum">
              <a:rPr lang="en-GB" altLang="en-US"/>
              <a:pPr/>
              <a:t>26</a:t>
            </a:fld>
            <a:endParaRPr lang="en-GB" altLang="en-US"/>
          </a:p>
        </p:txBody>
      </p:sp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6175" y="692150"/>
            <a:ext cx="4562475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3463" y="4338018"/>
            <a:ext cx="5026389" cy="41205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17" tIns="46109" rIns="92217" bIns="46109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4A52965-0695-4F0E-87A5-21E56AD4A401}" type="slidenum">
              <a:rPr lang="en-GB" altLang="en-US"/>
              <a:pPr/>
              <a:t>28</a:t>
            </a:fld>
            <a:endParaRPr lang="en-GB" altLang="en-US"/>
          </a:p>
        </p:txBody>
      </p:sp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6175" y="692150"/>
            <a:ext cx="4562475" cy="3422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3463" y="4338018"/>
            <a:ext cx="5026389" cy="412059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17" tIns="46109" rIns="92217" bIns="46109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33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34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35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36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4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37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38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39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46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56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61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62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63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>
                <a:ea typeface="ＭＳ Ｐゴシック" pitchFamily="-112" charset="-128"/>
                <a:cs typeface="ＭＳ Ｐゴシック" pitchFamily="-112" charset="-128"/>
              </a:rPr>
              <a:t>Beam power</a:t>
            </a:r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122CD8-1C9E-AF4B-8F4C-FCDFA1ADEB33}" type="slidenum">
              <a:rPr lang="fr-FR" smtClean="0">
                <a:solidFill>
                  <a:prstClr val="black"/>
                </a:solidFill>
              </a:rPr>
              <a:pPr/>
              <a:t>65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>
                <a:ea typeface="ＭＳ Ｐゴシック" pitchFamily="-112" charset="-128"/>
                <a:cs typeface="ＭＳ Ｐゴシック" pitchFamily="-112" charset="-128"/>
              </a:rPr>
              <a:t>Easy and cost effective</a:t>
            </a: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6E25EC-0E08-DA43-B75D-E8179BB40A55}" type="slidenum">
              <a:rPr lang="fr-FR" smtClean="0">
                <a:solidFill>
                  <a:prstClr val="black"/>
                </a:solidFill>
              </a:rPr>
              <a:pPr/>
              <a:t>66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5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/>
              <a:t>Moved to last position</a:t>
            </a:r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9E10B2F-FAAD-DB45-8B76-2FFB999FAC2C}" type="slidenum">
              <a:rPr lang="fr-FR" smtClean="0">
                <a:solidFill>
                  <a:prstClr val="black"/>
                </a:solidFill>
                <a:latin typeface="Comic Sans MS" charset="0"/>
              </a:rPr>
              <a:pPr/>
              <a:t>92</a:t>
            </a:fld>
            <a:endParaRPr lang="fr-FR" smtClean="0">
              <a:solidFill>
                <a:prstClr val="black"/>
              </a:solidFill>
              <a:latin typeface="Comic Sans MS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/>
              <a:t>fautes</a:t>
            </a:r>
          </a:p>
        </p:txBody>
      </p:sp>
      <p:sp>
        <p:nvSpPr>
          <p:cNvPr id="583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81258E-A524-F24F-B2DA-252E101E2FC6}" type="slidenum">
              <a:rPr lang="fr-FR" smtClean="0">
                <a:solidFill>
                  <a:prstClr val="black"/>
                </a:solidFill>
                <a:latin typeface="Comic Sans MS" charset="0"/>
              </a:rPr>
              <a:pPr/>
              <a:t>93</a:t>
            </a:fld>
            <a:endParaRPr lang="fr-FR" smtClean="0">
              <a:solidFill>
                <a:prstClr val="black"/>
              </a:solidFill>
              <a:latin typeface="Comic Sans MS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/>
              <a:t>W.P.</a:t>
            </a: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5EC3FD-01F2-9B4C-9E41-F08B358FFC88}" type="slidenum">
              <a:rPr lang="fr-FR" smtClean="0">
                <a:solidFill>
                  <a:prstClr val="black"/>
                </a:solidFill>
                <a:latin typeface="Comic Sans MS" charset="0"/>
              </a:rPr>
              <a:pPr/>
              <a:t>99</a:t>
            </a:fld>
            <a:endParaRPr lang="fr-FR" smtClean="0">
              <a:solidFill>
                <a:prstClr val="black"/>
              </a:solidFill>
              <a:latin typeface="Comic Sans MS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/>
              <a:t>Index of refraction</a:t>
            </a:r>
          </a:p>
          <a:p>
            <a:endParaRPr lang="fr-FR" smtClean="0"/>
          </a:p>
        </p:txBody>
      </p:sp>
      <p:sp>
        <p:nvSpPr>
          <p:cNvPr id="706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F27633-4929-A242-8938-9295E9725AFF}" type="slidenum">
              <a:rPr lang="fr-FR" smtClean="0">
                <a:solidFill>
                  <a:prstClr val="black"/>
                </a:solidFill>
                <a:latin typeface="Comic Sans MS" charset="0"/>
              </a:rPr>
              <a:pPr/>
              <a:t>101</a:t>
            </a:fld>
            <a:endParaRPr lang="fr-FR" smtClean="0">
              <a:solidFill>
                <a:prstClr val="black"/>
              </a:solidFill>
              <a:latin typeface="Comic Sans MS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r-FR" smtClean="0"/>
              <a:t>Suppress the wollaston prism</a:t>
            </a:r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04EED8-0F22-EB49-AEF7-A5BEC7D9033C}" type="slidenum">
              <a:rPr lang="fr-FR" smtClean="0">
                <a:solidFill>
                  <a:prstClr val="black"/>
                </a:solidFill>
                <a:latin typeface="Comic Sans MS" charset="0"/>
              </a:rPr>
              <a:pPr/>
              <a:t>102</a:t>
            </a:fld>
            <a:endParaRPr lang="fr-FR" smtClean="0">
              <a:solidFill>
                <a:prstClr val="black"/>
              </a:solidFill>
              <a:latin typeface="Comic Sans MS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105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106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108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4" y="4342115"/>
            <a:ext cx="5485754" cy="41159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4" y="4342115"/>
            <a:ext cx="5485754" cy="41159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6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solidFill>
                  <a:prstClr val="black"/>
                </a:solidFill>
                <a:latin typeface="Times New Roman" pitchFamily="-110" charset="0"/>
              </a:rPr>
              <a:pPr/>
              <a:t>117</a:t>
            </a:fld>
            <a:endParaRPr lang="en-US">
              <a:solidFill>
                <a:prstClr val="black"/>
              </a:solidFill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7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8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9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664BD-27FB-1145-9BCC-BCC3ACEE53ED}" type="slidenum">
              <a:rPr lang="en-US">
                <a:latin typeface="Times New Roman" pitchFamily="-110" charset="0"/>
              </a:rPr>
              <a:pPr/>
              <a:t>10</a:t>
            </a:fld>
            <a:endParaRPr lang="en-US">
              <a:latin typeface="Times New Roman" pitchFamily="-110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D170-E682-4346-87FB-9E840FF3141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6709-5310-4ADC-B98D-F92518C809E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39EF-67A3-4B63-A458-122FFCE490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22686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EC72E-85F6-4637-A197-BDF18BC2BA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4814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ERN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3"/>
          <p:cNvSpPr>
            <a:spLocks noChangeArrowheads="1"/>
          </p:cNvSpPr>
          <p:nvPr userDrawn="1"/>
        </p:nvSpPr>
        <p:spPr bwMode="auto">
          <a:xfrm>
            <a:off x="1857375" y="549275"/>
            <a:ext cx="7286625" cy="93663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00477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en-US" sz="1800" smtClean="0">
              <a:solidFill>
                <a:prstClr val="black"/>
              </a:solidFill>
            </a:endParaRPr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>
            <a:off x="-3175" y="0"/>
            <a:ext cx="1849438" cy="782638"/>
            <a:chOff x="0" y="0"/>
            <a:chExt cx="1165" cy="493"/>
          </a:xfrm>
        </p:grpSpPr>
        <p:pic>
          <p:nvPicPr>
            <p:cNvPr id="5" name="Picture 30" descr="0609001_04-A4-at-144-dpi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65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31"/>
            <p:cNvSpPr>
              <a:spLocks noChangeArrowheads="1"/>
            </p:cNvSpPr>
            <p:nvPr/>
          </p:nvSpPr>
          <p:spPr bwMode="auto">
            <a:xfrm>
              <a:off x="0" y="246"/>
              <a:ext cx="1165" cy="168"/>
            </a:xfrm>
            <a:prstGeom prst="rect">
              <a:avLst/>
            </a:prstGeom>
            <a:gradFill rotWithShape="1">
              <a:gsLst>
                <a:gs pos="0">
                  <a:srgbClr val="000032">
                    <a:alpha val="32999"/>
                  </a:srgbClr>
                </a:gs>
                <a:gs pos="100000">
                  <a:srgbClr val="00001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 sz="1800" smtClean="0">
                <a:solidFill>
                  <a:prstClr val="black"/>
                </a:solidFill>
              </a:endParaRPr>
            </a:p>
          </p:txBody>
        </p:sp>
        <p:sp>
          <p:nvSpPr>
            <p:cNvPr id="7" name="Rectangle 32"/>
            <p:cNvSpPr>
              <a:spLocks noChangeArrowheads="1"/>
            </p:cNvSpPr>
            <p:nvPr/>
          </p:nvSpPr>
          <p:spPr bwMode="auto">
            <a:xfrm>
              <a:off x="0" y="372"/>
              <a:ext cx="1165" cy="4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fr-FR" altLang="en-US" sz="1800" smtClean="0">
                <a:solidFill>
                  <a:prstClr val="black"/>
                </a:solidFill>
              </a:endParaRPr>
            </a:p>
          </p:txBody>
        </p:sp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664" y="190"/>
              <a:ext cx="483" cy="303"/>
              <a:chOff x="3073" y="2629"/>
              <a:chExt cx="2698" cy="1691"/>
            </a:xfrm>
          </p:grpSpPr>
          <p:pic>
            <p:nvPicPr>
              <p:cNvPr id="9" name="Picture 35" descr="Image9b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5" y="2759"/>
                <a:ext cx="1546" cy="1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36" descr="Image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3" y="2629"/>
                <a:ext cx="2087" cy="1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1" name="Picture 20" descr="International Workshop on Future Linear Colliders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1020763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492875"/>
            <a:ext cx="23145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92875"/>
            <a:ext cx="46164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1088" y="6492875"/>
            <a:ext cx="44291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574A77-7062-4AD6-A4B9-8BA6D6B40A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64962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B2FF9-4108-49BB-A96E-DC53134BCF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009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23AB0-87AD-4A5A-9D7E-05E65A1D1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52838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249E1-D1C1-45D7-8007-2A0FD0E89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417914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5384-61F4-4EDD-BE21-17B3E7AA53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22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5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166B-F840-4AB5-9BC1-25604A531D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99E6-EF5B-47D6-8750-A13D02AD4AB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281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0C089-8FB9-475B-A55B-6279BFEF960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635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E2A50-17DA-4D2C-AB3A-86194879ABF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46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4843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E9337-1580-4654-B909-2610691A5C6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14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DA998-2388-48AE-9C91-3B977E26418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5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8001C-216D-4EFD-AB47-2136D447261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43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02587-6669-40D2-9A6B-ADC6A3E582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23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E4AEF-AE32-4560-A3BE-0E404E79512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20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D824-0AA4-4C61-827E-CCD98F6DFC5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A6FA4-6919-422D-BC01-71600AFA2C6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388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C47C1-5983-46B9-947B-7C3B6B5A0F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07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9" y="274650"/>
            <a:ext cx="2071687" cy="573563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94" y="274650"/>
            <a:ext cx="6067425" cy="57356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3442-E7F4-42DC-877C-68611E8DC9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9065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E255A1-33B7-6543-BA18-BCBE923E9B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106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4B5E6-6975-354B-BF01-7BDCE2E8C5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45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E7A6D-0EEC-6C44-ADD2-674515D9C05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08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5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86ED-A127-2947-9D54-2BAD7BD6D4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8795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DAB44-B10E-BA4A-BAD6-51F8DB0886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355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7F26DF-4DAB-344C-A04F-A8C110CF5C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901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9A22C-1F00-914E-AD07-87609310B3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9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201D-46BE-4C0E-B9D6-19B9D8E8784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7371B-F6EC-A945-86CD-CFF6FCCB55D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403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7923E3-0CA9-ED46-A2BC-FA7F18F0E0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821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2ACDF-E42E-5B4E-BE24-F93BBF7FDD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9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5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03FB4-F67E-6947-B7C7-C202A737F7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7100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971AE-8DD0-4118-A24C-CE4B1FB45B1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35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9BA52-0315-44F5-BC36-20DC71BDCE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402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A87F6-3D97-43D2-B502-3B814D7DEA6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3729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5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9C172-24A4-471C-8BA7-4ADAC8E62FC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892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C9A8B-8E90-4E3A-AFFD-EE2126DF28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443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4C68E-D2A2-4AD8-AA6E-8ECA64F09D3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4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5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5DE88-FC66-4138-9F35-8D5AB4289CB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9859A-F767-4E21-BFDF-B17DD903F26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538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91C0E-8E26-4498-8FF7-8CEB11E07FE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5061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E4563-DC3E-402E-9F42-2FACA52173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155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4A05C-011D-442D-A4D9-1800C5AFDCA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0398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5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C3EDF-A209-415D-9A92-AE7B120AD7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093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5" y="1600206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6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2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D83DA82-0851-4307-8ACA-42C03D7738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726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5" y="1600206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600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6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2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C29ED55-52BE-41D0-8B4F-25DCAC629F6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9405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" y="3902087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22086" y="719365"/>
            <a:ext cx="7772400" cy="15557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Date Placeholder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6" y="6248400"/>
            <a:ext cx="2895600" cy="4572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2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425C3A-AEC0-4B6C-9556-BAADF136B9DA}" type="slidenum">
              <a:rPr lang="en-US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6" name="Picture 15" descr="CERN_logo_400x400[1]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688" y="65320"/>
            <a:ext cx="729343" cy="7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8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18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79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5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94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F28D0-4501-4127-AFC1-27C97D48302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571" y="142649"/>
            <a:ext cx="8186057" cy="6628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3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056" y="157163"/>
            <a:ext cx="8229601" cy="6207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5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6675"/>
            <a:ext cx="4038600" cy="479425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527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CBD76-A542-4317-A8A3-71A1F1C2BF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774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0ABC0-2D20-407E-8D52-211995C3C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4021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7408C-6D18-4D8F-A1AD-D5C3C4613C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743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C9D6B-E6CE-4F08-B6DB-EE861CCEE0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608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74C2-E5CA-4343-A3D7-9F99AFC8AC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079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D22C5-B7F3-458C-9295-FA85E2F3D9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3207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1FE67-AD49-4150-A8D5-01BD8874B2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2428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B3260-7552-4A3B-AD9C-F18B4A6A03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2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B098B-F06A-46B0-8B1A-776E30A6135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B62E2-D9FE-4C18-A4A5-D6429126F0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98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A2A13-4727-4280-961A-3607D260F9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826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61711-C13E-46A7-9A8F-9DA55CDD2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720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A10957D3-F563-4368-B4C2-5782F5112FA9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93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9A721-9FB9-4746-A111-480495DD101C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1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5BF8CF3D-10D9-4AC5-AB78-7E7EAFC802C8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6214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EA19E-BDAF-455C-A665-D3364CC425A4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0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BE72-4BB5-4730-A373-772DC3E326B0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37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97748-D4E0-4A7E-8B13-51FA9256908B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22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ED679-807E-4EA1-B301-32F32024AD9E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90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DB5E-08DA-4D65-A594-C9DCEA1B911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B16B-D045-4623-923B-032D89F18BAB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27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77DB-0115-4D5B-9C39-621DF70FB190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321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8E0F9-2981-406B-B262-0EFF14590506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8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561EF-3918-419E-9B68-AC8CCE02E0C3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083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19513" y="6524625"/>
            <a:ext cx="1682750" cy="196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H="1" flipV="1">
            <a:off x="150813" y="914400"/>
            <a:ext cx="7640637" cy="1905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175" y="6667500"/>
            <a:ext cx="10287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7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193675"/>
            <a:ext cx="12842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6524625"/>
            <a:ext cx="1512888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0000"/>
                </a:solidFill>
                <a:latin typeface="Times New Roman" pitchFamily="18" charset="0"/>
              </a:rPr>
              <a:t>Fermi internal review. Nov 2005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000000"/>
                </a:solidFill>
                <a:latin typeface="Times New Roman" pitchFamily="18" charset="0"/>
              </a:rPr>
              <a:t>page </a:t>
            </a:r>
            <a:fld id="{52A40EBC-B55F-403D-B2CE-FD0EB18E725E}" type="slidenum">
              <a:rPr lang="en-US" sz="800">
                <a:solidFill>
                  <a:srgbClr val="000000"/>
                </a:solidFill>
                <a:latin typeface="Times New Roman" pitchFamily="18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0225" y="6503988"/>
            <a:ext cx="604838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" y="801688"/>
            <a:ext cx="601663" cy="211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FFFFFF"/>
                </a:solidFill>
                <a:latin typeface="Times New Roman" pitchFamily="18" charset="0"/>
              </a:rPr>
              <a:t>John Byrd</a:t>
            </a:r>
          </a:p>
        </p:txBody>
      </p:sp>
      <p:sp>
        <p:nvSpPr>
          <p:cNvPr id="19866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866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wrap="none"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7467DD-5E5C-4A0B-BBAD-8D2BD2BC44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4957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42629-0E05-48D7-B138-7E8926ABC4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998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60A63-81C7-477D-9ECA-0F10C246B0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00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31900"/>
            <a:ext cx="38100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1900"/>
            <a:ext cx="3810000" cy="486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FB7DA-265A-4802-B316-A497E43AB2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026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8FE07-1698-4E23-AE02-9ABDB39D06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015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6A85-4351-4B7F-8103-84D3B8F0D6F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7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56FF-0285-47D8-B33E-DF9F1508793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4BDCE-1808-456D-9BE2-3ABBA31A01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939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221C4-871A-4ABD-B11D-D229480B7D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5313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4FE77-410B-4428-B2F2-4291DAD0E8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331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04B60-8A0A-4D8E-90F9-FBF98043C5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549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0"/>
            <a:ext cx="19621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0"/>
            <a:ext cx="57340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46C17-19DE-4A0D-91A0-50C731A0C7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8263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99E6-EF5B-47D6-8750-A13D02AD4AB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4851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0C089-8FB9-475B-A55B-6279BFEF960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302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E2A50-17DA-4D2C-AB3A-86194879ABF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94196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14843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E9337-1580-4654-B909-2610691A5C6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133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DA998-2388-48AE-9C91-3B977E26418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2887-0B77-4BCE-8743-8C6F5FD9FDA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8001C-216D-4EFD-AB47-2136D447261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13821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02587-6669-40D2-9A6B-ADC6A3E582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170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E4AEF-AE32-4560-A3BE-0E404E79512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340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A6FA4-6919-422D-BC01-71600AFA2C6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973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C47C1-5983-46B9-947B-7C3B6B5A0F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6244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274638"/>
            <a:ext cx="2071687" cy="573563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274638"/>
            <a:ext cx="6067425" cy="57356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3442-E7F4-42DC-877C-68611E8DC9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0726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B1A7D-E50E-45CF-B6B6-1917567BF5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17551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1FDC2-E8D2-407D-A281-A787E00B44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477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9DD8-40CE-4006-BD43-090CE7C17E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1395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2011 - T. Lefevre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E7D49-974D-444E-80C6-AD31878256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84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6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6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3494F-05BC-4A1C-BDB5-8B9B7A3C175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11/12/2013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6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2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8C396-12B8-3D4F-978C-5C9E51E0F2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October 2011 - T. Lefevre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/>
              <a:t>Status of the CLIC instrumentation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35555C63-A77D-40D4-BFA0-4C8175D3E9E1}" type="slidenum">
              <a:rPr lang="en-US" altLang="en-US">
                <a:ea typeface="MS PGothic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112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56115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6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>
                <a:latin typeface="+mn-lt"/>
              </a:defRPr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6115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>
                <a:latin typeface="+mn-lt"/>
              </a:defRPr>
            </a:lvl1pPr>
          </a:lstStyle>
          <a:p>
            <a:pPr defTabSz="914400" fontAlgn="base">
              <a:spcAft>
                <a:spcPct val="0"/>
              </a:spcAft>
              <a:defRPr/>
            </a:pPr>
            <a:fld id="{85E66BCD-431D-40D2-BA6C-A6042D6B8C5E}" type="slidenum">
              <a:rPr lang="en-GB">
                <a:solidFill>
                  <a:srgbClr val="000000"/>
                </a:solidFill>
              </a:rPr>
              <a:pPr defTabSz="914400" fontAlgn="base"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053" name="Picture 6" descr="desy-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15900"/>
            <a:ext cx="6159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900"/>
            <a:ext cx="4556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1160" name="Text Box 8"/>
          <p:cNvSpPr txBox="1">
            <a:spLocks noChangeArrowheads="1"/>
          </p:cNvSpPr>
          <p:nvPr/>
        </p:nvSpPr>
        <p:spPr bwMode="auto">
          <a:xfrm>
            <a:off x="1476376" y="12"/>
            <a:ext cx="6118225" cy="7651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0C0C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tIns="154800"/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5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6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6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6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8A38703-9B4F-FA40-ABEC-25369C974977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3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6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6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6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BAB9C9E8-DBCE-4541-85B2-48CC53DE8DA2}" type="slidenum">
              <a:rPr lang="en-US" altLang="en-U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4" y="3902087"/>
            <a:ext cx="3400425" cy="2949575"/>
            <a:chOff x="0" y="2458"/>
            <a:chExt cx="2142" cy="185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48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42649"/>
            <a:ext cx="823685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6" y="1336675"/>
            <a:ext cx="82296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05588"/>
            <a:ext cx="9144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 descr="CERN_logo_400x400[1].gif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1688" y="65320"/>
            <a:ext cx="729343" cy="7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87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Clr>
          <a:srgbClr val="FFCC00"/>
        </a:buClr>
        <a:buSzPct val="80000"/>
        <a:buFont typeface="Arial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CCFF"/>
        </a:buClr>
        <a:buSzPct val="80000"/>
        <a:buFont typeface="Arial" charset="0"/>
        <a:buChar char="●"/>
        <a:defRPr sz="2400">
          <a:solidFill>
            <a:srgbClr val="FFC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80000"/>
        <a:buFont typeface="Arial" charset="0"/>
        <a:buChar char="●"/>
        <a:defRPr sz="2000">
          <a:solidFill>
            <a:srgbClr val="33CC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charset="0"/>
        <a:buChar char="●"/>
        <a:defRPr>
          <a:solidFill>
            <a:srgbClr val="FF99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Click to edit Master text styles</a:t>
            </a:r>
          </a:p>
          <a:p>
            <a:pPr lvl="1"/>
            <a:r>
              <a:rPr lang="ru-RU" altLang="en-US" smtClean="0"/>
              <a:t>Second level</a:t>
            </a:r>
          </a:p>
          <a:p>
            <a:pPr lvl="2"/>
            <a:r>
              <a:rPr lang="ru-RU" altLang="en-US" smtClean="0"/>
              <a:t>Third level</a:t>
            </a:r>
          </a:p>
          <a:p>
            <a:pPr lvl="3"/>
            <a:r>
              <a:rPr lang="ru-RU" altLang="en-US" smtClean="0"/>
              <a:t>Fourth level</a:t>
            </a:r>
          </a:p>
          <a:p>
            <a:pPr lvl="4"/>
            <a:r>
              <a:rPr lang="ru-R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AD6BA5B-5745-4868-816C-FEF2C732597C}" type="slidenum">
              <a:rPr lang="ru-RU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2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914400"/>
            <a:fld id="{0921F02D-E1BD-440D-AF95-9783C231E864}" type="datetime1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914400"/>
              <a:t>11/12/2013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/>
                </a:solidFill>
              </a:rPr>
              <a:t>WEAL3 Beam Profile 2 IBIC2013, L. Bobb, 18th September 2013 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78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719513" y="6524625"/>
            <a:ext cx="1682750" cy="196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 flipH="1" flipV="1">
            <a:off x="150813" y="914400"/>
            <a:ext cx="7640637" cy="1905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175" y="6667500"/>
            <a:ext cx="10287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8197" name="Picture 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193675"/>
            <a:ext cx="12842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0225" y="6503988"/>
            <a:ext cx="604838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52400" y="801688"/>
            <a:ext cx="601663" cy="2111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>
                <a:solidFill>
                  <a:srgbClr val="FFFFFF"/>
                </a:solidFill>
                <a:latin typeface="Times New Roman" pitchFamily="18" charset="0"/>
              </a:rPr>
              <a:t>John Byrd</a:t>
            </a:r>
          </a:p>
        </p:txBody>
      </p:sp>
      <p:sp>
        <p:nvSpPr>
          <p:cNvPr id="820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20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31900"/>
            <a:ext cx="77724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8A9A839-354B-4930-846E-C0D4C4C7FAAE}" type="slidenum">
              <a:rPr lang="en-US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3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56115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>
                <a:latin typeface="+mn-lt"/>
              </a:defRPr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  <p:sp>
        <p:nvSpPr>
          <p:cNvPr id="56115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kumimoji="0" sz="1400">
                <a:latin typeface="+mn-lt"/>
              </a:defRPr>
            </a:lvl1pPr>
          </a:lstStyle>
          <a:p>
            <a:pPr defTabSz="914400" fontAlgn="base">
              <a:spcAft>
                <a:spcPct val="0"/>
              </a:spcAft>
              <a:defRPr/>
            </a:pPr>
            <a:fld id="{85E66BCD-431D-40D2-BA6C-A6042D6B8C5E}" type="slidenum">
              <a:rPr lang="en-GB">
                <a:solidFill>
                  <a:srgbClr val="000000"/>
                </a:solidFill>
              </a:rPr>
              <a:pPr defTabSz="914400" fontAlgn="base"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2053" name="Picture 6" descr="desy-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115888"/>
            <a:ext cx="6159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4556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1160" name="Text Box 8"/>
          <p:cNvSpPr txBox="1">
            <a:spLocks noChangeArrowheads="1"/>
          </p:cNvSpPr>
          <p:nvPr/>
        </p:nvSpPr>
        <p:spPr bwMode="auto">
          <a:xfrm>
            <a:off x="1476375" y="0"/>
            <a:ext cx="6118225" cy="7651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0C0C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tIns="154800"/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1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5.bin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png"/><Relationship Id="rId2" Type="http://schemas.openxmlformats.org/officeDocument/2006/relationships/image" Target="../media/image179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7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248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241.emf"/><Relationship Id="rId10" Type="http://schemas.openxmlformats.org/officeDocument/2006/relationships/image" Target="../media/image249.emf"/><Relationship Id="rId4" Type="http://schemas.openxmlformats.org/officeDocument/2006/relationships/image" Target="../media/image179.wmf"/><Relationship Id="rId9" Type="http://schemas.openxmlformats.org/officeDocument/2006/relationships/oleObject" Target="../embeddings/oleObject67.bin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2.pn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29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9.jpeg"/><Relationship Id="rId3" Type="http://schemas.openxmlformats.org/officeDocument/2006/relationships/image" Target="../media/image254.jpeg"/><Relationship Id="rId7" Type="http://schemas.openxmlformats.org/officeDocument/2006/relationships/image" Target="../media/image258.jpeg"/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57.jpeg"/><Relationship Id="rId5" Type="http://schemas.openxmlformats.org/officeDocument/2006/relationships/image" Target="../media/image256.jpeg"/><Relationship Id="rId10" Type="http://schemas.openxmlformats.org/officeDocument/2006/relationships/image" Target="../media/image261.jpeg"/><Relationship Id="rId4" Type="http://schemas.openxmlformats.org/officeDocument/2006/relationships/image" Target="../media/image255.jpeg"/><Relationship Id="rId9" Type="http://schemas.openxmlformats.org/officeDocument/2006/relationships/image" Target="../media/image260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3.jpe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5.jpe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emf"/><Relationship Id="rId2" Type="http://schemas.openxmlformats.org/officeDocument/2006/relationships/image" Target="../media/image179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67.emf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8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nobelprize.org/nobel_prizes/physics/laureates/2005/hansch-lecture.html" TargetMode="Externa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70.jpeg"/><Relationship Id="rId1" Type="http://schemas.openxmlformats.org/officeDocument/2006/relationships/slideLayout" Target="../slideLayouts/slideLayout79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3.png"/><Relationship Id="rId2" Type="http://schemas.openxmlformats.org/officeDocument/2006/relationships/image" Target="../media/image272.jpeg"/><Relationship Id="rId1" Type="http://schemas.openxmlformats.org/officeDocument/2006/relationships/slideLayout" Target="../slideLayouts/slideLayout79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4.png"/><Relationship Id="rId1" Type="http://schemas.openxmlformats.org/officeDocument/2006/relationships/slideLayout" Target="../slideLayouts/slideLayout75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5.png"/><Relationship Id="rId1" Type="http://schemas.openxmlformats.org/officeDocument/2006/relationships/slideLayout" Target="../slideLayouts/slideLayout80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jpeg"/><Relationship Id="rId7" Type="http://schemas.openxmlformats.org/officeDocument/2006/relationships/image" Target="../media/image281.jpeg"/><Relationship Id="rId2" Type="http://schemas.openxmlformats.org/officeDocument/2006/relationships/image" Target="../media/image276.jpe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280.jpeg"/><Relationship Id="rId5" Type="http://schemas.openxmlformats.org/officeDocument/2006/relationships/image" Target="../media/image279.jpeg"/><Relationship Id="rId4" Type="http://schemas.openxmlformats.org/officeDocument/2006/relationships/image" Target="../media/image278.jpe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4.png"/><Relationship Id="rId4" Type="http://schemas.openxmlformats.org/officeDocument/2006/relationships/image" Target="../media/image283.png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6.png"/><Relationship Id="rId4" Type="http://schemas.openxmlformats.org/officeDocument/2006/relationships/oleObject" Target="???" TargetMode="Externa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6.wmf"/><Relationship Id="rId2" Type="http://schemas.openxmlformats.org/officeDocument/2006/relationships/image" Target="../media/image285.png"/><Relationship Id="rId1" Type="http://schemas.openxmlformats.org/officeDocument/2006/relationships/slideLayout" Target="../slideLayouts/slideLayout35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7.wmf"/><Relationship Id="rId1" Type="http://schemas.openxmlformats.org/officeDocument/2006/relationships/slideLayout" Target="../slideLayouts/slideLayout35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37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288.wmf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9.wmf"/><Relationship Id="rId1" Type="http://schemas.openxmlformats.org/officeDocument/2006/relationships/slideLayout" Target="../slideLayouts/slideLayout35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35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1.wmf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10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oleObject" Target="???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1.wmf"/><Relationship Id="rId5" Type="http://schemas.openxmlformats.org/officeDocument/2006/relationships/image" Target="../media/image40.png"/><Relationship Id="rId4" Type="http://schemas.openxmlformats.org/officeDocument/2006/relationships/oleObject" Target="???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0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png"/><Relationship Id="rId5" Type="http://schemas.openxmlformats.org/officeDocument/2006/relationships/oleObject" Target="???" TargetMode="Externa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gif"/><Relationship Id="rId3" Type="http://schemas.openxmlformats.org/officeDocument/2006/relationships/image" Target="../media/image58.png"/><Relationship Id="rId7" Type="http://schemas.openxmlformats.org/officeDocument/2006/relationships/image" Target="../media/image62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1.gif"/><Relationship Id="rId5" Type="http://schemas.openxmlformats.org/officeDocument/2006/relationships/image" Target="../media/image60.gif"/><Relationship Id="rId4" Type="http://schemas.openxmlformats.org/officeDocument/2006/relationships/image" Target="../media/image59.gif"/><Relationship Id="rId9" Type="http://schemas.openxmlformats.org/officeDocument/2006/relationships/image" Target="../media/image6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jpe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84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97.wmf"/><Relationship Id="rId17" Type="http://schemas.openxmlformats.org/officeDocument/2006/relationships/image" Target="../media/image9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91.wmf"/><Relationship Id="rId11" Type="http://schemas.openxmlformats.org/officeDocument/2006/relationships/image" Target="../media/image96.wmf"/><Relationship Id="rId5" Type="http://schemas.openxmlformats.org/officeDocument/2006/relationships/oleObject" Target="../embeddings/oleObject8.bin"/><Relationship Id="rId15" Type="http://schemas.openxmlformats.org/officeDocument/2006/relationships/image" Target="../media/image98.wmf"/><Relationship Id="rId10" Type="http://schemas.openxmlformats.org/officeDocument/2006/relationships/image" Target="../media/image93.wmf"/><Relationship Id="rId4" Type="http://schemas.openxmlformats.org/officeDocument/2006/relationships/image" Target="../media/image90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9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09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03.png"/><Relationship Id="rId12" Type="http://schemas.openxmlformats.org/officeDocument/2006/relationships/image" Target="../media/image10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6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02.png"/><Relationship Id="rId4" Type="http://schemas.openxmlformats.org/officeDocument/2006/relationships/image" Target="../media/image105.emf"/><Relationship Id="rId9" Type="http://schemas.openxmlformats.org/officeDocument/2006/relationships/image" Target="../media/image107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png"/><Relationship Id="rId7" Type="http://schemas.openxmlformats.org/officeDocument/2006/relationships/image" Target="../media/image115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4.wmf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19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8.wmf"/><Relationship Id="rId5" Type="http://schemas.openxmlformats.org/officeDocument/2006/relationships/image" Target="../media/image117.wmf"/><Relationship Id="rId4" Type="http://schemas.openxmlformats.org/officeDocument/2006/relationships/oleObject" Target="../embeddings/oleObject17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2.png"/><Relationship Id="rId5" Type="http://schemas.openxmlformats.org/officeDocument/2006/relationships/image" Target="../media/image121.wmf"/><Relationship Id="rId4" Type="http://schemas.openxmlformats.org/officeDocument/2006/relationships/oleObject" Target="../embeddings/oleObject1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127.wmf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26.wmf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22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9.wmf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131.wmf"/><Relationship Id="rId4" Type="http://schemas.openxmlformats.org/officeDocument/2006/relationships/image" Target="../media/image128.wmf"/><Relationship Id="rId9" Type="http://schemas.openxmlformats.org/officeDocument/2006/relationships/oleObject" Target="../embeddings/oleObject27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136.wmf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135.wmf"/><Relationship Id="rId4" Type="http://schemas.openxmlformats.org/officeDocument/2006/relationships/image" Target="../media/image132.wmf"/><Relationship Id="rId9" Type="http://schemas.openxmlformats.org/officeDocument/2006/relationships/oleObject" Target="../embeddings/oleObject31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37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58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58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40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142.wmf"/><Relationship Id="rId4" Type="http://schemas.openxmlformats.org/officeDocument/2006/relationships/image" Target="../media/image139.wmf"/><Relationship Id="rId9" Type="http://schemas.openxmlformats.org/officeDocument/2006/relationships/oleObject" Target="../embeddings/oleObject3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5.wmf"/><Relationship Id="rId4" Type="http://schemas.openxmlformats.org/officeDocument/2006/relationships/image" Target="../media/image144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6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4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jpe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5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230.png"/><Relationship Id="rId4" Type="http://schemas.openxmlformats.org/officeDocument/2006/relationships/image" Target="../media/image15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6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15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63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171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168.wmf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70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65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167.wmf"/><Relationship Id="rId4" Type="http://schemas.openxmlformats.org/officeDocument/2006/relationships/image" Target="../media/image164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169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72.wmf"/><Relationship Id="rId4" Type="http://schemas.openxmlformats.org/officeDocument/2006/relationships/oleObject" Target="../embeddings/oleObject4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75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17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8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81.emf"/><Relationship Id="rId4" Type="http://schemas.openxmlformats.org/officeDocument/2006/relationships/image" Target="../media/image180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83.jpeg"/><Relationship Id="rId4" Type="http://schemas.openxmlformats.org/officeDocument/2006/relationships/image" Target="../media/image182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87.wmf"/><Relationship Id="rId5" Type="http://schemas.openxmlformats.org/officeDocument/2006/relationships/image" Target="../media/image186.wmf"/><Relationship Id="rId4" Type="http://schemas.openxmlformats.org/officeDocument/2006/relationships/image" Target="../media/image184.w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89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18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3" Type="http://schemas.openxmlformats.org/officeDocument/2006/relationships/image" Target="../media/image193.emf"/><Relationship Id="rId7" Type="http://schemas.openxmlformats.org/officeDocument/2006/relationships/image" Target="../media/image191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190.wmf"/><Relationship Id="rId10" Type="http://schemas.openxmlformats.org/officeDocument/2006/relationships/image" Target="../media/image192.wmf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5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emf"/><Relationship Id="rId7" Type="http://schemas.openxmlformats.org/officeDocument/2006/relationships/image" Target="../media/image196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195.emf"/><Relationship Id="rId4" Type="http://schemas.openxmlformats.org/officeDocument/2006/relationships/oleObject" Target="../embeddings/oleObject56.bin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wmf"/><Relationship Id="rId3" Type="http://schemas.openxmlformats.org/officeDocument/2006/relationships/image" Target="../media/image118.wmf"/><Relationship Id="rId7" Type="http://schemas.openxmlformats.org/officeDocument/2006/relationships/image" Target="../media/image200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99.wmf"/><Relationship Id="rId5" Type="http://schemas.openxmlformats.org/officeDocument/2006/relationships/image" Target="../media/image197.emf"/><Relationship Id="rId10" Type="http://schemas.openxmlformats.org/officeDocument/2006/relationships/image" Target="../media/image198.emf"/><Relationship Id="rId4" Type="http://schemas.openxmlformats.org/officeDocument/2006/relationships/image" Target="../media/image119.gif"/><Relationship Id="rId9" Type="http://schemas.openxmlformats.org/officeDocument/2006/relationships/oleObject" Target="../embeddings/oleObject58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emf"/><Relationship Id="rId7" Type="http://schemas.openxmlformats.org/officeDocument/2006/relationships/image" Target="../media/image203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202.wmf"/><Relationship Id="rId4" Type="http://schemas.openxmlformats.org/officeDocument/2006/relationships/oleObject" Target="../embeddings/oleObject59.bin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205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7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211.gif"/><Relationship Id="rId5" Type="http://schemas.openxmlformats.org/officeDocument/2006/relationships/image" Target="../media/image210.png"/><Relationship Id="rId4" Type="http://schemas.openxmlformats.org/officeDocument/2006/relationships/oleObject" Target="../embeddings/oleObject61.bin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7" Type="http://schemas.openxmlformats.org/officeDocument/2006/relationships/image" Target="../media/image217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16.png"/><Relationship Id="rId5" Type="http://schemas.openxmlformats.org/officeDocument/2006/relationships/image" Target="../media/image215.jpeg"/><Relationship Id="rId4" Type="http://schemas.openxmlformats.org/officeDocument/2006/relationships/image" Target="../media/image214.jpe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219.wmf"/><Relationship Id="rId4" Type="http://schemas.openxmlformats.org/officeDocument/2006/relationships/image" Target="../media/image218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21.emf"/><Relationship Id="rId5" Type="http://schemas.openxmlformats.org/officeDocument/2006/relationships/image" Target="../media/image197.emf"/><Relationship Id="rId4" Type="http://schemas.openxmlformats.org/officeDocument/2006/relationships/image" Target="../media/image220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2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29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7" Type="http://schemas.openxmlformats.org/officeDocument/2006/relationships/image" Target="../media/image226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228.emf"/><Relationship Id="rId4" Type="http://schemas.openxmlformats.org/officeDocument/2006/relationships/image" Target="../media/image179.w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jpeg"/><Relationship Id="rId2" Type="http://schemas.openxmlformats.org/officeDocument/2006/relationships/image" Target="../media/image229.jpeg"/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231.emf"/><Relationship Id="rId4" Type="http://schemas.openxmlformats.org/officeDocument/2006/relationships/oleObject" Target="../embeddings/oleObject6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jpeg"/><Relationship Id="rId1" Type="http://schemas.openxmlformats.org/officeDocument/2006/relationships/slideLayout" Target="../slideLayouts/slideLayout29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wmf"/><Relationship Id="rId2" Type="http://schemas.openxmlformats.org/officeDocument/2006/relationships/image" Target="../media/image234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8.emf"/><Relationship Id="rId4" Type="http://schemas.openxmlformats.org/officeDocument/2006/relationships/image" Target="../media/image237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9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wmf"/><Relationship Id="rId2" Type="http://schemas.openxmlformats.org/officeDocument/2006/relationships/image" Target="../media/image240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1.emf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2.jpeg"/><Relationship Id="rId1" Type="http://schemas.openxmlformats.org/officeDocument/2006/relationships/slideLayout" Target="../slideLayouts/slideLayout29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emf"/><Relationship Id="rId2" Type="http://schemas.openxmlformats.org/officeDocument/2006/relationships/image" Target="../media/image179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3.w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345440"/>
            <a:ext cx="9144000" cy="6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spAutoFit/>
          </a:bodyPr>
          <a:lstStyle/>
          <a:p>
            <a:pPr algn="ctr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cs typeface="Calibri"/>
              </a:rPr>
              <a:t>Beam Instrumentation for Linear </a:t>
            </a: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  <a:cs typeface="Calibri"/>
              </a:rPr>
              <a:t>Colliders</a:t>
            </a:r>
            <a:endParaRPr lang="en-US" sz="3600" dirty="0">
              <a:effectLst>
                <a:outerShdw blurRad="38100" dist="38100" dir="2700000" algn="tl">
                  <a:srgbClr val="C0C0C0"/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>
            <a:off x="1863725" y="2407920"/>
            <a:ext cx="5746116" cy="384048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en-US" sz="2000" dirty="0" smtClean="0">
                <a:solidFill>
                  <a:srgbClr val="0066FF"/>
                </a:solidFill>
              </a:rPr>
              <a:t> </a:t>
            </a:r>
            <a:r>
              <a:rPr lang="en-US" sz="2000" dirty="0" smtClean="0">
                <a:solidFill>
                  <a:srgbClr val="0066FF"/>
                </a:solidFill>
              </a:rPr>
              <a:t>What is special about the beam instrumentation </a:t>
            </a:r>
          </a:p>
          <a:p>
            <a:r>
              <a:rPr lang="en-US" sz="2000" dirty="0" smtClean="0">
                <a:solidFill>
                  <a:srgbClr val="0066FF"/>
                </a:solidFill>
              </a:rPr>
              <a:t>	of a Linear Collider </a:t>
            </a:r>
            <a:r>
              <a:rPr lang="en-US" sz="2000" dirty="0" smtClean="0">
                <a:solidFill>
                  <a:srgbClr val="0066FF"/>
                </a:solidFill>
              </a:rPr>
              <a:t>?</a:t>
            </a:r>
            <a:endParaRPr lang="en-US" sz="2000" dirty="0">
              <a:solidFill>
                <a:srgbClr val="0066FF"/>
              </a:solidFill>
            </a:endParaRPr>
          </a:p>
          <a:p>
            <a:pPr>
              <a:buFontTx/>
              <a:buChar char="•"/>
            </a:pPr>
            <a:r>
              <a:rPr lang="en-US" sz="2000" dirty="0" smtClean="0">
                <a:solidFill>
                  <a:srgbClr val="0066FF"/>
                </a:solidFill>
              </a:rPr>
              <a:t> What are the main </a:t>
            </a:r>
            <a:r>
              <a:rPr lang="en-US" sz="2000" dirty="0" smtClean="0">
                <a:solidFill>
                  <a:srgbClr val="0066FF"/>
                </a:solidFill>
              </a:rPr>
              <a:t>Instrumentation needs?</a:t>
            </a:r>
          </a:p>
          <a:p>
            <a:pPr>
              <a:buFontTx/>
              <a:buChar char="•"/>
            </a:pPr>
            <a:r>
              <a:rPr lang="en-US" sz="2000" dirty="0">
                <a:solidFill>
                  <a:srgbClr val="0066FF"/>
                </a:solidFill>
              </a:rPr>
              <a:t> </a:t>
            </a:r>
            <a:r>
              <a:rPr lang="en-US" sz="2000" dirty="0" smtClean="0">
                <a:solidFill>
                  <a:srgbClr val="0066FF"/>
                </a:solidFill>
              </a:rPr>
              <a:t>Details on:</a:t>
            </a:r>
            <a:br>
              <a:rPr lang="en-US" sz="2000" dirty="0" smtClean="0">
                <a:solidFill>
                  <a:srgbClr val="0066FF"/>
                </a:solidFill>
              </a:rPr>
            </a:br>
            <a:r>
              <a:rPr lang="en-US" sz="2000" dirty="0" smtClean="0">
                <a:solidFill>
                  <a:srgbClr val="0066FF"/>
                </a:solidFill>
              </a:rPr>
              <a:t>- Measurement of nm beam positions</a:t>
            </a:r>
          </a:p>
          <a:p>
            <a:r>
              <a:rPr lang="en-US" sz="2000" dirty="0" smtClean="0">
                <a:solidFill>
                  <a:srgbClr val="0066FF"/>
                </a:solidFill>
              </a:rPr>
              <a:t>- Measurement of um transverse beam sizes</a:t>
            </a:r>
          </a:p>
          <a:p>
            <a:r>
              <a:rPr lang="en-US" sz="2000" dirty="0" smtClean="0">
                <a:solidFill>
                  <a:srgbClr val="0066FF"/>
                </a:solidFill>
              </a:rPr>
              <a:t>- Measurement of </a:t>
            </a:r>
            <a:r>
              <a:rPr lang="en-US" sz="2000" dirty="0" err="1" smtClean="0">
                <a:solidFill>
                  <a:srgbClr val="0066FF"/>
                </a:solidFill>
              </a:rPr>
              <a:t>fs</a:t>
            </a:r>
            <a:r>
              <a:rPr lang="en-US" sz="2000" dirty="0" smtClean="0">
                <a:solidFill>
                  <a:srgbClr val="0066FF"/>
                </a:solidFill>
              </a:rPr>
              <a:t>-scale long profiles</a:t>
            </a:r>
            <a:br>
              <a:rPr lang="en-US" sz="2000" dirty="0" smtClean="0">
                <a:solidFill>
                  <a:srgbClr val="0066FF"/>
                </a:solidFill>
              </a:rPr>
            </a:br>
            <a:r>
              <a:rPr lang="en-US" sz="2000" dirty="0" smtClean="0">
                <a:solidFill>
                  <a:srgbClr val="0066FF"/>
                </a:solidFill>
              </a:rPr>
              <a:t>- Beam synchronization at the </a:t>
            </a:r>
            <a:r>
              <a:rPr lang="en-US" sz="2000" dirty="0" err="1" smtClean="0">
                <a:solidFill>
                  <a:srgbClr val="0066FF"/>
                </a:solidFill>
              </a:rPr>
              <a:t>fs</a:t>
            </a:r>
            <a:r>
              <a:rPr lang="en-US" sz="2000" dirty="0" smtClean="0">
                <a:solidFill>
                  <a:srgbClr val="0066FF"/>
                </a:solidFill>
              </a:rPr>
              <a:t>-scale</a:t>
            </a:r>
            <a:br>
              <a:rPr lang="en-US" sz="2000" dirty="0" smtClean="0">
                <a:solidFill>
                  <a:srgbClr val="0066FF"/>
                </a:solidFill>
              </a:rPr>
            </a:br>
            <a:r>
              <a:rPr lang="en-US" sz="2000" dirty="0" smtClean="0">
                <a:solidFill>
                  <a:srgbClr val="0066FF"/>
                </a:solidFill>
              </a:rPr>
              <a:t>- Keeping the beams in collision</a:t>
            </a:r>
            <a:endParaRPr lang="en-US" sz="2000" dirty="0" smtClean="0">
              <a:solidFill>
                <a:srgbClr val="0066FF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75347" y="6553212"/>
            <a:ext cx="6168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LC school </a:t>
            </a:r>
            <a:r>
              <a:rPr lang="en-GB" sz="1400" dirty="0" smtClean="0"/>
              <a:t>2013  </a:t>
            </a:r>
            <a:r>
              <a:rPr lang="en-GB" sz="1400" dirty="0" err="1" smtClean="0"/>
              <a:t>H.Schmickler</a:t>
            </a:r>
            <a:r>
              <a:rPr lang="en-GB" sz="1400" dirty="0" smtClean="0"/>
              <a:t>, CERN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41690" y="1884947"/>
            <a:ext cx="7467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With a big “Thank You” to T. Lefevre for </a:t>
            </a:r>
            <a:r>
              <a:rPr lang="en-GB" dirty="0" smtClean="0"/>
              <a:t>many splendid </a:t>
            </a:r>
            <a:r>
              <a:rPr lang="en-GB" dirty="0" smtClean="0"/>
              <a:t>slides....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63726" y="1001912"/>
            <a:ext cx="5126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3hours B-course at the 2013 LC school Antalya,</a:t>
            </a:r>
            <a:br>
              <a:rPr lang="en-US" dirty="0" smtClean="0"/>
            </a:br>
            <a:r>
              <a:rPr lang="en-US" dirty="0" smtClean="0"/>
              <a:t>Hermann </a:t>
            </a:r>
            <a:r>
              <a:rPr lang="en-US" dirty="0" err="1" smtClean="0"/>
              <a:t>Schmickler</a:t>
            </a:r>
            <a:r>
              <a:rPr lang="en-US" dirty="0" smtClean="0"/>
              <a:t>, CERN-BE-BI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final luminosity scaling for Linear collider ?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327682" name="Object 2"/>
          <p:cNvGraphicFramePr>
            <a:graphicFrameLocks noChangeAspect="1"/>
          </p:cNvGraphicFramePr>
          <p:nvPr/>
        </p:nvGraphicFramePr>
        <p:xfrm>
          <a:off x="977382" y="893763"/>
          <a:ext cx="298767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4" name="…quation" r:id="rId4" imgW="1257300" imgH="457200" progId="Equation.3">
                  <p:embed/>
                </p:oleObj>
              </mc:Choice>
              <mc:Fallback>
                <p:oleObj name="…quation" r:id="rId4" imgW="12573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382" y="893763"/>
                        <a:ext cx="2987675" cy="1085850"/>
                      </a:xfrm>
                      <a:prstGeom prst="rect">
                        <a:avLst/>
                      </a:prstGeom>
                      <a:solidFill>
                        <a:srgbClr val="DDF2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683" name="Object 3"/>
          <p:cNvGraphicFramePr>
            <a:graphicFrameLocks noChangeAspect="1"/>
          </p:cNvGraphicFramePr>
          <p:nvPr/>
        </p:nvGraphicFramePr>
        <p:xfrm>
          <a:off x="5094288" y="1136650"/>
          <a:ext cx="1223963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5" name="…quation" r:id="rId6" imgW="520560" imgH="241200" progId="Equation.3">
                  <p:embed/>
                </p:oleObj>
              </mc:Choice>
              <mc:Fallback>
                <p:oleObj name="…quation" r:id="rId6" imgW="52056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4288" y="1136650"/>
                        <a:ext cx="1223963" cy="566738"/>
                      </a:xfrm>
                      <a:prstGeom prst="rect">
                        <a:avLst/>
                      </a:prstGeom>
                      <a:solidFill>
                        <a:srgbClr val="DDF2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971556" y="2092326"/>
            <a:ext cx="7421563" cy="125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Blip>
                <a:blip r:embed="rId8"/>
              </a:buBlip>
            </a:pPr>
            <a:r>
              <a:rPr lang="en-GB" sz="2000" i="1" dirty="0">
                <a:latin typeface="Arial" pitchFamily="-110" charset="0"/>
              </a:rPr>
              <a:t>high RF-beam conversion efficiency</a:t>
            </a:r>
            <a:r>
              <a:rPr lang="en-GB" sz="2000" i="1" dirty="0" smtClean="0">
                <a:latin typeface="Arial" pitchFamily="-110" charset="0"/>
              </a:rPr>
              <a:t> </a:t>
            </a:r>
            <a:r>
              <a:rPr lang="en-GB" sz="2000" i="1" dirty="0" err="1" smtClean="0">
                <a:latin typeface="Symbol" pitchFamily="-110" charset="2"/>
              </a:rPr>
              <a:t>h</a:t>
            </a:r>
            <a:r>
              <a:rPr lang="en-GB" sz="2000" i="1" baseline="-25000" dirty="0" err="1" smtClean="0">
                <a:latin typeface="Arial" pitchFamily="-110" charset="0"/>
              </a:rPr>
              <a:t>RF</a:t>
            </a:r>
            <a:r>
              <a:rPr lang="en-GB" sz="2000" i="1" baseline="-25000" dirty="0" smtClean="0">
                <a:latin typeface="Arial" pitchFamily="-110" charset="0"/>
              </a:rPr>
              <a:t> </a:t>
            </a:r>
            <a:r>
              <a:rPr lang="en-GB" sz="2000" i="1" dirty="0" smtClean="0">
                <a:latin typeface="Arial" pitchFamily="-110" charset="0"/>
              </a:rPr>
              <a:t>and RF </a:t>
            </a:r>
            <a:r>
              <a:rPr lang="en-GB" sz="2000" i="1" dirty="0">
                <a:latin typeface="Arial" pitchFamily="-110" charset="0"/>
              </a:rPr>
              <a:t>power </a:t>
            </a:r>
            <a:r>
              <a:rPr lang="en-GB" sz="2000" i="1" dirty="0">
                <a:latin typeface="Times New Roman" pitchFamily="-110" charset="0"/>
              </a:rPr>
              <a:t>P</a:t>
            </a:r>
            <a:r>
              <a:rPr lang="en-GB" sz="2000" i="1" baseline="-25000" dirty="0">
                <a:latin typeface="Arial" pitchFamily="-110" charset="0"/>
              </a:rPr>
              <a:t>RF</a:t>
            </a: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8"/>
              </a:buBlip>
            </a:pPr>
            <a:r>
              <a:rPr lang="en-GB" sz="2000" b="1" dirty="0">
                <a:latin typeface="Arial" pitchFamily="-110" charset="0"/>
              </a:rPr>
              <a:t>small normalised vertical </a:t>
            </a:r>
            <a:r>
              <a:rPr lang="en-GB" sz="2000" b="1" dirty="0" err="1">
                <a:latin typeface="Arial" pitchFamily="-110" charset="0"/>
              </a:rPr>
              <a:t>emittance</a:t>
            </a:r>
            <a:r>
              <a:rPr lang="en-GB" sz="2000" b="1" dirty="0">
                <a:latin typeface="Arial" pitchFamily="-110" charset="0"/>
              </a:rPr>
              <a:t> </a:t>
            </a:r>
            <a:r>
              <a:rPr lang="en-GB" sz="2000" b="1" i="1" dirty="0" err="1">
                <a:solidFill>
                  <a:srgbClr val="FF0000"/>
                </a:solidFill>
                <a:latin typeface="Symbol" pitchFamily="-110" charset="2"/>
              </a:rPr>
              <a:t>e</a:t>
            </a:r>
            <a:r>
              <a:rPr lang="en-GB" sz="2000" b="1" i="1" baseline="-25000" dirty="0" err="1">
                <a:solidFill>
                  <a:srgbClr val="FF0000"/>
                </a:solidFill>
                <a:latin typeface="Arial" pitchFamily="-110" charset="0"/>
              </a:rPr>
              <a:t>n,y</a:t>
            </a:r>
            <a:endParaRPr lang="en-GB" sz="2000" b="1" i="1" baseline="-25000" dirty="0" smtClean="0">
              <a:solidFill>
                <a:srgbClr val="FF0000"/>
              </a:solidFill>
              <a:latin typeface="Arial" pitchFamily="-110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Blip>
                <a:blip r:embed="rId8"/>
              </a:buBlip>
            </a:pPr>
            <a:r>
              <a:rPr lang="en-GB" sz="2000" b="1" dirty="0" smtClean="0">
                <a:latin typeface="Arial" pitchFamily="-110" charset="0"/>
              </a:rPr>
              <a:t>strong focusing at IP (</a:t>
            </a:r>
            <a:r>
              <a:rPr lang="en-GB" sz="2000" b="1" dirty="0" smtClean="0">
                <a:solidFill>
                  <a:srgbClr val="FF0000"/>
                </a:solidFill>
                <a:latin typeface="Arial" pitchFamily="-110" charset="0"/>
              </a:rPr>
              <a:t>small</a:t>
            </a:r>
            <a:r>
              <a:rPr lang="en-GB" sz="2000" b="1" dirty="0" smtClean="0">
                <a:latin typeface="Arial" pitchFamily="-110" charset="0"/>
              </a:rPr>
              <a:t> </a:t>
            </a:r>
            <a:r>
              <a:rPr lang="en-GB" sz="2000" b="1" i="1" dirty="0" smtClean="0">
                <a:solidFill>
                  <a:srgbClr val="FF0000"/>
                </a:solidFill>
                <a:latin typeface="Symbol" pitchFamily="-110" charset="2"/>
              </a:rPr>
              <a:t>b</a:t>
            </a:r>
            <a:r>
              <a:rPr lang="en-GB" sz="2000" b="1" i="1" baseline="-25000" dirty="0" smtClean="0">
                <a:solidFill>
                  <a:srgbClr val="FF0000"/>
                </a:solidFill>
                <a:latin typeface="Arial" pitchFamily="-110" charset="0"/>
              </a:rPr>
              <a:t>y</a:t>
            </a:r>
            <a:r>
              <a:rPr lang="en-GB" sz="2000" b="1" dirty="0" smtClean="0">
                <a:latin typeface="Arial" pitchFamily="-110" charset="0"/>
              </a:rPr>
              <a:t> and hence </a:t>
            </a:r>
            <a:r>
              <a:rPr lang="en-GB" sz="2000" b="1" dirty="0" smtClean="0">
                <a:solidFill>
                  <a:srgbClr val="FF0000"/>
                </a:solidFill>
                <a:latin typeface="Arial" pitchFamily="-110" charset="0"/>
              </a:rPr>
              <a:t>small </a:t>
            </a:r>
            <a:r>
              <a:rPr lang="en-GB" sz="2000" b="1" i="1" dirty="0" err="1" smtClean="0">
                <a:solidFill>
                  <a:srgbClr val="FF0000"/>
                </a:solidFill>
                <a:latin typeface="Symbol" pitchFamily="-110" charset="2"/>
              </a:rPr>
              <a:t>s</a:t>
            </a:r>
            <a:r>
              <a:rPr lang="en-GB" sz="2000" b="1" i="1" baseline="-25000" dirty="0" err="1" smtClean="0">
                <a:solidFill>
                  <a:srgbClr val="FF0000"/>
                </a:solidFill>
                <a:latin typeface="Arial" pitchFamily="-110" charset="0"/>
              </a:rPr>
              <a:t>z</a:t>
            </a:r>
            <a:r>
              <a:rPr lang="en-GB" sz="2000" b="1" dirty="0" smtClean="0">
                <a:latin typeface="Arial" pitchFamily="-110" charset="0"/>
              </a:rPr>
              <a:t>)</a:t>
            </a: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203384" y="1268041"/>
            <a:ext cx="862199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GB" sz="2000" i="1" dirty="0" smtClean="0">
                <a:latin typeface="Arial" pitchFamily="-110" charset="0"/>
              </a:rPr>
              <a:t>with</a:t>
            </a:r>
            <a:endParaRPr lang="en-GB" sz="2000" b="1" dirty="0" smtClean="0">
              <a:latin typeface="Arial" pitchFamily="-110" charset="0"/>
            </a:endParaRPr>
          </a:p>
        </p:txBody>
      </p:sp>
      <p:grpSp>
        <p:nvGrpSpPr>
          <p:cNvPr id="13" name="Grouper 12"/>
          <p:cNvGrpSpPr/>
          <p:nvPr/>
        </p:nvGrpSpPr>
        <p:grpSpPr>
          <a:xfrm>
            <a:off x="463228" y="3344347"/>
            <a:ext cx="8310288" cy="2742781"/>
            <a:chOff x="463228" y="3344335"/>
            <a:chExt cx="8310287" cy="2742781"/>
          </a:xfrm>
        </p:grpSpPr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463228" y="4271234"/>
              <a:ext cx="8310287" cy="181588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182563" indent="-182563">
                <a:buFontTx/>
                <a:buChar char="•"/>
                <a:tabLst>
                  <a:tab pos="3230563" algn="l"/>
                </a:tabLst>
              </a:pPr>
              <a:r>
                <a:rPr lang="en-US" sz="1600" dirty="0" smtClean="0">
                  <a:latin typeface="Comic Sans MS" pitchFamily="-110" charset="0"/>
                </a:rPr>
                <a:t>Extremely small beam spot at Interaction Point 	</a:t>
              </a: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beam delivery system, stability</a:t>
              </a:r>
              <a:endParaRPr lang="en-US" sz="1600" dirty="0" smtClean="0">
                <a:latin typeface="Comic Sans MS" pitchFamily="-110" charset="0"/>
              </a:endParaRPr>
            </a:p>
            <a:p>
              <a:pPr marL="182563" indent="-182563" algn="l">
                <a:buFontTx/>
                <a:buChar char="•"/>
                <a:tabLst>
                  <a:tab pos="3230563" algn="l"/>
                </a:tabLst>
              </a:pPr>
              <a:endParaRPr lang="en-US" sz="1600" dirty="0" smtClean="0">
                <a:solidFill>
                  <a:srgbClr val="0000FF"/>
                </a:solidFill>
                <a:latin typeface="Comic Sans MS" pitchFamily="-110" charset="0"/>
              </a:endParaRPr>
            </a:p>
            <a:p>
              <a:pPr marL="639763" lvl="1" indent="-182563">
                <a:buFontTx/>
                <a:buChar char="•"/>
                <a:tabLst>
                  <a:tab pos="3230563" algn="l"/>
                </a:tabLst>
              </a:pPr>
              <a:r>
                <a:rPr lang="en-US" sz="1600" dirty="0">
                  <a:solidFill>
                    <a:schemeClr val="tx1"/>
                  </a:solidFill>
                  <a:latin typeface="Comic Sans MS" pitchFamily="-110" charset="0"/>
                </a:rPr>
                <a:t>Generation of small </a:t>
              </a:r>
              <a:r>
                <a:rPr lang="en-US" sz="1600" dirty="0" err="1">
                  <a:solidFill>
                    <a:schemeClr val="tx1"/>
                  </a:solidFill>
                  <a:latin typeface="Comic Sans MS" pitchFamily="-110" charset="0"/>
                </a:rPr>
                <a:t>emittance</a:t>
              </a:r>
              <a:r>
                <a:rPr lang="en-US" sz="1600" dirty="0">
                  <a:solidFill>
                    <a:schemeClr val="tx1"/>
                  </a:solidFill>
                  <a:latin typeface="Comic Sans MS" pitchFamily="-110" charset="0"/>
                </a:rPr>
                <a:t> 		</a:t>
              </a:r>
              <a:r>
                <a:rPr lang="en-US" sz="1600" dirty="0" smtClean="0">
                  <a:solidFill>
                    <a:schemeClr val="tx1"/>
                  </a:solidFill>
                  <a:latin typeface="Comic Sans MS" pitchFamily="-110" charset="0"/>
                </a:rPr>
                <a:t>		</a:t>
              </a: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damping </a:t>
              </a: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rings</a:t>
              </a:r>
              <a:endParaRPr lang="en-US" sz="1600" dirty="0">
                <a:solidFill>
                  <a:schemeClr val="tx1"/>
                </a:solidFill>
                <a:latin typeface="Comic Sans MS" pitchFamily="-110" charset="0"/>
              </a:endParaRPr>
            </a:p>
            <a:p>
              <a:pPr marL="182563" indent="-182563" algn="l">
                <a:buFontTx/>
                <a:buChar char="•"/>
                <a:tabLst>
                  <a:tab pos="3230563" algn="l"/>
                </a:tabLst>
              </a:pPr>
              <a:endParaRPr lang="en-US" sz="1600" dirty="0">
                <a:solidFill>
                  <a:srgbClr val="0000FF"/>
                </a:solidFill>
                <a:latin typeface="Comic Sans MS" pitchFamily="-110" charset="0"/>
              </a:endParaRPr>
            </a:p>
            <a:p>
              <a:pPr marL="639763" lvl="1" indent="-182563">
                <a:buFontTx/>
                <a:buChar char="•"/>
                <a:tabLst>
                  <a:tab pos="3230563" algn="l"/>
                </a:tabLst>
              </a:pPr>
              <a:r>
                <a:rPr lang="en-US" sz="1600" dirty="0">
                  <a:solidFill>
                    <a:schemeClr val="tx1"/>
                  </a:solidFill>
                  <a:latin typeface="Comic Sans MS" pitchFamily="-110" charset="0"/>
                </a:rPr>
                <a:t>Conservation of small </a:t>
              </a:r>
              <a:r>
                <a:rPr lang="en-US" sz="1600" dirty="0" err="1">
                  <a:solidFill>
                    <a:schemeClr val="tx1"/>
                  </a:solidFill>
                  <a:latin typeface="Comic Sans MS" pitchFamily="-110" charset="0"/>
                </a:rPr>
                <a:t>emittance</a:t>
              </a:r>
              <a:r>
                <a:rPr lang="en-US" sz="1600" dirty="0">
                  <a:solidFill>
                    <a:schemeClr val="tx1"/>
                  </a:solidFill>
                  <a:latin typeface="Comic Sans MS" pitchFamily="-110" charset="0"/>
                </a:rPr>
                <a:t> 			</a:t>
              </a:r>
              <a:r>
                <a:rPr lang="en-US" sz="1600" dirty="0">
                  <a:solidFill>
                    <a:srgbClr val="FF0000"/>
                  </a:solidFill>
                  <a:latin typeface="Comic Sans MS" pitchFamily="-110" charset="0"/>
                </a:rPr>
                <a:t>wake-fields, alignment, </a:t>
              </a: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stability</a:t>
              </a:r>
            </a:p>
            <a:p>
              <a:pPr marL="639763" lvl="1" indent="-182563">
                <a:buFontTx/>
                <a:buChar char="•"/>
                <a:tabLst>
                  <a:tab pos="3230563" algn="l"/>
                </a:tabLst>
              </a:pPr>
              <a:endParaRPr lang="en-US" sz="1600" dirty="0" smtClean="0">
                <a:solidFill>
                  <a:srgbClr val="FF0000"/>
                </a:solidFill>
                <a:latin typeface="Comic Sans MS" pitchFamily="-110" charset="0"/>
              </a:endParaRPr>
            </a:p>
            <a:p>
              <a:pPr marL="174625" lvl="1" indent="-169863">
                <a:buFont typeface="Arial"/>
                <a:buChar char="•"/>
                <a:tabLst>
                  <a:tab pos="263525" algn="l"/>
                  <a:tab pos="365125" algn="l"/>
                  <a:tab pos="3230563" algn="l"/>
                </a:tabLst>
              </a:pPr>
              <a:r>
                <a:rPr lang="en-US" sz="1600" dirty="0" smtClean="0">
                  <a:latin typeface="Comic Sans MS" pitchFamily="-110" charset="0"/>
                </a:rPr>
                <a:t>Generation and acceleration of short bunches			</a:t>
              </a:r>
              <a:r>
                <a:rPr lang="en-US" sz="1600" dirty="0" smtClean="0">
                  <a:solidFill>
                    <a:srgbClr val="FF0000"/>
                  </a:solidFill>
                  <a:latin typeface="Comic Sans MS" pitchFamily="-110" charset="0"/>
                </a:rPr>
                <a:t>Bunch compressor</a:t>
              </a:r>
              <a:endParaRPr lang="en-US" sz="1600" dirty="0" smtClean="0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" name="Flèche vers la droite 39"/>
            <p:cNvSpPr/>
            <p:nvPr/>
          </p:nvSpPr>
          <p:spPr>
            <a:xfrm rot="5400000">
              <a:off x="4243554" y="3524808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6" descr="GAUSSIAN_PRO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8" y="6019812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8611" name="Text Box 17"/>
          <p:cNvSpPr txBox="1">
            <a:spLocks noChangeArrowheads="1"/>
          </p:cNvSpPr>
          <p:nvPr/>
        </p:nvSpPr>
        <p:spPr bwMode="auto">
          <a:xfrm>
            <a:off x="547688" y="6019800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n!</a:t>
            </a:r>
          </a:p>
        </p:txBody>
      </p:sp>
      <p:sp>
        <p:nvSpPr>
          <p:cNvPr id="68612" name="Rectangle 27"/>
          <p:cNvSpPr>
            <a:spLocks noChangeArrowheads="1"/>
          </p:cNvSpPr>
          <p:nvPr/>
        </p:nvSpPr>
        <p:spPr bwMode="auto">
          <a:xfrm>
            <a:off x="1066806" y="762012"/>
            <a:ext cx="70342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000000"/>
                </a:solidFill>
                <a:latin typeface="Comic Sans MS" pitchFamily="-112" charset="0"/>
              </a:rPr>
              <a:t>‘Non linear mixing uses beam induced radiation, which is mixed with a short laser pulse in a doubling non linear crystal (BBO,..). The resulting up frequency converted photons are then isolated and measured’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371602" y="0"/>
            <a:ext cx="6450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Non linear mixing</a:t>
            </a:r>
          </a:p>
        </p:txBody>
      </p:sp>
      <p:cxnSp>
        <p:nvCxnSpPr>
          <p:cNvPr id="30" name="Connecteur droit 2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8618" name="Imag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185988"/>
            <a:ext cx="6030913" cy="29194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2" name="Grouper 14"/>
          <p:cNvGrpSpPr>
            <a:grpSpLocks/>
          </p:cNvGrpSpPr>
          <p:nvPr/>
        </p:nvGrpSpPr>
        <p:grpSpPr bwMode="auto">
          <a:xfrm>
            <a:off x="1676400" y="3810000"/>
            <a:ext cx="7467600" cy="2578100"/>
            <a:chOff x="1676400" y="3810000"/>
            <a:chExt cx="7467600" cy="2578100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1676400" y="5867400"/>
              <a:ext cx="6313488" cy="520700"/>
              <a:chOff x="1648" y="3614"/>
              <a:chExt cx="3022" cy="328"/>
            </a:xfrm>
          </p:grpSpPr>
          <p:sp>
            <p:nvSpPr>
              <p:cNvPr id="68622" name="Rectangle 20"/>
              <p:cNvSpPr>
                <a:spLocks noChangeArrowheads="1"/>
              </p:cNvSpPr>
              <p:nvPr/>
            </p:nvSpPr>
            <p:spPr bwMode="auto">
              <a:xfrm>
                <a:off x="2086" y="3614"/>
                <a:ext cx="2155" cy="1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Comic Sans MS" pitchFamily="-112" charset="0"/>
                  </a:rPr>
                  <a:t>M. Zolotorev </a:t>
                </a:r>
                <a:r>
                  <a:rPr lang="en-US" sz="1200" i="1">
                    <a:solidFill>
                      <a:srgbClr val="000000"/>
                    </a:solidFill>
                    <a:latin typeface="Comic Sans MS" pitchFamily="-112" charset="0"/>
                  </a:rPr>
                  <a:t>et al</a:t>
                </a:r>
                <a:r>
                  <a:rPr lang="en-US" sz="1200">
                    <a:solidFill>
                      <a:srgbClr val="000000"/>
                    </a:solidFill>
                    <a:latin typeface="Comic Sans MS" pitchFamily="-112" charset="0"/>
                  </a:rPr>
                  <a:t>, </a:t>
                </a:r>
                <a:r>
                  <a:rPr lang="en-US" sz="1200" b="1">
                    <a:solidFill>
                      <a:srgbClr val="000000"/>
                    </a:solidFill>
                    <a:latin typeface="Comic Sans MS" pitchFamily="-112" charset="0"/>
                  </a:rPr>
                  <a:t>Proceeding of the PAC 2003, pp.2530</a:t>
                </a:r>
                <a:endParaRPr lang="en-US" sz="1200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8623" name="Rectangle 22"/>
              <p:cNvSpPr>
                <a:spLocks noChangeArrowheads="1"/>
              </p:cNvSpPr>
              <p:nvPr/>
            </p:nvSpPr>
            <p:spPr bwMode="auto">
              <a:xfrm>
                <a:off x="1648" y="3748"/>
                <a:ext cx="302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99FF"/>
                    </a:solidFill>
                    <a:latin typeface="Comic Sans MS" pitchFamily="-112" charset="0"/>
                  </a:rPr>
                  <a:t>15-30ps electron bunches (ALS, LBNL) scanned by a 50fs Ti:Al</a:t>
                </a:r>
                <a:r>
                  <a:rPr lang="en-US" sz="1400" baseline="-25000">
                    <a:solidFill>
                      <a:srgbClr val="0099FF"/>
                    </a:solidFill>
                    <a:latin typeface="Comic Sans MS" pitchFamily="-112" charset="0"/>
                  </a:rPr>
                  <a:t>2</a:t>
                </a:r>
                <a:r>
                  <a:rPr lang="en-US" sz="1400">
                    <a:solidFill>
                      <a:srgbClr val="0099FF"/>
                    </a:solidFill>
                    <a:latin typeface="Comic Sans MS" pitchFamily="-112" charset="0"/>
                  </a:rPr>
                  <a:t>O</a:t>
                </a:r>
                <a:r>
                  <a:rPr lang="en-US" sz="1400" baseline="-25000">
                    <a:solidFill>
                      <a:srgbClr val="0099FF"/>
                    </a:solidFill>
                    <a:latin typeface="Comic Sans MS" pitchFamily="-112" charset="0"/>
                  </a:rPr>
                  <a:t>3</a:t>
                </a:r>
                <a:r>
                  <a:rPr lang="en-US" sz="1400">
                    <a:solidFill>
                      <a:srgbClr val="0099FF"/>
                    </a:solidFill>
                    <a:latin typeface="Comic Sans MS" pitchFamily="-112" charset="0"/>
                  </a:rPr>
                  <a:t> laser</a:t>
                </a:r>
              </a:p>
            </p:txBody>
          </p:sp>
        </p:grpSp>
        <p:pic>
          <p:nvPicPr>
            <p:cNvPr id="68621" name="Image 1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15138" y="3810000"/>
              <a:ext cx="2328862" cy="175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53716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32"/>
          <p:cNvSpPr>
            <a:spLocks noChangeArrowheads="1"/>
          </p:cNvSpPr>
          <p:nvPr/>
        </p:nvSpPr>
        <p:spPr bwMode="auto">
          <a:xfrm>
            <a:off x="990600" y="692150"/>
            <a:ext cx="720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000000"/>
                </a:solidFill>
                <a:latin typeface="Comic Sans MS" pitchFamily="-112" charset="0"/>
              </a:rPr>
              <a:t>‘This method is based on the polarization change of a laser beam which passes through a crystal itself polarized by the electrons electric field’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Electro Optic Sampling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642" name="Picture 14" descr="GAUSSIAN_PROFI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3" y="6070612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9643" name="Picture 15" descr="fjdpnx21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6" y="5943600"/>
            <a:ext cx="492125" cy="503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9644" name="Text Box 16"/>
          <p:cNvSpPr txBox="1">
            <a:spLocks noChangeArrowheads="1"/>
          </p:cNvSpPr>
          <p:nvPr/>
        </p:nvSpPr>
        <p:spPr bwMode="auto">
          <a:xfrm>
            <a:off x="1160463" y="6070600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n!</a:t>
            </a:r>
          </a:p>
        </p:txBody>
      </p:sp>
      <p:sp>
        <p:nvSpPr>
          <p:cNvPr id="69645" name="AutoShape 2"/>
          <p:cNvSpPr>
            <a:spLocks noChangeArrowheads="1"/>
          </p:cNvSpPr>
          <p:nvPr/>
        </p:nvSpPr>
        <p:spPr bwMode="auto">
          <a:xfrm>
            <a:off x="304800" y="2400300"/>
            <a:ext cx="3581400" cy="2628900"/>
          </a:xfrm>
          <a:prstGeom prst="roundRect">
            <a:avLst>
              <a:gd name="adj" fmla="val 16667"/>
            </a:avLst>
          </a:prstGeom>
          <a:solidFill>
            <a:srgbClr val="FFF6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9646" name="Oval 5"/>
          <p:cNvSpPr>
            <a:spLocks noChangeArrowheads="1"/>
          </p:cNvSpPr>
          <p:nvPr/>
        </p:nvSpPr>
        <p:spPr bwMode="auto">
          <a:xfrm>
            <a:off x="1612905" y="3594100"/>
            <a:ext cx="927100" cy="8636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F6F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4805" y="2514600"/>
            <a:ext cx="3070225" cy="2438400"/>
            <a:chOff x="168" y="624"/>
            <a:chExt cx="1934" cy="1536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592" y="768"/>
              <a:ext cx="1192" cy="1240"/>
              <a:chOff x="1048" y="928"/>
              <a:chExt cx="1192" cy="1240"/>
            </a:xfrm>
          </p:grpSpPr>
          <p:sp>
            <p:nvSpPr>
              <p:cNvPr id="69659" name="Oval 8"/>
              <p:cNvSpPr>
                <a:spLocks noChangeArrowheads="1"/>
              </p:cNvSpPr>
              <p:nvPr/>
            </p:nvSpPr>
            <p:spPr bwMode="auto">
              <a:xfrm>
                <a:off x="1416" y="1504"/>
                <a:ext cx="632" cy="600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9660" name="AutoShape 9"/>
              <p:cNvSpPr>
                <a:spLocks noChangeArrowheads="1"/>
              </p:cNvSpPr>
              <p:nvPr/>
            </p:nvSpPr>
            <p:spPr bwMode="auto">
              <a:xfrm rot="-5400000">
                <a:off x="1500" y="1300"/>
                <a:ext cx="440" cy="424"/>
              </a:xfrm>
              <a:prstGeom prst="parallelogram">
                <a:avLst>
                  <a:gd name="adj" fmla="val 25943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legacyObliqueTopRight">
                  <a:rot lat="0" lon="300000" rev="0"/>
                </a:camera>
                <a:lightRig rig="legacyFlat2" dir="t"/>
              </a:scene3d>
              <a:sp3d extrusionH="49200" prstMaterial="legacyWireframe">
                <a:bevelT w="13500" h="13500" prst="angle"/>
                <a:bevelB w="13500" h="13500" prst="angle"/>
                <a:extrusionClr>
                  <a:schemeClr val="tx1"/>
                </a:extrusionClr>
              </a:sp3d>
            </p:spPr>
            <p:txBody>
              <a:bodyPr vert="eaVert" wrap="none" anchor="ctr">
                <a:prstTxWarp prst="textNoShape">
                  <a:avLst/>
                </a:prstTxWarp>
                <a:flatTx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>
                  <a:solidFill>
                    <a:srgbClr val="333399"/>
                  </a:solidFill>
                  <a:latin typeface="Century" charset="0"/>
                  <a:ea typeface="Osaka" charset="-128"/>
                  <a:cs typeface="Osaka" charset="-128"/>
                </a:endParaRPr>
              </a:p>
            </p:txBody>
          </p:sp>
          <p:sp>
            <p:nvSpPr>
              <p:cNvPr id="69661" name="Line 10"/>
              <p:cNvSpPr>
                <a:spLocks noChangeShapeType="1"/>
              </p:cNvSpPr>
              <p:nvPr/>
            </p:nvSpPr>
            <p:spPr bwMode="auto">
              <a:xfrm flipV="1">
                <a:off x="1048" y="1504"/>
                <a:ext cx="1192" cy="664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9662" name="Line 11"/>
              <p:cNvSpPr>
                <a:spLocks noChangeShapeType="1"/>
              </p:cNvSpPr>
              <p:nvPr/>
            </p:nvSpPr>
            <p:spPr bwMode="auto">
              <a:xfrm flipV="1">
                <a:off x="1256" y="1488"/>
                <a:ext cx="472" cy="200"/>
              </a:xfrm>
              <a:prstGeom prst="line">
                <a:avLst/>
              </a:prstGeom>
              <a:noFill/>
              <a:ln w="9525">
                <a:solidFill>
                  <a:srgbClr val="CA3213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9663" name="Line 12"/>
              <p:cNvSpPr>
                <a:spLocks noChangeShapeType="1"/>
              </p:cNvSpPr>
              <p:nvPr/>
            </p:nvSpPr>
            <p:spPr bwMode="auto">
              <a:xfrm flipV="1">
                <a:off x="1728" y="1296"/>
                <a:ext cx="448" cy="192"/>
              </a:xfrm>
              <a:prstGeom prst="line">
                <a:avLst/>
              </a:prstGeom>
              <a:noFill/>
              <a:ln w="9525">
                <a:solidFill>
                  <a:srgbClr val="CA321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9664" name="Line 13"/>
              <p:cNvSpPr>
                <a:spLocks noChangeShapeType="1"/>
              </p:cNvSpPr>
              <p:nvPr/>
            </p:nvSpPr>
            <p:spPr bwMode="auto">
              <a:xfrm flipV="1">
                <a:off x="1256" y="1160"/>
                <a:ext cx="0" cy="528"/>
              </a:xfrm>
              <a:prstGeom prst="line">
                <a:avLst/>
              </a:prstGeom>
              <a:noFill/>
              <a:ln w="9525">
                <a:solidFill>
                  <a:srgbClr val="CA321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69665" name="Line 14"/>
              <p:cNvSpPr>
                <a:spLocks noChangeShapeType="1"/>
              </p:cNvSpPr>
              <p:nvPr/>
            </p:nvSpPr>
            <p:spPr bwMode="auto">
              <a:xfrm flipV="1">
                <a:off x="2176" y="928"/>
                <a:ext cx="8" cy="376"/>
              </a:xfrm>
              <a:prstGeom prst="line">
                <a:avLst/>
              </a:prstGeom>
              <a:noFill/>
              <a:ln w="9525">
                <a:solidFill>
                  <a:srgbClr val="CA321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69656" name="Text Box 15"/>
            <p:cNvSpPr txBox="1">
              <a:spLocks noChangeArrowheads="1"/>
            </p:cNvSpPr>
            <p:nvPr/>
          </p:nvSpPr>
          <p:spPr bwMode="auto">
            <a:xfrm>
              <a:off x="387" y="1968"/>
              <a:ext cx="4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srgbClr val="333399"/>
                  </a:solidFill>
                  <a:latin typeface="Comic Sans MS" pitchFamily="-112" charset="0"/>
                  <a:ea typeface="Osaka" charset="-128"/>
                  <a:cs typeface="Osaka" charset="-128"/>
                </a:rPr>
                <a:t>e beam</a:t>
              </a:r>
            </a:p>
          </p:txBody>
        </p:sp>
        <p:sp>
          <p:nvSpPr>
            <p:cNvPr id="69657" name="Text Box 16"/>
            <p:cNvSpPr txBox="1">
              <a:spLocks noChangeArrowheads="1"/>
            </p:cNvSpPr>
            <p:nvPr/>
          </p:nvSpPr>
          <p:spPr bwMode="auto">
            <a:xfrm>
              <a:off x="1273" y="1671"/>
              <a:ext cx="82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srgbClr val="FF0000"/>
                  </a:solidFill>
                  <a:latin typeface="Comic Sans MS" pitchFamily="-112" charset="0"/>
                  <a:ea typeface="Osaka" charset="-128"/>
                  <a:cs typeface="Osaka" charset="-128"/>
                </a:rPr>
                <a:t>Coulomb field</a:t>
              </a:r>
            </a:p>
          </p:txBody>
        </p:sp>
        <p:sp>
          <p:nvSpPr>
            <p:cNvPr id="69658" name="Text Box 17"/>
            <p:cNvSpPr txBox="1">
              <a:spLocks noChangeArrowheads="1"/>
            </p:cNvSpPr>
            <p:nvPr/>
          </p:nvSpPr>
          <p:spPr bwMode="auto">
            <a:xfrm>
              <a:off x="168" y="624"/>
              <a:ext cx="1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srgbClr val="CA3213"/>
                  </a:solidFill>
                  <a:latin typeface="Comic Sans MS" pitchFamily="-112" charset="0"/>
                  <a:ea typeface="Osaka" charset="-128"/>
                  <a:cs typeface="Osaka" charset="-128"/>
                </a:rPr>
                <a:t>probing laser pulse</a:t>
              </a:r>
            </a:p>
          </p:txBody>
        </p:sp>
      </p:grpSp>
      <p:sp>
        <p:nvSpPr>
          <p:cNvPr id="69648" name="Text Box 18"/>
          <p:cNvSpPr txBox="1">
            <a:spLocks noChangeArrowheads="1"/>
          </p:cNvSpPr>
          <p:nvPr/>
        </p:nvSpPr>
        <p:spPr bwMode="auto">
          <a:xfrm>
            <a:off x="1530356" y="3000375"/>
            <a:ext cx="1387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>
                <a:solidFill>
                  <a:srgbClr val="000000"/>
                </a:solidFill>
                <a:latin typeface="Comic Sans MS" pitchFamily="-112" charset="0"/>
                <a:ea typeface="Osaka" charset="-128"/>
                <a:cs typeface="Osaka" charset="-128"/>
              </a:rPr>
              <a:t>EO crystal</a:t>
            </a:r>
          </a:p>
        </p:txBody>
      </p:sp>
      <p:sp>
        <p:nvSpPr>
          <p:cNvPr id="69649" name="Text Box 6"/>
          <p:cNvSpPr txBox="1">
            <a:spLocks noChangeArrowheads="1"/>
          </p:cNvSpPr>
          <p:nvPr/>
        </p:nvSpPr>
        <p:spPr bwMode="auto">
          <a:xfrm>
            <a:off x="1295400" y="1752600"/>
            <a:ext cx="6629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FF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E-field induced birefringence in EO-crystal : Pockels effect</a:t>
            </a:r>
            <a:endParaRPr lang="en-US" sz="1600">
              <a:solidFill>
                <a:srgbClr val="FF0000"/>
              </a:solidFill>
              <a:latin typeface="Comic Sans MS" pitchFamily="-112" charset="0"/>
              <a:ea typeface="Lucida Sans Unicode" charset="-52"/>
              <a:cs typeface="Lucida Sans Unicode" charset="-52"/>
            </a:endParaRPr>
          </a:p>
        </p:txBody>
      </p:sp>
      <p:graphicFrame>
        <p:nvGraphicFramePr>
          <p:cNvPr id="69634" name="Object 2"/>
          <p:cNvGraphicFramePr>
            <a:graphicFrameLocks noChangeAspect="1"/>
          </p:cNvGraphicFramePr>
          <p:nvPr/>
        </p:nvGraphicFramePr>
        <p:xfrm>
          <a:off x="1981200" y="4371987"/>
          <a:ext cx="16764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330" name="Equation" r:id="rId6" imgW="1143000" imgH="457200" progId="">
                  <p:embed/>
                </p:oleObj>
              </mc:Choice>
              <mc:Fallback>
                <p:oleObj name="Equation" r:id="rId6" imgW="1143000" imgH="45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371987"/>
                        <a:ext cx="1676400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er 33"/>
          <p:cNvGrpSpPr>
            <a:grpSpLocks/>
          </p:cNvGrpSpPr>
          <p:nvPr/>
        </p:nvGrpSpPr>
        <p:grpSpPr bwMode="auto">
          <a:xfrm>
            <a:off x="2133606" y="2286000"/>
            <a:ext cx="6861175" cy="4114800"/>
            <a:chOff x="2133600" y="2286000"/>
            <a:chExt cx="6861175" cy="4114800"/>
          </a:xfrm>
        </p:grpSpPr>
        <p:pic>
          <p:nvPicPr>
            <p:cNvPr id="69653" name="Picture 3"/>
            <p:cNvPicPr>
              <a:picLocks noChangeAspect="1" noChangeArrowheads="1"/>
            </p:cNvPicPr>
            <p:nvPr/>
          </p:nvPicPr>
          <p:blipFill>
            <a:blip r:embed="rId8"/>
            <a:srcRect t="13345" b="4884"/>
            <a:stretch>
              <a:fillRect/>
            </a:stretch>
          </p:blipFill>
          <p:spPr bwMode="auto">
            <a:xfrm>
              <a:off x="3962400" y="2286000"/>
              <a:ext cx="5032375" cy="316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654" name="Rectangle 48"/>
            <p:cNvSpPr>
              <a:spLocks noChangeArrowheads="1"/>
            </p:cNvSpPr>
            <p:nvPr/>
          </p:nvSpPr>
          <p:spPr bwMode="auto">
            <a:xfrm>
              <a:off x="4724400" y="5867400"/>
              <a:ext cx="3581400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Relative phase shift between polarizations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b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i</a:t>
              </a:r>
              <a:r>
                <a:rPr lang="en-US" sz="1200" b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ncreases with the beam electric field</a:t>
              </a:r>
              <a:endParaRPr lang="fr-FR" sz="12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</p:txBody>
        </p:sp>
        <p:graphicFrame>
          <p:nvGraphicFramePr>
            <p:cNvPr id="69635" name="Object 3"/>
            <p:cNvGraphicFramePr>
              <a:graphicFrameLocks noChangeAspect="1"/>
            </p:cNvGraphicFramePr>
            <p:nvPr/>
          </p:nvGraphicFramePr>
          <p:xfrm>
            <a:off x="2133600" y="5842000"/>
            <a:ext cx="26543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331" name="…quation" r:id="rId9" imgW="1930400" imgH="406400" progId="Equation.3">
                    <p:embed/>
                  </p:oleObj>
                </mc:Choice>
                <mc:Fallback>
                  <p:oleObj name="…quation" r:id="rId9" imgW="1930400" imgH="40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3600" y="5842000"/>
                          <a:ext cx="2654300" cy="558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51" name="Connecteur droit avec flèche 50"/>
          <p:cNvCxnSpPr/>
          <p:nvPr/>
        </p:nvCxnSpPr>
        <p:spPr>
          <a:xfrm flipV="1">
            <a:off x="7391406" y="5362587"/>
            <a:ext cx="914400" cy="42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rot="5400000" flipH="1" flipV="1">
            <a:off x="6972300" y="4457706"/>
            <a:ext cx="17526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35260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Electro Optic Sampling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r 22"/>
          <p:cNvGrpSpPr>
            <a:grpSpLocks/>
          </p:cNvGrpSpPr>
          <p:nvPr/>
        </p:nvGrpSpPr>
        <p:grpSpPr bwMode="auto">
          <a:xfrm>
            <a:off x="152400" y="1101737"/>
            <a:ext cx="4191000" cy="4537075"/>
            <a:chOff x="152400" y="1101341"/>
            <a:chExt cx="4191000" cy="4537459"/>
          </a:xfrm>
        </p:grpSpPr>
        <p:pic>
          <p:nvPicPr>
            <p:cNvPr id="7169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2400" y="1101341"/>
              <a:ext cx="4191000" cy="453745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71694" name="Rectangle 9"/>
            <p:cNvSpPr>
              <a:spLocks noChangeArrowheads="1"/>
            </p:cNvSpPr>
            <p:nvPr/>
          </p:nvSpPr>
          <p:spPr bwMode="auto">
            <a:xfrm>
              <a:off x="2278925" y="2532063"/>
              <a:ext cx="288925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71695" name="Text Box 10"/>
            <p:cNvSpPr txBox="1">
              <a:spLocks noChangeArrowheads="1"/>
            </p:cNvSpPr>
            <p:nvPr/>
          </p:nvSpPr>
          <p:spPr bwMode="auto">
            <a:xfrm>
              <a:off x="1447800" y="2520950"/>
              <a:ext cx="877163" cy="277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Delay line</a:t>
              </a:r>
            </a:p>
          </p:txBody>
        </p:sp>
      </p:grpSp>
      <p:grpSp>
        <p:nvGrpSpPr>
          <p:cNvPr id="3" name="Grouper 14"/>
          <p:cNvGrpSpPr>
            <a:grpSpLocks/>
          </p:cNvGrpSpPr>
          <p:nvPr/>
        </p:nvGrpSpPr>
        <p:grpSpPr bwMode="auto">
          <a:xfrm>
            <a:off x="3278194" y="1143000"/>
            <a:ext cx="5445125" cy="5258574"/>
            <a:chOff x="3278188" y="1143000"/>
            <a:chExt cx="5445125" cy="5258574"/>
          </a:xfrm>
        </p:grpSpPr>
        <p:sp>
          <p:nvSpPr>
            <p:cNvPr id="71690" name="Rectangle 29"/>
            <p:cNvSpPr>
              <a:spLocks noChangeArrowheads="1"/>
            </p:cNvSpPr>
            <p:nvPr/>
          </p:nvSpPr>
          <p:spPr bwMode="auto">
            <a:xfrm>
              <a:off x="5181600" y="4343400"/>
              <a:ext cx="327660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99FF"/>
                  </a:solidFill>
                  <a:latin typeface="Comic Sans MS" pitchFamily="-112" charset="0"/>
                </a:rPr>
                <a:t> Using 12fs Ti:Al2O3 laser at 800nm and ZnTe crystal 0.5mm thick and a beam of 46MeV, 200pC, 2ps.</a:t>
              </a:r>
            </a:p>
          </p:txBody>
        </p:sp>
        <p:pic>
          <p:nvPicPr>
            <p:cNvPr id="7169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3588" y="1143000"/>
              <a:ext cx="4149725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692" name="Rectangle 20"/>
            <p:cNvSpPr>
              <a:spLocks noChangeArrowheads="1"/>
            </p:cNvSpPr>
            <p:nvPr/>
          </p:nvSpPr>
          <p:spPr bwMode="auto">
            <a:xfrm>
              <a:off x="3278188" y="6124575"/>
              <a:ext cx="259878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>
                  <a:solidFill>
                    <a:srgbClr val="3333FF"/>
                  </a:solidFill>
                  <a:latin typeface="Comic Sans MS" pitchFamily="-112" charset="0"/>
                  <a:ea typeface="宋体" charset="-122"/>
                  <a:cs typeface="宋体" charset="-122"/>
                </a:rPr>
                <a:t>X. Yan </a:t>
              </a:r>
              <a:r>
                <a:rPr lang="en-US" altLang="zh-CN" sz="1200" i="1">
                  <a:solidFill>
                    <a:srgbClr val="3333FF"/>
                  </a:solidFill>
                  <a:latin typeface="Comic Sans MS" pitchFamily="-112" charset="0"/>
                  <a:ea typeface="宋体" charset="-122"/>
                  <a:cs typeface="宋体" charset="-122"/>
                </a:rPr>
                <a:t>et al</a:t>
              </a:r>
              <a:r>
                <a:rPr lang="en-US" altLang="zh-CN" sz="1200">
                  <a:solidFill>
                    <a:srgbClr val="3333FF"/>
                  </a:solidFill>
                  <a:latin typeface="Comic Sans MS" pitchFamily="-112" charset="0"/>
                  <a:ea typeface="宋体" charset="-122"/>
                  <a:cs typeface="宋体" charset="-122"/>
                </a:rPr>
                <a:t>, PRL 85, 3404 (2000)</a:t>
              </a:r>
              <a:endParaRPr lang="fr-FR" sz="12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sp>
        <p:nvSpPr>
          <p:cNvPr id="71689" name="Rectangle 21"/>
          <p:cNvSpPr>
            <a:spLocks noChangeArrowheads="1"/>
          </p:cNvSpPr>
          <p:nvPr/>
        </p:nvSpPr>
        <p:spPr bwMode="auto">
          <a:xfrm>
            <a:off x="6096000" y="1033464"/>
            <a:ext cx="15600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rgbClr val="FF0000"/>
                </a:solidFill>
                <a:latin typeface="Comic Sans MS" pitchFamily="-112" charset="0"/>
                <a:ea typeface="宋体" charset="-122"/>
                <a:cs typeface="宋体" charset="-122"/>
              </a:rPr>
              <a:t>EOS @ FELIX</a:t>
            </a:r>
            <a:endParaRPr lang="fr-FR" sz="1600">
              <a:solidFill>
                <a:srgbClr val="FF0000"/>
              </a:solidFill>
              <a:latin typeface="Comic Sans MS" pitchFamily="-112" charset="0"/>
            </a:endParaRPr>
          </a:p>
        </p:txBody>
      </p:sp>
      <p:cxnSp>
        <p:nvCxnSpPr>
          <p:cNvPr id="1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22161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908050" y="0"/>
            <a:ext cx="745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Electro Optic based bunch length monitors</a:t>
            </a:r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2"/>
          <a:srcRect b="80278"/>
          <a:stretch>
            <a:fillRect/>
          </a:stretch>
        </p:blipFill>
        <p:spPr bwMode="auto">
          <a:xfrm>
            <a:off x="542931" y="552450"/>
            <a:ext cx="50196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Text Box 99"/>
          <p:cNvSpPr txBox="1">
            <a:spLocks noChangeArrowheads="1"/>
          </p:cNvSpPr>
          <p:nvPr/>
        </p:nvSpPr>
        <p:spPr bwMode="auto">
          <a:xfrm>
            <a:off x="5357814" y="1052513"/>
            <a:ext cx="345799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latin typeface="Comic Sans MS" pitchFamily="-112" charset="0"/>
              </a:rPr>
              <a:t>1. Sampling: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>
                <a:solidFill>
                  <a:srgbClr val="000000"/>
                </a:solidFill>
                <a:latin typeface="Lucida Sans Unicode" charset="-52"/>
              </a:rPr>
              <a:t> multi-shot method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>
                <a:solidFill>
                  <a:srgbClr val="000000"/>
                </a:solidFill>
                <a:latin typeface="Lucida Sans Unicode" charset="-52"/>
              </a:rPr>
              <a:t> arbitrary time window possible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r 14"/>
          <p:cNvGrpSpPr>
            <a:grpSpLocks/>
          </p:cNvGrpSpPr>
          <p:nvPr/>
        </p:nvGrpSpPr>
        <p:grpSpPr bwMode="auto">
          <a:xfrm>
            <a:off x="152406" y="1905000"/>
            <a:ext cx="9669463" cy="4572000"/>
            <a:chOff x="152400" y="2133600"/>
            <a:chExt cx="9669463" cy="4572000"/>
          </a:xfrm>
        </p:grpSpPr>
        <p:pic>
          <p:nvPicPr>
            <p:cNvPr id="73738" name="Picture 2"/>
            <p:cNvPicPr>
              <a:picLocks noChangeAspect="1" noChangeArrowheads="1"/>
            </p:cNvPicPr>
            <p:nvPr/>
          </p:nvPicPr>
          <p:blipFill>
            <a:blip r:embed="rId2"/>
            <a:srcRect t="20833" b="12500"/>
            <a:stretch>
              <a:fillRect/>
            </a:stretch>
          </p:blipFill>
          <p:spPr bwMode="auto">
            <a:xfrm>
              <a:off x="695325" y="2133600"/>
              <a:ext cx="5019675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39" name="Rectangle 39"/>
            <p:cNvSpPr>
              <a:spLocks noChangeArrowheads="1"/>
            </p:cNvSpPr>
            <p:nvPr/>
          </p:nvSpPr>
          <p:spPr bwMode="auto">
            <a:xfrm>
              <a:off x="5286375" y="2276475"/>
              <a:ext cx="3857625" cy="1063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180975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333399"/>
                  </a:solidFill>
                  <a:latin typeface="Comic Sans MS" pitchFamily="-112" charset="0"/>
                </a:rPr>
                <a:t>2. Chirp laser method, spectral encoding</a:t>
              </a:r>
              <a:endParaRPr lang="en-US" sz="1600">
                <a:solidFill>
                  <a:srgbClr val="000000"/>
                </a:solidFill>
                <a:latin typeface="Lucida Sans Unicode" charset="-52"/>
              </a:endParaRPr>
            </a:p>
            <a:p>
              <a:pPr defTabSz="180975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600">
                  <a:solidFill>
                    <a:srgbClr val="000000"/>
                  </a:solidFill>
                  <a:latin typeface="Lucida Sans Unicode" charset="-52"/>
                </a:rPr>
                <a:t> laser bandwidth limited~ 250fs</a:t>
              </a:r>
            </a:p>
            <a:p>
              <a:pPr defTabSz="180975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33CC33"/>
                  </a:solidFill>
                  <a:latin typeface="Lucida Sans Unicode" charset="-52"/>
                </a:rPr>
                <a:t>Wilke </a:t>
              </a:r>
              <a:r>
                <a:rPr lang="en-US" sz="1400" i="1">
                  <a:solidFill>
                    <a:srgbClr val="33CC33"/>
                  </a:solidFill>
                  <a:latin typeface="Lucida Sans Unicode" charset="-52"/>
                </a:rPr>
                <a:t>et.al</a:t>
              </a:r>
              <a:r>
                <a:rPr lang="en-US" sz="1400">
                  <a:solidFill>
                    <a:srgbClr val="33CC33"/>
                  </a:solidFill>
                  <a:latin typeface="Lucida Sans Unicode" charset="-52"/>
                </a:rPr>
                <a:t>., PRL 88 (2002) 124801</a:t>
              </a:r>
            </a:p>
          </p:txBody>
        </p:sp>
        <p:sp>
          <p:nvSpPr>
            <p:cNvPr id="73740" name="Rectangle 76"/>
            <p:cNvSpPr>
              <a:spLocks noChangeArrowheads="1"/>
            </p:cNvSpPr>
            <p:nvPr/>
          </p:nvSpPr>
          <p:spPr bwMode="auto">
            <a:xfrm>
              <a:off x="5286375" y="3644900"/>
              <a:ext cx="4392613" cy="144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333399"/>
                  </a:solidFill>
                  <a:latin typeface="Comic Sans MS" pitchFamily="-112" charset="0"/>
                </a:rPr>
                <a:t>3. Spatial encoding: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600">
                  <a:solidFill>
                    <a:srgbClr val="000000"/>
                  </a:solidFill>
                  <a:latin typeface="Lucida Sans Unicode" charset="-52"/>
                </a:rPr>
                <a:t> imaging limitation ~ 30-50 fs</a:t>
              </a:r>
            </a:p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DE" sz="1400">
                  <a:solidFill>
                    <a:srgbClr val="00CC00"/>
                  </a:solidFill>
                  <a:latin typeface="Lucida Sans Unicode" charset="-52"/>
                </a:rPr>
                <a:t>Cavalieri </a:t>
              </a:r>
              <a:r>
                <a:rPr lang="de-DE" sz="1400" i="1">
                  <a:solidFill>
                    <a:srgbClr val="00CC00"/>
                  </a:solidFill>
                  <a:latin typeface="Lucida Sans Unicode" charset="-52"/>
                </a:rPr>
                <a:t>et. al</a:t>
              </a:r>
              <a:r>
                <a:rPr lang="de-DE" sz="1400">
                  <a:solidFill>
                    <a:srgbClr val="00CC00"/>
                  </a:solidFill>
                  <a:latin typeface="Lucida Sans Unicode" charset="-52"/>
                </a:rPr>
                <a:t>, PRL 94 (2005) 114801</a:t>
              </a:r>
              <a:endParaRPr lang="en-US" sz="1400">
                <a:solidFill>
                  <a:srgbClr val="00CC00"/>
                </a:solidFill>
                <a:latin typeface="Lucida Sans Unicode" charset="-52"/>
              </a:endParaRPr>
            </a:p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CC00"/>
                  </a:solidFill>
                  <a:latin typeface="Lucida Sans Unicode" charset="-52"/>
                </a:rPr>
                <a:t>Jamison </a:t>
              </a:r>
              <a:r>
                <a:rPr lang="de-DE" sz="1400" i="1">
                  <a:solidFill>
                    <a:srgbClr val="00CC00"/>
                  </a:solidFill>
                  <a:latin typeface="Lucida Sans Unicode" charset="-52"/>
                </a:rPr>
                <a:t>et. al</a:t>
              </a:r>
              <a:r>
                <a:rPr lang="de-DE" sz="1400">
                  <a:solidFill>
                    <a:srgbClr val="00CC00"/>
                  </a:solidFill>
                  <a:latin typeface="Lucida Sans Unicode" charset="-52"/>
                </a:rPr>
                <a:t>, Opt. Lett. 28 (2003) 1710</a:t>
              </a:r>
            </a:p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de-DE" sz="1400">
                  <a:solidFill>
                    <a:srgbClr val="00CC00"/>
                  </a:solidFill>
                  <a:latin typeface="Lucida Sans Unicode" charset="-52"/>
                </a:rPr>
                <a:t>Van Tilborg </a:t>
              </a:r>
              <a:r>
                <a:rPr lang="de-DE" sz="1400" i="1">
                  <a:solidFill>
                    <a:srgbClr val="00CC00"/>
                  </a:solidFill>
                  <a:latin typeface="Lucida Sans Unicode" charset="-52"/>
                </a:rPr>
                <a:t>et. al</a:t>
              </a:r>
              <a:r>
                <a:rPr lang="de-DE" sz="1400">
                  <a:solidFill>
                    <a:srgbClr val="00CC00"/>
                  </a:solidFill>
                  <a:latin typeface="Lucida Sans Unicode" charset="-52"/>
                </a:rPr>
                <a:t>, Opt. Lett. 32 (2007) 313</a:t>
              </a:r>
            </a:p>
          </p:txBody>
        </p:sp>
        <p:sp>
          <p:nvSpPr>
            <p:cNvPr id="73741" name="Rectangle 102"/>
            <p:cNvSpPr>
              <a:spLocks noChangeArrowheads="1"/>
            </p:cNvSpPr>
            <p:nvPr/>
          </p:nvSpPr>
          <p:spPr bwMode="auto">
            <a:xfrm>
              <a:off x="5286375" y="5132387"/>
              <a:ext cx="4535488" cy="887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333399"/>
                  </a:solidFill>
                  <a:latin typeface="Comic Sans MS" pitchFamily="-112" charset="0"/>
                </a:rPr>
                <a:t>4. Temporal</a:t>
              </a:r>
              <a:r>
                <a:rPr lang="en-US" dirty="0" smtClean="0">
                  <a:solidFill>
                    <a:srgbClr val="333399"/>
                  </a:solidFill>
                  <a:latin typeface="Comic Sans MS" pitchFamily="-112" charset="0"/>
                </a:rPr>
                <a:t> decoding</a:t>
              </a:r>
              <a:r>
                <a:rPr lang="en-US" dirty="0">
                  <a:solidFill>
                    <a:srgbClr val="333399"/>
                  </a:solidFill>
                  <a:latin typeface="Comic Sans MS" pitchFamily="-112" charset="0"/>
                </a:rPr>
                <a:t>: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600" dirty="0">
                  <a:solidFill>
                    <a:srgbClr val="000000"/>
                  </a:solidFill>
                  <a:latin typeface="Lucida Sans Unicode" charset="-52"/>
                </a:rPr>
                <a:t>laser pulse length limited ~ 30fs</a:t>
              </a:r>
            </a:p>
            <a:p>
              <a:pPr defTabSz="9144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err="1">
                  <a:solidFill>
                    <a:srgbClr val="33CC33"/>
                  </a:solidFill>
                  <a:latin typeface="Lucida Sans Unicode" charset="-52"/>
                </a:rPr>
                <a:t>Berden</a:t>
              </a:r>
              <a:r>
                <a:rPr lang="en-US" sz="1400" dirty="0">
                  <a:solidFill>
                    <a:srgbClr val="33CC33"/>
                  </a:solidFill>
                  <a:latin typeface="Lucida Sans Unicode" charset="-52"/>
                </a:rPr>
                <a:t> </a:t>
              </a:r>
              <a:r>
                <a:rPr lang="en-US" sz="1400" i="1" dirty="0" err="1">
                  <a:solidFill>
                    <a:srgbClr val="33CC33"/>
                  </a:solidFill>
                  <a:latin typeface="Lucida Sans Unicode" charset="-52"/>
                </a:rPr>
                <a:t>et.al</a:t>
              </a:r>
              <a:r>
                <a:rPr lang="en-US" sz="1400" dirty="0">
                  <a:solidFill>
                    <a:srgbClr val="33CC33"/>
                  </a:solidFill>
                  <a:latin typeface="Lucida Sans Unicode" charset="-52"/>
                </a:rPr>
                <a:t>, PRL 93 (2004) 114802</a:t>
              </a:r>
              <a:endParaRPr lang="en-US" sz="1400" dirty="0">
                <a:solidFill>
                  <a:srgbClr val="000000"/>
                </a:solidFill>
                <a:latin typeface="Lucida Sans Unicode" charset="-52"/>
              </a:endParaRPr>
            </a:p>
          </p:txBody>
        </p:sp>
        <p:sp>
          <p:nvSpPr>
            <p:cNvPr id="73742" name="Text Box 15"/>
            <p:cNvSpPr txBox="1">
              <a:spLocks noChangeArrowheads="1"/>
            </p:cNvSpPr>
            <p:nvPr/>
          </p:nvSpPr>
          <p:spPr bwMode="auto">
            <a:xfrm>
              <a:off x="152400" y="4043363"/>
              <a:ext cx="288862" cy="369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FF0000"/>
                  </a:solidFill>
                  <a:latin typeface="Comic Sans MS" pitchFamily="-112" charset="0"/>
                </a:rPr>
                <a:t>1</a:t>
              </a:r>
            </a:p>
          </p:txBody>
        </p:sp>
        <p:sp>
          <p:nvSpPr>
            <p:cNvPr id="13" name="Parenthèse ouvrante 12"/>
            <p:cNvSpPr/>
            <p:nvPr/>
          </p:nvSpPr>
          <p:spPr>
            <a:xfrm>
              <a:off x="609600" y="2133600"/>
              <a:ext cx="304800" cy="4267200"/>
            </a:xfrm>
            <a:prstGeom prst="leftBracke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>
                <a:solidFill>
                  <a:srgbClr val="000000"/>
                </a:solidFill>
              </a:endParaRPr>
            </a:p>
          </p:txBody>
        </p:sp>
      </p:grpSp>
      <p:cxnSp>
        <p:nvCxnSpPr>
          <p:cNvPr id="1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99887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908050" y="0"/>
            <a:ext cx="745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Electro Optic</a:t>
            </a: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 Temporal decoding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738" name="Picture 2"/>
          <p:cNvPicPr>
            <a:picLocks noChangeAspect="1" noChangeArrowheads="1"/>
          </p:cNvPicPr>
          <p:nvPr/>
        </p:nvPicPr>
        <p:blipFill>
          <a:blip r:embed="rId2"/>
          <a:srcRect t="60833" b="12500"/>
          <a:stretch>
            <a:fillRect/>
          </a:stretch>
        </p:blipFill>
        <p:spPr bwMode="auto">
          <a:xfrm>
            <a:off x="4124331" y="685800"/>
            <a:ext cx="50196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non-colinearSH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327" y="5089537"/>
            <a:ext cx="338613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non-colinearSHG2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322" y="3794125"/>
            <a:ext cx="3398837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non-colinearSHG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322" y="2497137"/>
            <a:ext cx="33877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non-colinearSHG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758" y="1201737"/>
            <a:ext cx="33845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Line 8"/>
          <p:cNvSpPr>
            <a:spLocks noChangeShapeType="1"/>
          </p:cNvSpPr>
          <p:nvPr/>
        </p:nvSpPr>
        <p:spPr bwMode="auto">
          <a:xfrm flipH="1" flipV="1">
            <a:off x="2479446" y="2138362"/>
            <a:ext cx="1512887" cy="34559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flipV="1">
            <a:off x="534760" y="2209806"/>
            <a:ext cx="1366838" cy="34559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pic>
        <p:nvPicPr>
          <p:cNvPr id="26" name="Picture 10" descr="ShortProfile800nm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93116">
            <a:off x="3343046" y="3217862"/>
            <a:ext cx="5524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1" descr="ChirpedProfile400nm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6921" y="696912"/>
            <a:ext cx="1905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2" descr="ShortProfile800nm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93116">
            <a:off x="2982683" y="1346200"/>
            <a:ext cx="5524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3" descr="ChirpedProfile800nm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49329">
            <a:off x="823683" y="1057287"/>
            <a:ext cx="5715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4" descr="ChirpedProfile800nm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49329">
            <a:off x="534758" y="2857507"/>
            <a:ext cx="5715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6" descr="BBOdiag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43406" y="2895600"/>
            <a:ext cx="43529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105052" y="4264025"/>
            <a:ext cx="460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400">
                <a:solidFill>
                  <a:srgbClr val="000000"/>
                </a:solidFill>
                <a:latin typeface="Times New Roman" pitchFamily="-111" charset="0"/>
              </a:rPr>
              <a:t> </a:t>
            </a: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4376508" y="5929323"/>
            <a:ext cx="346441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33CC33"/>
                </a:solidFill>
                <a:latin typeface="Times New Roman" pitchFamily="-111" charset="0"/>
              </a:rPr>
              <a:t>Courtesy: S. Jamison et al.</a:t>
            </a:r>
          </a:p>
        </p:txBody>
      </p:sp>
      <p:cxnSp>
        <p:nvCxnSpPr>
          <p:cNvPr id="34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6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82221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32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428566" y="4260031"/>
            <a:ext cx="170489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prstClr val="black"/>
                </a:solidFill>
              </a:rPr>
              <a:t>ringing </a:t>
            </a:r>
            <a:r>
              <a:rPr lang="en-GB" dirty="0">
                <a:solidFill>
                  <a:prstClr val="black"/>
                </a:solidFill>
              </a:rPr>
              <a:t>artefacts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0" descr="GaP100fs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9799" y="877862"/>
            <a:ext cx="4474201" cy="335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 descr="ZnTe100fsF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658" y="848664"/>
            <a:ext cx="4552228" cy="3411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Encoding Time resolution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8" name="Connecteur droit avec flèche 17"/>
          <p:cNvCxnSpPr>
            <a:stCxn id="13" idx="1"/>
          </p:cNvCxnSpPr>
          <p:nvPr/>
        </p:nvCxnSpPr>
        <p:spPr>
          <a:xfrm flipH="1" flipV="1">
            <a:off x="2425970" y="3724724"/>
            <a:ext cx="1002596" cy="7892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722406" y="4260031"/>
            <a:ext cx="2154629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prstClr val="black"/>
                </a:solidFill>
              </a:rPr>
              <a:t>Bandwidth limitation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16200000" flipV="1">
            <a:off x="1166609" y="3774369"/>
            <a:ext cx="806879" cy="281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er 23"/>
          <p:cNvGrpSpPr/>
          <p:nvPr/>
        </p:nvGrpSpPr>
        <p:grpSpPr>
          <a:xfrm>
            <a:off x="473081" y="5327162"/>
            <a:ext cx="8242299" cy="723275"/>
            <a:chOff x="1011971" y="5729706"/>
            <a:chExt cx="8242299" cy="723275"/>
          </a:xfrm>
        </p:grpSpPr>
        <p:sp>
          <p:nvSpPr>
            <p:cNvPr id="25" name="Flèche vers la droite 24"/>
            <p:cNvSpPr/>
            <p:nvPr/>
          </p:nvSpPr>
          <p:spPr>
            <a:xfrm>
              <a:off x="1011971" y="5954095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" name="Text Box 62"/>
            <p:cNvSpPr txBox="1">
              <a:spLocks noChangeArrowheads="1"/>
            </p:cNvSpPr>
            <p:nvPr/>
          </p:nvSpPr>
          <p:spPr bwMode="auto">
            <a:xfrm>
              <a:off x="1864971" y="5729706"/>
              <a:ext cx="7389299" cy="7232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lvl="1">
                <a:spcBef>
                  <a:spcPts val="600"/>
                </a:spcBef>
                <a:buFont typeface="Arial"/>
                <a:buChar char="•"/>
                <a:tabLst>
                  <a:tab pos="0" algn="l"/>
                  <a:tab pos="84138" algn="l"/>
                </a:tabLst>
              </a:pPr>
              <a:r>
                <a:rPr lang="en-US" i="1" dirty="0" smtClean="0">
                  <a:solidFill>
                    <a:prstClr val="black"/>
                  </a:solidFill>
                  <a:cs typeface="Calibri"/>
                </a:rPr>
                <a:t>Thin crystal (&gt;10</a:t>
              </a:r>
              <a:r>
                <a:rPr lang="en-US" i="1" dirty="0" smtClean="0">
                  <a:solidFill>
                    <a:prstClr val="black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i="1" dirty="0" smtClean="0">
                  <a:solidFill>
                    <a:prstClr val="black"/>
                  </a:solidFill>
                  <a:cs typeface="Calibri"/>
                </a:rPr>
                <a:t>m)</a:t>
              </a:r>
            </a:p>
            <a:p>
              <a:pPr marL="0" lvl="1">
                <a:spcBef>
                  <a:spcPts val="600"/>
                </a:spcBef>
                <a:buFont typeface="Arial"/>
                <a:buChar char="•"/>
                <a:tabLst>
                  <a:tab pos="0" algn="l"/>
                  <a:tab pos="84138" algn="l"/>
                </a:tabLst>
              </a:pPr>
              <a:r>
                <a:rPr lang="en-US" i="1" dirty="0" smtClean="0">
                  <a:solidFill>
                    <a:prstClr val="black"/>
                  </a:solidFill>
                  <a:cs typeface="Calibri"/>
                </a:rPr>
                <a:t>Consider new materials </a:t>
              </a:r>
              <a:r>
                <a:rPr lang="en-GB" dirty="0" err="1" smtClean="0">
                  <a:solidFill>
                    <a:srgbClr val="0000FF"/>
                  </a:solidFill>
                </a:rPr>
                <a:t>GaSe</a:t>
              </a:r>
              <a:r>
                <a:rPr lang="en-GB" dirty="0" smtClean="0">
                  <a:solidFill>
                    <a:srgbClr val="0000FF"/>
                  </a:solidFill>
                </a:rPr>
                <a:t>, DAST, MBANP ..... or poled organic polymers?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6265338" y="6106870"/>
            <a:ext cx="28786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>
                <a:solidFill>
                  <a:prstClr val="black"/>
                </a:solidFill>
              </a:rPr>
              <a:t>W.A. Gillespie &amp;</a:t>
            </a:r>
            <a:r>
              <a:rPr lang="en-GB" sz="1400" dirty="0" smtClean="0">
                <a:solidFill>
                  <a:prstClr val="black"/>
                </a:solidFill>
              </a:rPr>
              <a:t> S. Jamison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15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Encoding Time resolution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ZnTeTransferFncFig2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075" y="1580813"/>
            <a:ext cx="419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817818" y="2892077"/>
            <a:ext cx="67864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2000" b="1">
                <a:solidFill>
                  <a:srgbClr val="006600"/>
                </a:solidFill>
              </a:rPr>
              <a:t>ZnTe</a:t>
            </a:r>
            <a:endParaRPr lang="en-US" sz="2000" b="1">
              <a:solidFill>
                <a:srgbClr val="0066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55875" y="788639"/>
            <a:ext cx="363086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2000" u="sng" dirty="0" smtClean="0">
                <a:solidFill>
                  <a:srgbClr val="000000"/>
                </a:solidFill>
                <a:cs typeface="Calibri"/>
              </a:rPr>
              <a:t>Spectral limitations of the Crystal</a:t>
            </a:r>
            <a:endParaRPr lang="en-US" sz="2000" u="sng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5" name="Picture 7" descr="GaPtransFn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8178" y="1587163"/>
            <a:ext cx="4267200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254875" y="2531715"/>
            <a:ext cx="611065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2000" b="1">
                <a:solidFill>
                  <a:srgbClr val="006600"/>
                </a:solidFill>
              </a:rPr>
              <a:t>GaP</a:t>
            </a:r>
            <a:endParaRPr lang="en-US" sz="2000" b="1">
              <a:solidFill>
                <a:srgbClr val="006600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555882" y="4994456"/>
            <a:ext cx="2132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cs typeface="Calibri"/>
              </a:rPr>
              <a:t>  Phonon</a:t>
            </a:r>
            <a:r>
              <a:rPr lang="en-GB" dirty="0" smtClean="0">
                <a:solidFill>
                  <a:srgbClr val="FF0000"/>
                </a:solidFill>
                <a:cs typeface="Calibri"/>
              </a:rPr>
              <a:t> resonances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 flipV="1">
            <a:off x="1763713" y="4533551"/>
            <a:ext cx="144462" cy="4333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1763719" y="4533563"/>
            <a:ext cx="5832475" cy="466725"/>
          </a:xfrm>
          <a:custGeom>
            <a:avLst/>
            <a:gdLst>
              <a:gd name="T0" fmla="*/ 0 w 3674"/>
              <a:gd name="T1" fmla="*/ 272 h 294"/>
              <a:gd name="T2" fmla="*/ 2707 w 3674"/>
              <a:gd name="T3" fmla="*/ 277 h 294"/>
              <a:gd name="T4" fmla="*/ 3357 w 3674"/>
              <a:gd name="T5" fmla="*/ 248 h 294"/>
              <a:gd name="T6" fmla="*/ 3674 w 3674"/>
              <a:gd name="T7" fmla="*/ 0 h 294"/>
              <a:gd name="T8" fmla="*/ 0 60000 65536"/>
              <a:gd name="T9" fmla="*/ 0 60000 65536"/>
              <a:gd name="T10" fmla="*/ 0 60000 65536"/>
              <a:gd name="T11" fmla="*/ 0 60000 65536"/>
              <a:gd name="T12" fmla="*/ 0 w 3674"/>
              <a:gd name="T13" fmla="*/ 0 h 294"/>
              <a:gd name="T14" fmla="*/ 3674 w 3674"/>
              <a:gd name="T15" fmla="*/ 294 h 2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74" h="294">
                <a:moveTo>
                  <a:pt x="0" y="272"/>
                </a:moveTo>
                <a:cubicBezTo>
                  <a:pt x="451" y="273"/>
                  <a:pt x="2148" y="281"/>
                  <a:pt x="2707" y="277"/>
                </a:cubicBezTo>
                <a:cubicBezTo>
                  <a:pt x="3266" y="273"/>
                  <a:pt x="3196" y="294"/>
                  <a:pt x="3357" y="248"/>
                </a:cubicBezTo>
                <a:cubicBezTo>
                  <a:pt x="3518" y="202"/>
                  <a:pt x="3608" y="52"/>
                  <a:pt x="3674" y="0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24" name="Rectangle 71"/>
          <p:cNvSpPr>
            <a:spLocks noChangeArrowheads="1"/>
          </p:cNvSpPr>
          <p:nvPr/>
        </p:nvSpPr>
        <p:spPr bwMode="auto">
          <a:xfrm>
            <a:off x="6265338" y="6106870"/>
            <a:ext cx="287866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>
                <a:solidFill>
                  <a:prstClr val="black"/>
                </a:solidFill>
              </a:rPr>
              <a:t>W.A. Gillespie &amp;</a:t>
            </a:r>
            <a:r>
              <a:rPr lang="en-GB" sz="1400" dirty="0" smtClean="0">
                <a:solidFill>
                  <a:prstClr val="black"/>
                </a:solidFill>
              </a:rPr>
              <a:t> S. Jamison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9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4"/>
          <p:cNvSpPr txBox="1">
            <a:spLocks noChangeArrowheads="1"/>
          </p:cNvSpPr>
          <p:nvPr/>
        </p:nvSpPr>
        <p:spPr bwMode="auto">
          <a:xfrm>
            <a:off x="142881" y="533400"/>
            <a:ext cx="8893175" cy="624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 Optical radiation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Cherenkov  / OTR radiation		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			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ODR / OSR Radiation	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X	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Streak camera 			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	200fs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 Coherent radiation : Bunch spectrum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Comic Sans MS" pitchFamily="-112" charset="0"/>
              </a:rPr>
              <a:t>Interferometry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			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 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X	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err="1" smtClean="0">
                <a:solidFill>
                  <a:srgbClr val="000000"/>
                </a:solidFill>
                <a:latin typeface="Comic Sans MS" pitchFamily="-112" charset="0"/>
              </a:rPr>
              <a:t>Polychromator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 				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X	</a:t>
            </a: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RF techniques				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‘</a:t>
            </a:r>
            <a:r>
              <a:rPr lang="en-US" sz="1600" dirty="0" err="1">
                <a:solidFill>
                  <a:srgbClr val="000000"/>
                </a:solidFill>
                <a:latin typeface="Comic Sans MS" pitchFamily="-112" charset="0"/>
              </a:rPr>
              <a:t>Feschenko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’ monitor		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mic Sans MS" pitchFamily="-112" charset="0"/>
              </a:rPr>
              <a:t>Hadron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20ps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RF 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Deflector 			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10fs</a:t>
            </a: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Zero phasing techniques		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X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10fs</a:t>
            </a:r>
            <a:endParaRPr lang="en-US" sz="1600" dirty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600" dirty="0">
              <a:solidFill>
                <a:srgbClr val="000000"/>
              </a:solidFill>
              <a:latin typeface="Comic Sans MS" pitchFamily="-112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Laser based Method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Sampling	 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		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	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X	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 Jitter (50fs)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Non linear mixing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		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		</a:t>
            </a:r>
            <a:endParaRPr lang="en-US" sz="1600" dirty="0">
              <a:solidFill>
                <a:srgbClr val="0066FF"/>
              </a:solidFill>
              <a:latin typeface="Comic Sans MS" pitchFamily="-112" charset="0"/>
            </a:endParaRP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Thomson/Compton scattering 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		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Electron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Photo-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neutralization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 smtClean="0">
                <a:solidFill>
                  <a:srgbClr val="0066FF"/>
                </a:solidFill>
                <a:latin typeface="Comic Sans MS" pitchFamily="-112" charset="0"/>
              </a:rPr>
              <a:t>		</a:t>
            </a:r>
            <a:r>
              <a:rPr lang="en-US" sz="1600" dirty="0">
                <a:solidFill>
                  <a:srgbClr val="0066FF"/>
                </a:solidFill>
                <a:latin typeface="Comic Sans MS" pitchFamily="-112" charset="0"/>
              </a:rPr>
              <a:t>H</a:t>
            </a:r>
            <a:r>
              <a:rPr lang="en-US" sz="1600" baseline="30000" dirty="0">
                <a:solidFill>
                  <a:srgbClr val="0066FF"/>
                </a:solidFill>
                <a:latin typeface="Comic Sans MS" pitchFamily="-112" charset="0"/>
              </a:rPr>
              <a:t>-</a:t>
            </a:r>
            <a:endParaRPr lang="en-US" sz="1600" baseline="30000" dirty="0">
              <a:solidFill>
                <a:srgbClr val="0099FF"/>
              </a:solidFill>
              <a:latin typeface="Comic Sans MS" pitchFamily="-112" charset="0"/>
            </a:endParaRP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Electro-Optic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Sampling	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X	X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E-O Spectral decoding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	~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200fs</a:t>
            </a: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E-O Spatial decoding 	 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	~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50fs</a:t>
            </a:r>
            <a:endParaRPr lang="en-US" sz="16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marL="800100" lvl="1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E-O Temporal decoding	 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	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	</a:t>
            </a:r>
            <a:r>
              <a:rPr lang="en-US" sz="1600" dirty="0">
                <a:solidFill>
                  <a:srgbClr val="FF0000"/>
                </a:solidFill>
                <a:latin typeface="Comic Sans MS" pitchFamily="-112" charset="0"/>
              </a:rPr>
              <a:t>X	~ 50fs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6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508638" y="614362"/>
            <a:ext cx="730251" cy="369888"/>
            <a:chOff x="3277" y="482"/>
            <a:chExt cx="460" cy="233"/>
          </a:xfrm>
        </p:grpSpPr>
        <p:pic>
          <p:nvPicPr>
            <p:cNvPr id="74772" name="Picture 12" descr="GAUSSIAN_PROFIL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77" y="482"/>
              <a:ext cx="211" cy="22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74773" name="Text Box 13"/>
            <p:cNvSpPr txBox="1">
              <a:spLocks noChangeArrowheads="1"/>
            </p:cNvSpPr>
            <p:nvPr/>
          </p:nvSpPr>
          <p:spPr bwMode="auto">
            <a:xfrm>
              <a:off x="3533" y="482"/>
              <a:ext cx="204" cy="233"/>
            </a:xfrm>
            <a:prstGeom prst="rect">
              <a:avLst/>
            </a:prstGeom>
            <a:noFill/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>
                  <a:solidFill>
                    <a:srgbClr val="0066FF"/>
                  </a:solidFill>
                  <a:latin typeface="Symbol" charset="2"/>
                </a:rPr>
                <a:t>s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643444" y="614374"/>
            <a:ext cx="644525" cy="360363"/>
            <a:chOff x="2426" y="482"/>
            <a:chExt cx="406" cy="227"/>
          </a:xfrm>
        </p:grpSpPr>
        <p:pic>
          <p:nvPicPr>
            <p:cNvPr id="74770" name="Picture 15" descr="fjdpnx21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26" y="482"/>
              <a:ext cx="222" cy="22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74771" name="Picture 16" descr="hgax_cij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99" y="482"/>
              <a:ext cx="133" cy="227"/>
            </a:xfrm>
            <a:prstGeom prst="rect">
              <a:avLst/>
            </a:prstGeom>
            <a:noFill/>
            <a:ln w="9525">
              <a:solidFill>
                <a:srgbClr val="0066FF"/>
              </a:solidFill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6443706" y="614362"/>
            <a:ext cx="728663" cy="369888"/>
            <a:chOff x="4230" y="482"/>
            <a:chExt cx="459" cy="233"/>
          </a:xfrm>
        </p:grpSpPr>
        <p:sp>
          <p:nvSpPr>
            <p:cNvPr id="74768" name="Text Box 18"/>
            <p:cNvSpPr txBox="1">
              <a:spLocks noChangeArrowheads="1"/>
            </p:cNvSpPr>
            <p:nvPr/>
          </p:nvSpPr>
          <p:spPr bwMode="auto">
            <a:xfrm>
              <a:off x="4230" y="482"/>
              <a:ext cx="182" cy="23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FF0000"/>
                  </a:solidFill>
                  <a:latin typeface="Comic Sans MS" pitchFamily="-112" charset="0"/>
                </a:rPr>
                <a:t>1</a:t>
              </a:r>
            </a:p>
          </p:txBody>
        </p:sp>
        <p:sp>
          <p:nvSpPr>
            <p:cNvPr id="74769" name="Text Box 19"/>
            <p:cNvSpPr txBox="1">
              <a:spLocks noChangeArrowheads="1"/>
            </p:cNvSpPr>
            <p:nvPr/>
          </p:nvSpPr>
          <p:spPr bwMode="auto">
            <a:xfrm>
              <a:off x="4463" y="482"/>
              <a:ext cx="226" cy="233"/>
            </a:xfrm>
            <a:prstGeom prst="rect">
              <a:avLst/>
            </a:prstGeom>
            <a:noFill/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66FF"/>
                  </a:solidFill>
                  <a:latin typeface="Comic Sans MS" pitchFamily="-112" charset="0"/>
                </a:rPr>
                <a:t>n!</a:t>
              </a:r>
            </a:p>
          </p:txBody>
        </p:sp>
      </p:grpSp>
      <p:sp>
        <p:nvSpPr>
          <p:cNvPr id="74758" name="Text Box 20"/>
          <p:cNvSpPr txBox="1">
            <a:spLocks noChangeArrowheads="1"/>
          </p:cNvSpPr>
          <p:nvPr/>
        </p:nvSpPr>
        <p:spPr bwMode="auto">
          <a:xfrm>
            <a:off x="7453313" y="614363"/>
            <a:ext cx="1374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Limitations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1600200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latin typeface="Comic Sans MS" pitchFamily="-112" charset="0"/>
              </a:rPr>
              <a:t>Summary</a:t>
            </a:r>
            <a:endParaRPr lang="en-US" sz="2800" dirty="0">
              <a:solidFill>
                <a:srgbClr val="0099FF"/>
              </a:solidFill>
              <a:latin typeface="Comic Sans MS" pitchFamily="-112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16200000" flipH="1">
            <a:off x="1790700" y="3467100"/>
            <a:ext cx="5486400" cy="762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2731294" y="3493294"/>
            <a:ext cx="5453062" cy="571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619501" y="3500437"/>
            <a:ext cx="5453062" cy="428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4589463" y="3521075"/>
            <a:ext cx="5453062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2314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Now we treat in detail: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91450" y="2261684"/>
            <a:ext cx="796067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</a:t>
            </a:r>
            <a:r>
              <a:rPr lang="en-US" sz="2000" dirty="0" smtClean="0">
                <a:solidFill>
                  <a:srgbClr val="0066FF"/>
                </a:solidFill>
              </a:rPr>
              <a:t> 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Measurement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of nm beam positions</a:t>
            </a:r>
          </a:p>
          <a:p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Measurement of um transverse beam sizes</a:t>
            </a:r>
          </a:p>
          <a:p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Measurement of </a:t>
            </a:r>
            <a:r>
              <a:rPr lang="en-US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 long profiles</a:t>
            </a:r>
            <a:r>
              <a:rPr lang="en-US" sz="3200" dirty="0">
                <a:solidFill>
                  <a:srgbClr val="0066FF"/>
                </a:solidFill>
              </a:rPr>
              <a:t/>
            </a:r>
            <a:br>
              <a:rPr lang="en-US" sz="3200" dirty="0">
                <a:solidFill>
                  <a:srgbClr val="0066FF"/>
                </a:solidFill>
              </a:rPr>
            </a:br>
            <a:r>
              <a:rPr lang="en-US" sz="3200" dirty="0">
                <a:solidFill>
                  <a:srgbClr val="0066FF"/>
                </a:solidFill>
              </a:rPr>
              <a:t>- Beam synchronization at the </a:t>
            </a:r>
            <a:r>
              <a:rPr lang="en-US" sz="3200" dirty="0" err="1">
                <a:solidFill>
                  <a:srgbClr val="0066FF"/>
                </a:solidFill>
              </a:rPr>
              <a:t>fs</a:t>
            </a:r>
            <a:r>
              <a:rPr lang="en-US" sz="3200" dirty="0">
                <a:solidFill>
                  <a:srgbClr val="0066FF"/>
                </a:solidFill>
              </a:rPr>
              <a:t>-scale</a:t>
            </a:r>
            <a:br>
              <a:rPr lang="en-US" sz="3200" dirty="0">
                <a:solidFill>
                  <a:srgbClr val="0066FF"/>
                </a:solidFill>
              </a:rPr>
            </a:b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Keeping the beams in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collision (IP feedback)</a:t>
            </a:r>
            <a:endParaRPr lang="en-US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573088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 smtClean="0"/>
              <a:t>Synchronization of (distant) accelerator components down to the femtosecond</a:t>
            </a:r>
          </a:p>
        </p:txBody>
      </p:sp>
      <p:pic>
        <p:nvPicPr>
          <p:cNvPr id="79875" name="Picture 4" descr="accelerator_ti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8" y="1919288"/>
            <a:ext cx="5080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6" name="Text Box 5"/>
          <p:cNvSpPr txBox="1">
            <a:spLocks noChangeArrowheads="1"/>
          </p:cNvSpPr>
          <p:nvPr/>
        </p:nvSpPr>
        <p:spPr bwMode="auto">
          <a:xfrm>
            <a:off x="427038" y="1768475"/>
            <a:ext cx="2616200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  <a:t>Speed of light:</a:t>
            </a:r>
          </a:p>
          <a:p>
            <a:pPr algn="ctr" defTabSz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  <a:t>= 3*10^8 m/s</a:t>
            </a:r>
            <a:b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</a:br>
            <a: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  <a:t>= </a:t>
            </a:r>
            <a:r>
              <a:rPr kumimoji="1" lang="en-US" altLang="en-US" sz="4000">
                <a:solidFill>
                  <a:srgbClr val="000000"/>
                </a:solidFill>
                <a:latin typeface="Times New Roman" pitchFamily="18" charset="0"/>
              </a:rPr>
              <a:t>0.3 um/ fs</a:t>
            </a:r>
          </a:p>
        </p:txBody>
      </p:sp>
      <p:sp>
        <p:nvSpPr>
          <p:cNvPr id="79877" name="Text Box 6"/>
          <p:cNvSpPr txBox="1">
            <a:spLocks noChangeArrowheads="1"/>
          </p:cNvSpPr>
          <p:nvPr/>
        </p:nvSpPr>
        <p:spPr bwMode="auto">
          <a:xfrm>
            <a:off x="546100" y="4394200"/>
            <a:ext cx="25447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Tx/>
              <a:buAutoNum type="arabicParenR"/>
            </a:pPr>
            <a: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  <a:t>Clock stability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FontTx/>
              <a:buAutoNum type="arabicParenR"/>
            </a:pPr>
            <a:r>
              <a:rPr kumimoji="1" lang="en-US" altLang="en-US" sz="2400">
                <a:solidFill>
                  <a:srgbClr val="000000"/>
                </a:solidFill>
                <a:latin typeface="Times New Roman" pitchFamily="18" charset="0"/>
              </a:rPr>
              <a:t>Distribution over length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</p:spTree>
    <p:extLst>
      <p:ext uri="{BB962C8B-B14F-4D97-AF65-F5344CB8AC3E}">
        <p14:creationId xmlns:p14="http://schemas.microsoft.com/office/powerpoint/2010/main" val="4113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3"/>
          <p:cNvSpPr txBox="1">
            <a:spLocks noChangeArrowheads="1"/>
          </p:cNvSpPr>
          <p:nvPr/>
        </p:nvSpPr>
        <p:spPr bwMode="auto">
          <a:xfrm>
            <a:off x="1295400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What‘s in the </a:t>
            </a:r>
            <a:r>
              <a:rPr lang="en-US" alt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CLIC CDR for BI?</a:t>
            </a:r>
            <a:endParaRPr lang="en-US" alt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Image 116" descr="Figur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3820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4787900" y="3810000"/>
          <a:ext cx="4356100" cy="2371730"/>
        </p:xfrm>
        <a:graphic>
          <a:graphicData uri="http://schemas.openxmlformats.org/drawingml/2006/table">
            <a:tbl>
              <a:tblPr/>
              <a:tblGrid>
                <a:gridCol w="1658938"/>
                <a:gridCol w="968375"/>
                <a:gridCol w="968375"/>
                <a:gridCol w="760412"/>
              </a:tblGrid>
              <a:tr h="228600"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MB Instruments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Surface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 Tunnel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Total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Intensity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86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98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184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Position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1539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5648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7187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Beam Size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34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114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148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Energy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19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54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73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Energy Spread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19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23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Bunch Length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17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58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75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Beam Loss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1936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5854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7790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Beam Polarization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11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6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17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Tune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6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6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Luminosity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4284663" y="692150"/>
          <a:ext cx="4572000" cy="1981200"/>
        </p:xfrm>
        <a:graphic>
          <a:graphicData uri="http://schemas.openxmlformats.org/drawingml/2006/table">
            <a:tbl>
              <a:tblPr/>
              <a:tblGrid>
                <a:gridCol w="1549400"/>
                <a:gridCol w="1085850"/>
                <a:gridCol w="1006475"/>
                <a:gridCol w="930275"/>
              </a:tblGrid>
              <a:tr h="247650"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DB Instruments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Surface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Tunnel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  <a:tc>
                  <a:txBody>
                    <a:bodyPr/>
                    <a:lstStyle>
                      <a:lvl1pPr indent="114300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11430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Total</a:t>
                      </a:r>
                      <a:endParaRPr kumimoji="0" lang="fr-FR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ADEB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Intensity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38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240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278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585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marL="20638" indent="-20638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20638" marR="0" lvl="0" indent="-20638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Position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1834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44220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46054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585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Beam Size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32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768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800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Energy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192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210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Energy Spread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192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210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Bunch Length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24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288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312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Beam Loss </a:t>
                      </a:r>
                      <a:endParaRPr kumimoji="0" lang="fr-FR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1730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44220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45950</a:t>
                      </a:r>
                      <a:endParaRPr kumimoji="0" lang="fr-FR" alt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FFE"/>
                    </a:solidFill>
                  </a:tcPr>
                </a:tc>
              </a:tr>
            </a:tbl>
          </a:graphicData>
        </a:graphic>
      </p:graphicFrame>
      <p:sp>
        <p:nvSpPr>
          <p:cNvPr id="8306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7DF49FD-AEE7-42B7-8DFB-AE0C69E6BA5C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307" name="Footer Placeholder 1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200" smtClean="0">
                <a:solidFill>
                  <a:srgbClr val="898989"/>
                </a:solidFill>
              </a:rPr>
              <a:t>Status of the CLIC instrumentation</a:t>
            </a:r>
          </a:p>
        </p:txBody>
      </p:sp>
      <p:sp>
        <p:nvSpPr>
          <p:cNvPr id="8308" name="Date Placeholder 1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</a:rPr>
              <a:t>October 2011 - T. Lefevre</a:t>
            </a:r>
          </a:p>
        </p:txBody>
      </p:sp>
    </p:spTree>
    <p:extLst>
      <p:ext uri="{BB962C8B-B14F-4D97-AF65-F5344CB8AC3E}">
        <p14:creationId xmlns:p14="http://schemas.microsoft.com/office/powerpoint/2010/main" val="280215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750"/>
            <a:ext cx="692467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7288213" y="4940301"/>
            <a:ext cx="1855787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>
                <a:solidFill>
                  <a:srgbClr val="000000"/>
                </a:solidFill>
              </a:rPr>
              <a:t>Nobel Lecture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>
                <a:solidFill>
                  <a:srgbClr val="000000"/>
                </a:solidFill>
              </a:rPr>
              <a:t>Passion for Precision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000000"/>
                </a:solidFill>
              </a:rPr>
              <a:t> Theodor W. Hänsch December 8, 2005, at Aula Magna, Stockholm University.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000000"/>
                </a:solidFill>
                <a:hlinkClick r:id="rId4"/>
              </a:rPr>
              <a:t>http://nobelprize.org/nobel_prizes/physics/laureates/2005/hansch-lecture.html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</p:spTree>
    <p:extLst>
      <p:ext uri="{BB962C8B-B14F-4D97-AF65-F5344CB8AC3E}">
        <p14:creationId xmlns:p14="http://schemas.microsoft.com/office/powerpoint/2010/main" val="29796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4" b="11339"/>
          <a:stretch>
            <a:fillRect/>
          </a:stretch>
        </p:blipFill>
        <p:spPr bwMode="auto">
          <a:xfrm>
            <a:off x="203200" y="1028700"/>
            <a:ext cx="5475288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6419850" y="1225550"/>
            <a:ext cx="2343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</a:rPr>
              <a:t>Ippen et al. Design: </a:t>
            </a: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Opt. Lett. 18, 1080-1082 (1993)</a:t>
            </a: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9702" name="Rectangle 8"/>
          <p:cNvSpPr>
            <a:spLocks noChangeArrowheads="1"/>
          </p:cNvSpPr>
          <p:nvPr>
            <p:ph type="title"/>
          </p:nvPr>
        </p:nvSpPr>
        <p:spPr>
          <a:xfrm>
            <a:off x="381000" y="0"/>
            <a:ext cx="7772400" cy="1143000"/>
          </a:xfrm>
          <a:noFill/>
        </p:spPr>
        <p:txBody>
          <a:bodyPr/>
          <a:lstStyle/>
          <a:p>
            <a:r>
              <a:rPr lang="en-US" altLang="en-US" sz="2400" smtClean="0">
                <a:solidFill>
                  <a:schemeClr val="tx1"/>
                </a:solidFill>
              </a:rPr>
              <a:t>    Master Oscillator: Passively Mode-Locked Er-fiber lasers</a:t>
            </a:r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201613" y="4519613"/>
            <a:ext cx="87503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mtClean="0">
                <a:solidFill>
                  <a:srgbClr val="000000"/>
                </a:solidFill>
                <a:latin typeface="Times" charset="0"/>
              </a:rPr>
              <a:t>diode pumped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mtClean="0">
                <a:solidFill>
                  <a:srgbClr val="000000"/>
                </a:solidFill>
                <a:latin typeface="Times" charset="0"/>
              </a:rPr>
              <a:t>sub-100 fs to ps pulse duration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mtClean="0">
                <a:solidFill>
                  <a:srgbClr val="000000"/>
                </a:solidFill>
                <a:latin typeface="Times" charset="0"/>
              </a:rPr>
              <a:t>1550 nm (telecom) wavelength for fiber-optic component availability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mtClean="0">
                <a:solidFill>
                  <a:srgbClr val="000000"/>
                </a:solidFill>
                <a:latin typeface="Times" charset="0"/>
              </a:rPr>
              <a:t>repetition rate 30-100 MHz</a:t>
            </a:r>
          </a:p>
        </p:txBody>
      </p:sp>
      <p:pic>
        <p:nvPicPr>
          <p:cNvPr id="2970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698750"/>
            <a:ext cx="33782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2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smtClean="0">
                <a:solidFill>
                  <a:schemeClr val="tx1"/>
                </a:solidFill>
              </a:rPr>
              <a:t>Master Oscillator Timing Jitter</a:t>
            </a: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5778500" y="3260725"/>
            <a:ext cx="299243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/>
          <a:lstStyle>
            <a:lvl1pPr marL="342900" indent="-342900"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</a:pP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</a:rPr>
              <a:t>Scaled to 1 GHz 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</a:pPr>
            <a:r>
              <a:rPr lang="en-US" altLang="en-US" sz="1800" b="1" smtClean="0">
                <a:solidFill>
                  <a:srgbClr val="FF0000"/>
                </a:solidFill>
                <a:latin typeface="Arial" pitchFamily="34" charset="0"/>
              </a:rPr>
              <a:t>Limited by photo 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</a:pPr>
            <a:r>
              <a:rPr lang="en-US" altLang="en-US" sz="1800" b="1" smtClean="0">
                <a:solidFill>
                  <a:srgbClr val="FF0000"/>
                </a:solidFill>
                <a:latin typeface="Arial" pitchFamily="34" charset="0"/>
              </a:rPr>
              <a:t>detection</a:t>
            </a:r>
          </a:p>
          <a:p>
            <a:pPr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Char char="§"/>
            </a:pPr>
            <a:r>
              <a:rPr lang="en-US" altLang="en-US" sz="1800" b="1" smtClean="0">
                <a:solidFill>
                  <a:srgbClr val="009900"/>
                </a:solidFill>
                <a:latin typeface="Arial" pitchFamily="34" charset="0"/>
              </a:rPr>
              <a:t>Theoretical limit ~1 fs</a:t>
            </a:r>
            <a:endParaRPr lang="de-DE" altLang="en-US" sz="1800" b="1" smtClean="0">
              <a:solidFill>
                <a:srgbClr val="009900"/>
              </a:solidFill>
              <a:latin typeface="Arial" pitchFamily="34" charset="0"/>
            </a:endParaRPr>
          </a:p>
        </p:txBody>
      </p:sp>
      <p:grpSp>
        <p:nvGrpSpPr>
          <p:cNvPr id="30726" name="Group 4"/>
          <p:cNvGrpSpPr>
            <a:grpSpLocks/>
          </p:cNvGrpSpPr>
          <p:nvPr/>
        </p:nvGrpSpPr>
        <p:grpSpPr bwMode="auto">
          <a:xfrm>
            <a:off x="0" y="2025650"/>
            <a:ext cx="5945188" cy="4470400"/>
            <a:chOff x="884" y="528"/>
            <a:chExt cx="4037" cy="3127"/>
          </a:xfrm>
        </p:grpSpPr>
        <p:pic>
          <p:nvPicPr>
            <p:cNvPr id="30732" name="Picture 5" descr="laser_lab_allldBc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" y="528"/>
              <a:ext cx="4037" cy="3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3" name="Line 6"/>
            <p:cNvSpPr>
              <a:spLocks noChangeShapeType="1"/>
            </p:cNvSpPr>
            <p:nvPr/>
          </p:nvSpPr>
          <p:spPr bwMode="auto">
            <a:xfrm flipV="1">
              <a:off x="1536" y="570"/>
              <a:ext cx="32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0734" name="Line 7"/>
            <p:cNvSpPr>
              <a:spLocks noChangeShapeType="1"/>
            </p:cNvSpPr>
            <p:nvPr/>
          </p:nvSpPr>
          <p:spPr bwMode="auto">
            <a:xfrm flipV="1">
              <a:off x="4783" y="570"/>
              <a:ext cx="0" cy="2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1192213" y="1557338"/>
            <a:ext cx="4256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Arial" pitchFamily="34" charset="0"/>
              </a:rPr>
              <a:t>Agilent Signal Analyzer 5052a</a:t>
            </a:r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3468688" y="2233613"/>
            <a:ext cx="142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altLang="en-US" baseline="-25000" smtClean="0">
                <a:solidFill>
                  <a:srgbClr val="000000"/>
                </a:solidFill>
                <a:latin typeface="Arial" pitchFamily="34" charset="0"/>
              </a:rPr>
              <a:t>0</a:t>
            </a:r>
            <a:r>
              <a:rPr lang="en-US" altLang="en-US" smtClean="0">
                <a:solidFill>
                  <a:srgbClr val="000000"/>
                </a:solidFill>
                <a:latin typeface="Arial" pitchFamily="34" charset="0"/>
              </a:rPr>
              <a:t>=1 GHz</a:t>
            </a:r>
          </a:p>
        </p:txBody>
      </p:sp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3038475" y="3249613"/>
            <a:ext cx="2219325" cy="288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800" b="1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6035675" y="4940300"/>
            <a:ext cx="2508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</a:rPr>
              <a:t>Very stable operation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Arial" pitchFamily="34" charset="0"/>
              </a:rPr>
              <a:t>over weeks !</a:t>
            </a:r>
          </a:p>
        </p:txBody>
      </p:sp>
      <p:pic>
        <p:nvPicPr>
          <p:cNvPr id="3073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35052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82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6" grpId="0" autoUpdateAnimBg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Why fiber transmission?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55700"/>
            <a:ext cx="9144000" cy="5384800"/>
          </a:xfrm>
          <a:noFill/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GB" altLang="en-US" sz="2800" smtClean="0">
                <a:solidFill>
                  <a:srgbClr val="0000FF"/>
                </a:solidFill>
              </a:rPr>
              <a:t>Fiber offers THz bandwidth, immunity from electromagnetic interference, immunity from ground loops and very low attenuation</a:t>
            </a:r>
          </a:p>
          <a:p>
            <a:pPr>
              <a:lnSpc>
                <a:spcPct val="90000"/>
              </a:lnSpc>
            </a:pPr>
            <a:r>
              <a:rPr lang="en-GB" altLang="en-US" sz="2800" smtClean="0"/>
              <a:t>However, the phase and group delay of single-mode glass fiber depend on its environment</a:t>
            </a:r>
          </a:p>
          <a:p>
            <a:pPr lvl="1">
              <a:lnSpc>
                <a:spcPct val="90000"/>
              </a:lnSpc>
            </a:pPr>
            <a:r>
              <a:rPr lang="en-GB" altLang="en-US" sz="2400" smtClean="0"/>
              <a:t>temperature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smtClean="0"/>
              <a:t>acoustical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smtClean="0"/>
              <a:t>dependence on mechanical motion</a:t>
            </a:r>
          </a:p>
          <a:p>
            <a:pPr lvl="1">
              <a:lnSpc>
                <a:spcPct val="90000"/>
              </a:lnSpc>
            </a:pPr>
            <a:r>
              <a:rPr lang="en-GB" altLang="en-US" sz="2400" smtClean="0"/>
              <a:t>dependence on polarization effects</a:t>
            </a:r>
          </a:p>
          <a:p>
            <a:pPr>
              <a:lnSpc>
                <a:spcPct val="90000"/>
              </a:lnSpc>
            </a:pPr>
            <a:r>
              <a:rPr lang="en-GB" altLang="en-US" sz="2800" smtClean="0">
                <a:solidFill>
                  <a:srgbClr val="FF0000"/>
                </a:solidFill>
              </a:rPr>
              <a:t>These are corrected by reflecting a signal from the far end of the fiber, compare to a reference, and correct fiber phase length. </a:t>
            </a:r>
          </a:p>
          <a:p>
            <a:pPr>
              <a:lnSpc>
                <a:spcPct val="90000"/>
              </a:lnSpc>
            </a:pPr>
            <a:r>
              <a:rPr lang="en-GB" altLang="en-US" sz="2800" smtClean="0">
                <a:solidFill>
                  <a:srgbClr val="FF0000"/>
                </a:solidFill>
              </a:rPr>
              <a:t>Two approaches: CW and pulsed</a:t>
            </a:r>
          </a:p>
          <a:p>
            <a:pPr>
              <a:lnSpc>
                <a:spcPct val="90000"/>
              </a:lnSpc>
            </a:pPr>
            <a:endParaRPr lang="en-US" altLang="en-US" sz="2800" smtClean="0"/>
          </a:p>
        </p:txBody>
      </p:sp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313" y="2887663"/>
            <a:ext cx="175418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3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6350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 i="1" smtClean="0">
                <a:solidFill>
                  <a:srgbClr val="000000"/>
                </a:solidFill>
                <a:latin typeface="Arial" pitchFamily="34" charset="0"/>
              </a:rPr>
              <a:t>Stabilized fiber link</a:t>
            </a:r>
          </a:p>
        </p:txBody>
      </p:sp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323850" y="990600"/>
            <a:ext cx="7042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3200" b="1" smtClean="0">
                <a:solidFill>
                  <a:srgbClr val="0000FF"/>
                </a:solidFill>
                <a:latin typeface="Times New Roman" pitchFamily="18" charset="0"/>
              </a:rPr>
              <a:t>Frequency-offset Optical Interferometry</a:t>
            </a:r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165100" y="1654175"/>
            <a:ext cx="32988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000" b="1" smtClean="0">
                <a:solidFill>
                  <a:srgbClr val="000000"/>
                </a:solidFill>
                <a:latin typeface="Times New Roman" pitchFamily="18" charset="0"/>
              </a:rPr>
              <a:t>Technique used at ALMA</a:t>
            </a:r>
          </a:p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2000" b="1" smtClean="0">
                <a:solidFill>
                  <a:srgbClr val="000000"/>
                </a:solidFill>
                <a:latin typeface="Times New Roman" pitchFamily="18" charset="0"/>
              </a:rPr>
              <a:t>64 dishes over 25 km footprint, 37 fsec requirement</a:t>
            </a:r>
          </a:p>
        </p:txBody>
      </p:sp>
      <p:sp>
        <p:nvSpPr>
          <p:cNvPr id="32775" name="Text Box 5"/>
          <p:cNvSpPr txBox="1">
            <a:spLocks noChangeArrowheads="1"/>
          </p:cNvSpPr>
          <p:nvPr/>
        </p:nvSpPr>
        <p:spPr bwMode="auto">
          <a:xfrm>
            <a:off x="3648075" y="1598613"/>
            <a:ext cx="5324475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b="1" smtClean="0">
                <a:solidFill>
                  <a:srgbClr val="FF0000"/>
                </a:solidFill>
                <a:latin typeface="Times New Roman" pitchFamily="18" charset="0"/>
              </a:rPr>
              <a:t>Principle: Heterodyning preserves phase relationships</a:t>
            </a:r>
          </a:p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b="1" smtClean="0">
                <a:solidFill>
                  <a:srgbClr val="000000"/>
                </a:solidFill>
                <a:latin typeface="Times New Roman" pitchFamily="18" charset="0"/>
              </a:rPr>
              <a:t>	1 degree at optical = 1 degree RF</a:t>
            </a:r>
          </a:p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b="1" smtClean="0">
                <a:solidFill>
                  <a:srgbClr val="000000"/>
                </a:solidFill>
                <a:latin typeface="Times New Roman" pitchFamily="18" charset="0"/>
              </a:rPr>
              <a:t>	1 degree at 110 MHz = 0.014 fsec at optical</a:t>
            </a:r>
          </a:p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600" b="1" smtClean="0">
                <a:solidFill>
                  <a:srgbClr val="FF0000"/>
                </a:solidFill>
                <a:latin typeface="Times New Roman" pitchFamily="18" charset="0"/>
              </a:rPr>
              <a:t>Gain 10</a:t>
            </a:r>
            <a:r>
              <a:rPr lang="en-GB" altLang="en-US" sz="1600" b="1" baseline="33000" smtClean="0">
                <a:solidFill>
                  <a:srgbClr val="FF0000"/>
                </a:solidFill>
                <a:latin typeface="Times New Roman" pitchFamily="18" charset="0"/>
              </a:rPr>
              <a:t>5</a:t>
            </a:r>
            <a:r>
              <a:rPr lang="en-GB" altLang="en-US" sz="1600" b="1" smtClean="0">
                <a:solidFill>
                  <a:srgbClr val="FF0000"/>
                </a:solidFill>
                <a:latin typeface="Times New Roman" pitchFamily="18" charset="0"/>
              </a:rPr>
              <a:t> leverage over RF-based systems in phase sensitivity</a:t>
            </a:r>
          </a:p>
        </p:txBody>
      </p:sp>
      <p:grpSp>
        <p:nvGrpSpPr>
          <p:cNvPr id="32776" name="Group 7"/>
          <p:cNvGrpSpPr>
            <a:grpSpLocks/>
          </p:cNvGrpSpPr>
          <p:nvPr/>
        </p:nvGrpSpPr>
        <p:grpSpPr bwMode="auto">
          <a:xfrm>
            <a:off x="347663" y="2763838"/>
            <a:ext cx="8097837" cy="3603625"/>
            <a:chOff x="2432" y="1885"/>
            <a:chExt cx="3653" cy="1758"/>
          </a:xfrm>
        </p:grpSpPr>
        <p:sp>
          <p:nvSpPr>
            <p:cNvPr id="32777" name="AutoShape 8"/>
            <p:cNvSpPr>
              <a:spLocks/>
            </p:cNvSpPr>
            <p:nvPr/>
          </p:nvSpPr>
          <p:spPr bwMode="auto">
            <a:xfrm>
              <a:off x="2432" y="1885"/>
              <a:ext cx="3654" cy="1759"/>
            </a:xfrm>
            <a:prstGeom prst="roundRect">
              <a:avLst>
                <a:gd name="adj" fmla="val 56"/>
              </a:avLst>
            </a:prstGeom>
            <a:solidFill>
              <a:srgbClr val="CCCCFF"/>
            </a:solidFill>
            <a:ln w="1836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>
              <a:lvl1pPr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Comic Sans MS" pitchFamily="66" charset="0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32778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8" y="1928"/>
              <a:ext cx="3554" cy="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626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4 May 2006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John Byrd, BIW2006</a:t>
            </a: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0"/>
            <a:ext cx="7772400" cy="1143000"/>
          </a:xfrm>
          <a:noFill/>
        </p:spPr>
        <p:txBody>
          <a:bodyPr/>
          <a:lstStyle/>
          <a:p>
            <a:r>
              <a:rPr lang="en-GB" altLang="en-US" sz="3200" i="1" smtClean="0">
                <a:solidFill>
                  <a:srgbClr val="0000FF"/>
                </a:solidFill>
              </a:rPr>
              <a:t>Thermal control of critical components</a:t>
            </a:r>
            <a:endParaRPr lang="en-US" altLang="en-US" sz="3200" i="1" smtClean="0">
              <a:solidFill>
                <a:srgbClr val="0000FF"/>
              </a:solidFill>
            </a:endParaRPr>
          </a:p>
        </p:txBody>
      </p:sp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5213"/>
            <a:ext cx="3292475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1738"/>
            <a:ext cx="329247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5311775"/>
            <a:ext cx="3292475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3849688"/>
            <a:ext cx="329247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13" y="1004888"/>
            <a:ext cx="3811587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0" y="3771900"/>
            <a:ext cx="377190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3473450" y="1222375"/>
            <a:ext cx="123983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Peltier Coolers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3322638" y="2855913"/>
            <a:ext cx="164941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Baseplate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3398838" y="3989388"/>
            <a:ext cx="14255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Some components</a:t>
            </a:r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3460750" y="5926138"/>
            <a:ext cx="8890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Complete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5411788" y="3284538"/>
            <a:ext cx="301625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Aluminum Chamber</a:t>
            </a:r>
          </a:p>
        </p:txBody>
      </p:sp>
      <p:sp>
        <p:nvSpPr>
          <p:cNvPr id="35856" name="Text Box 17"/>
          <p:cNvSpPr txBox="1">
            <a:spLocks noChangeArrowheads="1"/>
          </p:cNvSpPr>
          <p:nvPr/>
        </p:nvSpPr>
        <p:spPr bwMode="auto">
          <a:xfrm>
            <a:off x="5440363" y="6115050"/>
            <a:ext cx="2865437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defTabSz="9144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en-US" sz="1800" smtClean="0">
                <a:solidFill>
                  <a:srgbClr val="000000"/>
                </a:solidFill>
                <a:latin typeface="Times New Roman" pitchFamily="18" charset="0"/>
              </a:rPr>
              <a:t>Insulating Jacket</a:t>
            </a:r>
          </a:p>
        </p:txBody>
      </p:sp>
    </p:spTree>
    <p:extLst>
      <p:ext uri="{BB962C8B-B14F-4D97-AF65-F5344CB8AC3E}">
        <p14:creationId xmlns:p14="http://schemas.microsoft.com/office/powerpoint/2010/main" val="16503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000" smtClean="0"/>
              <a:t>Measurement: Bunch arrival monitor (</a:t>
            </a:r>
            <a:r>
              <a:rPr lang="en-US" altLang="en-US" sz="2000" smtClean="0">
                <a:latin typeface="Symbol" pitchFamily="18" charset="2"/>
              </a:rPr>
              <a:t>S</a:t>
            </a:r>
            <a:r>
              <a:rPr lang="en-US" altLang="en-US" sz="2000" smtClean="0"/>
              <a:t>)</a:t>
            </a:r>
          </a:p>
        </p:txBody>
      </p:sp>
      <p:grpSp>
        <p:nvGrpSpPr>
          <p:cNvPr id="83971" name="Group 3"/>
          <p:cNvGrpSpPr>
            <a:grpSpLocks/>
          </p:cNvGrpSpPr>
          <p:nvPr/>
        </p:nvGrpSpPr>
        <p:grpSpPr bwMode="auto">
          <a:xfrm>
            <a:off x="179388" y="736600"/>
            <a:ext cx="5207000" cy="5788025"/>
            <a:chOff x="521" y="464"/>
            <a:chExt cx="3280" cy="3856"/>
          </a:xfrm>
        </p:grpSpPr>
        <p:pic>
          <p:nvPicPr>
            <p:cNvPr id="8398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464"/>
              <a:ext cx="3280" cy="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2" name="Rectangle 5"/>
            <p:cNvSpPr>
              <a:spLocks noChangeArrowheads="1"/>
            </p:cNvSpPr>
            <p:nvPr/>
          </p:nvSpPr>
          <p:spPr bwMode="auto">
            <a:xfrm>
              <a:off x="521" y="3158"/>
              <a:ext cx="499" cy="18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83972" name="Group 6"/>
          <p:cNvGrpSpPr>
            <a:grpSpLocks/>
          </p:cNvGrpSpPr>
          <p:nvPr/>
        </p:nvGrpSpPr>
        <p:grpSpPr bwMode="auto">
          <a:xfrm>
            <a:off x="5295902" y="727075"/>
            <a:ext cx="3848100" cy="3200400"/>
            <a:chOff x="3336" y="482"/>
            <a:chExt cx="2424" cy="2016"/>
          </a:xfrm>
        </p:grpSpPr>
        <p:pic>
          <p:nvPicPr>
            <p:cNvPr id="8397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" y="482"/>
              <a:ext cx="2424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0" name="Rectangle 8"/>
            <p:cNvSpPr>
              <a:spLocks noChangeArrowheads="1"/>
            </p:cNvSpPr>
            <p:nvPr/>
          </p:nvSpPr>
          <p:spPr bwMode="auto">
            <a:xfrm>
              <a:off x="3379" y="1979"/>
              <a:ext cx="408" cy="1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73" name="Oval 9"/>
          <p:cNvSpPr>
            <a:spLocks noChangeArrowheads="1"/>
          </p:cNvSpPr>
          <p:nvPr/>
        </p:nvSpPr>
        <p:spPr bwMode="auto">
          <a:xfrm>
            <a:off x="6877050" y="3670300"/>
            <a:ext cx="431800" cy="2159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alt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292731" y="2997200"/>
            <a:ext cx="3851275" cy="3860800"/>
            <a:chOff x="3334" y="1998"/>
            <a:chExt cx="2426" cy="2322"/>
          </a:xfrm>
        </p:grpSpPr>
        <p:pic>
          <p:nvPicPr>
            <p:cNvPr id="83977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" y="1998"/>
              <a:ext cx="2424" cy="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78" name="Rectangle 12"/>
            <p:cNvSpPr>
              <a:spLocks noChangeArrowheads="1"/>
            </p:cNvSpPr>
            <p:nvPr/>
          </p:nvSpPr>
          <p:spPr bwMode="auto">
            <a:xfrm>
              <a:off x="3334" y="3929"/>
              <a:ext cx="453" cy="1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kumimoji="1" lang="en-US" alt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75" name="Text Box 13"/>
          <p:cNvSpPr txBox="1">
            <a:spLocks noChangeArrowheads="1"/>
          </p:cNvSpPr>
          <p:nvPr/>
        </p:nvSpPr>
        <p:spPr bwMode="auto">
          <a:xfrm>
            <a:off x="971552" y="6308725"/>
            <a:ext cx="3635375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000">
                <a:solidFill>
                  <a:srgbClr val="000000"/>
                </a:solidFill>
              </a:rPr>
              <a:t>A Sub-50 Femtosecond bunch arrival time monitor system for FLASH; </a:t>
            </a:r>
            <a:r>
              <a:rPr lang="en-US" altLang="en-US" sz="1000">
                <a:solidFill>
                  <a:srgbClr val="000000"/>
                </a:solidFill>
              </a:rPr>
              <a:t>F. Loehl, Kirsten E. Hacker, H. Schlarb (DESY, Hamburg) DIPAC07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LC school 2013    H.Schmickler  CERN-BE-BI-QP</a:t>
            </a:r>
          </a:p>
        </p:txBody>
      </p:sp>
    </p:spTree>
    <p:extLst>
      <p:ext uri="{BB962C8B-B14F-4D97-AF65-F5344CB8AC3E}">
        <p14:creationId xmlns:p14="http://schemas.microsoft.com/office/powerpoint/2010/main" val="61903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Now we treat in detail: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91450" y="2261684"/>
            <a:ext cx="796067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 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Measurement of nm beam positions</a:t>
            </a:r>
          </a:p>
          <a:p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 Measurement of um transverse beam sizes</a:t>
            </a:r>
          </a:p>
          <a:p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 Measurement of </a:t>
            </a:r>
            <a:r>
              <a:rPr lang="en-US" sz="32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 long profiles</a:t>
            </a:r>
            <a:b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 Beam synchronization at the </a:t>
            </a:r>
            <a:r>
              <a:rPr lang="en-US" sz="32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</a:t>
            </a:r>
            <a:r>
              <a:rPr lang="en-US" sz="3200" dirty="0" smtClean="0">
                <a:solidFill>
                  <a:srgbClr val="0066FF"/>
                </a:solidFill>
              </a:rPr>
              <a:t/>
            </a:r>
            <a:br>
              <a:rPr lang="en-US" sz="3200" dirty="0" smtClean="0">
                <a:solidFill>
                  <a:srgbClr val="0066FF"/>
                </a:solidFill>
              </a:rPr>
            </a:br>
            <a:r>
              <a:rPr lang="en-US" sz="3200" dirty="0" smtClean="0">
                <a:solidFill>
                  <a:srgbClr val="0066FF"/>
                </a:solidFill>
              </a:rPr>
              <a:t>- Keeping the beams in collision (IP feedback)</a:t>
            </a:r>
            <a:endParaRPr lang="en-US" sz="32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274650"/>
            <a:ext cx="8229600" cy="561975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Beam Control Stability Issues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9" y="1052520"/>
            <a:ext cx="8229600" cy="5000625"/>
          </a:xfrm>
        </p:spPr>
        <p:txBody>
          <a:bodyPr/>
          <a:lstStyle/>
          <a:p>
            <a:r>
              <a:rPr lang="en-GB" altLang="en-US" sz="1800"/>
              <a:t>Degradation of the luminosity due to IP beam jitter</a:t>
            </a:r>
          </a:p>
          <a:p>
            <a:r>
              <a:rPr lang="en-GB" altLang="en-US" sz="1800"/>
              <a:t>Sources of IP beam jitter: ground motion, additional local noise (e.g. cooling water)</a:t>
            </a:r>
          </a:p>
          <a:p>
            <a:r>
              <a:rPr lang="en-GB" altLang="en-US" sz="2000"/>
              <a:t>IP jitter control:</a:t>
            </a:r>
          </a:p>
          <a:p>
            <a:pPr>
              <a:buFontTx/>
              <a:buNone/>
            </a:pPr>
            <a:endParaRPr lang="en-GB" altLang="en-US" sz="2000"/>
          </a:p>
          <a:p>
            <a:pPr>
              <a:buFontTx/>
              <a:buNone/>
            </a:pPr>
            <a:endParaRPr lang="en-GB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55655" y="2565403"/>
            <a:ext cx="3382963" cy="3167063"/>
          </a:xfrm>
          <a:prstGeom prst="rect">
            <a:avLst/>
          </a:prstGeom>
          <a:noFill/>
          <a:ln w="508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333399"/>
                </a:solidFill>
              </a:rPr>
              <a:t>“Cold-RF” based LC (e.g. ILC)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333399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</a:t>
            </a:r>
            <a:r>
              <a:rPr lang="en-GB" altLang="en-US" sz="1600" smtClean="0">
                <a:solidFill>
                  <a:srgbClr val="000000"/>
                </a:solidFill>
              </a:rPr>
              <a:t>A fast intra-train FB systems at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the IP can in principle recover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&gt; 90% of the nominal luminosity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The linac+BDS elements jitter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tolerance and tolerable ground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motion are not determined from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IP jitter, but from diagnostic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performance and emittance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preservation 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356106" y="2286012"/>
            <a:ext cx="4537075" cy="4327525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FF0000"/>
                </a:solidFill>
              </a:rPr>
              <a:t>“Warm-RF” based LC (e.g. CLIC)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IP beam stability mainly provided from: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- </a:t>
            </a:r>
            <a:r>
              <a:rPr lang="en-GB" altLang="en-US" sz="1400" smtClean="0">
                <a:solidFill>
                  <a:srgbClr val="000000"/>
                </a:solidFill>
              </a:rPr>
              <a:t>Selection of a site with sufficiently small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smtClean="0">
                <a:solidFill>
                  <a:srgbClr val="000000"/>
                </a:solidFill>
              </a:rPr>
              <a:t>      ground motion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- </a:t>
            </a:r>
            <a:r>
              <a:rPr lang="en-GB" altLang="en-US" sz="1400" smtClean="0">
                <a:solidFill>
                  <a:srgbClr val="000000"/>
                </a:solidFill>
              </a:rPr>
              <a:t>Pulse-to-pulse FB systems for orbit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  </a:t>
            </a:r>
            <a:r>
              <a:rPr lang="en-GB" altLang="en-US" sz="1400" smtClean="0">
                <a:solidFill>
                  <a:srgbClr val="000000"/>
                </a:solidFill>
              </a:rPr>
              <a:t>correction in linac and BDS</a:t>
            </a:r>
            <a:r>
              <a:rPr lang="en-GB" altLang="en-US" sz="1600" smtClean="0">
                <a:solidFill>
                  <a:srgbClr val="000000"/>
                </a:solidFill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- </a:t>
            </a:r>
            <a:r>
              <a:rPr lang="en-GB" altLang="en-US" sz="1400" smtClean="0">
                <a:solidFill>
                  <a:srgbClr val="000000"/>
                </a:solidFill>
              </a:rPr>
              <a:t>Active stabilisation of the FD quadrupoles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In this case a fast intra-train FB system is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thought as an additional line of defence to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recover at least ~ 80% of nominal luminosity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in case of failure of the above stabilisation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subsystems.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A fast FB system can also help to relax the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FD subnanometer position jitter tolerance </a:t>
            </a:r>
          </a:p>
        </p:txBody>
      </p:sp>
    </p:spTree>
    <p:extLst>
      <p:ext uri="{BB962C8B-B14F-4D97-AF65-F5344CB8AC3E}">
        <p14:creationId xmlns:p14="http://schemas.microsoft.com/office/powerpoint/2010/main" val="1766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404825"/>
            <a:ext cx="8229600" cy="503237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IP-FB Systems</a:t>
            </a:r>
          </a:p>
        </p:txBody>
      </p:sp>
      <p:sp>
        <p:nvSpPr>
          <p:cNvPr id="32773" name="Text Box 5"/>
          <p:cNvSpPr txBox="1">
            <a:spLocks noChangeArrowheads="1"/>
          </p:cNvSpPr>
          <p:nvPr>
            <p:ph type="body" idx="1"/>
          </p:nvPr>
        </p:nvSpPr>
        <p:spPr>
          <a:xfrm>
            <a:off x="755656" y="2133600"/>
            <a:ext cx="3609975" cy="3849688"/>
          </a:xfrm>
          <a:noFill/>
          <a:ln w="508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</a:rPr>
              <a:t>ILC (500 GeV)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altLang="en-US" sz="16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1600"/>
              <a:t>Beam time structure: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1400"/>
              <a:t>Train repetition rate: 5 Hz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1400"/>
              <a:t>Bunch separation: 369.2 ns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</a:pPr>
            <a:r>
              <a:rPr lang="en-GB" altLang="en-US" sz="1400"/>
              <a:t>Train length: 969.15 </a:t>
            </a:r>
            <a:r>
              <a:rPr lang="en-GB" altLang="en-US" sz="1400">
                <a:cs typeface="Arial" pitchFamily="34" charset="0"/>
              </a:rPr>
              <a:t>µs</a:t>
            </a:r>
          </a:p>
          <a:p>
            <a:pPr lvl="2">
              <a:lnSpc>
                <a:spcPct val="80000"/>
              </a:lnSpc>
              <a:spcBef>
                <a:spcPct val="0"/>
              </a:spcBef>
            </a:pPr>
            <a:endParaRPr lang="en-GB" altLang="en-US" sz="120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GB" altLang="en-US" sz="1600"/>
              <a:t> Intra-train (allows bunch-to-bunch correction)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GB" altLang="en-US" sz="1600"/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GB" altLang="en-US" sz="1600"/>
              <a:t>Digital FB processor (allows FPGA programming)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GB" altLang="en-US" sz="1600"/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GB" altLang="en-US" sz="1600"/>
              <a:t>Large capture range (10s of </a:t>
            </a:r>
            <a:r>
              <a:rPr lang="el-GR" altLang="en-US" sz="160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altLang="en-US" sz="16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GB" altLang="en-US" sz="16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GB" altLang="en-US" sz="1600">
                <a:latin typeface="Arial Unicode MS" pitchFamily="34" charset="-128"/>
                <a:cs typeface="Times New Roman" pitchFamily="18" charset="0"/>
              </a:rPr>
              <a:t>IP position intra-train FB system + Angle intra-train FB system (in the FFS)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altLang="en-US" sz="1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altLang="en-US" sz="1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l-GR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932369" y="2133600"/>
            <a:ext cx="3609975" cy="3816350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800" smtClean="0">
                <a:solidFill>
                  <a:srgbClr val="FF0000"/>
                </a:solidFill>
              </a:rPr>
              <a:t>CLIC (3 TeV)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en-US" sz="1800" smtClean="0">
              <a:solidFill>
                <a:srgbClr val="FF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Beam time structure: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smtClean="0">
                <a:solidFill>
                  <a:srgbClr val="000000"/>
                </a:solidFill>
              </a:rPr>
              <a:t>Train repetition rate: 50 Hz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smtClean="0">
                <a:solidFill>
                  <a:srgbClr val="000000"/>
                </a:solidFill>
              </a:rPr>
              <a:t>Bunch separation: 0.5 ns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smtClean="0">
                <a:solidFill>
                  <a:srgbClr val="000000"/>
                </a:solidFill>
              </a:rPr>
              <a:t>Train length: 0.156 </a:t>
            </a:r>
            <a:r>
              <a:rPr lang="en-GB" altLang="en-US" sz="1400" smtClean="0">
                <a:solidFill>
                  <a:srgbClr val="000000"/>
                </a:solidFill>
                <a:cs typeface="Arial" pitchFamily="34" charset="0"/>
              </a:rPr>
              <a:t>µs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en-US" sz="1600" smtClean="0">
              <a:solidFill>
                <a:srgbClr val="000000"/>
              </a:solidFill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800" smtClean="0">
                <a:solidFill>
                  <a:srgbClr val="000000"/>
                </a:solidFill>
              </a:rPr>
              <a:t> </a:t>
            </a:r>
            <a:r>
              <a:rPr lang="en-GB" altLang="en-US" sz="1600" smtClean="0">
                <a:solidFill>
                  <a:srgbClr val="000000"/>
                </a:solidFill>
              </a:rPr>
              <a:t>Intra-train (but not bunch-to-bunch)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Analogue FB processor 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No angle intra-train FB system due to latency constraints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en-US" sz="18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l-GR" altLang="en-US" sz="16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487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3"/>
          <p:cNvSpPr txBox="1">
            <a:spLocks noChangeArrowheads="1"/>
          </p:cNvSpPr>
          <p:nvPr/>
        </p:nvSpPr>
        <p:spPr bwMode="auto">
          <a:xfrm>
            <a:off x="1295400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Position Monitors - Baseline</a:t>
            </a:r>
          </a:p>
        </p:txBody>
      </p:sp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685800" y="838200"/>
          <a:ext cx="7543800" cy="552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08" name="Document" r:id="rId4" imgW="6171973" imgH="4521034" progId="Word.Document.12">
                  <p:link updateAutomatic="1"/>
                </p:oleObj>
              </mc:Choice>
              <mc:Fallback>
                <p:oleObj name="Document" r:id="rId4" imgW="6171973" imgH="4521034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838200"/>
                        <a:ext cx="7543800" cy="552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r 48"/>
          <p:cNvGrpSpPr>
            <a:grpSpLocks/>
          </p:cNvGrpSpPr>
          <p:nvPr/>
        </p:nvGrpSpPr>
        <p:grpSpPr bwMode="auto">
          <a:xfrm>
            <a:off x="1295400" y="2776538"/>
            <a:ext cx="6300788" cy="796925"/>
            <a:chOff x="838200" y="2547938"/>
            <a:chExt cx="6300936" cy="796478"/>
          </a:xfrm>
        </p:grpSpPr>
        <p:sp>
          <p:nvSpPr>
            <p:cNvPr id="9232" name="Rectangle 20"/>
            <p:cNvSpPr>
              <a:spLocks noChangeArrowheads="1"/>
            </p:cNvSpPr>
            <p:nvPr/>
          </p:nvSpPr>
          <p:spPr bwMode="auto">
            <a:xfrm>
              <a:off x="838200" y="2547938"/>
              <a:ext cx="5943600" cy="4001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0" algn="l"/>
                </a:tabLst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0" algn="l"/>
                </a:tabLst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tabLst>
                  <a:tab pos="0" algn="l"/>
                </a:tabLst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</a:rPr>
                <a:t>High accuracy (5um) resolution (50nm) BPM in Main Linac and BDS</a:t>
              </a:r>
            </a:p>
          </p:txBody>
        </p:sp>
        <p:sp>
          <p:nvSpPr>
            <p:cNvPr id="23" name="Ellipse 22"/>
            <p:cNvSpPr>
              <a:spLocks noChangeArrowheads="1"/>
            </p:cNvSpPr>
            <p:nvPr/>
          </p:nvSpPr>
          <p:spPr bwMode="auto">
            <a:xfrm>
              <a:off x="3754506" y="3055653"/>
              <a:ext cx="3384630" cy="28876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9234" name="Connecteur droit avec flèche 26"/>
            <p:cNvCxnSpPr>
              <a:cxnSpLocks noChangeShapeType="1"/>
              <a:stCxn id="9232" idx="2"/>
              <a:endCxn id="23" idx="1"/>
            </p:cNvCxnSpPr>
            <p:nvPr/>
          </p:nvCxnSpPr>
          <p:spPr bwMode="auto">
            <a:xfrm rot="16200000" flipH="1">
              <a:off x="3954580" y="2803253"/>
              <a:ext cx="150727" cy="439748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er 50"/>
          <p:cNvGrpSpPr>
            <a:grpSpLocks/>
          </p:cNvGrpSpPr>
          <p:nvPr/>
        </p:nvGrpSpPr>
        <p:grpSpPr bwMode="auto">
          <a:xfrm>
            <a:off x="1763713" y="5661025"/>
            <a:ext cx="5943600" cy="914400"/>
            <a:chOff x="1295400" y="5562600"/>
            <a:chExt cx="5943600" cy="914400"/>
          </a:xfrm>
        </p:grpSpPr>
        <p:sp>
          <p:nvSpPr>
            <p:cNvPr id="28" name="Ellipse 27"/>
            <p:cNvSpPr>
              <a:spLocks noChangeArrowheads="1"/>
            </p:cNvSpPr>
            <p:nvPr/>
          </p:nvSpPr>
          <p:spPr bwMode="auto">
            <a:xfrm>
              <a:off x="6477000" y="5562600"/>
              <a:ext cx="762000" cy="381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9230" name="Rectangle 28"/>
            <p:cNvSpPr>
              <a:spLocks noChangeArrowheads="1"/>
            </p:cNvSpPr>
            <p:nvPr/>
          </p:nvSpPr>
          <p:spPr bwMode="auto">
            <a:xfrm>
              <a:off x="1295400" y="6076890"/>
              <a:ext cx="4800600" cy="4001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Very high numbers of BPMs for the DB decelerator</a:t>
              </a:r>
            </a:p>
          </p:txBody>
        </p:sp>
        <p:cxnSp>
          <p:nvCxnSpPr>
            <p:cNvPr id="9231" name="Connecteur droit avec flèche 31"/>
            <p:cNvCxnSpPr>
              <a:cxnSpLocks noChangeShapeType="1"/>
              <a:stCxn id="9230" idx="3"/>
              <a:endCxn id="28" idx="2"/>
            </p:cNvCxnSpPr>
            <p:nvPr/>
          </p:nvCxnSpPr>
          <p:spPr bwMode="auto">
            <a:xfrm flipV="1">
              <a:off x="6096000" y="5753100"/>
              <a:ext cx="381000" cy="52387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er 52"/>
          <p:cNvGrpSpPr>
            <a:grpSpLocks/>
          </p:cNvGrpSpPr>
          <p:nvPr/>
        </p:nvGrpSpPr>
        <p:grpSpPr bwMode="auto">
          <a:xfrm>
            <a:off x="838200" y="1700213"/>
            <a:ext cx="7359650" cy="4868862"/>
            <a:chOff x="381000" y="1472208"/>
            <a:chExt cx="7359352" cy="4868416"/>
          </a:xfrm>
        </p:grpSpPr>
        <p:sp>
          <p:nvSpPr>
            <p:cNvPr id="37" name="Ellipse 36"/>
            <p:cNvSpPr>
              <a:spLocks noChangeArrowheads="1"/>
            </p:cNvSpPr>
            <p:nvPr/>
          </p:nvSpPr>
          <p:spPr bwMode="auto">
            <a:xfrm>
              <a:off x="7283171" y="1472208"/>
              <a:ext cx="457181" cy="486841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9227" name="Rectangle 37"/>
            <p:cNvSpPr>
              <a:spLocks noChangeArrowheads="1"/>
            </p:cNvSpPr>
            <p:nvPr/>
          </p:nvSpPr>
          <p:spPr bwMode="auto">
            <a:xfrm>
              <a:off x="381000" y="4080403"/>
              <a:ext cx="5791200" cy="72019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Various range of beam pipe diameters from 4mm to 200mm all over the complex (to minimize resistive wakefield effects)</a:t>
              </a:r>
            </a:p>
          </p:txBody>
        </p:sp>
        <p:cxnSp>
          <p:nvCxnSpPr>
            <p:cNvPr id="9228" name="Connecteur droit avec flèche 38"/>
            <p:cNvCxnSpPr>
              <a:cxnSpLocks noChangeShapeType="1"/>
              <a:stCxn id="9227" idx="3"/>
              <a:endCxn id="37" idx="2"/>
            </p:cNvCxnSpPr>
            <p:nvPr/>
          </p:nvCxnSpPr>
          <p:spPr bwMode="auto">
            <a:xfrm flipV="1">
              <a:off x="6171966" y="3907210"/>
              <a:ext cx="1111205" cy="53335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3" name="Slide Number Placeholder 2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68AC4E0-49E5-46BC-B01D-F5EA5C5889E0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224" name="Footer Placeholder 2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200" smtClean="0">
                <a:solidFill>
                  <a:srgbClr val="898989"/>
                </a:solidFill>
              </a:rPr>
              <a:t>Status of the CLIC instrumentation</a:t>
            </a:r>
          </a:p>
        </p:txBody>
      </p:sp>
      <p:sp>
        <p:nvSpPr>
          <p:cNvPr id="9225" name="Date Placeholder 2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</a:rPr>
              <a:t>October 2011 - T. Lefevre</a:t>
            </a:r>
          </a:p>
        </p:txBody>
      </p:sp>
    </p:spTree>
    <p:extLst>
      <p:ext uri="{BB962C8B-B14F-4D97-AF65-F5344CB8AC3E}">
        <p14:creationId xmlns:p14="http://schemas.microsoft.com/office/powerpoint/2010/main" val="357733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274638"/>
            <a:ext cx="8229600" cy="633412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Beam-beam deflection curve</a:t>
            </a:r>
            <a:endParaRPr lang="en-US" altLang="en-US" sz="2800">
              <a:solidFill>
                <a:srgbClr val="FF000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700213"/>
            <a:ext cx="4895850" cy="3656012"/>
          </a:xfrm>
          <a:noFill/>
          <a:ln/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11189" y="5445125"/>
            <a:ext cx="43973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Linear approximation in the range [-10, 10] </a:t>
            </a:r>
            <a:r>
              <a:rPr lang="el-GR" altLang="en-US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altLang="en-US" sz="1600" baseline="30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GB" altLang="en-US" sz="1600" baseline="-25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altLang="en-US" sz="1600" baseline="30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sz="1600" baseline="300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11188" y="981087"/>
            <a:ext cx="78676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The analysis of the beam deflection angle caused by one beam on the other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is a method to infer the relative beam-beam position offset at the IP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19118" y="596900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300663"/>
            <a:ext cx="31686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11187" y="5949950"/>
            <a:ext cx="80073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The convergence range is limited by the non-linear response of beam-beam deflection</a:t>
            </a:r>
          </a:p>
        </p:txBody>
      </p:sp>
    </p:spTree>
    <p:extLst>
      <p:ext uri="{BB962C8B-B14F-4D97-AF65-F5344CB8AC3E}">
        <p14:creationId xmlns:p14="http://schemas.microsoft.com/office/powerpoint/2010/main" val="33890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690880"/>
            <a:ext cx="8229600" cy="726758"/>
          </a:xfrm>
        </p:spPr>
        <p:txBody>
          <a:bodyPr/>
          <a:lstStyle/>
          <a:p>
            <a:r>
              <a:rPr lang="en-GB" altLang="en-US" sz="2400" dirty="0" smtClean="0">
                <a:solidFill>
                  <a:schemeClr val="accent2"/>
                </a:solidFill>
              </a:rPr>
              <a:t>Bunch train structure comparison</a:t>
            </a:r>
            <a:endParaRPr lang="en-US" altLang="en-US" sz="2400" dirty="0">
              <a:solidFill>
                <a:schemeClr val="accent2"/>
              </a:solidFill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9750" y="5157789"/>
            <a:ext cx="796884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For CLIC 738 times smaller bunch separation and 6212 times smaller bunch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train length than for ILC !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IP intra-pulse FB is more challenging.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94" y="1989142"/>
            <a:ext cx="7273925" cy="2943225"/>
          </a:xfrm>
          <a:noFill/>
          <a:ln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995743" y="1628776"/>
            <a:ext cx="10182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333399"/>
                </a:solidFill>
              </a:rPr>
              <a:t>Cold LC</a:t>
            </a:r>
            <a:endParaRPr lang="en-US" altLang="en-US" smtClean="0">
              <a:solidFill>
                <a:srgbClr val="333399"/>
              </a:solidFill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435601" y="1628776"/>
            <a:ext cx="1150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333399"/>
                </a:solidFill>
              </a:rPr>
              <a:t>Warm LC</a:t>
            </a:r>
            <a:endParaRPr lang="en-US" altLang="en-US" smtClean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200">
                <a:solidFill>
                  <a:srgbClr val="FF0000"/>
                </a:solidFill>
              </a:rPr>
              <a:t>Analogue FB system</a:t>
            </a:r>
            <a:r>
              <a:rPr lang="en-GB" altLang="en-US" sz="3200"/>
              <a:t> </a:t>
            </a:r>
            <a:r>
              <a:rPr lang="en-GB" altLang="en-US"/>
              <a:t/>
            </a:r>
            <a:br>
              <a:rPr lang="en-GB" altLang="en-US"/>
            </a:br>
            <a:r>
              <a:rPr lang="en-GB" altLang="en-US" sz="2800">
                <a:solidFill>
                  <a:schemeClr val="accent2"/>
                </a:solidFill>
              </a:rPr>
              <a:t>Basic scheme</a:t>
            </a:r>
            <a:endParaRPr lang="en-US" altLang="en-US" sz="2800">
              <a:solidFill>
                <a:schemeClr val="accent2"/>
              </a:solidFill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684214" y="1628775"/>
            <a:ext cx="7611682" cy="3024188"/>
            <a:chOff x="385" y="1026"/>
            <a:chExt cx="5036" cy="2223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 rot="5400000">
              <a:off x="3243" y="1706"/>
              <a:ext cx="432" cy="432"/>
            </a:xfrm>
            <a:prstGeom prst="flowChartExtra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612" y="1616"/>
              <a:ext cx="771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612" y="2251"/>
              <a:ext cx="771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612" y="1933"/>
              <a:ext cx="7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1565" y="1752"/>
              <a:ext cx="725" cy="31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2699" y="1797"/>
              <a:ext cx="272" cy="2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3923" y="1797"/>
              <a:ext cx="272" cy="27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4694" y="1752"/>
              <a:ext cx="363" cy="36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>
              <a:off x="3969" y="2750"/>
              <a:ext cx="113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>
              <a:off x="3969" y="3249"/>
              <a:ext cx="113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4876" y="2115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 flipV="1">
              <a:off x="1020" y="125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1020" y="1253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>
              <a:off x="1973" y="1253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8" name="Line 18"/>
            <p:cNvSpPr>
              <a:spLocks noChangeShapeType="1"/>
            </p:cNvSpPr>
            <p:nvPr/>
          </p:nvSpPr>
          <p:spPr bwMode="auto">
            <a:xfrm>
              <a:off x="1020" y="2251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020" y="2659"/>
              <a:ext cx="9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973" y="2069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2290" y="1933"/>
              <a:ext cx="4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2" name="Line 22"/>
            <p:cNvSpPr>
              <a:spLocks noChangeShapeType="1"/>
            </p:cNvSpPr>
            <p:nvPr/>
          </p:nvSpPr>
          <p:spPr bwMode="auto">
            <a:xfrm>
              <a:off x="2971" y="1933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3696" y="1933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>
              <a:off x="4195" y="1933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5" name="Line 25"/>
            <p:cNvSpPr>
              <a:spLocks noChangeShapeType="1"/>
            </p:cNvSpPr>
            <p:nvPr/>
          </p:nvSpPr>
          <p:spPr bwMode="auto">
            <a:xfrm flipV="1">
              <a:off x="2835" y="1253"/>
              <a:ext cx="0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6" name="Line 26"/>
            <p:cNvSpPr>
              <a:spLocks noChangeShapeType="1"/>
            </p:cNvSpPr>
            <p:nvPr/>
          </p:nvSpPr>
          <p:spPr bwMode="auto">
            <a:xfrm>
              <a:off x="2835" y="1253"/>
              <a:ext cx="8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4286" y="1253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>
              <a:off x="4830" y="1253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49" name="Text Box 29"/>
            <p:cNvSpPr txBox="1">
              <a:spLocks noChangeArrowheads="1"/>
            </p:cNvSpPr>
            <p:nvPr/>
          </p:nvSpPr>
          <p:spPr bwMode="auto">
            <a:xfrm>
              <a:off x="2699" y="1751"/>
              <a:ext cx="266" cy="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3200" smtClean="0">
                  <a:solidFill>
                    <a:srgbClr val="000000"/>
                  </a:solidFill>
                </a:rPr>
                <a:t>+</a:t>
              </a:r>
              <a:endParaRPr lang="en-US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1565" y="1797"/>
              <a:ext cx="907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200" b="1" smtClean="0">
                  <a:solidFill>
                    <a:srgbClr val="000000"/>
                  </a:solidFill>
                </a:rPr>
                <a:t>PROCESSOR</a:t>
              </a:r>
              <a:endParaRPr lang="en-US" altLang="en-US" sz="1200" b="1" smtClean="0">
                <a:solidFill>
                  <a:srgbClr val="000000"/>
                </a:solidFill>
              </a:endParaRPr>
            </a:p>
          </p:txBody>
        </p:sp>
        <p:sp>
          <p:nvSpPr>
            <p:cNvPr id="5151" name="Text Box 31"/>
            <p:cNvSpPr txBox="1">
              <a:spLocks noChangeArrowheads="1"/>
            </p:cNvSpPr>
            <p:nvPr/>
          </p:nvSpPr>
          <p:spPr bwMode="auto">
            <a:xfrm>
              <a:off x="3243" y="1797"/>
              <a:ext cx="241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G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3878" y="1797"/>
              <a:ext cx="336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GB" altLang="en-US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</a:t>
              </a:r>
              <a:endParaRPr lang="el-GR" alt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53" name="Text Box 33"/>
            <p:cNvSpPr txBox="1">
              <a:spLocks noChangeArrowheads="1"/>
            </p:cNvSpPr>
            <p:nvPr/>
          </p:nvSpPr>
          <p:spPr bwMode="auto">
            <a:xfrm>
              <a:off x="3742" y="1072"/>
              <a:ext cx="572" cy="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Delay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loop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4194" y="2886"/>
              <a:ext cx="708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KICKER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612" y="1389"/>
              <a:ext cx="462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BPM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1156" y="1026"/>
              <a:ext cx="780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600" b="1" i="1" smtClean="0">
                  <a:solidFill>
                    <a:srgbClr val="000000"/>
                  </a:solidFill>
                </a:rPr>
                <a:t>Stripline 1</a:t>
              </a:r>
              <a:endParaRPr lang="en-US" altLang="en-US" sz="1600" b="1" i="1" smtClean="0">
                <a:solidFill>
                  <a:srgbClr val="000000"/>
                </a:solidFill>
              </a:endParaRPr>
            </a:p>
          </p:txBody>
        </p:sp>
        <p:sp>
          <p:nvSpPr>
            <p:cNvPr id="5157" name="Text Box 37"/>
            <p:cNvSpPr txBox="1">
              <a:spLocks noChangeArrowheads="1"/>
            </p:cNvSpPr>
            <p:nvPr/>
          </p:nvSpPr>
          <p:spPr bwMode="auto">
            <a:xfrm>
              <a:off x="1156" y="2660"/>
              <a:ext cx="780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600" b="1" i="1" smtClean="0">
                  <a:solidFill>
                    <a:srgbClr val="000000"/>
                  </a:solidFill>
                </a:rPr>
                <a:t>Stripline 2</a:t>
              </a:r>
              <a:endParaRPr lang="en-US" altLang="en-US" sz="1600" b="1" i="1" smtClean="0">
                <a:solidFill>
                  <a:srgbClr val="000000"/>
                </a:solidFill>
              </a:endParaRPr>
            </a:p>
          </p:txBody>
        </p:sp>
        <p:sp>
          <p:nvSpPr>
            <p:cNvPr id="5158" name="Text Box 38"/>
            <p:cNvSpPr txBox="1">
              <a:spLocks noChangeArrowheads="1"/>
            </p:cNvSpPr>
            <p:nvPr/>
          </p:nvSpPr>
          <p:spPr bwMode="auto">
            <a:xfrm>
              <a:off x="4830" y="1525"/>
              <a:ext cx="591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600" b="1" smtClean="0">
                  <a:solidFill>
                    <a:srgbClr val="000000"/>
                  </a:solidFill>
                </a:rPr>
                <a:t>Splitter</a:t>
              </a:r>
              <a:endParaRPr lang="en-US" altLang="en-US" sz="1600" b="1" smtClean="0">
                <a:solidFill>
                  <a:srgbClr val="000000"/>
                </a:solidFill>
              </a:endParaRPr>
            </a:p>
          </p:txBody>
        </p:sp>
        <p:sp>
          <p:nvSpPr>
            <p:cNvPr id="5159" name="Line 39"/>
            <p:cNvSpPr>
              <a:spLocks noChangeShapeType="1"/>
            </p:cNvSpPr>
            <p:nvPr/>
          </p:nvSpPr>
          <p:spPr bwMode="auto">
            <a:xfrm>
              <a:off x="2290" y="184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60" name="Line 40"/>
            <p:cNvSpPr>
              <a:spLocks noChangeShapeType="1"/>
            </p:cNvSpPr>
            <p:nvPr/>
          </p:nvSpPr>
          <p:spPr bwMode="auto">
            <a:xfrm flipV="1">
              <a:off x="2608" y="1344"/>
              <a:ext cx="0" cy="4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2472" y="1117"/>
              <a:ext cx="256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4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2154" y="2068"/>
              <a:ext cx="878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sz="2400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GB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l-GR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GB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Q </a:t>
              </a:r>
              <a:r>
                <a:rPr lang="el-GR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GB" altLang="en-US" sz="240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l-GR" alt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63" name="Oval 43"/>
            <p:cNvSpPr>
              <a:spLocks noChangeArrowheads="1"/>
            </p:cNvSpPr>
            <p:nvPr/>
          </p:nvSpPr>
          <p:spPr bwMode="auto">
            <a:xfrm>
              <a:off x="703" y="1979"/>
              <a:ext cx="363" cy="13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64" name="Text Box 44"/>
            <p:cNvSpPr txBox="1">
              <a:spLocks noChangeArrowheads="1"/>
            </p:cNvSpPr>
            <p:nvPr/>
          </p:nvSpPr>
          <p:spPr bwMode="auto">
            <a:xfrm>
              <a:off x="1020" y="1888"/>
              <a:ext cx="418" cy="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400" smtClean="0">
                  <a:solidFill>
                    <a:srgbClr val="0000FF"/>
                  </a:solidFill>
                </a:rPr>
                <a:t>beam</a:t>
              </a:r>
              <a:endParaRPr lang="en-US" altLang="en-US" sz="1400" smtClean="0">
                <a:solidFill>
                  <a:srgbClr val="0000FF"/>
                </a:solidFill>
              </a:endParaRPr>
            </a:p>
          </p:txBody>
        </p:sp>
        <p:sp>
          <p:nvSpPr>
            <p:cNvPr id="5165" name="Line 45"/>
            <p:cNvSpPr>
              <a:spLocks noChangeShapeType="1"/>
            </p:cNvSpPr>
            <p:nvPr/>
          </p:nvSpPr>
          <p:spPr bwMode="auto">
            <a:xfrm>
              <a:off x="657" y="1933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5166" name="Text Box 46"/>
            <p:cNvSpPr txBox="1">
              <a:spLocks noChangeArrowheads="1"/>
            </p:cNvSpPr>
            <p:nvPr/>
          </p:nvSpPr>
          <p:spPr bwMode="auto">
            <a:xfrm>
              <a:off x="385" y="1888"/>
              <a:ext cx="294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altLang="en-US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GB" altLang="en-US" b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l-GR" alt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67" name="Text Box 47"/>
            <p:cNvSpPr txBox="1">
              <a:spLocks noChangeArrowheads="1"/>
            </p:cNvSpPr>
            <p:nvPr/>
          </p:nvSpPr>
          <p:spPr bwMode="auto">
            <a:xfrm>
              <a:off x="3061" y="2115"/>
              <a:ext cx="826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Amplifier 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  <p:sp>
          <p:nvSpPr>
            <p:cNvPr id="5168" name="Text Box 48"/>
            <p:cNvSpPr txBox="1">
              <a:spLocks noChangeArrowheads="1"/>
            </p:cNvSpPr>
            <p:nvPr/>
          </p:nvSpPr>
          <p:spPr bwMode="auto">
            <a:xfrm>
              <a:off x="3787" y="2115"/>
              <a:ext cx="894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b="1" smtClean="0">
                  <a:solidFill>
                    <a:srgbClr val="000000"/>
                  </a:solidFill>
                </a:rPr>
                <a:t>Attenuator</a:t>
              </a:r>
              <a:endParaRPr lang="en-US" altLang="en-US" b="1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169" name="Group 49"/>
          <p:cNvGrpSpPr>
            <a:grpSpLocks/>
          </p:cNvGrpSpPr>
          <p:nvPr/>
        </p:nvGrpSpPr>
        <p:grpSpPr bwMode="auto">
          <a:xfrm>
            <a:off x="3276605" y="4076700"/>
            <a:ext cx="2689225" cy="647700"/>
            <a:chOff x="1986" y="2931"/>
            <a:chExt cx="1846" cy="449"/>
          </a:xfrm>
        </p:grpSpPr>
        <p:sp>
          <p:nvSpPr>
            <p:cNvPr id="5170" name="Text Box 50"/>
            <p:cNvSpPr txBox="1">
              <a:spLocks noChangeArrowheads="1"/>
            </p:cNvSpPr>
            <p:nvPr/>
          </p:nvSpPr>
          <p:spPr bwMode="auto">
            <a:xfrm>
              <a:off x="1986" y="3023"/>
              <a:ext cx="514" cy="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mtClean="0">
                  <a:solidFill>
                    <a:srgbClr val="000000"/>
                  </a:solidFill>
                </a:rPr>
                <a:t>Kick: </a:t>
              </a:r>
              <a:endParaRPr lang="en-US" altLang="en-US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5171" name="Object 51"/>
            <p:cNvGraphicFramePr>
              <a:graphicFrameLocks noChangeAspect="1"/>
            </p:cNvGraphicFramePr>
            <p:nvPr/>
          </p:nvGraphicFramePr>
          <p:xfrm>
            <a:off x="2472" y="2931"/>
            <a:ext cx="1360" cy="4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0335" name="Equation" r:id="rId3" imgW="838080" imgH="393480" progId="Equation.DSMT4">
                    <p:embed/>
                  </p:oleObj>
                </mc:Choice>
                <mc:Fallback>
                  <p:oleObj name="Equation" r:id="rId3" imgW="838080" imgH="393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2" y="2931"/>
                          <a:ext cx="1360" cy="4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1239843" y="56086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827090" y="4868875"/>
            <a:ext cx="7777162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Equipment: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BPM: </a:t>
            </a:r>
            <a:r>
              <a:rPr lang="en-GB" altLang="en-US" sz="1600" smtClean="0">
                <a:solidFill>
                  <a:srgbClr val="000000"/>
                </a:solidFill>
              </a:rPr>
              <a:t>to register the orbit of the out-coming beam</a:t>
            </a:r>
            <a:r>
              <a:rPr lang="en-GB" altLang="en-US" smtClean="0">
                <a:solidFill>
                  <a:srgbClr val="000000"/>
                </a:solidFill>
              </a:rPr>
              <a:t> 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BPM processor: </a:t>
            </a:r>
            <a:r>
              <a:rPr lang="en-GB" altLang="en-US" sz="1600" smtClean="0">
                <a:solidFill>
                  <a:srgbClr val="000000"/>
                </a:solidFill>
              </a:rPr>
              <a:t>to translate the raw BPM signals into a normalised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 position output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Kicker driver amplifier: </a:t>
            </a:r>
            <a:r>
              <a:rPr lang="en-GB" altLang="en-US" sz="1600" smtClean="0">
                <a:solidFill>
                  <a:srgbClr val="000000"/>
                </a:solidFill>
              </a:rPr>
              <a:t>to provide the required output drive signals</a:t>
            </a:r>
            <a:r>
              <a:rPr lang="en-GB" altLang="en-US" smtClean="0">
                <a:solidFill>
                  <a:srgbClr val="000000"/>
                </a:solidFill>
              </a:rPr>
              <a:t> 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Fast kicker: </a:t>
            </a:r>
            <a:r>
              <a:rPr lang="en-GB" altLang="en-US" sz="1600" smtClean="0">
                <a:solidFill>
                  <a:srgbClr val="000000"/>
                </a:solidFill>
              </a:rPr>
              <a:t>to give the required correction to the opposite beam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38505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274650"/>
            <a:ext cx="8229600" cy="706437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CLIC IP-FB system latency issues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6" y="4724400"/>
            <a:ext cx="5832475" cy="1925638"/>
          </a:xfrm>
          <a:noFill/>
          <a:ln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55650" y="4076712"/>
            <a:ext cx="7632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Comparison of tentative latency times for a possible CLIC IP-FB system  with the latency times of FONT3 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00119" y="1196975"/>
            <a:ext cx="5354637" cy="207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</a:rPr>
              <a:t> </a:t>
            </a:r>
            <a:r>
              <a:rPr lang="en-GB" altLang="en-US" sz="1600" smtClean="0">
                <a:solidFill>
                  <a:srgbClr val="000000"/>
                </a:solidFill>
              </a:rPr>
              <a:t>Irreducible latency: 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Time-of-flight from IP to BPM: </a:t>
            </a:r>
            <a:r>
              <a:rPr lang="en-GB" altLang="en-US" sz="1600" i="1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GB" altLang="en-US" sz="1600" i="1" baseline="-25000" smtClean="0">
                <a:solidFill>
                  <a:srgbClr val="000000"/>
                </a:solidFill>
                <a:latin typeface="Times New Roman" pitchFamily="18" charset="0"/>
              </a:rPr>
              <a:t>pf</a:t>
            </a:r>
            <a:endParaRPr lang="en-GB" altLang="en-US" sz="1600" i="1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Time-of-flight from kicker to IP: </a:t>
            </a:r>
            <a:r>
              <a:rPr lang="en-GB" altLang="en-US" sz="1600" i="1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GB" altLang="en-US" sz="1600" i="1" baseline="-25000" smtClean="0">
                <a:solidFill>
                  <a:srgbClr val="000000"/>
                </a:solidFill>
                <a:latin typeface="Times New Roman" pitchFamily="18" charset="0"/>
              </a:rPr>
              <a:t>kf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Reducible latency: 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BPM signal processing: </a:t>
            </a:r>
            <a:r>
              <a:rPr lang="en-GB" altLang="en-US" sz="1600" i="1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GB" altLang="en-US" sz="1600" i="1" baseline="-25000" smtClean="0">
                <a:solidFill>
                  <a:srgbClr val="000000"/>
                </a:solidFill>
                <a:latin typeface="Times New Roman" pitchFamily="18" charset="0"/>
              </a:rPr>
              <a:t>p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Response time of the kicker: </a:t>
            </a:r>
            <a:r>
              <a:rPr lang="en-GB" altLang="en-US" sz="1600" i="1" smtClean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GB" altLang="en-US" sz="1600" i="1" baseline="-25000" smtClean="0">
                <a:solidFill>
                  <a:srgbClr val="000000"/>
                </a:solidFill>
                <a:latin typeface="Times New Roman" pitchFamily="18" charset="0"/>
              </a:rPr>
              <a:t>k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Transport time of the signal BPM-kicker:</a:t>
            </a:r>
            <a:r>
              <a:rPr lang="en-GB" altLang="en-US" sz="1600" i="1" smtClean="0">
                <a:solidFill>
                  <a:srgbClr val="000000"/>
                </a:solidFill>
                <a:latin typeface="Times New Roman" pitchFamily="18" charset="0"/>
              </a:rPr>
              <a:t> t</a:t>
            </a:r>
            <a:r>
              <a:rPr lang="en-GB" altLang="en-US" sz="1600" i="1" baseline="-25000" smtClean="0">
                <a:solidFill>
                  <a:srgbClr val="000000"/>
                </a:solidFill>
                <a:latin typeface="Times New Roman" pitchFamily="18" charset="0"/>
              </a:rPr>
              <a:t>s</a:t>
            </a:r>
            <a:r>
              <a:rPr lang="en-GB" altLang="en-US" sz="1600" smtClean="0">
                <a:solidFill>
                  <a:srgbClr val="000000"/>
                </a:solidFill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en-US" sz="1600" smtClean="0">
              <a:solidFill>
                <a:srgbClr val="000000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827094" y="3068639"/>
            <a:ext cx="813752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GB" altLang="en-US" sz="1600" smtClean="0">
                <a:solidFill>
                  <a:srgbClr val="000000"/>
                </a:solidFill>
              </a:rPr>
              <a:t>Study and test of an analogue FB system for ‘warm’ linear colliders: FONT3:</a:t>
            </a:r>
          </a:p>
          <a:p>
            <a:pPr defTabSz="914400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en-GB" altLang="en-US" sz="1600" smtClean="0">
              <a:solidFill>
                <a:srgbClr val="000000"/>
              </a:solidFill>
            </a:endParaRPr>
          </a:p>
          <a:p>
            <a:pPr defTabSz="914400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r>
              <a:rPr lang="en-GB" altLang="en-US" sz="1600" b="1" smtClean="0">
                <a:solidFill>
                  <a:srgbClr val="000000"/>
                </a:solidFill>
                <a:latin typeface="TimesNewRoman,Bold" charset="0"/>
              </a:rPr>
              <a:t>      </a:t>
            </a:r>
            <a:r>
              <a:rPr lang="en-GB" altLang="en-US" sz="1600" b="1" smtClean="0">
                <a:solidFill>
                  <a:srgbClr val="333399"/>
                </a:solidFill>
                <a:latin typeface="TimesNewRoman,Bold" charset="0"/>
              </a:rPr>
              <a:t>P. Burrows et al. “PERFORMANCE OF THE FONT3 FAST ANALOGUE INTRA-TRAIN BEAM-BASED FEEDBACK SYSTEM AT ATF”,  Proc. of PAC05</a:t>
            </a:r>
            <a:r>
              <a:rPr lang="en-GB" altLang="en-US" sz="1600" b="1" smtClean="0">
                <a:solidFill>
                  <a:srgbClr val="000000"/>
                </a:solidFill>
                <a:latin typeface="TimesNewRoman,Bold" charset="0"/>
              </a:rPr>
              <a:t>. </a:t>
            </a:r>
          </a:p>
          <a:p>
            <a:pPr defTabSz="914400" fontAlgn="base">
              <a:lnSpc>
                <a:spcPct val="80000"/>
              </a:lnSpc>
              <a:spcAft>
                <a:spcPct val="0"/>
              </a:spcAft>
              <a:buFontTx/>
              <a:buNone/>
            </a:pPr>
            <a:endParaRPr lang="en-GB" altLang="en-US" sz="1600" b="1" smtClean="0">
              <a:solidFill>
                <a:srgbClr val="000000"/>
              </a:solidFill>
              <a:latin typeface="TimesNewRoman,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17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274650"/>
            <a:ext cx="8229600" cy="922337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CLIC IR</a:t>
            </a:r>
            <a:r>
              <a:rPr lang="en-GB" altLang="en-US" sz="2800"/>
              <a:t> </a:t>
            </a:r>
            <a:br>
              <a:rPr lang="en-GB" altLang="en-US" sz="2800"/>
            </a:br>
            <a:r>
              <a:rPr lang="en-GB" altLang="en-US" sz="2400">
                <a:solidFill>
                  <a:schemeClr val="accent2"/>
                </a:solidFill>
              </a:rPr>
              <a:t>IP-FB BPM and kicker positions</a:t>
            </a:r>
            <a:endParaRPr lang="en-US" altLang="en-US" sz="2400">
              <a:solidFill>
                <a:schemeClr val="accent2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40" r="21211"/>
          <a:stretch>
            <a:fillRect/>
          </a:stretch>
        </p:blipFill>
        <p:spPr bwMode="auto">
          <a:xfrm>
            <a:off x="2051050" y="2420938"/>
            <a:ext cx="5975350" cy="352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6092826"/>
            <a:ext cx="71975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If FONT elements 3 m apart from IP, then beam time-of-flight = 10 ns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92139" y="1576391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95288" y="1341438"/>
            <a:ext cx="80645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The choice of the position of the IP-FB elements is a compromise between: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900" smtClean="0">
              <a:solidFill>
                <a:srgbClr val="000000"/>
              </a:solidFill>
            </a:endParaRP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Reduction of latency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z="900" smtClean="0">
              <a:solidFill>
                <a:srgbClr val="000000"/>
              </a:solidFill>
            </a:endParaRP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en-US" sz="1600" smtClean="0">
                <a:solidFill>
                  <a:srgbClr val="000000"/>
                </a:solidFill>
              </a:rPr>
              <a:t> Avoiding possible degradation of the BPM response due to particle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600" smtClean="0">
                <a:solidFill>
                  <a:srgbClr val="000000"/>
                </a:solidFill>
              </a:rPr>
              <a:t>  background/backsplash and possible damage of electronics components </a:t>
            </a:r>
          </a:p>
        </p:txBody>
      </p:sp>
    </p:spTree>
    <p:extLst>
      <p:ext uri="{BB962C8B-B14F-4D97-AF65-F5344CB8AC3E}">
        <p14:creationId xmlns:p14="http://schemas.microsoft.com/office/powerpoint/2010/main" val="10387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6" y="274638"/>
            <a:ext cx="8229600" cy="850900"/>
          </a:xfrm>
        </p:spPr>
        <p:txBody>
          <a:bodyPr/>
          <a:lstStyle/>
          <a:p>
            <a:r>
              <a:rPr lang="en-GB" altLang="en-US" sz="2800">
                <a:solidFill>
                  <a:srgbClr val="FF0000"/>
                </a:solidFill>
              </a:rPr>
              <a:t>Luminosity performance</a:t>
            </a:r>
            <a:endParaRPr lang="en-US" altLang="en-US" sz="2800">
              <a:solidFill>
                <a:srgbClr val="FF000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773242"/>
            <a:ext cx="5903912" cy="3673475"/>
          </a:xfrm>
          <a:noFill/>
          <a:ln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27090" y="1125549"/>
            <a:ext cx="53783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Simulation time structure: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mtClean="0">
                <a:solidFill>
                  <a:srgbClr val="000000"/>
                </a:solidFill>
              </a:rPr>
              <a:t>Simulation applying a single random seed of GM C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08043" y="6040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50825" y="5589594"/>
            <a:ext cx="8459788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altLang="en-US" smtClean="0">
                <a:solidFill>
                  <a:srgbClr val="000000"/>
                </a:solidFill>
                <a:cs typeface="Times New Roman" pitchFamily="18" charset="0"/>
              </a:rPr>
              <a:t>For the simulations we have considered a correction iteration every 30 ns. The systems performs approximately a correction every 60 bunches  (5 iterations per train)</a:t>
            </a:r>
          </a:p>
          <a:p>
            <a:pPr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3"/>
          <p:cNvSpPr txBox="1">
            <a:spLocks noChangeArrowheads="1"/>
          </p:cNvSpPr>
          <p:nvPr/>
        </p:nvSpPr>
        <p:spPr bwMode="auto">
          <a:xfrm>
            <a:off x="1295400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Position Monitors - Baseline</a:t>
            </a:r>
          </a:p>
        </p:txBody>
      </p:sp>
      <p:sp>
        <p:nvSpPr>
          <p:cNvPr id="10243" name="Rectangle 13"/>
          <p:cNvSpPr>
            <a:spLocks noChangeArrowheads="1"/>
          </p:cNvSpPr>
          <p:nvPr/>
        </p:nvSpPr>
        <p:spPr bwMode="auto">
          <a:xfrm>
            <a:off x="1857375" y="549275"/>
            <a:ext cx="7286625" cy="93663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00477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fr-FR" altLang="en-US" sz="180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244" name="Slide Number Placeholder 2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D423F46-1A32-4BBE-A765-5CCE656A23AE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45" name="Footer Placeholder 2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200" smtClean="0">
                <a:solidFill>
                  <a:srgbClr val="898989"/>
                </a:solidFill>
              </a:rPr>
              <a:t>Status of the CLIC instrumentation</a:t>
            </a:r>
          </a:p>
        </p:txBody>
      </p:sp>
      <p:sp>
        <p:nvSpPr>
          <p:cNvPr id="10246" name="Date Placeholder 2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</a:rPr>
              <a:t>October 2011 - T. Lefevre</a:t>
            </a:r>
          </a:p>
        </p:txBody>
      </p:sp>
      <p:graphicFrame>
        <p:nvGraphicFramePr>
          <p:cNvPr id="10247" name="Object 2"/>
          <p:cNvGraphicFramePr>
            <a:graphicFrameLocks noChangeAspect="1"/>
          </p:cNvGraphicFramePr>
          <p:nvPr/>
        </p:nvGraphicFramePr>
        <p:xfrm>
          <a:off x="381000" y="1371600"/>
          <a:ext cx="732155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732" name="Document" r:id="rId4" imgW="6121175" imgH="3759062" progId="Word.Document.12">
                  <p:link updateAutomatic="1"/>
                </p:oleObj>
              </mc:Choice>
              <mc:Fallback>
                <p:oleObj name="Document" r:id="rId4" imgW="6121175" imgH="3759062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71600"/>
                        <a:ext cx="7321550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r 29"/>
          <p:cNvGrpSpPr>
            <a:grpSpLocks/>
          </p:cNvGrpSpPr>
          <p:nvPr/>
        </p:nvGrpSpPr>
        <p:grpSpPr bwMode="auto">
          <a:xfrm>
            <a:off x="2362200" y="685800"/>
            <a:ext cx="6599238" cy="3440113"/>
            <a:chOff x="2362249" y="685800"/>
            <a:chExt cx="6598871" cy="3439614"/>
          </a:xfrm>
        </p:grpSpPr>
        <p:grpSp>
          <p:nvGrpSpPr>
            <p:cNvPr id="10254" name="Grouper 25"/>
            <p:cNvGrpSpPr>
              <a:grpSpLocks/>
            </p:cNvGrpSpPr>
            <p:nvPr/>
          </p:nvGrpSpPr>
          <p:grpSpPr bwMode="auto">
            <a:xfrm>
              <a:off x="2362249" y="685800"/>
              <a:ext cx="6598871" cy="3439614"/>
              <a:chOff x="2362249" y="685800"/>
              <a:chExt cx="6598871" cy="3439614"/>
            </a:xfrm>
          </p:grpSpPr>
          <p:pic>
            <p:nvPicPr>
              <p:cNvPr id="10256" name="Picture 1" descr="MBcavityBPM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3600" y="685800"/>
                <a:ext cx="3017520" cy="343961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57" name="Rectangle 21"/>
              <p:cNvSpPr>
                <a:spLocks noChangeArrowheads="1"/>
              </p:cNvSpPr>
              <p:nvPr/>
            </p:nvSpPr>
            <p:spPr bwMode="auto">
              <a:xfrm>
                <a:off x="2362249" y="685800"/>
                <a:ext cx="3543251" cy="3385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en-US" sz="1600" smtClean="0">
                    <a:solidFill>
                      <a:srgbClr val="000000"/>
                    </a:solidFill>
                  </a:rPr>
                  <a:t>Design by Manfred Wendt &amp; co (FNAL)</a:t>
                </a:r>
                <a:endParaRPr lang="fr-FR" altLang="en-US" sz="1600" smtClea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809968" y="3276224"/>
              <a:ext cx="1142936" cy="304756"/>
            </a:xfrm>
            <a:prstGeom prst="rect">
              <a:avLst/>
            </a:prstGeom>
            <a:solidFill>
              <a:srgbClr val="FF0000">
                <a:alpha val="50980"/>
              </a:srgbClr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Grouper 28"/>
          <p:cNvGrpSpPr>
            <a:grpSpLocks/>
          </p:cNvGrpSpPr>
          <p:nvPr/>
        </p:nvGrpSpPr>
        <p:grpSpPr bwMode="auto">
          <a:xfrm>
            <a:off x="381000" y="4267200"/>
            <a:ext cx="5676900" cy="2286000"/>
            <a:chOff x="304800" y="4572000"/>
            <a:chExt cx="5676900" cy="2286000"/>
          </a:xfrm>
        </p:grpSpPr>
        <p:grpSp>
          <p:nvGrpSpPr>
            <p:cNvPr id="10250" name="Grouper 20"/>
            <p:cNvGrpSpPr>
              <a:grpSpLocks/>
            </p:cNvGrpSpPr>
            <p:nvPr/>
          </p:nvGrpSpPr>
          <p:grpSpPr bwMode="auto">
            <a:xfrm>
              <a:off x="304800" y="4572000"/>
              <a:ext cx="5676900" cy="2286000"/>
              <a:chOff x="304800" y="4572000"/>
              <a:chExt cx="5676900" cy="2286000"/>
            </a:xfrm>
          </p:grpSpPr>
          <p:pic>
            <p:nvPicPr>
              <p:cNvPr id="10252" name="Picture 9" descr="DBBPM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800" y="4572000"/>
                <a:ext cx="2609850" cy="228600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53" name="Rectangle 23"/>
              <p:cNvSpPr>
                <a:spLocks noChangeArrowheads="1"/>
              </p:cNvSpPr>
              <p:nvPr/>
            </p:nvSpPr>
            <p:spPr bwMode="auto">
              <a:xfrm>
                <a:off x="3009900" y="6096000"/>
                <a:ext cx="297180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indent="127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defTabSz="914400" fontAlgn="base">
                  <a:lnSpc>
                    <a:spcPct val="130000"/>
                  </a:lnSpc>
                  <a:spcAft>
                    <a:spcPct val="0"/>
                  </a:spcAft>
                  <a:buFontTx/>
                  <a:buNone/>
                </a:pPr>
                <a:r>
                  <a:rPr lang="en-US" altLang="en-US" sz="1600" smtClean="0">
                    <a:solidFill>
                      <a:srgbClr val="000000"/>
                    </a:solidFill>
                  </a:rPr>
                  <a:t>Designed by Steve Smith</a:t>
                </a:r>
              </a:p>
            </p:txBody>
          </p:sp>
        </p:grp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3733800" y="5486400"/>
              <a:ext cx="1143000" cy="228600"/>
            </a:xfrm>
            <a:prstGeom prst="rect">
              <a:avLst/>
            </a:prstGeom>
            <a:solidFill>
              <a:srgbClr val="FF0000">
                <a:alpha val="50980"/>
              </a:srgbClr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099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3"/>
          <p:cNvSpPr txBox="1">
            <a:spLocks noChangeArrowheads="1"/>
          </p:cNvSpPr>
          <p:nvPr/>
        </p:nvSpPr>
        <p:spPr bwMode="auto">
          <a:xfrm>
            <a:off x="1457325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Transverse Profile Monitors - Baseline</a:t>
            </a:r>
          </a:p>
        </p:txBody>
      </p:sp>
      <p:graphicFrame>
        <p:nvGraphicFramePr>
          <p:cNvPr id="15363" name="Object 2"/>
          <p:cNvGraphicFramePr>
            <a:graphicFrameLocks noChangeAspect="1"/>
          </p:cNvGraphicFramePr>
          <p:nvPr/>
        </p:nvGraphicFramePr>
        <p:xfrm>
          <a:off x="-457200" y="914400"/>
          <a:ext cx="770413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756" name="Document" r:id="rId4" imgW="6121175" imgH="4419437" progId="Word.Document.12">
                  <p:link updateAutomatic="1"/>
                </p:oleObj>
              </mc:Choice>
              <mc:Fallback>
                <p:oleObj name="Document" r:id="rId4" imgW="6121175" imgH="4419437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57200" y="914400"/>
                        <a:ext cx="7704138" cy="556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r 17"/>
          <p:cNvGrpSpPr>
            <a:grpSpLocks/>
          </p:cNvGrpSpPr>
          <p:nvPr/>
        </p:nvGrpSpPr>
        <p:grpSpPr bwMode="auto">
          <a:xfrm>
            <a:off x="152400" y="1676400"/>
            <a:ext cx="4648200" cy="2590800"/>
            <a:chOff x="990600" y="1752600"/>
            <a:chExt cx="4648200" cy="2590800"/>
          </a:xfrm>
        </p:grpSpPr>
        <p:sp>
          <p:nvSpPr>
            <p:cNvPr id="15386" name="Rectangle 21"/>
            <p:cNvSpPr>
              <a:spLocks noChangeArrowheads="1"/>
            </p:cNvSpPr>
            <p:nvPr/>
          </p:nvSpPr>
          <p:spPr bwMode="auto">
            <a:xfrm>
              <a:off x="990600" y="1752600"/>
              <a:ext cx="4572000" cy="72019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</a:rPr>
                <a:t>Critical Issue on micron resolution beam profile measurements  (&gt; 100 monitors)</a:t>
              </a:r>
            </a:p>
          </p:txBody>
        </p:sp>
        <p:sp>
          <p:nvSpPr>
            <p:cNvPr id="23" name="Ellipse 22"/>
            <p:cNvSpPr>
              <a:spLocks noChangeArrowheads="1"/>
            </p:cNvSpPr>
            <p:nvPr/>
          </p:nvSpPr>
          <p:spPr bwMode="auto">
            <a:xfrm>
              <a:off x="4876800" y="2819400"/>
              <a:ext cx="762000" cy="1524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cxnSp>
          <p:nvCxnSpPr>
            <p:cNvPr id="15388" name="Connecteur droit avec flèche 23"/>
            <p:cNvCxnSpPr>
              <a:cxnSpLocks noChangeShapeType="1"/>
              <a:stCxn id="15386" idx="2"/>
              <a:endCxn id="23" idx="1"/>
            </p:cNvCxnSpPr>
            <p:nvPr/>
          </p:nvCxnSpPr>
          <p:spPr bwMode="auto">
            <a:xfrm rot="16200000" flipH="1">
              <a:off x="3847306" y="1902619"/>
              <a:ext cx="569913" cy="171132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er 28"/>
          <p:cNvGrpSpPr>
            <a:grpSpLocks/>
          </p:cNvGrpSpPr>
          <p:nvPr/>
        </p:nvGrpSpPr>
        <p:grpSpPr bwMode="auto">
          <a:xfrm>
            <a:off x="4876800" y="1524000"/>
            <a:ext cx="4068763" cy="5002213"/>
            <a:chOff x="4419600" y="1295400"/>
            <a:chExt cx="4069432" cy="5001021"/>
          </a:xfrm>
        </p:grpSpPr>
        <p:sp>
          <p:nvSpPr>
            <p:cNvPr id="30" name="Ellipse 29"/>
            <p:cNvSpPr>
              <a:spLocks noChangeArrowheads="1"/>
            </p:cNvSpPr>
            <p:nvPr/>
          </p:nvSpPr>
          <p:spPr bwMode="auto">
            <a:xfrm>
              <a:off x="4419600" y="1295400"/>
              <a:ext cx="609700" cy="495182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sp>
          <p:nvSpPr>
            <p:cNvPr id="15384" name="Rectangle 30"/>
            <p:cNvSpPr>
              <a:spLocks noChangeArrowheads="1"/>
            </p:cNvSpPr>
            <p:nvPr/>
          </p:nvSpPr>
          <p:spPr bwMode="auto">
            <a:xfrm>
              <a:off x="6203032" y="5576224"/>
              <a:ext cx="2286000" cy="72019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</a:rPr>
                <a:t>Relatively big number of Instruments ~ 1000</a:t>
              </a:r>
            </a:p>
          </p:txBody>
        </p:sp>
        <p:cxnSp>
          <p:nvCxnSpPr>
            <p:cNvPr id="15385" name="Connecteur droit avec flèche 31"/>
            <p:cNvCxnSpPr>
              <a:cxnSpLocks noChangeShapeType="1"/>
            </p:cNvCxnSpPr>
            <p:nvPr/>
          </p:nvCxnSpPr>
          <p:spPr bwMode="auto">
            <a:xfrm rot="10800000">
              <a:off x="4907043" y="5648875"/>
              <a:ext cx="1368650" cy="142841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er 33"/>
          <p:cNvGrpSpPr>
            <a:grpSpLocks/>
          </p:cNvGrpSpPr>
          <p:nvPr/>
        </p:nvGrpSpPr>
        <p:grpSpPr bwMode="auto">
          <a:xfrm>
            <a:off x="152400" y="4648200"/>
            <a:ext cx="5410200" cy="1447800"/>
            <a:chOff x="762000" y="2090738"/>
            <a:chExt cx="5410200" cy="1447800"/>
          </a:xfrm>
        </p:grpSpPr>
        <p:sp>
          <p:nvSpPr>
            <p:cNvPr id="15380" name="Rectangle 34"/>
            <p:cNvSpPr>
              <a:spLocks noChangeArrowheads="1"/>
            </p:cNvSpPr>
            <p:nvPr/>
          </p:nvSpPr>
          <p:spPr bwMode="auto">
            <a:xfrm>
              <a:off x="838200" y="2090738"/>
              <a:ext cx="3276600" cy="72019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 indent="12700"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defTabSz="914400" fontAlgn="base">
                <a:lnSpc>
                  <a:spcPct val="130000"/>
                </a:lnSpc>
                <a:spcAft>
                  <a:spcPct val="0"/>
                </a:spcAft>
                <a:buFontTx/>
                <a:buNone/>
              </a:pPr>
              <a:r>
                <a:rPr lang="en-US" altLang="en-US" sz="1600" smtClean="0">
                  <a:solidFill>
                    <a:srgbClr val="000000"/>
                  </a:solidFill>
                  <a:latin typeface="Times New Roman" pitchFamily="18" charset="0"/>
                </a:rPr>
                <a:t>Imaging of high energy spread beams at the end of the decelerator</a:t>
              </a:r>
              <a:endParaRPr lang="en-US" altLang="en-US" sz="11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Ellipse 35"/>
            <p:cNvSpPr>
              <a:spLocks noChangeArrowheads="1"/>
            </p:cNvSpPr>
            <p:nvPr/>
          </p:nvSpPr>
          <p:spPr bwMode="auto">
            <a:xfrm>
              <a:off x="762000" y="3157538"/>
              <a:ext cx="5410200" cy="381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cxnSp>
          <p:nvCxnSpPr>
            <p:cNvPr id="15382" name="Connecteur droit avec flèche 36"/>
            <p:cNvCxnSpPr>
              <a:cxnSpLocks noChangeShapeType="1"/>
              <a:stCxn id="15380" idx="2"/>
              <a:endCxn id="36" idx="0"/>
            </p:cNvCxnSpPr>
            <p:nvPr/>
          </p:nvCxnSpPr>
          <p:spPr bwMode="auto">
            <a:xfrm rot="16200000" flipH="1">
              <a:off x="2798762" y="2489201"/>
              <a:ext cx="346075" cy="99060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er 41"/>
          <p:cNvGrpSpPr>
            <a:grpSpLocks/>
          </p:cNvGrpSpPr>
          <p:nvPr/>
        </p:nvGrpSpPr>
        <p:grpSpPr bwMode="auto">
          <a:xfrm>
            <a:off x="5715000" y="685800"/>
            <a:ext cx="3429000" cy="4953000"/>
            <a:chOff x="5715000" y="685800"/>
            <a:chExt cx="3429000" cy="4953000"/>
          </a:xfrm>
        </p:grpSpPr>
        <p:grpSp>
          <p:nvGrpSpPr>
            <p:cNvPr id="15371" name="Grouper 82"/>
            <p:cNvGrpSpPr>
              <a:grpSpLocks/>
            </p:cNvGrpSpPr>
            <p:nvPr/>
          </p:nvGrpSpPr>
          <p:grpSpPr bwMode="auto">
            <a:xfrm>
              <a:off x="5715000" y="685800"/>
              <a:ext cx="3429000" cy="4953000"/>
              <a:chOff x="5715000" y="685800"/>
              <a:chExt cx="3429000" cy="4953000"/>
            </a:xfrm>
          </p:grpSpPr>
          <p:grpSp>
            <p:nvGrpSpPr>
              <p:cNvPr id="15374" name="Grouper 37"/>
              <p:cNvGrpSpPr>
                <a:grpSpLocks/>
              </p:cNvGrpSpPr>
              <p:nvPr/>
            </p:nvGrpSpPr>
            <p:grpSpPr bwMode="auto">
              <a:xfrm>
                <a:off x="5715000" y="685800"/>
                <a:ext cx="3429000" cy="4953000"/>
                <a:chOff x="4381500" y="2819400"/>
                <a:chExt cx="3429000" cy="4953000"/>
              </a:xfrm>
            </p:grpSpPr>
            <p:sp>
              <p:nvSpPr>
                <p:cNvPr id="39" name="Ellipse 38"/>
                <p:cNvSpPr>
                  <a:spLocks noChangeArrowheads="1"/>
                </p:cNvSpPr>
                <p:nvPr/>
              </p:nvSpPr>
              <p:spPr bwMode="auto">
                <a:xfrm>
                  <a:off x="4381500" y="6705600"/>
                  <a:ext cx="762000" cy="1066800"/>
                </a:xfrm>
                <a:prstGeom prst="ellips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8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fr-FR" sz="240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78" name="Rectangle 39"/>
                <p:cNvSpPr>
                  <a:spLocks noChangeArrowheads="1"/>
                </p:cNvSpPr>
                <p:nvPr/>
              </p:nvSpPr>
              <p:spPr bwMode="auto">
                <a:xfrm>
                  <a:off x="5067300" y="2819400"/>
                  <a:ext cx="2743200" cy="2012859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 indent="127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tabLst>
                      <a:tab pos="177800" algn="l"/>
                    </a:tabLst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1pPr>
                  <a:lvl2pPr marL="37931725" indent="-37474525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tabLst>
                      <a:tab pos="177800" algn="l"/>
                    </a:tabLst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itchFamily="34" charset="0"/>
                    <a:buChar char="•"/>
                    <a:tabLst>
                      <a:tab pos="177800" algn="l"/>
                    </a:tabLst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itchFamily="34" charset="0"/>
                    <a:buChar char="–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itchFamily="34" charset="0"/>
                    <a:buChar char="»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tabLst>
                      <a:tab pos="177800" algn="l"/>
                    </a:tabLst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MS PGothic" pitchFamily="34" charset="-128"/>
                    </a:defRPr>
                  </a:lvl9pPr>
                </a:lstStyle>
                <a:p>
                  <a:pPr defTabSz="914400" fontAlgn="base">
                    <a:lnSpc>
                      <a:spcPct val="130000"/>
                    </a:lnSpc>
                    <a:spcAft>
                      <a:spcPct val="0"/>
                    </a:spcAft>
                    <a:buFontTx/>
                    <a:buNone/>
                  </a:pPr>
                  <a:r>
                    <a:rPr lang="en-US" altLang="en-US" sz="160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Charge density limitation problems in many places / </a:t>
                  </a:r>
                  <a:r>
                    <a:rPr lang="en-US" altLang="en-US" sz="1600" b="1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Strong need for non-interceptive devices </a:t>
                  </a:r>
                  <a:r>
                    <a:rPr lang="en-US" altLang="en-US" sz="160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: two systems required to cover the total dynamic range</a:t>
                  </a:r>
                </a:p>
              </p:txBody>
            </p:sp>
            <p:cxnSp>
              <p:nvCxnSpPr>
                <p:cNvPr id="15379" name="Connecteur droit avec flèche 40"/>
                <p:cNvCxnSpPr>
                  <a:cxnSpLocks noChangeShapeType="1"/>
                  <a:stCxn id="15378" idx="2"/>
                  <a:endCxn id="39" idx="0"/>
                </p:cNvCxnSpPr>
                <p:nvPr/>
              </p:nvCxnSpPr>
              <p:spPr bwMode="auto">
                <a:xfrm rot="5400000">
                  <a:off x="4664075" y="4930775"/>
                  <a:ext cx="1873250" cy="1676400"/>
                </a:xfrm>
                <a:prstGeom prst="straightConnector1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54" name="Ellipse 53"/>
              <p:cNvSpPr>
                <a:spLocks noChangeArrowheads="1"/>
              </p:cNvSpPr>
              <p:nvPr/>
            </p:nvSpPr>
            <p:spPr bwMode="auto">
              <a:xfrm>
                <a:off x="5715000" y="2362200"/>
                <a:ext cx="762000" cy="190500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>
                <a:outerShdw dist="23000" dir="5400000" rotWithShape="0">
                  <a:srgbClr val="808080">
                    <a:alpha val="3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240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5376" name="Connecteur droit avec flèche 54"/>
              <p:cNvCxnSpPr>
                <a:cxnSpLocks noChangeShapeType="1"/>
                <a:stCxn id="15378" idx="2"/>
                <a:endCxn id="54" idx="6"/>
              </p:cNvCxnSpPr>
              <p:nvPr/>
            </p:nvCxnSpPr>
            <p:spPr bwMode="auto">
              <a:xfrm rot="5400000">
                <a:off x="6816725" y="2359025"/>
                <a:ext cx="615950" cy="1295400"/>
              </a:xfrm>
              <a:prstGeom prst="straightConnector1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372" name="Text Box 62"/>
            <p:cNvSpPr txBox="1">
              <a:spLocks noChangeArrowheads="1"/>
            </p:cNvSpPr>
            <p:nvPr/>
          </p:nvSpPr>
          <p:spPr bwMode="auto">
            <a:xfrm>
              <a:off x="7543800" y="3792538"/>
              <a:ext cx="16002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200" i="1" smtClean="0">
                  <a:solidFill>
                    <a:prstClr val="black"/>
                  </a:solidFill>
                  <a:latin typeface="Times New Roman" pitchFamily="18" charset="0"/>
                </a:rPr>
                <a:t>The thermal limit for ‘best’ material (C, Be, SiC) is 10</a:t>
              </a:r>
              <a:r>
                <a:rPr lang="en-US" altLang="en-US" sz="1200" i="1" baseline="30000" smtClean="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  <a:r>
                <a:rPr lang="en-US" altLang="en-US" sz="1200" i="1" smtClean="0">
                  <a:solidFill>
                    <a:prstClr val="black"/>
                  </a:solidFill>
                  <a:latin typeface="Times New Roman" pitchFamily="18" charset="0"/>
                </a:rPr>
                <a:t> nC/cm</a:t>
              </a:r>
              <a:r>
                <a:rPr lang="en-US" altLang="en-US" sz="1200" i="1" baseline="30000" smtClean="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  <a:r>
                <a:rPr lang="en-US" altLang="en-US" sz="1200" i="1" smtClean="0">
                  <a:solidFill>
                    <a:prstClr val="black"/>
                  </a:solidFill>
                  <a:latin typeface="Times New Roman" pitchFamily="18" charset="0"/>
                </a:rPr>
                <a:t> </a:t>
              </a:r>
            </a:p>
          </p:txBody>
        </p:sp>
        <p:pic>
          <p:nvPicPr>
            <p:cNvPr id="15373" name="Picture 7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1" y="2133600"/>
              <a:ext cx="618472" cy="165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8" name="Slide Number Placeholder 3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6B40488-8B77-44FE-91E0-8CA250CF1CB3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5369" name="Footer Placeholder 39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200" smtClean="0">
                <a:solidFill>
                  <a:srgbClr val="898989"/>
                </a:solidFill>
              </a:rPr>
              <a:t>Status of the CLIC instrumentation</a:t>
            </a:r>
          </a:p>
        </p:txBody>
      </p:sp>
      <p:sp>
        <p:nvSpPr>
          <p:cNvPr id="15370" name="Date Placeholder 4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</a:rPr>
              <a:t>October 2011 - T. Lefevre</a:t>
            </a:r>
          </a:p>
        </p:txBody>
      </p:sp>
    </p:spTree>
    <p:extLst>
      <p:ext uri="{BB962C8B-B14F-4D97-AF65-F5344CB8AC3E}">
        <p14:creationId xmlns:p14="http://schemas.microsoft.com/office/powerpoint/2010/main" val="168217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CER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613" y="66675"/>
            <a:ext cx="433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13"/>
          <p:cNvSpPr txBox="1">
            <a:spLocks noChangeArrowheads="1"/>
          </p:cNvSpPr>
          <p:nvPr/>
        </p:nvSpPr>
        <p:spPr bwMode="auto">
          <a:xfrm>
            <a:off x="1609725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Transverse Profile Monitors - Baseline</a:t>
            </a:r>
          </a:p>
        </p:txBody>
      </p:sp>
      <p:graphicFrame>
        <p:nvGraphicFramePr>
          <p:cNvPr id="16388" name="Object 2"/>
          <p:cNvGraphicFramePr>
            <a:graphicFrameLocks noChangeAspect="1"/>
          </p:cNvGraphicFramePr>
          <p:nvPr/>
        </p:nvGraphicFramePr>
        <p:xfrm>
          <a:off x="0" y="1989138"/>
          <a:ext cx="659765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780" name="Document" r:id="rId5" imgW="6121175" imgH="4241644" progId="Word.Document.12">
                  <p:link updateAutomatic="1"/>
                </p:oleObj>
              </mc:Choice>
              <mc:Fallback>
                <p:oleObj name="Document" r:id="rId5" imgW="6121175" imgH="4241644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89138"/>
                        <a:ext cx="659765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ZoneTexte 25"/>
          <p:cNvSpPr txBox="1">
            <a:spLocks noChangeArrowheads="1"/>
          </p:cNvSpPr>
          <p:nvPr/>
        </p:nvSpPr>
        <p:spPr bwMode="auto">
          <a:xfrm>
            <a:off x="107950" y="765175"/>
            <a:ext cx="8750300" cy="107632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Most of the systems based on the combined use of </a:t>
            </a:r>
            <a:r>
              <a:rPr lang="en-US" altLang="en-US" sz="1600" smtClean="0">
                <a:solidFill>
                  <a:srgbClr val="3366FF"/>
                </a:solidFill>
                <a:latin typeface="Times New Roman" pitchFamily="18" charset="0"/>
              </a:rPr>
              <a:t>OTR screens </a:t>
            </a: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1600" smtClean="0">
                <a:solidFill>
                  <a:srgbClr val="FF0000"/>
                </a:solidFill>
                <a:latin typeface="Times New Roman" pitchFamily="18" charset="0"/>
              </a:rPr>
              <a:t>Laser Wire Scanners</a:t>
            </a:r>
            <a:endParaRPr lang="en-US" altLang="en-US" sz="1600" smtClean="0">
              <a:solidFill>
                <a:srgbClr val="3366FF"/>
              </a:solidFill>
              <a:latin typeface="Times New Roman" pitchFamily="18" charset="0"/>
            </a:endParaRP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	- </a:t>
            </a:r>
            <a:r>
              <a:rPr lang="en-US" altLang="en-US" sz="1600" smtClean="0">
                <a:solidFill>
                  <a:srgbClr val="3366FF"/>
                </a:solidFill>
                <a:latin typeface="Times New Roman" pitchFamily="18" charset="0"/>
              </a:rPr>
              <a:t>OTR</a:t>
            </a: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 used almost everywhere for commissioning (replaced by synchrotron radiation in rings)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	- </a:t>
            </a:r>
            <a:r>
              <a:rPr lang="en-US" altLang="en-US" sz="1600" smtClean="0">
                <a:solidFill>
                  <a:srgbClr val="FF0000"/>
                </a:solidFill>
                <a:latin typeface="Times New Roman" pitchFamily="18" charset="0"/>
              </a:rPr>
              <a:t>LWS</a:t>
            </a: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 1um resolution required for the Main beam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	- </a:t>
            </a:r>
            <a:r>
              <a:rPr lang="en-US" altLang="en-US" sz="1600" smtClean="0">
                <a:solidFill>
                  <a:srgbClr val="FF0000"/>
                </a:solidFill>
                <a:latin typeface="Times New Roman" pitchFamily="18" charset="0"/>
              </a:rPr>
              <a:t>LWS</a:t>
            </a:r>
            <a:r>
              <a:rPr lang="en-US" altLang="en-US" sz="1600" smtClean="0">
                <a:solidFill>
                  <a:srgbClr val="000000"/>
                </a:solidFill>
                <a:latin typeface="Times New Roman" pitchFamily="18" charset="0"/>
              </a:rPr>
              <a:t> used in the Drive Beam injector complex for high charge beams (full charge)</a:t>
            </a:r>
            <a:endParaRPr lang="fr-FR" altLang="en-US" sz="1600" smtClean="0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997200" y="3894138"/>
            <a:ext cx="8382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3073400" y="2751138"/>
            <a:ext cx="17526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2997200" y="5494338"/>
            <a:ext cx="3810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2997200" y="4122738"/>
            <a:ext cx="838200" cy="228600"/>
          </a:xfrm>
          <a:prstGeom prst="rect">
            <a:avLst/>
          </a:prstGeom>
          <a:solidFill>
            <a:srgbClr val="FF0000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2997200" y="3665538"/>
            <a:ext cx="838200" cy="228600"/>
          </a:xfrm>
          <a:prstGeom prst="rect">
            <a:avLst/>
          </a:prstGeom>
          <a:solidFill>
            <a:srgbClr val="FF0000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3911600" y="2979738"/>
            <a:ext cx="381000" cy="228600"/>
          </a:xfrm>
          <a:prstGeom prst="rect">
            <a:avLst/>
          </a:prstGeom>
          <a:solidFill>
            <a:srgbClr val="FF0000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3378200" y="5494338"/>
            <a:ext cx="381000" cy="228600"/>
          </a:xfrm>
          <a:prstGeom prst="rect">
            <a:avLst/>
          </a:prstGeom>
          <a:solidFill>
            <a:srgbClr val="FF0000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2997200" y="4808538"/>
            <a:ext cx="3810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3454400" y="4808538"/>
            <a:ext cx="381000" cy="228600"/>
          </a:xfrm>
          <a:prstGeom prst="rect">
            <a:avLst/>
          </a:prstGeom>
          <a:solidFill>
            <a:srgbClr val="FF0000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2997200" y="4351338"/>
            <a:ext cx="8382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2997200" y="3436938"/>
            <a:ext cx="8382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3073400" y="6180138"/>
            <a:ext cx="1752600" cy="228600"/>
          </a:xfrm>
          <a:prstGeom prst="rect">
            <a:avLst/>
          </a:prstGeom>
          <a:solidFill>
            <a:srgbClr val="3366FF">
              <a:alpha val="49019"/>
            </a:srgbClr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prstClr val="white"/>
              </a:solidFill>
            </a:endParaRPr>
          </a:p>
        </p:txBody>
      </p:sp>
      <p:grpSp>
        <p:nvGrpSpPr>
          <p:cNvPr id="16402" name="Grouper 70"/>
          <p:cNvGrpSpPr>
            <a:grpSpLocks/>
          </p:cNvGrpSpPr>
          <p:nvPr/>
        </p:nvGrpSpPr>
        <p:grpSpPr bwMode="auto">
          <a:xfrm>
            <a:off x="4038600" y="3886200"/>
            <a:ext cx="5105400" cy="2057400"/>
            <a:chOff x="4038600" y="3886200"/>
            <a:chExt cx="5105400" cy="2057400"/>
          </a:xfrm>
        </p:grpSpPr>
        <p:grpSp>
          <p:nvGrpSpPr>
            <p:cNvPr id="16406" name="Grouper 48"/>
            <p:cNvGrpSpPr>
              <a:grpSpLocks/>
            </p:cNvGrpSpPr>
            <p:nvPr/>
          </p:nvGrpSpPr>
          <p:grpSpPr bwMode="auto">
            <a:xfrm>
              <a:off x="4572000" y="4191000"/>
              <a:ext cx="4572000" cy="1382016"/>
              <a:chOff x="4572000" y="3810118"/>
              <a:chExt cx="4572000" cy="1381714"/>
            </a:xfrm>
          </p:grpSpPr>
          <p:sp>
            <p:nvSpPr>
              <p:cNvPr id="16411" name="ZoneTexte 22"/>
              <p:cNvSpPr txBox="1">
                <a:spLocks noChangeArrowheads="1"/>
              </p:cNvSpPr>
              <p:nvPr/>
            </p:nvSpPr>
            <p:spPr bwMode="auto">
              <a:xfrm>
                <a:off x="6096000" y="4114850"/>
                <a:ext cx="3048000" cy="107698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defTabSz="914400"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fr-FR" altLang="en-US" sz="1600" smtClean="0">
                    <a:solidFill>
                      <a:prstClr val="black"/>
                    </a:solidFill>
                    <a:latin typeface="Times New Roman" pitchFamily="18" charset="0"/>
                  </a:rPr>
                  <a:t>Non-interceptive monitor based on Diffraction radiation as a cheap alternative to LWS for both Drive and Main Beams</a:t>
                </a:r>
              </a:p>
            </p:txBody>
          </p:sp>
          <p:cxnSp>
            <p:nvCxnSpPr>
              <p:cNvPr id="16412" name="Connecteur droit avec flèche 36"/>
              <p:cNvCxnSpPr>
                <a:cxnSpLocks noChangeShapeType="1"/>
                <a:stCxn id="16411" idx="1"/>
              </p:cNvCxnSpPr>
              <p:nvPr/>
            </p:nvCxnSpPr>
            <p:spPr bwMode="auto">
              <a:xfrm rot="10800000">
                <a:off x="4572000" y="3810118"/>
                <a:ext cx="1524000" cy="844365"/>
              </a:xfrm>
              <a:prstGeom prst="straightConnector1">
                <a:avLst/>
              </a:prstGeom>
              <a:noFill/>
              <a:ln w="25400">
                <a:solidFill>
                  <a:srgbClr val="008000"/>
                </a:solidFill>
                <a:round/>
                <a:headEnd/>
                <a:tailEnd type="arrow" w="med" len="med"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4038600" y="5715000"/>
              <a:ext cx="838200" cy="228600"/>
            </a:xfrm>
            <a:prstGeom prst="rect">
              <a:avLst/>
            </a:prstGeom>
            <a:solidFill>
              <a:srgbClr val="008000">
                <a:alpha val="49019"/>
              </a:srgbClr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4038600" y="5029200"/>
              <a:ext cx="838200" cy="228600"/>
            </a:xfrm>
            <a:prstGeom prst="rect">
              <a:avLst/>
            </a:prstGeom>
            <a:solidFill>
              <a:srgbClr val="008000">
                <a:alpha val="49019"/>
              </a:srgbClr>
            </a:solidFill>
            <a:ln w="9525">
              <a:solidFill>
                <a:srgbClr val="4A7EBB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4038600" y="4343400"/>
              <a:ext cx="838200" cy="228600"/>
            </a:xfrm>
            <a:prstGeom prst="rect">
              <a:avLst/>
            </a:prstGeom>
            <a:solidFill>
              <a:srgbClr val="008000">
                <a:alpha val="49019"/>
              </a:srgbClr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038600" y="3886200"/>
              <a:ext cx="838200" cy="228600"/>
            </a:xfrm>
            <a:prstGeom prst="rect">
              <a:avLst/>
            </a:prstGeom>
            <a:solidFill>
              <a:srgbClr val="008000">
                <a:alpha val="49019"/>
              </a:srgbClr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>
                <a:solidFill>
                  <a:prstClr val="white"/>
                </a:solidFill>
              </a:endParaRPr>
            </a:p>
          </p:txBody>
        </p:sp>
      </p:grpSp>
      <p:sp>
        <p:nvSpPr>
          <p:cNvPr id="16403" name="Slide Number Placeholder 3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232D94A-93AF-44CC-81B1-F36A5675B5D1}" type="slidenum">
              <a:rPr lang="en-US" altLang="en-US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6404" name="Footer Placeholder 3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200" smtClean="0">
                <a:solidFill>
                  <a:srgbClr val="898989"/>
                </a:solidFill>
              </a:rPr>
              <a:t>Status of the CLIC instrumentation</a:t>
            </a:r>
          </a:p>
        </p:txBody>
      </p:sp>
      <p:sp>
        <p:nvSpPr>
          <p:cNvPr id="16405" name="Date Placeholder 39"/>
          <p:cNvSpPr>
            <a:spLocks noGrp="1"/>
          </p:cNvSpPr>
          <p:nvPr>
            <p:ph type="dt" sz="quarter" idx="10"/>
          </p:nvPr>
        </p:nvSpPr>
        <p:spPr bwMode="auto">
          <a:xfrm>
            <a:off x="395288" y="6492875"/>
            <a:ext cx="23145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</a:rPr>
              <a:t>October 2011 - T. Lefevre</a:t>
            </a:r>
          </a:p>
        </p:txBody>
      </p:sp>
    </p:spTree>
    <p:extLst>
      <p:ext uri="{BB962C8B-B14F-4D97-AF65-F5344CB8AC3E}">
        <p14:creationId xmlns:p14="http://schemas.microsoft.com/office/powerpoint/2010/main" val="34727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Now we treat in detail: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91450" y="2261684"/>
            <a:ext cx="796067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-  </a:t>
            </a:r>
            <a:r>
              <a:rPr lang="en-US" sz="3200" dirty="0" smtClean="0">
                <a:solidFill>
                  <a:srgbClr val="0066FF"/>
                </a:solidFill>
              </a:rPr>
              <a:t>Measurement </a:t>
            </a:r>
            <a:r>
              <a:rPr lang="en-US" sz="3200" dirty="0">
                <a:solidFill>
                  <a:srgbClr val="0066FF"/>
                </a:solidFill>
              </a:rPr>
              <a:t>of nm beam positions</a:t>
            </a:r>
          </a:p>
          <a:p>
            <a:r>
              <a:rPr lang="en-US" sz="3200" dirty="0">
                <a:solidFill>
                  <a:srgbClr val="0066FF"/>
                </a:solidFill>
              </a:rPr>
              <a:t>- Measurement of um transverse beam sizes</a:t>
            </a:r>
          </a:p>
          <a:p>
            <a:r>
              <a:rPr lang="en-US" sz="3200" dirty="0">
                <a:solidFill>
                  <a:srgbClr val="0066FF"/>
                </a:solidFill>
              </a:rPr>
              <a:t>- Measurement of </a:t>
            </a:r>
            <a:r>
              <a:rPr lang="en-US" sz="3200" dirty="0" err="1">
                <a:solidFill>
                  <a:srgbClr val="0066FF"/>
                </a:solidFill>
              </a:rPr>
              <a:t>fs</a:t>
            </a:r>
            <a:r>
              <a:rPr lang="en-US" sz="3200" dirty="0">
                <a:solidFill>
                  <a:srgbClr val="0066FF"/>
                </a:solidFill>
              </a:rPr>
              <a:t>-scale long profiles</a:t>
            </a:r>
            <a:br>
              <a:rPr lang="en-US" sz="3200" dirty="0">
                <a:solidFill>
                  <a:srgbClr val="0066FF"/>
                </a:solidFill>
              </a:rPr>
            </a:br>
            <a:r>
              <a:rPr lang="en-US" sz="3200" dirty="0">
                <a:solidFill>
                  <a:srgbClr val="0066FF"/>
                </a:solidFill>
              </a:rPr>
              <a:t>- Beam synchronization at the </a:t>
            </a:r>
            <a:r>
              <a:rPr lang="en-US" sz="3200" dirty="0" err="1">
                <a:solidFill>
                  <a:srgbClr val="0066FF"/>
                </a:solidFill>
              </a:rPr>
              <a:t>fs</a:t>
            </a:r>
            <a:r>
              <a:rPr lang="en-US" sz="3200" dirty="0">
                <a:solidFill>
                  <a:srgbClr val="0066FF"/>
                </a:solidFill>
              </a:rPr>
              <a:t>-scale</a:t>
            </a:r>
            <a:br>
              <a:rPr lang="en-US" sz="3200" dirty="0">
                <a:solidFill>
                  <a:srgbClr val="0066FF"/>
                </a:solidFill>
              </a:rPr>
            </a:br>
            <a:r>
              <a:rPr lang="en-US" sz="3200" dirty="0">
                <a:solidFill>
                  <a:srgbClr val="0066FF"/>
                </a:solidFill>
              </a:rPr>
              <a:t>- Keeping the beams in </a:t>
            </a:r>
            <a:r>
              <a:rPr lang="en-US" sz="3200" dirty="0" smtClean="0">
                <a:solidFill>
                  <a:srgbClr val="0066FF"/>
                </a:solidFill>
              </a:rPr>
              <a:t>collision (IP feedback)</a:t>
            </a:r>
            <a:endParaRPr lang="en-US" sz="32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Conserving small </a:t>
            </a:r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Emittance</a:t>
            </a:r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along the Main </a:t>
            </a:r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Linac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44476" y="733782"/>
            <a:ext cx="7784746" cy="57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lvl="1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defRPr/>
            </a:pP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Wakefields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in accelerating structures (damping of high order mode)</a:t>
            </a:r>
          </a:p>
        </p:txBody>
      </p:sp>
      <p:grpSp>
        <p:nvGrpSpPr>
          <p:cNvPr id="8" name="Group 241"/>
          <p:cNvGrpSpPr>
            <a:grpSpLocks/>
          </p:cNvGrpSpPr>
          <p:nvPr/>
        </p:nvGrpSpPr>
        <p:grpSpPr bwMode="auto">
          <a:xfrm>
            <a:off x="157162" y="1322050"/>
            <a:ext cx="5240338" cy="1800225"/>
            <a:chOff x="1382" y="740"/>
            <a:chExt cx="3301" cy="1134"/>
          </a:xfrm>
        </p:grpSpPr>
        <p:grpSp>
          <p:nvGrpSpPr>
            <p:cNvPr id="12" name="Group 238"/>
            <p:cNvGrpSpPr>
              <a:grpSpLocks/>
            </p:cNvGrpSpPr>
            <p:nvPr/>
          </p:nvGrpSpPr>
          <p:grpSpPr bwMode="auto">
            <a:xfrm>
              <a:off x="1382" y="1111"/>
              <a:ext cx="3301" cy="763"/>
              <a:chOff x="1305" y="2817"/>
              <a:chExt cx="3301" cy="763"/>
            </a:xfrm>
          </p:grpSpPr>
          <p:sp>
            <p:nvSpPr>
              <p:cNvPr id="72" name="Rectangle 202"/>
              <p:cNvSpPr>
                <a:spLocks noChangeArrowheads="1"/>
              </p:cNvSpPr>
              <p:nvPr/>
            </p:nvSpPr>
            <p:spPr bwMode="auto">
              <a:xfrm>
                <a:off x="1305" y="2817"/>
                <a:ext cx="3295" cy="59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764718"/>
                  </a:gs>
                </a:gsLst>
                <a:lin ang="5400000" scaled="1"/>
              </a:gra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73" name="Group 219"/>
              <p:cNvGrpSpPr>
                <a:grpSpLocks/>
              </p:cNvGrpSpPr>
              <p:nvPr/>
            </p:nvGrpSpPr>
            <p:grpSpPr bwMode="auto">
              <a:xfrm>
                <a:off x="1305" y="2817"/>
                <a:ext cx="3301" cy="201"/>
                <a:chOff x="1305" y="2817"/>
                <a:chExt cx="3301" cy="201"/>
              </a:xfrm>
            </p:grpSpPr>
            <p:sp>
              <p:nvSpPr>
                <p:cNvPr id="91" name="Rectangle 203"/>
                <p:cNvSpPr>
                  <a:spLocks noChangeArrowheads="1"/>
                </p:cNvSpPr>
                <p:nvPr/>
              </p:nvSpPr>
              <p:spPr bwMode="auto">
                <a:xfrm flipV="1">
                  <a:off x="1305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2" name="Rectangle 204"/>
                <p:cNvSpPr>
                  <a:spLocks noChangeArrowheads="1"/>
                </p:cNvSpPr>
                <p:nvPr/>
              </p:nvSpPr>
              <p:spPr bwMode="auto">
                <a:xfrm flipV="1">
                  <a:off x="1562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3" name="Rectangle 205"/>
                <p:cNvSpPr>
                  <a:spLocks noChangeArrowheads="1"/>
                </p:cNvSpPr>
                <p:nvPr/>
              </p:nvSpPr>
              <p:spPr bwMode="auto">
                <a:xfrm flipV="1">
                  <a:off x="1806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4" name="Rectangle 206"/>
                <p:cNvSpPr>
                  <a:spLocks noChangeArrowheads="1"/>
                </p:cNvSpPr>
                <p:nvPr/>
              </p:nvSpPr>
              <p:spPr bwMode="auto">
                <a:xfrm flipV="1">
                  <a:off x="2050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5" name="Rectangle 207"/>
                <p:cNvSpPr>
                  <a:spLocks noChangeArrowheads="1"/>
                </p:cNvSpPr>
                <p:nvPr/>
              </p:nvSpPr>
              <p:spPr bwMode="auto">
                <a:xfrm flipV="1">
                  <a:off x="2300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6" name="Rectangle 208"/>
                <p:cNvSpPr>
                  <a:spLocks noChangeArrowheads="1"/>
                </p:cNvSpPr>
                <p:nvPr/>
              </p:nvSpPr>
              <p:spPr bwMode="auto">
                <a:xfrm flipV="1">
                  <a:off x="2545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7" name="Rectangle 209"/>
                <p:cNvSpPr>
                  <a:spLocks noChangeArrowheads="1"/>
                </p:cNvSpPr>
                <p:nvPr/>
              </p:nvSpPr>
              <p:spPr bwMode="auto">
                <a:xfrm flipV="1">
                  <a:off x="2795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Rectangle 210"/>
                <p:cNvSpPr>
                  <a:spLocks noChangeArrowheads="1"/>
                </p:cNvSpPr>
                <p:nvPr/>
              </p:nvSpPr>
              <p:spPr bwMode="auto">
                <a:xfrm flipV="1">
                  <a:off x="3040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Rectangle 211"/>
                <p:cNvSpPr>
                  <a:spLocks noChangeArrowheads="1"/>
                </p:cNvSpPr>
                <p:nvPr/>
              </p:nvSpPr>
              <p:spPr bwMode="auto">
                <a:xfrm flipV="1">
                  <a:off x="3296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0" name="Rectangle 212"/>
                <p:cNvSpPr>
                  <a:spLocks noChangeArrowheads="1"/>
                </p:cNvSpPr>
                <p:nvPr/>
              </p:nvSpPr>
              <p:spPr bwMode="auto">
                <a:xfrm flipV="1">
                  <a:off x="3539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1" name="Rectangle 213"/>
                <p:cNvSpPr>
                  <a:spLocks noChangeArrowheads="1"/>
                </p:cNvSpPr>
                <p:nvPr/>
              </p:nvSpPr>
              <p:spPr bwMode="auto">
                <a:xfrm flipV="1">
                  <a:off x="3784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" name="Rectangle 214"/>
                <p:cNvSpPr>
                  <a:spLocks noChangeArrowheads="1"/>
                </p:cNvSpPr>
                <p:nvPr/>
              </p:nvSpPr>
              <p:spPr bwMode="auto">
                <a:xfrm flipV="1">
                  <a:off x="4030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3" name="Rectangle 215"/>
                <p:cNvSpPr>
                  <a:spLocks noChangeArrowheads="1"/>
                </p:cNvSpPr>
                <p:nvPr/>
              </p:nvSpPr>
              <p:spPr bwMode="auto">
                <a:xfrm flipV="1">
                  <a:off x="4290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4" name="Rectangle 216"/>
                <p:cNvSpPr>
                  <a:spLocks noChangeArrowheads="1"/>
                </p:cNvSpPr>
                <p:nvPr/>
              </p:nvSpPr>
              <p:spPr bwMode="auto">
                <a:xfrm flipV="1">
                  <a:off x="4551" y="2817"/>
                  <a:ext cx="55" cy="201"/>
                </a:xfrm>
                <a:prstGeom prst="rect">
                  <a:avLst/>
                </a:prstGeom>
                <a:gradFill rotWithShape="1">
                  <a:gsLst>
                    <a:gs pos="0">
                      <a:srgbClr val="764718"/>
                    </a:gs>
                    <a:gs pos="100000">
                      <a:srgbClr val="FF9933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74" name="Group 236"/>
              <p:cNvGrpSpPr>
                <a:grpSpLocks/>
              </p:cNvGrpSpPr>
              <p:nvPr/>
            </p:nvGrpSpPr>
            <p:grpSpPr bwMode="auto">
              <a:xfrm flipV="1">
                <a:off x="1305" y="3379"/>
                <a:ext cx="3301" cy="201"/>
                <a:chOff x="1418" y="2930"/>
                <a:chExt cx="3301" cy="201"/>
              </a:xfrm>
            </p:grpSpPr>
            <p:sp>
              <p:nvSpPr>
                <p:cNvPr id="75" name="Rectangle 220"/>
                <p:cNvSpPr>
                  <a:spLocks noChangeArrowheads="1"/>
                </p:cNvSpPr>
                <p:nvPr/>
              </p:nvSpPr>
              <p:spPr bwMode="auto">
                <a:xfrm>
                  <a:off x="1418" y="2930"/>
                  <a:ext cx="3295" cy="59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764718"/>
                    </a:gs>
                  </a:gsLst>
                  <a:lin ang="5400000" scaled="1"/>
                </a:gradFill>
                <a:ln w="0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76" name="Group 221"/>
                <p:cNvGrpSpPr>
                  <a:grpSpLocks/>
                </p:cNvGrpSpPr>
                <p:nvPr/>
              </p:nvGrpSpPr>
              <p:grpSpPr bwMode="auto">
                <a:xfrm>
                  <a:off x="1418" y="2930"/>
                  <a:ext cx="3301" cy="201"/>
                  <a:chOff x="1305" y="2817"/>
                  <a:chExt cx="3301" cy="201"/>
                </a:xfrm>
              </p:grpSpPr>
              <p:sp>
                <p:nvSpPr>
                  <p:cNvPr id="77" name="Rectangle 22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30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8" name="Rectangle 22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562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9" name="Rectangle 22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1806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0" name="Rectangle 225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05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1" name="Rectangle 226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30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2" name="Rectangle 227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54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3" name="Rectangle 22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2795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4" name="Rectangle 229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04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5" name="Rectangle 230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296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6" name="Rectangle 23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539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7" name="Rectangle 23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784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8" name="Rectangle 23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03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9" name="Rectangle 23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290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0" name="Rectangle 235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551" y="2817"/>
                    <a:ext cx="55" cy="20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764718"/>
                      </a:gs>
                      <a:gs pos="100000">
                        <a:srgbClr val="FF9933"/>
                      </a:gs>
                    </a:gsLst>
                    <a:lin ang="5400000" scaled="1"/>
                  </a:gradFill>
                  <a:ln w="0">
                    <a:noFill/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sp>
          <p:nvSpPr>
            <p:cNvPr id="13" name="Oval 183"/>
            <p:cNvSpPr>
              <a:spLocks noChangeArrowheads="1"/>
            </p:cNvSpPr>
            <p:nvPr/>
          </p:nvSpPr>
          <p:spPr bwMode="auto">
            <a:xfrm>
              <a:off x="1801" y="1435"/>
              <a:ext cx="229" cy="65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4" name="Oval 182"/>
            <p:cNvSpPr>
              <a:spLocks noChangeArrowheads="1"/>
            </p:cNvSpPr>
            <p:nvPr/>
          </p:nvSpPr>
          <p:spPr bwMode="auto">
            <a:xfrm>
              <a:off x="4122" y="1429"/>
              <a:ext cx="229" cy="65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6" name="Freeform 77"/>
            <p:cNvSpPr>
              <a:spLocks/>
            </p:cNvSpPr>
            <p:nvPr/>
          </p:nvSpPr>
          <p:spPr bwMode="auto">
            <a:xfrm>
              <a:off x="1389" y="1168"/>
              <a:ext cx="1523" cy="478"/>
            </a:xfrm>
            <a:custGeom>
              <a:avLst/>
              <a:gdLst>
                <a:gd name="T0" fmla="*/ 0 w 1523"/>
                <a:gd name="T1" fmla="*/ 185 h 478"/>
                <a:gd name="T2" fmla="*/ 120 w 1523"/>
                <a:gd name="T3" fmla="*/ 245 h 478"/>
                <a:gd name="T4" fmla="*/ 245 w 1523"/>
                <a:gd name="T5" fmla="*/ 321 h 478"/>
                <a:gd name="T6" fmla="*/ 365 w 1523"/>
                <a:gd name="T7" fmla="*/ 391 h 478"/>
                <a:gd name="T8" fmla="*/ 424 w 1523"/>
                <a:gd name="T9" fmla="*/ 424 h 478"/>
                <a:gd name="T10" fmla="*/ 479 w 1523"/>
                <a:gd name="T11" fmla="*/ 446 h 478"/>
                <a:gd name="T12" fmla="*/ 506 w 1523"/>
                <a:gd name="T13" fmla="*/ 456 h 478"/>
                <a:gd name="T14" fmla="*/ 533 w 1523"/>
                <a:gd name="T15" fmla="*/ 462 h 478"/>
                <a:gd name="T16" fmla="*/ 555 w 1523"/>
                <a:gd name="T17" fmla="*/ 467 h 478"/>
                <a:gd name="T18" fmla="*/ 566 w 1523"/>
                <a:gd name="T19" fmla="*/ 467 h 478"/>
                <a:gd name="T20" fmla="*/ 582 w 1523"/>
                <a:gd name="T21" fmla="*/ 473 h 478"/>
                <a:gd name="T22" fmla="*/ 598 w 1523"/>
                <a:gd name="T23" fmla="*/ 473 h 478"/>
                <a:gd name="T24" fmla="*/ 604 w 1523"/>
                <a:gd name="T25" fmla="*/ 473 h 478"/>
                <a:gd name="T26" fmla="*/ 615 w 1523"/>
                <a:gd name="T27" fmla="*/ 473 h 478"/>
                <a:gd name="T28" fmla="*/ 620 w 1523"/>
                <a:gd name="T29" fmla="*/ 478 h 478"/>
                <a:gd name="T30" fmla="*/ 626 w 1523"/>
                <a:gd name="T31" fmla="*/ 478 h 478"/>
                <a:gd name="T32" fmla="*/ 626 w 1523"/>
                <a:gd name="T33" fmla="*/ 478 h 478"/>
                <a:gd name="T34" fmla="*/ 631 w 1523"/>
                <a:gd name="T35" fmla="*/ 478 h 478"/>
                <a:gd name="T36" fmla="*/ 636 w 1523"/>
                <a:gd name="T37" fmla="*/ 478 h 478"/>
                <a:gd name="T38" fmla="*/ 636 w 1523"/>
                <a:gd name="T39" fmla="*/ 478 h 478"/>
                <a:gd name="T40" fmla="*/ 642 w 1523"/>
                <a:gd name="T41" fmla="*/ 478 h 478"/>
                <a:gd name="T42" fmla="*/ 647 w 1523"/>
                <a:gd name="T43" fmla="*/ 478 h 478"/>
                <a:gd name="T44" fmla="*/ 647 w 1523"/>
                <a:gd name="T45" fmla="*/ 478 h 478"/>
                <a:gd name="T46" fmla="*/ 653 w 1523"/>
                <a:gd name="T47" fmla="*/ 478 h 478"/>
                <a:gd name="T48" fmla="*/ 653 w 1523"/>
                <a:gd name="T49" fmla="*/ 478 h 478"/>
                <a:gd name="T50" fmla="*/ 658 w 1523"/>
                <a:gd name="T51" fmla="*/ 478 h 478"/>
                <a:gd name="T52" fmla="*/ 664 w 1523"/>
                <a:gd name="T53" fmla="*/ 478 h 478"/>
                <a:gd name="T54" fmla="*/ 669 w 1523"/>
                <a:gd name="T55" fmla="*/ 478 h 478"/>
                <a:gd name="T56" fmla="*/ 680 w 1523"/>
                <a:gd name="T57" fmla="*/ 473 h 478"/>
                <a:gd name="T58" fmla="*/ 685 w 1523"/>
                <a:gd name="T59" fmla="*/ 473 h 478"/>
                <a:gd name="T60" fmla="*/ 702 w 1523"/>
                <a:gd name="T61" fmla="*/ 473 h 478"/>
                <a:gd name="T62" fmla="*/ 718 w 1523"/>
                <a:gd name="T63" fmla="*/ 467 h 478"/>
                <a:gd name="T64" fmla="*/ 745 w 1523"/>
                <a:gd name="T65" fmla="*/ 462 h 478"/>
                <a:gd name="T66" fmla="*/ 772 w 1523"/>
                <a:gd name="T67" fmla="*/ 456 h 478"/>
                <a:gd name="T68" fmla="*/ 832 w 1523"/>
                <a:gd name="T69" fmla="*/ 429 h 478"/>
                <a:gd name="T70" fmla="*/ 897 w 1523"/>
                <a:gd name="T71" fmla="*/ 397 h 478"/>
                <a:gd name="T72" fmla="*/ 952 w 1523"/>
                <a:gd name="T73" fmla="*/ 364 h 478"/>
                <a:gd name="T74" fmla="*/ 1071 w 1523"/>
                <a:gd name="T75" fmla="*/ 272 h 478"/>
                <a:gd name="T76" fmla="*/ 1185 w 1523"/>
                <a:gd name="T77" fmla="*/ 174 h 478"/>
                <a:gd name="T78" fmla="*/ 1245 w 1523"/>
                <a:gd name="T79" fmla="*/ 125 h 478"/>
                <a:gd name="T80" fmla="*/ 1305 w 1523"/>
                <a:gd name="T81" fmla="*/ 82 h 478"/>
                <a:gd name="T82" fmla="*/ 1365 w 1523"/>
                <a:gd name="T83" fmla="*/ 49 h 478"/>
                <a:gd name="T84" fmla="*/ 1419 w 1523"/>
                <a:gd name="T85" fmla="*/ 22 h 478"/>
                <a:gd name="T86" fmla="*/ 1452 w 1523"/>
                <a:gd name="T87" fmla="*/ 11 h 478"/>
                <a:gd name="T88" fmla="*/ 1479 w 1523"/>
                <a:gd name="T89" fmla="*/ 6 h 478"/>
                <a:gd name="T90" fmla="*/ 1495 w 1523"/>
                <a:gd name="T91" fmla="*/ 0 h 478"/>
                <a:gd name="T92" fmla="*/ 1506 w 1523"/>
                <a:gd name="T93" fmla="*/ 0 h 478"/>
                <a:gd name="T94" fmla="*/ 1517 w 1523"/>
                <a:gd name="T95" fmla="*/ 0 h 478"/>
                <a:gd name="T96" fmla="*/ 1523 w 1523"/>
                <a:gd name="T97" fmla="*/ 0 h 478"/>
                <a:gd name="T98" fmla="*/ 1523 w 1523"/>
                <a:gd name="T99" fmla="*/ 0 h 47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23"/>
                <a:gd name="T151" fmla="*/ 0 h 478"/>
                <a:gd name="T152" fmla="*/ 1523 w 1523"/>
                <a:gd name="T153" fmla="*/ 478 h 47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23" h="478">
                  <a:moveTo>
                    <a:pt x="0" y="185"/>
                  </a:moveTo>
                  <a:lnTo>
                    <a:pt x="120" y="245"/>
                  </a:lnTo>
                  <a:lnTo>
                    <a:pt x="245" y="321"/>
                  </a:lnTo>
                  <a:lnTo>
                    <a:pt x="365" y="391"/>
                  </a:lnTo>
                  <a:lnTo>
                    <a:pt x="424" y="424"/>
                  </a:lnTo>
                  <a:lnTo>
                    <a:pt x="479" y="446"/>
                  </a:lnTo>
                  <a:lnTo>
                    <a:pt x="506" y="456"/>
                  </a:lnTo>
                  <a:lnTo>
                    <a:pt x="533" y="462"/>
                  </a:lnTo>
                  <a:lnTo>
                    <a:pt x="555" y="467"/>
                  </a:lnTo>
                  <a:lnTo>
                    <a:pt x="566" y="467"/>
                  </a:lnTo>
                  <a:lnTo>
                    <a:pt x="582" y="473"/>
                  </a:lnTo>
                  <a:lnTo>
                    <a:pt x="598" y="473"/>
                  </a:lnTo>
                  <a:lnTo>
                    <a:pt x="604" y="473"/>
                  </a:lnTo>
                  <a:lnTo>
                    <a:pt x="615" y="473"/>
                  </a:lnTo>
                  <a:lnTo>
                    <a:pt x="620" y="478"/>
                  </a:lnTo>
                  <a:lnTo>
                    <a:pt x="626" y="478"/>
                  </a:lnTo>
                  <a:lnTo>
                    <a:pt x="631" y="478"/>
                  </a:lnTo>
                  <a:lnTo>
                    <a:pt x="636" y="478"/>
                  </a:lnTo>
                  <a:lnTo>
                    <a:pt x="642" y="478"/>
                  </a:lnTo>
                  <a:lnTo>
                    <a:pt x="647" y="478"/>
                  </a:lnTo>
                  <a:lnTo>
                    <a:pt x="653" y="478"/>
                  </a:lnTo>
                  <a:lnTo>
                    <a:pt x="658" y="478"/>
                  </a:lnTo>
                  <a:lnTo>
                    <a:pt x="664" y="478"/>
                  </a:lnTo>
                  <a:lnTo>
                    <a:pt x="669" y="478"/>
                  </a:lnTo>
                  <a:lnTo>
                    <a:pt x="680" y="473"/>
                  </a:lnTo>
                  <a:lnTo>
                    <a:pt x="685" y="473"/>
                  </a:lnTo>
                  <a:lnTo>
                    <a:pt x="702" y="473"/>
                  </a:lnTo>
                  <a:lnTo>
                    <a:pt x="718" y="467"/>
                  </a:lnTo>
                  <a:lnTo>
                    <a:pt x="745" y="462"/>
                  </a:lnTo>
                  <a:lnTo>
                    <a:pt x="772" y="456"/>
                  </a:lnTo>
                  <a:lnTo>
                    <a:pt x="832" y="429"/>
                  </a:lnTo>
                  <a:lnTo>
                    <a:pt x="897" y="397"/>
                  </a:lnTo>
                  <a:lnTo>
                    <a:pt x="952" y="364"/>
                  </a:lnTo>
                  <a:lnTo>
                    <a:pt x="1071" y="272"/>
                  </a:lnTo>
                  <a:lnTo>
                    <a:pt x="1185" y="174"/>
                  </a:lnTo>
                  <a:lnTo>
                    <a:pt x="1245" y="125"/>
                  </a:lnTo>
                  <a:lnTo>
                    <a:pt x="1305" y="82"/>
                  </a:lnTo>
                  <a:lnTo>
                    <a:pt x="1365" y="49"/>
                  </a:lnTo>
                  <a:lnTo>
                    <a:pt x="1419" y="22"/>
                  </a:lnTo>
                  <a:lnTo>
                    <a:pt x="1452" y="11"/>
                  </a:lnTo>
                  <a:lnTo>
                    <a:pt x="1479" y="6"/>
                  </a:lnTo>
                  <a:lnTo>
                    <a:pt x="1495" y="0"/>
                  </a:lnTo>
                  <a:lnTo>
                    <a:pt x="1506" y="0"/>
                  </a:lnTo>
                  <a:lnTo>
                    <a:pt x="1517" y="0"/>
                  </a:lnTo>
                  <a:lnTo>
                    <a:pt x="1523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7" name="Freeform 78"/>
            <p:cNvSpPr>
              <a:spLocks/>
            </p:cNvSpPr>
            <p:nvPr/>
          </p:nvSpPr>
          <p:spPr bwMode="auto">
            <a:xfrm>
              <a:off x="2912" y="1168"/>
              <a:ext cx="1021" cy="652"/>
            </a:xfrm>
            <a:custGeom>
              <a:avLst/>
              <a:gdLst>
                <a:gd name="T0" fmla="*/ 0 w 1021"/>
                <a:gd name="T1" fmla="*/ 0 h 652"/>
                <a:gd name="T2" fmla="*/ 5 w 1021"/>
                <a:gd name="T3" fmla="*/ 0 h 652"/>
                <a:gd name="T4" fmla="*/ 10 w 1021"/>
                <a:gd name="T5" fmla="*/ 0 h 652"/>
                <a:gd name="T6" fmla="*/ 10 w 1021"/>
                <a:gd name="T7" fmla="*/ 0 h 652"/>
                <a:gd name="T8" fmla="*/ 16 w 1021"/>
                <a:gd name="T9" fmla="*/ 0 h 652"/>
                <a:gd name="T10" fmla="*/ 16 w 1021"/>
                <a:gd name="T11" fmla="*/ 0 h 652"/>
                <a:gd name="T12" fmla="*/ 21 w 1021"/>
                <a:gd name="T13" fmla="*/ 0 h 652"/>
                <a:gd name="T14" fmla="*/ 21 w 1021"/>
                <a:gd name="T15" fmla="*/ 0 h 652"/>
                <a:gd name="T16" fmla="*/ 27 w 1021"/>
                <a:gd name="T17" fmla="*/ 0 h 652"/>
                <a:gd name="T18" fmla="*/ 32 w 1021"/>
                <a:gd name="T19" fmla="*/ 0 h 652"/>
                <a:gd name="T20" fmla="*/ 32 w 1021"/>
                <a:gd name="T21" fmla="*/ 0 h 652"/>
                <a:gd name="T22" fmla="*/ 43 w 1021"/>
                <a:gd name="T23" fmla="*/ 0 h 652"/>
                <a:gd name="T24" fmla="*/ 48 w 1021"/>
                <a:gd name="T25" fmla="*/ 0 h 652"/>
                <a:gd name="T26" fmla="*/ 65 w 1021"/>
                <a:gd name="T27" fmla="*/ 0 h 652"/>
                <a:gd name="T28" fmla="*/ 81 w 1021"/>
                <a:gd name="T29" fmla="*/ 6 h 652"/>
                <a:gd name="T30" fmla="*/ 92 w 1021"/>
                <a:gd name="T31" fmla="*/ 6 h 652"/>
                <a:gd name="T32" fmla="*/ 108 w 1021"/>
                <a:gd name="T33" fmla="*/ 11 h 652"/>
                <a:gd name="T34" fmla="*/ 135 w 1021"/>
                <a:gd name="T35" fmla="*/ 22 h 652"/>
                <a:gd name="T36" fmla="*/ 195 w 1021"/>
                <a:gd name="T37" fmla="*/ 49 h 652"/>
                <a:gd name="T38" fmla="*/ 250 w 1021"/>
                <a:gd name="T39" fmla="*/ 87 h 652"/>
                <a:gd name="T40" fmla="*/ 364 w 1021"/>
                <a:gd name="T41" fmla="*/ 196 h 652"/>
                <a:gd name="T42" fmla="*/ 489 w 1021"/>
                <a:gd name="T43" fmla="*/ 332 h 652"/>
                <a:gd name="T44" fmla="*/ 608 w 1021"/>
                <a:gd name="T45" fmla="*/ 467 h 652"/>
                <a:gd name="T46" fmla="*/ 722 w 1021"/>
                <a:gd name="T47" fmla="*/ 571 h 652"/>
                <a:gd name="T48" fmla="*/ 782 w 1021"/>
                <a:gd name="T49" fmla="*/ 614 h 652"/>
                <a:gd name="T50" fmla="*/ 815 w 1021"/>
                <a:gd name="T51" fmla="*/ 630 h 652"/>
                <a:gd name="T52" fmla="*/ 842 w 1021"/>
                <a:gd name="T53" fmla="*/ 641 h 652"/>
                <a:gd name="T54" fmla="*/ 858 w 1021"/>
                <a:gd name="T55" fmla="*/ 647 h 652"/>
                <a:gd name="T56" fmla="*/ 875 w 1021"/>
                <a:gd name="T57" fmla="*/ 647 h 652"/>
                <a:gd name="T58" fmla="*/ 886 w 1021"/>
                <a:gd name="T59" fmla="*/ 652 h 652"/>
                <a:gd name="T60" fmla="*/ 891 w 1021"/>
                <a:gd name="T61" fmla="*/ 652 h 652"/>
                <a:gd name="T62" fmla="*/ 896 w 1021"/>
                <a:gd name="T63" fmla="*/ 652 h 652"/>
                <a:gd name="T64" fmla="*/ 902 w 1021"/>
                <a:gd name="T65" fmla="*/ 652 h 652"/>
                <a:gd name="T66" fmla="*/ 902 w 1021"/>
                <a:gd name="T67" fmla="*/ 652 h 652"/>
                <a:gd name="T68" fmla="*/ 907 w 1021"/>
                <a:gd name="T69" fmla="*/ 652 h 652"/>
                <a:gd name="T70" fmla="*/ 907 w 1021"/>
                <a:gd name="T71" fmla="*/ 652 h 652"/>
                <a:gd name="T72" fmla="*/ 913 w 1021"/>
                <a:gd name="T73" fmla="*/ 652 h 652"/>
                <a:gd name="T74" fmla="*/ 913 w 1021"/>
                <a:gd name="T75" fmla="*/ 652 h 652"/>
                <a:gd name="T76" fmla="*/ 918 w 1021"/>
                <a:gd name="T77" fmla="*/ 652 h 652"/>
                <a:gd name="T78" fmla="*/ 918 w 1021"/>
                <a:gd name="T79" fmla="*/ 652 h 652"/>
                <a:gd name="T80" fmla="*/ 924 w 1021"/>
                <a:gd name="T81" fmla="*/ 652 h 652"/>
                <a:gd name="T82" fmla="*/ 929 w 1021"/>
                <a:gd name="T83" fmla="*/ 652 h 652"/>
                <a:gd name="T84" fmla="*/ 929 w 1021"/>
                <a:gd name="T85" fmla="*/ 652 h 652"/>
                <a:gd name="T86" fmla="*/ 934 w 1021"/>
                <a:gd name="T87" fmla="*/ 652 h 652"/>
                <a:gd name="T88" fmla="*/ 940 w 1021"/>
                <a:gd name="T89" fmla="*/ 652 h 652"/>
                <a:gd name="T90" fmla="*/ 945 w 1021"/>
                <a:gd name="T91" fmla="*/ 652 h 652"/>
                <a:gd name="T92" fmla="*/ 956 w 1021"/>
                <a:gd name="T93" fmla="*/ 652 h 652"/>
                <a:gd name="T94" fmla="*/ 962 w 1021"/>
                <a:gd name="T95" fmla="*/ 647 h 652"/>
                <a:gd name="T96" fmla="*/ 978 w 1021"/>
                <a:gd name="T97" fmla="*/ 641 h 652"/>
                <a:gd name="T98" fmla="*/ 994 w 1021"/>
                <a:gd name="T99" fmla="*/ 641 h 652"/>
                <a:gd name="T100" fmla="*/ 1021 w 1021"/>
                <a:gd name="T101" fmla="*/ 625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21"/>
                <a:gd name="T154" fmla="*/ 0 h 652"/>
                <a:gd name="T155" fmla="*/ 1021 w 1021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21" h="652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65" y="0"/>
                  </a:lnTo>
                  <a:lnTo>
                    <a:pt x="81" y="6"/>
                  </a:lnTo>
                  <a:lnTo>
                    <a:pt x="92" y="6"/>
                  </a:lnTo>
                  <a:lnTo>
                    <a:pt x="108" y="11"/>
                  </a:lnTo>
                  <a:lnTo>
                    <a:pt x="135" y="22"/>
                  </a:lnTo>
                  <a:lnTo>
                    <a:pt x="195" y="49"/>
                  </a:lnTo>
                  <a:lnTo>
                    <a:pt x="250" y="87"/>
                  </a:lnTo>
                  <a:lnTo>
                    <a:pt x="364" y="196"/>
                  </a:lnTo>
                  <a:lnTo>
                    <a:pt x="489" y="332"/>
                  </a:lnTo>
                  <a:lnTo>
                    <a:pt x="608" y="467"/>
                  </a:lnTo>
                  <a:lnTo>
                    <a:pt x="722" y="571"/>
                  </a:lnTo>
                  <a:lnTo>
                    <a:pt x="782" y="614"/>
                  </a:lnTo>
                  <a:lnTo>
                    <a:pt x="815" y="630"/>
                  </a:lnTo>
                  <a:lnTo>
                    <a:pt x="842" y="641"/>
                  </a:lnTo>
                  <a:lnTo>
                    <a:pt x="858" y="647"/>
                  </a:lnTo>
                  <a:lnTo>
                    <a:pt x="875" y="647"/>
                  </a:lnTo>
                  <a:lnTo>
                    <a:pt x="886" y="652"/>
                  </a:lnTo>
                  <a:lnTo>
                    <a:pt x="891" y="652"/>
                  </a:lnTo>
                  <a:lnTo>
                    <a:pt x="896" y="652"/>
                  </a:lnTo>
                  <a:lnTo>
                    <a:pt x="902" y="652"/>
                  </a:lnTo>
                  <a:lnTo>
                    <a:pt x="907" y="652"/>
                  </a:lnTo>
                  <a:lnTo>
                    <a:pt x="913" y="652"/>
                  </a:lnTo>
                  <a:lnTo>
                    <a:pt x="918" y="652"/>
                  </a:lnTo>
                  <a:lnTo>
                    <a:pt x="924" y="652"/>
                  </a:lnTo>
                  <a:lnTo>
                    <a:pt x="929" y="652"/>
                  </a:lnTo>
                  <a:lnTo>
                    <a:pt x="934" y="652"/>
                  </a:lnTo>
                  <a:lnTo>
                    <a:pt x="940" y="652"/>
                  </a:lnTo>
                  <a:lnTo>
                    <a:pt x="945" y="652"/>
                  </a:lnTo>
                  <a:lnTo>
                    <a:pt x="956" y="652"/>
                  </a:lnTo>
                  <a:lnTo>
                    <a:pt x="962" y="647"/>
                  </a:lnTo>
                  <a:lnTo>
                    <a:pt x="978" y="641"/>
                  </a:lnTo>
                  <a:lnTo>
                    <a:pt x="994" y="641"/>
                  </a:lnTo>
                  <a:lnTo>
                    <a:pt x="1021" y="625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8" name="Freeform 79"/>
            <p:cNvSpPr>
              <a:spLocks/>
            </p:cNvSpPr>
            <p:nvPr/>
          </p:nvSpPr>
          <p:spPr bwMode="auto">
            <a:xfrm>
              <a:off x="3933" y="1445"/>
              <a:ext cx="310" cy="348"/>
            </a:xfrm>
            <a:custGeom>
              <a:avLst/>
              <a:gdLst>
                <a:gd name="T0" fmla="*/ 0 w 310"/>
                <a:gd name="T1" fmla="*/ 348 h 348"/>
                <a:gd name="T2" fmla="*/ 28 w 310"/>
                <a:gd name="T3" fmla="*/ 332 h 348"/>
                <a:gd name="T4" fmla="*/ 60 w 310"/>
                <a:gd name="T5" fmla="*/ 310 h 348"/>
                <a:gd name="T6" fmla="*/ 120 w 310"/>
                <a:gd name="T7" fmla="*/ 256 h 348"/>
                <a:gd name="T8" fmla="*/ 180 w 310"/>
                <a:gd name="T9" fmla="*/ 185 h 348"/>
                <a:gd name="T10" fmla="*/ 305 w 310"/>
                <a:gd name="T11" fmla="*/ 11 h 348"/>
                <a:gd name="T12" fmla="*/ 310 w 310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0"/>
                <a:gd name="T22" fmla="*/ 0 h 348"/>
                <a:gd name="T23" fmla="*/ 310 w 310"/>
                <a:gd name="T24" fmla="*/ 348 h 3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0" h="348">
                  <a:moveTo>
                    <a:pt x="0" y="348"/>
                  </a:moveTo>
                  <a:lnTo>
                    <a:pt x="28" y="332"/>
                  </a:lnTo>
                  <a:lnTo>
                    <a:pt x="60" y="310"/>
                  </a:lnTo>
                  <a:lnTo>
                    <a:pt x="120" y="256"/>
                  </a:lnTo>
                  <a:lnTo>
                    <a:pt x="180" y="185"/>
                  </a:lnTo>
                  <a:lnTo>
                    <a:pt x="305" y="11"/>
                  </a:lnTo>
                  <a:lnTo>
                    <a:pt x="310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19" name="Freeform 80"/>
            <p:cNvSpPr>
              <a:spLocks/>
            </p:cNvSpPr>
            <p:nvPr/>
          </p:nvSpPr>
          <p:spPr bwMode="auto">
            <a:xfrm>
              <a:off x="1389" y="1293"/>
              <a:ext cx="1017" cy="353"/>
            </a:xfrm>
            <a:custGeom>
              <a:avLst/>
              <a:gdLst>
                <a:gd name="T0" fmla="*/ 0 w 1017"/>
                <a:gd name="T1" fmla="*/ 76 h 353"/>
                <a:gd name="T2" fmla="*/ 60 w 1017"/>
                <a:gd name="T3" fmla="*/ 54 h 353"/>
                <a:gd name="T4" fmla="*/ 120 w 1017"/>
                <a:gd name="T5" fmla="*/ 27 h 353"/>
                <a:gd name="T6" fmla="*/ 147 w 1017"/>
                <a:gd name="T7" fmla="*/ 22 h 353"/>
                <a:gd name="T8" fmla="*/ 180 w 1017"/>
                <a:gd name="T9" fmla="*/ 11 h 353"/>
                <a:gd name="T10" fmla="*/ 196 w 1017"/>
                <a:gd name="T11" fmla="*/ 6 h 353"/>
                <a:gd name="T12" fmla="*/ 212 w 1017"/>
                <a:gd name="T13" fmla="*/ 6 h 353"/>
                <a:gd name="T14" fmla="*/ 218 w 1017"/>
                <a:gd name="T15" fmla="*/ 6 h 353"/>
                <a:gd name="T16" fmla="*/ 229 w 1017"/>
                <a:gd name="T17" fmla="*/ 6 h 353"/>
                <a:gd name="T18" fmla="*/ 234 w 1017"/>
                <a:gd name="T19" fmla="*/ 6 h 353"/>
                <a:gd name="T20" fmla="*/ 240 w 1017"/>
                <a:gd name="T21" fmla="*/ 6 h 353"/>
                <a:gd name="T22" fmla="*/ 245 w 1017"/>
                <a:gd name="T23" fmla="*/ 6 h 353"/>
                <a:gd name="T24" fmla="*/ 250 w 1017"/>
                <a:gd name="T25" fmla="*/ 0 h 353"/>
                <a:gd name="T26" fmla="*/ 250 w 1017"/>
                <a:gd name="T27" fmla="*/ 0 h 353"/>
                <a:gd name="T28" fmla="*/ 256 w 1017"/>
                <a:gd name="T29" fmla="*/ 0 h 353"/>
                <a:gd name="T30" fmla="*/ 261 w 1017"/>
                <a:gd name="T31" fmla="*/ 0 h 353"/>
                <a:gd name="T32" fmla="*/ 261 w 1017"/>
                <a:gd name="T33" fmla="*/ 0 h 353"/>
                <a:gd name="T34" fmla="*/ 267 w 1017"/>
                <a:gd name="T35" fmla="*/ 0 h 353"/>
                <a:gd name="T36" fmla="*/ 267 w 1017"/>
                <a:gd name="T37" fmla="*/ 0 h 353"/>
                <a:gd name="T38" fmla="*/ 272 w 1017"/>
                <a:gd name="T39" fmla="*/ 0 h 353"/>
                <a:gd name="T40" fmla="*/ 278 w 1017"/>
                <a:gd name="T41" fmla="*/ 0 h 353"/>
                <a:gd name="T42" fmla="*/ 283 w 1017"/>
                <a:gd name="T43" fmla="*/ 0 h 353"/>
                <a:gd name="T44" fmla="*/ 289 w 1017"/>
                <a:gd name="T45" fmla="*/ 6 h 353"/>
                <a:gd name="T46" fmla="*/ 294 w 1017"/>
                <a:gd name="T47" fmla="*/ 6 h 353"/>
                <a:gd name="T48" fmla="*/ 305 w 1017"/>
                <a:gd name="T49" fmla="*/ 6 h 353"/>
                <a:gd name="T50" fmla="*/ 321 w 1017"/>
                <a:gd name="T51" fmla="*/ 6 h 353"/>
                <a:gd name="T52" fmla="*/ 337 w 1017"/>
                <a:gd name="T53" fmla="*/ 11 h 353"/>
                <a:gd name="T54" fmla="*/ 370 w 1017"/>
                <a:gd name="T55" fmla="*/ 16 h 353"/>
                <a:gd name="T56" fmla="*/ 397 w 1017"/>
                <a:gd name="T57" fmla="*/ 27 h 353"/>
                <a:gd name="T58" fmla="*/ 430 w 1017"/>
                <a:gd name="T59" fmla="*/ 38 h 353"/>
                <a:gd name="T60" fmla="*/ 490 w 1017"/>
                <a:gd name="T61" fmla="*/ 71 h 353"/>
                <a:gd name="T62" fmla="*/ 615 w 1017"/>
                <a:gd name="T63" fmla="*/ 147 h 353"/>
                <a:gd name="T64" fmla="*/ 729 w 1017"/>
                <a:gd name="T65" fmla="*/ 234 h 353"/>
                <a:gd name="T66" fmla="*/ 843 w 1017"/>
                <a:gd name="T67" fmla="*/ 304 h 353"/>
                <a:gd name="T68" fmla="*/ 903 w 1017"/>
                <a:gd name="T69" fmla="*/ 331 h 353"/>
                <a:gd name="T70" fmla="*/ 919 w 1017"/>
                <a:gd name="T71" fmla="*/ 337 h 353"/>
                <a:gd name="T72" fmla="*/ 935 w 1017"/>
                <a:gd name="T73" fmla="*/ 342 h 353"/>
                <a:gd name="T74" fmla="*/ 952 w 1017"/>
                <a:gd name="T75" fmla="*/ 342 h 353"/>
                <a:gd name="T76" fmla="*/ 963 w 1017"/>
                <a:gd name="T77" fmla="*/ 348 h 353"/>
                <a:gd name="T78" fmla="*/ 973 w 1017"/>
                <a:gd name="T79" fmla="*/ 348 h 353"/>
                <a:gd name="T80" fmla="*/ 979 w 1017"/>
                <a:gd name="T81" fmla="*/ 348 h 353"/>
                <a:gd name="T82" fmla="*/ 984 w 1017"/>
                <a:gd name="T83" fmla="*/ 348 h 353"/>
                <a:gd name="T84" fmla="*/ 995 w 1017"/>
                <a:gd name="T85" fmla="*/ 353 h 353"/>
                <a:gd name="T86" fmla="*/ 995 w 1017"/>
                <a:gd name="T87" fmla="*/ 353 h 353"/>
                <a:gd name="T88" fmla="*/ 1001 w 1017"/>
                <a:gd name="T89" fmla="*/ 353 h 353"/>
                <a:gd name="T90" fmla="*/ 1006 w 1017"/>
                <a:gd name="T91" fmla="*/ 353 h 353"/>
                <a:gd name="T92" fmla="*/ 1006 w 1017"/>
                <a:gd name="T93" fmla="*/ 353 h 353"/>
                <a:gd name="T94" fmla="*/ 1012 w 1017"/>
                <a:gd name="T95" fmla="*/ 353 h 353"/>
                <a:gd name="T96" fmla="*/ 1012 w 1017"/>
                <a:gd name="T97" fmla="*/ 353 h 353"/>
                <a:gd name="T98" fmla="*/ 1017 w 1017"/>
                <a:gd name="T99" fmla="*/ 353 h 35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17"/>
                <a:gd name="T151" fmla="*/ 0 h 353"/>
                <a:gd name="T152" fmla="*/ 1017 w 1017"/>
                <a:gd name="T153" fmla="*/ 353 h 35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17" h="353">
                  <a:moveTo>
                    <a:pt x="0" y="76"/>
                  </a:moveTo>
                  <a:lnTo>
                    <a:pt x="60" y="54"/>
                  </a:lnTo>
                  <a:lnTo>
                    <a:pt x="120" y="27"/>
                  </a:lnTo>
                  <a:lnTo>
                    <a:pt x="147" y="22"/>
                  </a:lnTo>
                  <a:lnTo>
                    <a:pt x="180" y="11"/>
                  </a:lnTo>
                  <a:lnTo>
                    <a:pt x="196" y="6"/>
                  </a:lnTo>
                  <a:lnTo>
                    <a:pt x="212" y="6"/>
                  </a:lnTo>
                  <a:lnTo>
                    <a:pt x="218" y="6"/>
                  </a:lnTo>
                  <a:lnTo>
                    <a:pt x="229" y="6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5" y="6"/>
                  </a:lnTo>
                  <a:lnTo>
                    <a:pt x="250" y="0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9" y="6"/>
                  </a:lnTo>
                  <a:lnTo>
                    <a:pt x="294" y="6"/>
                  </a:lnTo>
                  <a:lnTo>
                    <a:pt x="305" y="6"/>
                  </a:lnTo>
                  <a:lnTo>
                    <a:pt x="321" y="6"/>
                  </a:lnTo>
                  <a:lnTo>
                    <a:pt x="337" y="11"/>
                  </a:lnTo>
                  <a:lnTo>
                    <a:pt x="370" y="16"/>
                  </a:lnTo>
                  <a:lnTo>
                    <a:pt x="397" y="27"/>
                  </a:lnTo>
                  <a:lnTo>
                    <a:pt x="430" y="38"/>
                  </a:lnTo>
                  <a:lnTo>
                    <a:pt x="490" y="71"/>
                  </a:lnTo>
                  <a:lnTo>
                    <a:pt x="615" y="147"/>
                  </a:lnTo>
                  <a:lnTo>
                    <a:pt x="729" y="234"/>
                  </a:lnTo>
                  <a:lnTo>
                    <a:pt x="843" y="304"/>
                  </a:lnTo>
                  <a:lnTo>
                    <a:pt x="903" y="331"/>
                  </a:lnTo>
                  <a:lnTo>
                    <a:pt x="919" y="337"/>
                  </a:lnTo>
                  <a:lnTo>
                    <a:pt x="935" y="342"/>
                  </a:lnTo>
                  <a:lnTo>
                    <a:pt x="952" y="342"/>
                  </a:lnTo>
                  <a:lnTo>
                    <a:pt x="963" y="348"/>
                  </a:lnTo>
                  <a:lnTo>
                    <a:pt x="973" y="348"/>
                  </a:lnTo>
                  <a:lnTo>
                    <a:pt x="979" y="348"/>
                  </a:lnTo>
                  <a:lnTo>
                    <a:pt x="984" y="348"/>
                  </a:lnTo>
                  <a:lnTo>
                    <a:pt x="995" y="353"/>
                  </a:lnTo>
                  <a:lnTo>
                    <a:pt x="1001" y="353"/>
                  </a:lnTo>
                  <a:lnTo>
                    <a:pt x="1006" y="353"/>
                  </a:lnTo>
                  <a:lnTo>
                    <a:pt x="1012" y="353"/>
                  </a:lnTo>
                  <a:lnTo>
                    <a:pt x="1017" y="353"/>
                  </a:lnTo>
                </a:path>
              </a:pathLst>
            </a:custGeom>
            <a:noFill/>
            <a:ln w="0">
              <a:solidFill>
                <a:srgbClr val="FF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0" name="Freeform 81"/>
            <p:cNvSpPr>
              <a:spLocks/>
            </p:cNvSpPr>
            <p:nvPr/>
          </p:nvSpPr>
          <p:spPr bwMode="auto">
            <a:xfrm>
              <a:off x="2406" y="1168"/>
              <a:ext cx="1245" cy="484"/>
            </a:xfrm>
            <a:custGeom>
              <a:avLst/>
              <a:gdLst>
                <a:gd name="T0" fmla="*/ 0 w 1245"/>
                <a:gd name="T1" fmla="*/ 478 h 484"/>
                <a:gd name="T2" fmla="*/ 5 w 1245"/>
                <a:gd name="T3" fmla="*/ 478 h 484"/>
                <a:gd name="T4" fmla="*/ 5 w 1245"/>
                <a:gd name="T5" fmla="*/ 478 h 484"/>
                <a:gd name="T6" fmla="*/ 11 w 1245"/>
                <a:gd name="T7" fmla="*/ 478 h 484"/>
                <a:gd name="T8" fmla="*/ 16 w 1245"/>
                <a:gd name="T9" fmla="*/ 478 h 484"/>
                <a:gd name="T10" fmla="*/ 22 w 1245"/>
                <a:gd name="T11" fmla="*/ 473 h 484"/>
                <a:gd name="T12" fmla="*/ 27 w 1245"/>
                <a:gd name="T13" fmla="*/ 473 h 484"/>
                <a:gd name="T14" fmla="*/ 33 w 1245"/>
                <a:gd name="T15" fmla="*/ 473 h 484"/>
                <a:gd name="T16" fmla="*/ 49 w 1245"/>
                <a:gd name="T17" fmla="*/ 473 h 484"/>
                <a:gd name="T18" fmla="*/ 60 w 1245"/>
                <a:gd name="T19" fmla="*/ 467 h 484"/>
                <a:gd name="T20" fmla="*/ 92 w 1245"/>
                <a:gd name="T21" fmla="*/ 462 h 484"/>
                <a:gd name="T22" fmla="*/ 120 w 1245"/>
                <a:gd name="T23" fmla="*/ 446 h 484"/>
                <a:gd name="T24" fmla="*/ 174 w 1245"/>
                <a:gd name="T25" fmla="*/ 418 h 484"/>
                <a:gd name="T26" fmla="*/ 239 w 1245"/>
                <a:gd name="T27" fmla="*/ 370 h 484"/>
                <a:gd name="T28" fmla="*/ 299 w 1245"/>
                <a:gd name="T29" fmla="*/ 321 h 484"/>
                <a:gd name="T30" fmla="*/ 413 w 1245"/>
                <a:gd name="T31" fmla="*/ 207 h 484"/>
                <a:gd name="T32" fmla="*/ 473 w 1245"/>
                <a:gd name="T33" fmla="*/ 147 h 484"/>
                <a:gd name="T34" fmla="*/ 538 w 1245"/>
                <a:gd name="T35" fmla="*/ 92 h 484"/>
                <a:gd name="T36" fmla="*/ 598 w 1245"/>
                <a:gd name="T37" fmla="*/ 44 h 484"/>
                <a:gd name="T38" fmla="*/ 625 w 1245"/>
                <a:gd name="T39" fmla="*/ 33 h 484"/>
                <a:gd name="T40" fmla="*/ 658 w 1245"/>
                <a:gd name="T41" fmla="*/ 16 h 484"/>
                <a:gd name="T42" fmla="*/ 685 w 1245"/>
                <a:gd name="T43" fmla="*/ 6 h 484"/>
                <a:gd name="T44" fmla="*/ 701 w 1245"/>
                <a:gd name="T45" fmla="*/ 0 h 484"/>
                <a:gd name="T46" fmla="*/ 707 w 1245"/>
                <a:gd name="T47" fmla="*/ 0 h 484"/>
                <a:gd name="T48" fmla="*/ 712 w 1245"/>
                <a:gd name="T49" fmla="*/ 0 h 484"/>
                <a:gd name="T50" fmla="*/ 718 w 1245"/>
                <a:gd name="T51" fmla="*/ 0 h 484"/>
                <a:gd name="T52" fmla="*/ 723 w 1245"/>
                <a:gd name="T53" fmla="*/ 0 h 484"/>
                <a:gd name="T54" fmla="*/ 723 w 1245"/>
                <a:gd name="T55" fmla="*/ 0 h 484"/>
                <a:gd name="T56" fmla="*/ 728 w 1245"/>
                <a:gd name="T57" fmla="*/ 0 h 484"/>
                <a:gd name="T58" fmla="*/ 734 w 1245"/>
                <a:gd name="T59" fmla="*/ 0 h 484"/>
                <a:gd name="T60" fmla="*/ 739 w 1245"/>
                <a:gd name="T61" fmla="*/ 0 h 484"/>
                <a:gd name="T62" fmla="*/ 739 w 1245"/>
                <a:gd name="T63" fmla="*/ 0 h 484"/>
                <a:gd name="T64" fmla="*/ 745 w 1245"/>
                <a:gd name="T65" fmla="*/ 0 h 484"/>
                <a:gd name="T66" fmla="*/ 745 w 1245"/>
                <a:gd name="T67" fmla="*/ 0 h 484"/>
                <a:gd name="T68" fmla="*/ 750 w 1245"/>
                <a:gd name="T69" fmla="*/ 0 h 484"/>
                <a:gd name="T70" fmla="*/ 750 w 1245"/>
                <a:gd name="T71" fmla="*/ 0 h 484"/>
                <a:gd name="T72" fmla="*/ 750 w 1245"/>
                <a:gd name="T73" fmla="*/ 0 h 484"/>
                <a:gd name="T74" fmla="*/ 756 w 1245"/>
                <a:gd name="T75" fmla="*/ 0 h 484"/>
                <a:gd name="T76" fmla="*/ 761 w 1245"/>
                <a:gd name="T77" fmla="*/ 0 h 484"/>
                <a:gd name="T78" fmla="*/ 766 w 1245"/>
                <a:gd name="T79" fmla="*/ 0 h 484"/>
                <a:gd name="T80" fmla="*/ 777 w 1245"/>
                <a:gd name="T81" fmla="*/ 0 h 484"/>
                <a:gd name="T82" fmla="*/ 788 w 1245"/>
                <a:gd name="T83" fmla="*/ 6 h 484"/>
                <a:gd name="T84" fmla="*/ 804 w 1245"/>
                <a:gd name="T85" fmla="*/ 6 h 484"/>
                <a:gd name="T86" fmla="*/ 821 w 1245"/>
                <a:gd name="T87" fmla="*/ 16 h 484"/>
                <a:gd name="T88" fmla="*/ 837 w 1245"/>
                <a:gd name="T89" fmla="*/ 22 h 484"/>
                <a:gd name="T90" fmla="*/ 891 w 1245"/>
                <a:gd name="T91" fmla="*/ 54 h 484"/>
                <a:gd name="T92" fmla="*/ 924 w 1245"/>
                <a:gd name="T93" fmla="*/ 76 h 484"/>
                <a:gd name="T94" fmla="*/ 951 w 1245"/>
                <a:gd name="T95" fmla="*/ 109 h 484"/>
                <a:gd name="T96" fmla="*/ 1011 w 1245"/>
                <a:gd name="T97" fmla="*/ 169 h 484"/>
                <a:gd name="T98" fmla="*/ 1125 w 1245"/>
                <a:gd name="T99" fmla="*/ 315 h 484"/>
                <a:gd name="T100" fmla="*/ 1245 w 1245"/>
                <a:gd name="T101" fmla="*/ 484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45"/>
                <a:gd name="T154" fmla="*/ 0 h 484"/>
                <a:gd name="T155" fmla="*/ 1245 w 1245"/>
                <a:gd name="T156" fmla="*/ 484 h 4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45" h="484">
                  <a:moveTo>
                    <a:pt x="0" y="478"/>
                  </a:moveTo>
                  <a:lnTo>
                    <a:pt x="5" y="478"/>
                  </a:lnTo>
                  <a:lnTo>
                    <a:pt x="11" y="478"/>
                  </a:lnTo>
                  <a:lnTo>
                    <a:pt x="16" y="478"/>
                  </a:lnTo>
                  <a:lnTo>
                    <a:pt x="22" y="473"/>
                  </a:lnTo>
                  <a:lnTo>
                    <a:pt x="27" y="473"/>
                  </a:lnTo>
                  <a:lnTo>
                    <a:pt x="33" y="473"/>
                  </a:lnTo>
                  <a:lnTo>
                    <a:pt x="49" y="473"/>
                  </a:lnTo>
                  <a:lnTo>
                    <a:pt x="60" y="467"/>
                  </a:lnTo>
                  <a:lnTo>
                    <a:pt x="92" y="462"/>
                  </a:lnTo>
                  <a:lnTo>
                    <a:pt x="120" y="446"/>
                  </a:lnTo>
                  <a:lnTo>
                    <a:pt x="174" y="418"/>
                  </a:lnTo>
                  <a:lnTo>
                    <a:pt x="239" y="370"/>
                  </a:lnTo>
                  <a:lnTo>
                    <a:pt x="299" y="321"/>
                  </a:lnTo>
                  <a:lnTo>
                    <a:pt x="413" y="207"/>
                  </a:lnTo>
                  <a:lnTo>
                    <a:pt x="473" y="147"/>
                  </a:lnTo>
                  <a:lnTo>
                    <a:pt x="538" y="92"/>
                  </a:lnTo>
                  <a:lnTo>
                    <a:pt x="598" y="44"/>
                  </a:lnTo>
                  <a:lnTo>
                    <a:pt x="625" y="33"/>
                  </a:lnTo>
                  <a:lnTo>
                    <a:pt x="658" y="16"/>
                  </a:lnTo>
                  <a:lnTo>
                    <a:pt x="685" y="6"/>
                  </a:lnTo>
                  <a:lnTo>
                    <a:pt x="701" y="0"/>
                  </a:lnTo>
                  <a:lnTo>
                    <a:pt x="707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3" y="0"/>
                  </a:lnTo>
                  <a:lnTo>
                    <a:pt x="728" y="0"/>
                  </a:lnTo>
                  <a:lnTo>
                    <a:pt x="734" y="0"/>
                  </a:lnTo>
                  <a:lnTo>
                    <a:pt x="739" y="0"/>
                  </a:lnTo>
                  <a:lnTo>
                    <a:pt x="745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1" y="0"/>
                  </a:lnTo>
                  <a:lnTo>
                    <a:pt x="766" y="0"/>
                  </a:lnTo>
                  <a:lnTo>
                    <a:pt x="777" y="0"/>
                  </a:lnTo>
                  <a:lnTo>
                    <a:pt x="788" y="6"/>
                  </a:lnTo>
                  <a:lnTo>
                    <a:pt x="804" y="6"/>
                  </a:lnTo>
                  <a:lnTo>
                    <a:pt x="821" y="16"/>
                  </a:lnTo>
                  <a:lnTo>
                    <a:pt x="837" y="22"/>
                  </a:lnTo>
                  <a:lnTo>
                    <a:pt x="891" y="54"/>
                  </a:lnTo>
                  <a:lnTo>
                    <a:pt x="924" y="76"/>
                  </a:lnTo>
                  <a:lnTo>
                    <a:pt x="951" y="109"/>
                  </a:lnTo>
                  <a:lnTo>
                    <a:pt x="1011" y="169"/>
                  </a:lnTo>
                  <a:lnTo>
                    <a:pt x="1125" y="315"/>
                  </a:lnTo>
                  <a:lnTo>
                    <a:pt x="1245" y="484"/>
                  </a:lnTo>
                </a:path>
              </a:pathLst>
            </a:custGeom>
            <a:noFill/>
            <a:ln w="0">
              <a:solidFill>
                <a:srgbClr val="FF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1" name="Freeform 82"/>
            <p:cNvSpPr>
              <a:spLocks/>
            </p:cNvSpPr>
            <p:nvPr/>
          </p:nvSpPr>
          <p:spPr bwMode="auto">
            <a:xfrm>
              <a:off x="3651" y="1445"/>
              <a:ext cx="592" cy="375"/>
            </a:xfrm>
            <a:custGeom>
              <a:avLst/>
              <a:gdLst>
                <a:gd name="T0" fmla="*/ 0 w 592"/>
                <a:gd name="T1" fmla="*/ 207 h 375"/>
                <a:gd name="T2" fmla="*/ 65 w 592"/>
                <a:gd name="T3" fmla="*/ 272 h 375"/>
                <a:gd name="T4" fmla="*/ 92 w 592"/>
                <a:gd name="T5" fmla="*/ 304 h 375"/>
                <a:gd name="T6" fmla="*/ 119 w 592"/>
                <a:gd name="T7" fmla="*/ 326 h 375"/>
                <a:gd name="T8" fmla="*/ 147 w 592"/>
                <a:gd name="T9" fmla="*/ 342 h 375"/>
                <a:gd name="T10" fmla="*/ 174 w 592"/>
                <a:gd name="T11" fmla="*/ 359 h 375"/>
                <a:gd name="T12" fmla="*/ 190 w 592"/>
                <a:gd name="T13" fmla="*/ 364 h 375"/>
                <a:gd name="T14" fmla="*/ 206 w 592"/>
                <a:gd name="T15" fmla="*/ 370 h 375"/>
                <a:gd name="T16" fmla="*/ 212 w 592"/>
                <a:gd name="T17" fmla="*/ 375 h 375"/>
                <a:gd name="T18" fmla="*/ 217 w 592"/>
                <a:gd name="T19" fmla="*/ 375 h 375"/>
                <a:gd name="T20" fmla="*/ 223 w 592"/>
                <a:gd name="T21" fmla="*/ 375 h 375"/>
                <a:gd name="T22" fmla="*/ 228 w 592"/>
                <a:gd name="T23" fmla="*/ 375 h 375"/>
                <a:gd name="T24" fmla="*/ 228 w 592"/>
                <a:gd name="T25" fmla="*/ 375 h 375"/>
                <a:gd name="T26" fmla="*/ 234 w 592"/>
                <a:gd name="T27" fmla="*/ 375 h 375"/>
                <a:gd name="T28" fmla="*/ 239 w 592"/>
                <a:gd name="T29" fmla="*/ 375 h 375"/>
                <a:gd name="T30" fmla="*/ 239 w 592"/>
                <a:gd name="T31" fmla="*/ 375 h 375"/>
                <a:gd name="T32" fmla="*/ 244 w 592"/>
                <a:gd name="T33" fmla="*/ 375 h 375"/>
                <a:gd name="T34" fmla="*/ 244 w 592"/>
                <a:gd name="T35" fmla="*/ 375 h 375"/>
                <a:gd name="T36" fmla="*/ 250 w 592"/>
                <a:gd name="T37" fmla="*/ 375 h 375"/>
                <a:gd name="T38" fmla="*/ 250 w 592"/>
                <a:gd name="T39" fmla="*/ 375 h 375"/>
                <a:gd name="T40" fmla="*/ 255 w 592"/>
                <a:gd name="T41" fmla="*/ 375 h 375"/>
                <a:gd name="T42" fmla="*/ 261 w 592"/>
                <a:gd name="T43" fmla="*/ 375 h 375"/>
                <a:gd name="T44" fmla="*/ 261 w 592"/>
                <a:gd name="T45" fmla="*/ 375 h 375"/>
                <a:gd name="T46" fmla="*/ 272 w 592"/>
                <a:gd name="T47" fmla="*/ 375 h 375"/>
                <a:gd name="T48" fmla="*/ 277 w 592"/>
                <a:gd name="T49" fmla="*/ 375 h 375"/>
                <a:gd name="T50" fmla="*/ 282 w 592"/>
                <a:gd name="T51" fmla="*/ 370 h 375"/>
                <a:gd name="T52" fmla="*/ 293 w 592"/>
                <a:gd name="T53" fmla="*/ 370 h 375"/>
                <a:gd name="T54" fmla="*/ 310 w 592"/>
                <a:gd name="T55" fmla="*/ 364 h 375"/>
                <a:gd name="T56" fmla="*/ 321 w 592"/>
                <a:gd name="T57" fmla="*/ 353 h 375"/>
                <a:gd name="T58" fmla="*/ 359 w 592"/>
                <a:gd name="T59" fmla="*/ 332 h 375"/>
                <a:gd name="T60" fmla="*/ 386 w 592"/>
                <a:gd name="T61" fmla="*/ 310 h 375"/>
                <a:gd name="T62" fmla="*/ 418 w 592"/>
                <a:gd name="T63" fmla="*/ 277 h 375"/>
                <a:gd name="T64" fmla="*/ 473 w 592"/>
                <a:gd name="T65" fmla="*/ 201 h 375"/>
                <a:gd name="T66" fmla="*/ 587 w 592"/>
                <a:gd name="T67" fmla="*/ 11 h 375"/>
                <a:gd name="T68" fmla="*/ 592 w 592"/>
                <a:gd name="T69" fmla="*/ 0 h 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92"/>
                <a:gd name="T106" fmla="*/ 0 h 375"/>
                <a:gd name="T107" fmla="*/ 592 w 592"/>
                <a:gd name="T108" fmla="*/ 375 h 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92" h="375">
                  <a:moveTo>
                    <a:pt x="0" y="207"/>
                  </a:moveTo>
                  <a:lnTo>
                    <a:pt x="65" y="272"/>
                  </a:lnTo>
                  <a:lnTo>
                    <a:pt x="92" y="304"/>
                  </a:lnTo>
                  <a:lnTo>
                    <a:pt x="119" y="326"/>
                  </a:lnTo>
                  <a:lnTo>
                    <a:pt x="147" y="342"/>
                  </a:lnTo>
                  <a:lnTo>
                    <a:pt x="174" y="359"/>
                  </a:lnTo>
                  <a:lnTo>
                    <a:pt x="190" y="364"/>
                  </a:lnTo>
                  <a:lnTo>
                    <a:pt x="206" y="370"/>
                  </a:lnTo>
                  <a:lnTo>
                    <a:pt x="212" y="375"/>
                  </a:lnTo>
                  <a:lnTo>
                    <a:pt x="217" y="375"/>
                  </a:lnTo>
                  <a:lnTo>
                    <a:pt x="223" y="375"/>
                  </a:lnTo>
                  <a:lnTo>
                    <a:pt x="228" y="375"/>
                  </a:lnTo>
                  <a:lnTo>
                    <a:pt x="234" y="375"/>
                  </a:lnTo>
                  <a:lnTo>
                    <a:pt x="239" y="375"/>
                  </a:lnTo>
                  <a:lnTo>
                    <a:pt x="244" y="375"/>
                  </a:lnTo>
                  <a:lnTo>
                    <a:pt x="250" y="375"/>
                  </a:lnTo>
                  <a:lnTo>
                    <a:pt x="255" y="375"/>
                  </a:lnTo>
                  <a:lnTo>
                    <a:pt x="261" y="375"/>
                  </a:lnTo>
                  <a:lnTo>
                    <a:pt x="272" y="375"/>
                  </a:lnTo>
                  <a:lnTo>
                    <a:pt x="277" y="375"/>
                  </a:lnTo>
                  <a:lnTo>
                    <a:pt x="282" y="370"/>
                  </a:lnTo>
                  <a:lnTo>
                    <a:pt x="293" y="370"/>
                  </a:lnTo>
                  <a:lnTo>
                    <a:pt x="310" y="364"/>
                  </a:lnTo>
                  <a:lnTo>
                    <a:pt x="321" y="353"/>
                  </a:lnTo>
                  <a:lnTo>
                    <a:pt x="359" y="332"/>
                  </a:lnTo>
                  <a:lnTo>
                    <a:pt x="386" y="310"/>
                  </a:lnTo>
                  <a:lnTo>
                    <a:pt x="418" y="277"/>
                  </a:lnTo>
                  <a:lnTo>
                    <a:pt x="473" y="201"/>
                  </a:lnTo>
                  <a:lnTo>
                    <a:pt x="587" y="11"/>
                  </a:lnTo>
                  <a:lnTo>
                    <a:pt x="592" y="0"/>
                  </a:lnTo>
                </a:path>
              </a:pathLst>
            </a:custGeom>
            <a:noFill/>
            <a:ln w="0">
              <a:solidFill>
                <a:srgbClr val="FF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2" name="Freeform 83"/>
            <p:cNvSpPr>
              <a:spLocks/>
            </p:cNvSpPr>
            <p:nvPr/>
          </p:nvSpPr>
          <p:spPr bwMode="auto">
            <a:xfrm>
              <a:off x="1389" y="1293"/>
              <a:ext cx="1109" cy="293"/>
            </a:xfrm>
            <a:custGeom>
              <a:avLst/>
              <a:gdLst>
                <a:gd name="T0" fmla="*/ 0 w 1109"/>
                <a:gd name="T1" fmla="*/ 255 h 293"/>
                <a:gd name="T2" fmla="*/ 6 w 1109"/>
                <a:gd name="T3" fmla="*/ 255 h 293"/>
                <a:gd name="T4" fmla="*/ 11 w 1109"/>
                <a:gd name="T5" fmla="*/ 255 h 293"/>
                <a:gd name="T6" fmla="*/ 17 w 1109"/>
                <a:gd name="T7" fmla="*/ 255 h 293"/>
                <a:gd name="T8" fmla="*/ 22 w 1109"/>
                <a:gd name="T9" fmla="*/ 255 h 293"/>
                <a:gd name="T10" fmla="*/ 28 w 1109"/>
                <a:gd name="T11" fmla="*/ 255 h 293"/>
                <a:gd name="T12" fmla="*/ 44 w 1109"/>
                <a:gd name="T13" fmla="*/ 255 h 293"/>
                <a:gd name="T14" fmla="*/ 60 w 1109"/>
                <a:gd name="T15" fmla="*/ 250 h 293"/>
                <a:gd name="T16" fmla="*/ 93 w 1109"/>
                <a:gd name="T17" fmla="*/ 245 h 293"/>
                <a:gd name="T18" fmla="*/ 120 w 1109"/>
                <a:gd name="T19" fmla="*/ 239 h 293"/>
                <a:gd name="T20" fmla="*/ 180 w 1109"/>
                <a:gd name="T21" fmla="*/ 212 h 293"/>
                <a:gd name="T22" fmla="*/ 245 w 1109"/>
                <a:gd name="T23" fmla="*/ 179 h 293"/>
                <a:gd name="T24" fmla="*/ 359 w 1109"/>
                <a:gd name="T25" fmla="*/ 109 h 293"/>
                <a:gd name="T26" fmla="*/ 419 w 1109"/>
                <a:gd name="T27" fmla="*/ 71 h 293"/>
                <a:gd name="T28" fmla="*/ 479 w 1109"/>
                <a:gd name="T29" fmla="*/ 44 h 293"/>
                <a:gd name="T30" fmla="*/ 506 w 1109"/>
                <a:gd name="T31" fmla="*/ 27 h 293"/>
                <a:gd name="T32" fmla="*/ 539 w 1109"/>
                <a:gd name="T33" fmla="*/ 16 h 293"/>
                <a:gd name="T34" fmla="*/ 555 w 1109"/>
                <a:gd name="T35" fmla="*/ 16 h 293"/>
                <a:gd name="T36" fmla="*/ 566 w 1109"/>
                <a:gd name="T37" fmla="*/ 11 h 293"/>
                <a:gd name="T38" fmla="*/ 582 w 1109"/>
                <a:gd name="T39" fmla="*/ 6 h 293"/>
                <a:gd name="T40" fmla="*/ 593 w 1109"/>
                <a:gd name="T41" fmla="*/ 6 h 293"/>
                <a:gd name="T42" fmla="*/ 604 w 1109"/>
                <a:gd name="T43" fmla="*/ 6 h 293"/>
                <a:gd name="T44" fmla="*/ 609 w 1109"/>
                <a:gd name="T45" fmla="*/ 6 h 293"/>
                <a:gd name="T46" fmla="*/ 615 w 1109"/>
                <a:gd name="T47" fmla="*/ 6 h 293"/>
                <a:gd name="T48" fmla="*/ 620 w 1109"/>
                <a:gd name="T49" fmla="*/ 0 h 293"/>
                <a:gd name="T50" fmla="*/ 626 w 1109"/>
                <a:gd name="T51" fmla="*/ 0 h 293"/>
                <a:gd name="T52" fmla="*/ 626 w 1109"/>
                <a:gd name="T53" fmla="*/ 0 h 293"/>
                <a:gd name="T54" fmla="*/ 626 w 1109"/>
                <a:gd name="T55" fmla="*/ 0 h 293"/>
                <a:gd name="T56" fmla="*/ 631 w 1109"/>
                <a:gd name="T57" fmla="*/ 0 h 293"/>
                <a:gd name="T58" fmla="*/ 631 w 1109"/>
                <a:gd name="T59" fmla="*/ 0 h 293"/>
                <a:gd name="T60" fmla="*/ 636 w 1109"/>
                <a:gd name="T61" fmla="*/ 0 h 293"/>
                <a:gd name="T62" fmla="*/ 636 w 1109"/>
                <a:gd name="T63" fmla="*/ 0 h 293"/>
                <a:gd name="T64" fmla="*/ 642 w 1109"/>
                <a:gd name="T65" fmla="*/ 0 h 293"/>
                <a:gd name="T66" fmla="*/ 642 w 1109"/>
                <a:gd name="T67" fmla="*/ 0 h 293"/>
                <a:gd name="T68" fmla="*/ 642 w 1109"/>
                <a:gd name="T69" fmla="*/ 0 h 293"/>
                <a:gd name="T70" fmla="*/ 647 w 1109"/>
                <a:gd name="T71" fmla="*/ 0 h 293"/>
                <a:gd name="T72" fmla="*/ 653 w 1109"/>
                <a:gd name="T73" fmla="*/ 0 h 293"/>
                <a:gd name="T74" fmla="*/ 653 w 1109"/>
                <a:gd name="T75" fmla="*/ 6 h 293"/>
                <a:gd name="T76" fmla="*/ 658 w 1109"/>
                <a:gd name="T77" fmla="*/ 6 h 293"/>
                <a:gd name="T78" fmla="*/ 669 w 1109"/>
                <a:gd name="T79" fmla="*/ 6 h 293"/>
                <a:gd name="T80" fmla="*/ 674 w 1109"/>
                <a:gd name="T81" fmla="*/ 6 h 293"/>
                <a:gd name="T82" fmla="*/ 691 w 1109"/>
                <a:gd name="T83" fmla="*/ 6 h 293"/>
                <a:gd name="T84" fmla="*/ 702 w 1109"/>
                <a:gd name="T85" fmla="*/ 11 h 293"/>
                <a:gd name="T86" fmla="*/ 718 w 1109"/>
                <a:gd name="T87" fmla="*/ 16 h 293"/>
                <a:gd name="T88" fmla="*/ 751 w 1109"/>
                <a:gd name="T89" fmla="*/ 27 h 293"/>
                <a:gd name="T90" fmla="*/ 778 w 1109"/>
                <a:gd name="T91" fmla="*/ 38 h 293"/>
                <a:gd name="T92" fmla="*/ 843 w 1109"/>
                <a:gd name="T93" fmla="*/ 76 h 293"/>
                <a:gd name="T94" fmla="*/ 963 w 1109"/>
                <a:gd name="T95" fmla="*/ 174 h 293"/>
                <a:gd name="T96" fmla="*/ 1082 w 1109"/>
                <a:gd name="T97" fmla="*/ 272 h 293"/>
                <a:gd name="T98" fmla="*/ 1109 w 1109"/>
                <a:gd name="T99" fmla="*/ 293 h 29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09"/>
                <a:gd name="T151" fmla="*/ 0 h 293"/>
                <a:gd name="T152" fmla="*/ 1109 w 1109"/>
                <a:gd name="T153" fmla="*/ 293 h 29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09" h="293">
                  <a:moveTo>
                    <a:pt x="0" y="255"/>
                  </a:moveTo>
                  <a:lnTo>
                    <a:pt x="6" y="255"/>
                  </a:lnTo>
                  <a:lnTo>
                    <a:pt x="11" y="255"/>
                  </a:lnTo>
                  <a:lnTo>
                    <a:pt x="17" y="255"/>
                  </a:lnTo>
                  <a:lnTo>
                    <a:pt x="22" y="255"/>
                  </a:lnTo>
                  <a:lnTo>
                    <a:pt x="28" y="255"/>
                  </a:lnTo>
                  <a:lnTo>
                    <a:pt x="44" y="255"/>
                  </a:lnTo>
                  <a:lnTo>
                    <a:pt x="60" y="250"/>
                  </a:lnTo>
                  <a:lnTo>
                    <a:pt x="93" y="245"/>
                  </a:lnTo>
                  <a:lnTo>
                    <a:pt x="120" y="239"/>
                  </a:lnTo>
                  <a:lnTo>
                    <a:pt x="180" y="212"/>
                  </a:lnTo>
                  <a:lnTo>
                    <a:pt x="245" y="179"/>
                  </a:lnTo>
                  <a:lnTo>
                    <a:pt x="359" y="109"/>
                  </a:lnTo>
                  <a:lnTo>
                    <a:pt x="419" y="71"/>
                  </a:lnTo>
                  <a:lnTo>
                    <a:pt x="479" y="44"/>
                  </a:lnTo>
                  <a:lnTo>
                    <a:pt x="506" y="27"/>
                  </a:lnTo>
                  <a:lnTo>
                    <a:pt x="539" y="16"/>
                  </a:lnTo>
                  <a:lnTo>
                    <a:pt x="555" y="16"/>
                  </a:lnTo>
                  <a:lnTo>
                    <a:pt x="566" y="11"/>
                  </a:lnTo>
                  <a:lnTo>
                    <a:pt x="582" y="6"/>
                  </a:lnTo>
                  <a:lnTo>
                    <a:pt x="593" y="6"/>
                  </a:lnTo>
                  <a:lnTo>
                    <a:pt x="604" y="6"/>
                  </a:lnTo>
                  <a:lnTo>
                    <a:pt x="609" y="6"/>
                  </a:lnTo>
                  <a:lnTo>
                    <a:pt x="615" y="6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7" y="0"/>
                  </a:lnTo>
                  <a:lnTo>
                    <a:pt x="653" y="0"/>
                  </a:lnTo>
                  <a:lnTo>
                    <a:pt x="653" y="6"/>
                  </a:lnTo>
                  <a:lnTo>
                    <a:pt x="658" y="6"/>
                  </a:lnTo>
                  <a:lnTo>
                    <a:pt x="669" y="6"/>
                  </a:lnTo>
                  <a:lnTo>
                    <a:pt x="674" y="6"/>
                  </a:lnTo>
                  <a:lnTo>
                    <a:pt x="691" y="6"/>
                  </a:lnTo>
                  <a:lnTo>
                    <a:pt x="702" y="11"/>
                  </a:lnTo>
                  <a:lnTo>
                    <a:pt x="718" y="16"/>
                  </a:lnTo>
                  <a:lnTo>
                    <a:pt x="751" y="27"/>
                  </a:lnTo>
                  <a:lnTo>
                    <a:pt x="778" y="38"/>
                  </a:lnTo>
                  <a:lnTo>
                    <a:pt x="843" y="76"/>
                  </a:lnTo>
                  <a:lnTo>
                    <a:pt x="963" y="174"/>
                  </a:lnTo>
                  <a:lnTo>
                    <a:pt x="1082" y="272"/>
                  </a:lnTo>
                  <a:lnTo>
                    <a:pt x="1109" y="293"/>
                  </a:lnTo>
                </a:path>
              </a:pathLst>
            </a:custGeom>
            <a:noFill/>
            <a:ln w="0">
              <a:solidFill>
                <a:srgbClr val="CC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3" name="Freeform 84"/>
            <p:cNvSpPr>
              <a:spLocks/>
            </p:cNvSpPr>
            <p:nvPr/>
          </p:nvSpPr>
          <p:spPr bwMode="auto">
            <a:xfrm>
              <a:off x="2498" y="1168"/>
              <a:ext cx="810" cy="478"/>
            </a:xfrm>
            <a:custGeom>
              <a:avLst/>
              <a:gdLst>
                <a:gd name="T0" fmla="*/ 0 w 810"/>
                <a:gd name="T1" fmla="*/ 418 h 478"/>
                <a:gd name="T2" fmla="*/ 33 w 810"/>
                <a:gd name="T3" fmla="*/ 435 h 478"/>
                <a:gd name="T4" fmla="*/ 66 w 810"/>
                <a:gd name="T5" fmla="*/ 451 h 478"/>
                <a:gd name="T6" fmla="*/ 93 w 810"/>
                <a:gd name="T7" fmla="*/ 462 h 478"/>
                <a:gd name="T8" fmla="*/ 109 w 810"/>
                <a:gd name="T9" fmla="*/ 467 h 478"/>
                <a:gd name="T10" fmla="*/ 115 w 810"/>
                <a:gd name="T11" fmla="*/ 473 h 478"/>
                <a:gd name="T12" fmla="*/ 125 w 810"/>
                <a:gd name="T13" fmla="*/ 473 h 478"/>
                <a:gd name="T14" fmla="*/ 131 w 810"/>
                <a:gd name="T15" fmla="*/ 473 h 478"/>
                <a:gd name="T16" fmla="*/ 142 w 810"/>
                <a:gd name="T17" fmla="*/ 473 h 478"/>
                <a:gd name="T18" fmla="*/ 147 w 810"/>
                <a:gd name="T19" fmla="*/ 478 h 478"/>
                <a:gd name="T20" fmla="*/ 153 w 810"/>
                <a:gd name="T21" fmla="*/ 478 h 478"/>
                <a:gd name="T22" fmla="*/ 153 w 810"/>
                <a:gd name="T23" fmla="*/ 478 h 478"/>
                <a:gd name="T24" fmla="*/ 158 w 810"/>
                <a:gd name="T25" fmla="*/ 478 h 478"/>
                <a:gd name="T26" fmla="*/ 158 w 810"/>
                <a:gd name="T27" fmla="*/ 478 h 478"/>
                <a:gd name="T28" fmla="*/ 163 w 810"/>
                <a:gd name="T29" fmla="*/ 478 h 478"/>
                <a:gd name="T30" fmla="*/ 163 w 810"/>
                <a:gd name="T31" fmla="*/ 478 h 478"/>
                <a:gd name="T32" fmla="*/ 169 w 810"/>
                <a:gd name="T33" fmla="*/ 478 h 478"/>
                <a:gd name="T34" fmla="*/ 169 w 810"/>
                <a:gd name="T35" fmla="*/ 478 h 478"/>
                <a:gd name="T36" fmla="*/ 174 w 810"/>
                <a:gd name="T37" fmla="*/ 478 h 478"/>
                <a:gd name="T38" fmla="*/ 174 w 810"/>
                <a:gd name="T39" fmla="*/ 478 h 478"/>
                <a:gd name="T40" fmla="*/ 180 w 810"/>
                <a:gd name="T41" fmla="*/ 478 h 478"/>
                <a:gd name="T42" fmla="*/ 185 w 810"/>
                <a:gd name="T43" fmla="*/ 478 h 478"/>
                <a:gd name="T44" fmla="*/ 191 w 810"/>
                <a:gd name="T45" fmla="*/ 473 h 478"/>
                <a:gd name="T46" fmla="*/ 202 w 810"/>
                <a:gd name="T47" fmla="*/ 473 h 478"/>
                <a:gd name="T48" fmla="*/ 207 w 810"/>
                <a:gd name="T49" fmla="*/ 473 h 478"/>
                <a:gd name="T50" fmla="*/ 218 w 810"/>
                <a:gd name="T51" fmla="*/ 473 h 478"/>
                <a:gd name="T52" fmla="*/ 234 w 810"/>
                <a:gd name="T53" fmla="*/ 467 h 478"/>
                <a:gd name="T54" fmla="*/ 245 w 810"/>
                <a:gd name="T55" fmla="*/ 462 h 478"/>
                <a:gd name="T56" fmla="*/ 283 w 810"/>
                <a:gd name="T57" fmla="*/ 446 h 478"/>
                <a:gd name="T58" fmla="*/ 310 w 810"/>
                <a:gd name="T59" fmla="*/ 424 h 478"/>
                <a:gd name="T60" fmla="*/ 343 w 810"/>
                <a:gd name="T61" fmla="*/ 402 h 478"/>
                <a:gd name="T62" fmla="*/ 457 w 810"/>
                <a:gd name="T63" fmla="*/ 288 h 478"/>
                <a:gd name="T64" fmla="*/ 577 w 810"/>
                <a:gd name="T65" fmla="*/ 147 h 478"/>
                <a:gd name="T66" fmla="*/ 631 w 810"/>
                <a:gd name="T67" fmla="*/ 92 h 478"/>
                <a:gd name="T68" fmla="*/ 691 w 810"/>
                <a:gd name="T69" fmla="*/ 38 h 478"/>
                <a:gd name="T70" fmla="*/ 723 w 810"/>
                <a:gd name="T71" fmla="*/ 22 h 478"/>
                <a:gd name="T72" fmla="*/ 740 w 810"/>
                <a:gd name="T73" fmla="*/ 11 h 478"/>
                <a:gd name="T74" fmla="*/ 756 w 810"/>
                <a:gd name="T75" fmla="*/ 6 h 478"/>
                <a:gd name="T76" fmla="*/ 761 w 810"/>
                <a:gd name="T77" fmla="*/ 6 h 478"/>
                <a:gd name="T78" fmla="*/ 772 w 810"/>
                <a:gd name="T79" fmla="*/ 0 h 478"/>
                <a:gd name="T80" fmla="*/ 778 w 810"/>
                <a:gd name="T81" fmla="*/ 0 h 478"/>
                <a:gd name="T82" fmla="*/ 783 w 810"/>
                <a:gd name="T83" fmla="*/ 0 h 478"/>
                <a:gd name="T84" fmla="*/ 789 w 810"/>
                <a:gd name="T85" fmla="*/ 0 h 478"/>
                <a:gd name="T86" fmla="*/ 794 w 810"/>
                <a:gd name="T87" fmla="*/ 0 h 478"/>
                <a:gd name="T88" fmla="*/ 794 w 810"/>
                <a:gd name="T89" fmla="*/ 0 h 478"/>
                <a:gd name="T90" fmla="*/ 799 w 810"/>
                <a:gd name="T91" fmla="*/ 0 h 478"/>
                <a:gd name="T92" fmla="*/ 799 w 810"/>
                <a:gd name="T93" fmla="*/ 0 h 478"/>
                <a:gd name="T94" fmla="*/ 799 w 810"/>
                <a:gd name="T95" fmla="*/ 0 h 478"/>
                <a:gd name="T96" fmla="*/ 805 w 810"/>
                <a:gd name="T97" fmla="*/ 0 h 478"/>
                <a:gd name="T98" fmla="*/ 805 w 810"/>
                <a:gd name="T99" fmla="*/ 0 h 478"/>
                <a:gd name="T100" fmla="*/ 810 w 810"/>
                <a:gd name="T101" fmla="*/ 0 h 4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0"/>
                <a:gd name="T154" fmla="*/ 0 h 478"/>
                <a:gd name="T155" fmla="*/ 810 w 810"/>
                <a:gd name="T156" fmla="*/ 478 h 47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0" h="478">
                  <a:moveTo>
                    <a:pt x="0" y="418"/>
                  </a:moveTo>
                  <a:lnTo>
                    <a:pt x="33" y="435"/>
                  </a:lnTo>
                  <a:lnTo>
                    <a:pt x="66" y="451"/>
                  </a:lnTo>
                  <a:lnTo>
                    <a:pt x="93" y="462"/>
                  </a:lnTo>
                  <a:lnTo>
                    <a:pt x="109" y="467"/>
                  </a:lnTo>
                  <a:lnTo>
                    <a:pt x="115" y="473"/>
                  </a:lnTo>
                  <a:lnTo>
                    <a:pt x="125" y="473"/>
                  </a:lnTo>
                  <a:lnTo>
                    <a:pt x="131" y="473"/>
                  </a:lnTo>
                  <a:lnTo>
                    <a:pt x="142" y="473"/>
                  </a:lnTo>
                  <a:lnTo>
                    <a:pt x="147" y="478"/>
                  </a:lnTo>
                  <a:lnTo>
                    <a:pt x="153" y="478"/>
                  </a:lnTo>
                  <a:lnTo>
                    <a:pt x="158" y="478"/>
                  </a:lnTo>
                  <a:lnTo>
                    <a:pt x="163" y="478"/>
                  </a:lnTo>
                  <a:lnTo>
                    <a:pt x="169" y="478"/>
                  </a:lnTo>
                  <a:lnTo>
                    <a:pt x="174" y="478"/>
                  </a:lnTo>
                  <a:lnTo>
                    <a:pt x="180" y="478"/>
                  </a:lnTo>
                  <a:lnTo>
                    <a:pt x="185" y="478"/>
                  </a:lnTo>
                  <a:lnTo>
                    <a:pt x="191" y="473"/>
                  </a:lnTo>
                  <a:lnTo>
                    <a:pt x="202" y="473"/>
                  </a:lnTo>
                  <a:lnTo>
                    <a:pt x="207" y="473"/>
                  </a:lnTo>
                  <a:lnTo>
                    <a:pt x="218" y="473"/>
                  </a:lnTo>
                  <a:lnTo>
                    <a:pt x="234" y="467"/>
                  </a:lnTo>
                  <a:lnTo>
                    <a:pt x="245" y="462"/>
                  </a:lnTo>
                  <a:lnTo>
                    <a:pt x="283" y="446"/>
                  </a:lnTo>
                  <a:lnTo>
                    <a:pt x="310" y="424"/>
                  </a:lnTo>
                  <a:lnTo>
                    <a:pt x="343" y="402"/>
                  </a:lnTo>
                  <a:lnTo>
                    <a:pt x="457" y="288"/>
                  </a:lnTo>
                  <a:lnTo>
                    <a:pt x="577" y="147"/>
                  </a:lnTo>
                  <a:lnTo>
                    <a:pt x="631" y="92"/>
                  </a:lnTo>
                  <a:lnTo>
                    <a:pt x="691" y="38"/>
                  </a:lnTo>
                  <a:lnTo>
                    <a:pt x="723" y="22"/>
                  </a:lnTo>
                  <a:lnTo>
                    <a:pt x="740" y="11"/>
                  </a:lnTo>
                  <a:lnTo>
                    <a:pt x="756" y="6"/>
                  </a:lnTo>
                  <a:lnTo>
                    <a:pt x="761" y="6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3" y="0"/>
                  </a:lnTo>
                  <a:lnTo>
                    <a:pt x="789" y="0"/>
                  </a:lnTo>
                  <a:lnTo>
                    <a:pt x="794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0" y="0"/>
                  </a:lnTo>
                </a:path>
              </a:pathLst>
            </a:custGeom>
            <a:noFill/>
            <a:ln w="0">
              <a:solidFill>
                <a:srgbClr val="CC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4" name="Freeform 85"/>
            <p:cNvSpPr>
              <a:spLocks/>
            </p:cNvSpPr>
            <p:nvPr/>
          </p:nvSpPr>
          <p:spPr bwMode="auto">
            <a:xfrm>
              <a:off x="3308" y="1168"/>
              <a:ext cx="935" cy="652"/>
            </a:xfrm>
            <a:custGeom>
              <a:avLst/>
              <a:gdLst>
                <a:gd name="T0" fmla="*/ 0 w 935"/>
                <a:gd name="T1" fmla="*/ 0 h 652"/>
                <a:gd name="T2" fmla="*/ 0 w 935"/>
                <a:gd name="T3" fmla="*/ 0 h 652"/>
                <a:gd name="T4" fmla="*/ 6 w 935"/>
                <a:gd name="T5" fmla="*/ 0 h 652"/>
                <a:gd name="T6" fmla="*/ 11 w 935"/>
                <a:gd name="T7" fmla="*/ 0 h 652"/>
                <a:gd name="T8" fmla="*/ 11 w 935"/>
                <a:gd name="T9" fmla="*/ 0 h 652"/>
                <a:gd name="T10" fmla="*/ 22 w 935"/>
                <a:gd name="T11" fmla="*/ 0 h 652"/>
                <a:gd name="T12" fmla="*/ 28 w 935"/>
                <a:gd name="T13" fmla="*/ 0 h 652"/>
                <a:gd name="T14" fmla="*/ 38 w 935"/>
                <a:gd name="T15" fmla="*/ 6 h 652"/>
                <a:gd name="T16" fmla="*/ 49 w 935"/>
                <a:gd name="T17" fmla="*/ 6 h 652"/>
                <a:gd name="T18" fmla="*/ 66 w 935"/>
                <a:gd name="T19" fmla="*/ 11 h 652"/>
                <a:gd name="T20" fmla="*/ 98 w 935"/>
                <a:gd name="T21" fmla="*/ 33 h 652"/>
                <a:gd name="T22" fmla="*/ 125 w 935"/>
                <a:gd name="T23" fmla="*/ 54 h 652"/>
                <a:gd name="T24" fmla="*/ 185 w 935"/>
                <a:gd name="T25" fmla="*/ 120 h 652"/>
                <a:gd name="T26" fmla="*/ 245 w 935"/>
                <a:gd name="T27" fmla="*/ 190 h 652"/>
                <a:gd name="T28" fmla="*/ 359 w 935"/>
                <a:gd name="T29" fmla="*/ 375 h 652"/>
                <a:gd name="T30" fmla="*/ 473 w 935"/>
                <a:gd name="T31" fmla="*/ 543 h 652"/>
                <a:gd name="T32" fmla="*/ 533 w 935"/>
                <a:gd name="T33" fmla="*/ 603 h 652"/>
                <a:gd name="T34" fmla="*/ 549 w 935"/>
                <a:gd name="T35" fmla="*/ 619 h 652"/>
                <a:gd name="T36" fmla="*/ 566 w 935"/>
                <a:gd name="T37" fmla="*/ 630 h 652"/>
                <a:gd name="T38" fmla="*/ 582 w 935"/>
                <a:gd name="T39" fmla="*/ 636 h 652"/>
                <a:gd name="T40" fmla="*/ 587 w 935"/>
                <a:gd name="T41" fmla="*/ 641 h 652"/>
                <a:gd name="T42" fmla="*/ 598 w 935"/>
                <a:gd name="T43" fmla="*/ 647 h 652"/>
                <a:gd name="T44" fmla="*/ 604 w 935"/>
                <a:gd name="T45" fmla="*/ 647 h 652"/>
                <a:gd name="T46" fmla="*/ 609 w 935"/>
                <a:gd name="T47" fmla="*/ 652 h 652"/>
                <a:gd name="T48" fmla="*/ 620 w 935"/>
                <a:gd name="T49" fmla="*/ 652 h 652"/>
                <a:gd name="T50" fmla="*/ 620 w 935"/>
                <a:gd name="T51" fmla="*/ 652 h 652"/>
                <a:gd name="T52" fmla="*/ 625 w 935"/>
                <a:gd name="T53" fmla="*/ 652 h 652"/>
                <a:gd name="T54" fmla="*/ 631 w 935"/>
                <a:gd name="T55" fmla="*/ 652 h 652"/>
                <a:gd name="T56" fmla="*/ 631 w 935"/>
                <a:gd name="T57" fmla="*/ 652 h 652"/>
                <a:gd name="T58" fmla="*/ 636 w 935"/>
                <a:gd name="T59" fmla="*/ 652 h 652"/>
                <a:gd name="T60" fmla="*/ 642 w 935"/>
                <a:gd name="T61" fmla="*/ 652 h 652"/>
                <a:gd name="T62" fmla="*/ 642 w 935"/>
                <a:gd name="T63" fmla="*/ 652 h 652"/>
                <a:gd name="T64" fmla="*/ 642 w 935"/>
                <a:gd name="T65" fmla="*/ 652 h 652"/>
                <a:gd name="T66" fmla="*/ 647 w 935"/>
                <a:gd name="T67" fmla="*/ 652 h 652"/>
                <a:gd name="T68" fmla="*/ 647 w 935"/>
                <a:gd name="T69" fmla="*/ 652 h 652"/>
                <a:gd name="T70" fmla="*/ 653 w 935"/>
                <a:gd name="T71" fmla="*/ 652 h 652"/>
                <a:gd name="T72" fmla="*/ 658 w 935"/>
                <a:gd name="T73" fmla="*/ 652 h 652"/>
                <a:gd name="T74" fmla="*/ 664 w 935"/>
                <a:gd name="T75" fmla="*/ 652 h 652"/>
                <a:gd name="T76" fmla="*/ 669 w 935"/>
                <a:gd name="T77" fmla="*/ 647 h 652"/>
                <a:gd name="T78" fmla="*/ 680 w 935"/>
                <a:gd name="T79" fmla="*/ 647 h 652"/>
                <a:gd name="T80" fmla="*/ 696 w 935"/>
                <a:gd name="T81" fmla="*/ 636 h 652"/>
                <a:gd name="T82" fmla="*/ 712 w 935"/>
                <a:gd name="T83" fmla="*/ 630 h 652"/>
                <a:gd name="T84" fmla="*/ 740 w 935"/>
                <a:gd name="T85" fmla="*/ 603 h 652"/>
                <a:gd name="T86" fmla="*/ 772 w 935"/>
                <a:gd name="T87" fmla="*/ 571 h 652"/>
                <a:gd name="T88" fmla="*/ 832 w 935"/>
                <a:gd name="T89" fmla="*/ 484 h 652"/>
                <a:gd name="T90" fmla="*/ 935 w 935"/>
                <a:gd name="T91" fmla="*/ 277 h 6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5"/>
                <a:gd name="T139" fmla="*/ 0 h 652"/>
                <a:gd name="T140" fmla="*/ 935 w 935"/>
                <a:gd name="T141" fmla="*/ 652 h 6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5" h="652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1" y="0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38" y="6"/>
                  </a:lnTo>
                  <a:lnTo>
                    <a:pt x="49" y="6"/>
                  </a:lnTo>
                  <a:lnTo>
                    <a:pt x="66" y="11"/>
                  </a:lnTo>
                  <a:lnTo>
                    <a:pt x="98" y="33"/>
                  </a:lnTo>
                  <a:lnTo>
                    <a:pt x="125" y="54"/>
                  </a:lnTo>
                  <a:lnTo>
                    <a:pt x="185" y="120"/>
                  </a:lnTo>
                  <a:lnTo>
                    <a:pt x="245" y="190"/>
                  </a:lnTo>
                  <a:lnTo>
                    <a:pt x="359" y="375"/>
                  </a:lnTo>
                  <a:lnTo>
                    <a:pt x="473" y="543"/>
                  </a:lnTo>
                  <a:lnTo>
                    <a:pt x="533" y="603"/>
                  </a:lnTo>
                  <a:lnTo>
                    <a:pt x="549" y="619"/>
                  </a:lnTo>
                  <a:lnTo>
                    <a:pt x="566" y="630"/>
                  </a:lnTo>
                  <a:lnTo>
                    <a:pt x="582" y="636"/>
                  </a:lnTo>
                  <a:lnTo>
                    <a:pt x="587" y="641"/>
                  </a:lnTo>
                  <a:lnTo>
                    <a:pt x="598" y="647"/>
                  </a:lnTo>
                  <a:lnTo>
                    <a:pt x="604" y="647"/>
                  </a:lnTo>
                  <a:lnTo>
                    <a:pt x="609" y="652"/>
                  </a:lnTo>
                  <a:lnTo>
                    <a:pt x="620" y="652"/>
                  </a:lnTo>
                  <a:lnTo>
                    <a:pt x="625" y="652"/>
                  </a:lnTo>
                  <a:lnTo>
                    <a:pt x="631" y="652"/>
                  </a:lnTo>
                  <a:lnTo>
                    <a:pt x="636" y="652"/>
                  </a:lnTo>
                  <a:lnTo>
                    <a:pt x="642" y="652"/>
                  </a:lnTo>
                  <a:lnTo>
                    <a:pt x="647" y="652"/>
                  </a:lnTo>
                  <a:lnTo>
                    <a:pt x="653" y="652"/>
                  </a:lnTo>
                  <a:lnTo>
                    <a:pt x="658" y="652"/>
                  </a:lnTo>
                  <a:lnTo>
                    <a:pt x="664" y="652"/>
                  </a:lnTo>
                  <a:lnTo>
                    <a:pt x="669" y="647"/>
                  </a:lnTo>
                  <a:lnTo>
                    <a:pt x="680" y="647"/>
                  </a:lnTo>
                  <a:lnTo>
                    <a:pt x="696" y="636"/>
                  </a:lnTo>
                  <a:lnTo>
                    <a:pt x="712" y="630"/>
                  </a:lnTo>
                  <a:lnTo>
                    <a:pt x="740" y="603"/>
                  </a:lnTo>
                  <a:lnTo>
                    <a:pt x="772" y="571"/>
                  </a:lnTo>
                  <a:lnTo>
                    <a:pt x="832" y="484"/>
                  </a:lnTo>
                  <a:lnTo>
                    <a:pt x="935" y="277"/>
                  </a:lnTo>
                </a:path>
              </a:pathLst>
            </a:custGeom>
            <a:noFill/>
            <a:ln w="0">
              <a:solidFill>
                <a:srgbClr val="CC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5" name="Freeform 86"/>
            <p:cNvSpPr>
              <a:spLocks/>
            </p:cNvSpPr>
            <p:nvPr/>
          </p:nvSpPr>
          <p:spPr bwMode="auto">
            <a:xfrm>
              <a:off x="1389" y="1293"/>
              <a:ext cx="919" cy="255"/>
            </a:xfrm>
            <a:custGeom>
              <a:avLst/>
              <a:gdLst>
                <a:gd name="T0" fmla="*/ 0 w 919"/>
                <a:gd name="T1" fmla="*/ 125 h 255"/>
                <a:gd name="T2" fmla="*/ 120 w 919"/>
                <a:gd name="T3" fmla="*/ 185 h 255"/>
                <a:gd name="T4" fmla="*/ 180 w 919"/>
                <a:gd name="T5" fmla="*/ 212 h 255"/>
                <a:gd name="T6" fmla="*/ 212 w 919"/>
                <a:gd name="T7" fmla="*/ 228 h 255"/>
                <a:gd name="T8" fmla="*/ 245 w 919"/>
                <a:gd name="T9" fmla="*/ 239 h 255"/>
                <a:gd name="T10" fmla="*/ 261 w 919"/>
                <a:gd name="T11" fmla="*/ 245 h 255"/>
                <a:gd name="T12" fmla="*/ 278 w 919"/>
                <a:gd name="T13" fmla="*/ 250 h 255"/>
                <a:gd name="T14" fmla="*/ 294 w 919"/>
                <a:gd name="T15" fmla="*/ 250 h 255"/>
                <a:gd name="T16" fmla="*/ 305 w 919"/>
                <a:gd name="T17" fmla="*/ 255 h 255"/>
                <a:gd name="T18" fmla="*/ 321 w 919"/>
                <a:gd name="T19" fmla="*/ 255 h 255"/>
                <a:gd name="T20" fmla="*/ 327 w 919"/>
                <a:gd name="T21" fmla="*/ 255 h 255"/>
                <a:gd name="T22" fmla="*/ 332 w 919"/>
                <a:gd name="T23" fmla="*/ 255 h 255"/>
                <a:gd name="T24" fmla="*/ 337 w 919"/>
                <a:gd name="T25" fmla="*/ 255 h 255"/>
                <a:gd name="T26" fmla="*/ 343 w 919"/>
                <a:gd name="T27" fmla="*/ 255 h 255"/>
                <a:gd name="T28" fmla="*/ 343 w 919"/>
                <a:gd name="T29" fmla="*/ 255 h 255"/>
                <a:gd name="T30" fmla="*/ 343 w 919"/>
                <a:gd name="T31" fmla="*/ 255 h 255"/>
                <a:gd name="T32" fmla="*/ 348 w 919"/>
                <a:gd name="T33" fmla="*/ 255 h 255"/>
                <a:gd name="T34" fmla="*/ 354 w 919"/>
                <a:gd name="T35" fmla="*/ 255 h 255"/>
                <a:gd name="T36" fmla="*/ 359 w 919"/>
                <a:gd name="T37" fmla="*/ 255 h 255"/>
                <a:gd name="T38" fmla="*/ 359 w 919"/>
                <a:gd name="T39" fmla="*/ 255 h 255"/>
                <a:gd name="T40" fmla="*/ 365 w 919"/>
                <a:gd name="T41" fmla="*/ 255 h 255"/>
                <a:gd name="T42" fmla="*/ 365 w 919"/>
                <a:gd name="T43" fmla="*/ 255 h 255"/>
                <a:gd name="T44" fmla="*/ 370 w 919"/>
                <a:gd name="T45" fmla="*/ 255 h 255"/>
                <a:gd name="T46" fmla="*/ 376 w 919"/>
                <a:gd name="T47" fmla="*/ 255 h 255"/>
                <a:gd name="T48" fmla="*/ 386 w 919"/>
                <a:gd name="T49" fmla="*/ 255 h 255"/>
                <a:gd name="T50" fmla="*/ 392 w 919"/>
                <a:gd name="T51" fmla="*/ 255 h 255"/>
                <a:gd name="T52" fmla="*/ 408 w 919"/>
                <a:gd name="T53" fmla="*/ 250 h 255"/>
                <a:gd name="T54" fmla="*/ 419 w 919"/>
                <a:gd name="T55" fmla="*/ 250 h 255"/>
                <a:gd name="T56" fmla="*/ 452 w 919"/>
                <a:gd name="T57" fmla="*/ 239 h 255"/>
                <a:gd name="T58" fmla="*/ 484 w 919"/>
                <a:gd name="T59" fmla="*/ 228 h 255"/>
                <a:gd name="T60" fmla="*/ 544 w 919"/>
                <a:gd name="T61" fmla="*/ 196 h 255"/>
                <a:gd name="T62" fmla="*/ 598 w 919"/>
                <a:gd name="T63" fmla="*/ 163 h 255"/>
                <a:gd name="T64" fmla="*/ 718 w 919"/>
                <a:gd name="T65" fmla="*/ 76 h 255"/>
                <a:gd name="T66" fmla="*/ 772 w 919"/>
                <a:gd name="T67" fmla="*/ 44 h 255"/>
                <a:gd name="T68" fmla="*/ 800 w 919"/>
                <a:gd name="T69" fmla="*/ 27 h 255"/>
                <a:gd name="T70" fmla="*/ 832 w 919"/>
                <a:gd name="T71" fmla="*/ 16 h 255"/>
                <a:gd name="T72" fmla="*/ 859 w 919"/>
                <a:gd name="T73" fmla="*/ 11 h 255"/>
                <a:gd name="T74" fmla="*/ 865 w 919"/>
                <a:gd name="T75" fmla="*/ 6 h 255"/>
                <a:gd name="T76" fmla="*/ 870 w 919"/>
                <a:gd name="T77" fmla="*/ 6 h 255"/>
                <a:gd name="T78" fmla="*/ 881 w 919"/>
                <a:gd name="T79" fmla="*/ 6 h 255"/>
                <a:gd name="T80" fmla="*/ 886 w 919"/>
                <a:gd name="T81" fmla="*/ 6 h 255"/>
                <a:gd name="T82" fmla="*/ 897 w 919"/>
                <a:gd name="T83" fmla="*/ 6 h 255"/>
                <a:gd name="T84" fmla="*/ 897 w 919"/>
                <a:gd name="T85" fmla="*/ 0 h 255"/>
                <a:gd name="T86" fmla="*/ 903 w 919"/>
                <a:gd name="T87" fmla="*/ 0 h 255"/>
                <a:gd name="T88" fmla="*/ 903 w 919"/>
                <a:gd name="T89" fmla="*/ 0 h 255"/>
                <a:gd name="T90" fmla="*/ 908 w 919"/>
                <a:gd name="T91" fmla="*/ 0 h 255"/>
                <a:gd name="T92" fmla="*/ 914 w 919"/>
                <a:gd name="T93" fmla="*/ 0 h 255"/>
                <a:gd name="T94" fmla="*/ 914 w 919"/>
                <a:gd name="T95" fmla="*/ 0 h 255"/>
                <a:gd name="T96" fmla="*/ 914 w 919"/>
                <a:gd name="T97" fmla="*/ 0 h 255"/>
                <a:gd name="T98" fmla="*/ 919 w 919"/>
                <a:gd name="T99" fmla="*/ 0 h 2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19"/>
                <a:gd name="T151" fmla="*/ 0 h 255"/>
                <a:gd name="T152" fmla="*/ 919 w 919"/>
                <a:gd name="T153" fmla="*/ 255 h 2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19" h="255">
                  <a:moveTo>
                    <a:pt x="0" y="125"/>
                  </a:moveTo>
                  <a:lnTo>
                    <a:pt x="120" y="185"/>
                  </a:lnTo>
                  <a:lnTo>
                    <a:pt x="180" y="212"/>
                  </a:lnTo>
                  <a:lnTo>
                    <a:pt x="212" y="228"/>
                  </a:lnTo>
                  <a:lnTo>
                    <a:pt x="245" y="239"/>
                  </a:lnTo>
                  <a:lnTo>
                    <a:pt x="261" y="245"/>
                  </a:lnTo>
                  <a:lnTo>
                    <a:pt x="278" y="250"/>
                  </a:lnTo>
                  <a:lnTo>
                    <a:pt x="294" y="250"/>
                  </a:lnTo>
                  <a:lnTo>
                    <a:pt x="305" y="255"/>
                  </a:lnTo>
                  <a:lnTo>
                    <a:pt x="321" y="255"/>
                  </a:lnTo>
                  <a:lnTo>
                    <a:pt x="327" y="255"/>
                  </a:lnTo>
                  <a:lnTo>
                    <a:pt x="332" y="255"/>
                  </a:lnTo>
                  <a:lnTo>
                    <a:pt x="337" y="255"/>
                  </a:lnTo>
                  <a:lnTo>
                    <a:pt x="343" y="255"/>
                  </a:lnTo>
                  <a:lnTo>
                    <a:pt x="348" y="255"/>
                  </a:lnTo>
                  <a:lnTo>
                    <a:pt x="354" y="255"/>
                  </a:lnTo>
                  <a:lnTo>
                    <a:pt x="359" y="255"/>
                  </a:lnTo>
                  <a:lnTo>
                    <a:pt x="365" y="255"/>
                  </a:lnTo>
                  <a:lnTo>
                    <a:pt x="370" y="255"/>
                  </a:lnTo>
                  <a:lnTo>
                    <a:pt x="376" y="255"/>
                  </a:lnTo>
                  <a:lnTo>
                    <a:pt x="386" y="255"/>
                  </a:lnTo>
                  <a:lnTo>
                    <a:pt x="392" y="255"/>
                  </a:lnTo>
                  <a:lnTo>
                    <a:pt x="408" y="250"/>
                  </a:lnTo>
                  <a:lnTo>
                    <a:pt x="419" y="250"/>
                  </a:lnTo>
                  <a:lnTo>
                    <a:pt x="452" y="239"/>
                  </a:lnTo>
                  <a:lnTo>
                    <a:pt x="484" y="228"/>
                  </a:lnTo>
                  <a:lnTo>
                    <a:pt x="544" y="196"/>
                  </a:lnTo>
                  <a:lnTo>
                    <a:pt x="598" y="163"/>
                  </a:lnTo>
                  <a:lnTo>
                    <a:pt x="718" y="76"/>
                  </a:lnTo>
                  <a:lnTo>
                    <a:pt x="772" y="44"/>
                  </a:lnTo>
                  <a:lnTo>
                    <a:pt x="800" y="27"/>
                  </a:lnTo>
                  <a:lnTo>
                    <a:pt x="832" y="16"/>
                  </a:lnTo>
                  <a:lnTo>
                    <a:pt x="859" y="11"/>
                  </a:lnTo>
                  <a:lnTo>
                    <a:pt x="865" y="6"/>
                  </a:lnTo>
                  <a:lnTo>
                    <a:pt x="870" y="6"/>
                  </a:lnTo>
                  <a:lnTo>
                    <a:pt x="881" y="6"/>
                  </a:lnTo>
                  <a:lnTo>
                    <a:pt x="886" y="6"/>
                  </a:lnTo>
                  <a:lnTo>
                    <a:pt x="897" y="6"/>
                  </a:lnTo>
                  <a:lnTo>
                    <a:pt x="897" y="0"/>
                  </a:lnTo>
                  <a:lnTo>
                    <a:pt x="903" y="0"/>
                  </a:lnTo>
                  <a:lnTo>
                    <a:pt x="908" y="0"/>
                  </a:lnTo>
                  <a:lnTo>
                    <a:pt x="914" y="0"/>
                  </a:lnTo>
                  <a:lnTo>
                    <a:pt x="919" y="0"/>
                  </a:lnTo>
                </a:path>
              </a:pathLst>
            </a:custGeom>
            <a:noFill/>
            <a:ln w="0">
              <a:solidFill>
                <a:srgbClr val="33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6" name="Freeform 87"/>
            <p:cNvSpPr>
              <a:spLocks/>
            </p:cNvSpPr>
            <p:nvPr/>
          </p:nvSpPr>
          <p:spPr bwMode="auto">
            <a:xfrm>
              <a:off x="2308" y="1206"/>
              <a:ext cx="1017" cy="440"/>
            </a:xfrm>
            <a:custGeom>
              <a:avLst/>
              <a:gdLst>
                <a:gd name="T0" fmla="*/ 0 w 1017"/>
                <a:gd name="T1" fmla="*/ 87 h 440"/>
                <a:gd name="T2" fmla="*/ 0 w 1017"/>
                <a:gd name="T3" fmla="*/ 87 h 440"/>
                <a:gd name="T4" fmla="*/ 6 w 1017"/>
                <a:gd name="T5" fmla="*/ 87 h 440"/>
                <a:gd name="T6" fmla="*/ 11 w 1017"/>
                <a:gd name="T7" fmla="*/ 87 h 440"/>
                <a:gd name="T8" fmla="*/ 11 w 1017"/>
                <a:gd name="T9" fmla="*/ 93 h 440"/>
                <a:gd name="T10" fmla="*/ 16 w 1017"/>
                <a:gd name="T11" fmla="*/ 93 h 440"/>
                <a:gd name="T12" fmla="*/ 22 w 1017"/>
                <a:gd name="T13" fmla="*/ 93 h 440"/>
                <a:gd name="T14" fmla="*/ 33 w 1017"/>
                <a:gd name="T15" fmla="*/ 93 h 440"/>
                <a:gd name="T16" fmla="*/ 44 w 1017"/>
                <a:gd name="T17" fmla="*/ 98 h 440"/>
                <a:gd name="T18" fmla="*/ 60 w 1017"/>
                <a:gd name="T19" fmla="*/ 98 h 440"/>
                <a:gd name="T20" fmla="*/ 93 w 1017"/>
                <a:gd name="T21" fmla="*/ 109 h 440"/>
                <a:gd name="T22" fmla="*/ 120 w 1017"/>
                <a:gd name="T23" fmla="*/ 125 h 440"/>
                <a:gd name="T24" fmla="*/ 152 w 1017"/>
                <a:gd name="T25" fmla="*/ 147 h 440"/>
                <a:gd name="T26" fmla="*/ 277 w 1017"/>
                <a:gd name="T27" fmla="*/ 255 h 440"/>
                <a:gd name="T28" fmla="*/ 343 w 1017"/>
                <a:gd name="T29" fmla="*/ 315 h 440"/>
                <a:gd name="T30" fmla="*/ 397 w 1017"/>
                <a:gd name="T31" fmla="*/ 370 h 440"/>
                <a:gd name="T32" fmla="*/ 451 w 1017"/>
                <a:gd name="T33" fmla="*/ 408 h 440"/>
                <a:gd name="T34" fmla="*/ 478 w 1017"/>
                <a:gd name="T35" fmla="*/ 424 h 440"/>
                <a:gd name="T36" fmla="*/ 500 w 1017"/>
                <a:gd name="T37" fmla="*/ 429 h 440"/>
                <a:gd name="T38" fmla="*/ 511 w 1017"/>
                <a:gd name="T39" fmla="*/ 435 h 440"/>
                <a:gd name="T40" fmla="*/ 522 w 1017"/>
                <a:gd name="T41" fmla="*/ 435 h 440"/>
                <a:gd name="T42" fmla="*/ 527 w 1017"/>
                <a:gd name="T43" fmla="*/ 435 h 440"/>
                <a:gd name="T44" fmla="*/ 533 w 1017"/>
                <a:gd name="T45" fmla="*/ 435 h 440"/>
                <a:gd name="T46" fmla="*/ 533 w 1017"/>
                <a:gd name="T47" fmla="*/ 435 h 440"/>
                <a:gd name="T48" fmla="*/ 538 w 1017"/>
                <a:gd name="T49" fmla="*/ 440 h 440"/>
                <a:gd name="T50" fmla="*/ 544 w 1017"/>
                <a:gd name="T51" fmla="*/ 440 h 440"/>
                <a:gd name="T52" fmla="*/ 544 w 1017"/>
                <a:gd name="T53" fmla="*/ 440 h 440"/>
                <a:gd name="T54" fmla="*/ 544 w 1017"/>
                <a:gd name="T55" fmla="*/ 440 h 440"/>
                <a:gd name="T56" fmla="*/ 549 w 1017"/>
                <a:gd name="T57" fmla="*/ 440 h 440"/>
                <a:gd name="T58" fmla="*/ 549 w 1017"/>
                <a:gd name="T59" fmla="*/ 440 h 440"/>
                <a:gd name="T60" fmla="*/ 555 w 1017"/>
                <a:gd name="T61" fmla="*/ 440 h 440"/>
                <a:gd name="T62" fmla="*/ 555 w 1017"/>
                <a:gd name="T63" fmla="*/ 440 h 440"/>
                <a:gd name="T64" fmla="*/ 560 w 1017"/>
                <a:gd name="T65" fmla="*/ 440 h 440"/>
                <a:gd name="T66" fmla="*/ 560 w 1017"/>
                <a:gd name="T67" fmla="*/ 440 h 440"/>
                <a:gd name="T68" fmla="*/ 565 w 1017"/>
                <a:gd name="T69" fmla="*/ 440 h 440"/>
                <a:gd name="T70" fmla="*/ 565 w 1017"/>
                <a:gd name="T71" fmla="*/ 440 h 440"/>
                <a:gd name="T72" fmla="*/ 571 w 1017"/>
                <a:gd name="T73" fmla="*/ 440 h 440"/>
                <a:gd name="T74" fmla="*/ 571 w 1017"/>
                <a:gd name="T75" fmla="*/ 435 h 440"/>
                <a:gd name="T76" fmla="*/ 582 w 1017"/>
                <a:gd name="T77" fmla="*/ 435 h 440"/>
                <a:gd name="T78" fmla="*/ 587 w 1017"/>
                <a:gd name="T79" fmla="*/ 435 h 440"/>
                <a:gd name="T80" fmla="*/ 598 w 1017"/>
                <a:gd name="T81" fmla="*/ 435 h 440"/>
                <a:gd name="T82" fmla="*/ 614 w 1017"/>
                <a:gd name="T83" fmla="*/ 429 h 440"/>
                <a:gd name="T84" fmla="*/ 631 w 1017"/>
                <a:gd name="T85" fmla="*/ 418 h 440"/>
                <a:gd name="T86" fmla="*/ 658 w 1017"/>
                <a:gd name="T87" fmla="*/ 402 h 440"/>
                <a:gd name="T88" fmla="*/ 685 w 1017"/>
                <a:gd name="T89" fmla="*/ 386 h 440"/>
                <a:gd name="T90" fmla="*/ 745 w 1017"/>
                <a:gd name="T91" fmla="*/ 321 h 440"/>
                <a:gd name="T92" fmla="*/ 864 w 1017"/>
                <a:gd name="T93" fmla="*/ 174 h 440"/>
                <a:gd name="T94" fmla="*/ 924 w 1017"/>
                <a:gd name="T95" fmla="*/ 98 h 440"/>
                <a:gd name="T96" fmla="*/ 957 w 1017"/>
                <a:gd name="T97" fmla="*/ 60 h 440"/>
                <a:gd name="T98" fmla="*/ 989 w 1017"/>
                <a:gd name="T99" fmla="*/ 27 h 440"/>
                <a:gd name="T100" fmla="*/ 1017 w 1017"/>
                <a:gd name="T101" fmla="*/ 0 h 44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17"/>
                <a:gd name="T154" fmla="*/ 0 h 440"/>
                <a:gd name="T155" fmla="*/ 1017 w 1017"/>
                <a:gd name="T156" fmla="*/ 440 h 44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17" h="440">
                  <a:moveTo>
                    <a:pt x="0" y="87"/>
                  </a:moveTo>
                  <a:lnTo>
                    <a:pt x="0" y="87"/>
                  </a:lnTo>
                  <a:lnTo>
                    <a:pt x="6" y="87"/>
                  </a:lnTo>
                  <a:lnTo>
                    <a:pt x="11" y="87"/>
                  </a:lnTo>
                  <a:lnTo>
                    <a:pt x="11" y="93"/>
                  </a:lnTo>
                  <a:lnTo>
                    <a:pt x="16" y="93"/>
                  </a:lnTo>
                  <a:lnTo>
                    <a:pt x="22" y="93"/>
                  </a:lnTo>
                  <a:lnTo>
                    <a:pt x="33" y="93"/>
                  </a:lnTo>
                  <a:lnTo>
                    <a:pt x="44" y="98"/>
                  </a:lnTo>
                  <a:lnTo>
                    <a:pt x="60" y="98"/>
                  </a:lnTo>
                  <a:lnTo>
                    <a:pt x="93" y="109"/>
                  </a:lnTo>
                  <a:lnTo>
                    <a:pt x="120" y="125"/>
                  </a:lnTo>
                  <a:lnTo>
                    <a:pt x="152" y="147"/>
                  </a:lnTo>
                  <a:lnTo>
                    <a:pt x="277" y="255"/>
                  </a:lnTo>
                  <a:lnTo>
                    <a:pt x="343" y="315"/>
                  </a:lnTo>
                  <a:lnTo>
                    <a:pt x="397" y="370"/>
                  </a:lnTo>
                  <a:lnTo>
                    <a:pt x="451" y="408"/>
                  </a:lnTo>
                  <a:lnTo>
                    <a:pt x="478" y="424"/>
                  </a:lnTo>
                  <a:lnTo>
                    <a:pt x="500" y="429"/>
                  </a:lnTo>
                  <a:lnTo>
                    <a:pt x="511" y="435"/>
                  </a:lnTo>
                  <a:lnTo>
                    <a:pt x="522" y="435"/>
                  </a:lnTo>
                  <a:lnTo>
                    <a:pt x="527" y="435"/>
                  </a:lnTo>
                  <a:lnTo>
                    <a:pt x="533" y="435"/>
                  </a:lnTo>
                  <a:lnTo>
                    <a:pt x="538" y="440"/>
                  </a:lnTo>
                  <a:lnTo>
                    <a:pt x="544" y="440"/>
                  </a:lnTo>
                  <a:lnTo>
                    <a:pt x="549" y="440"/>
                  </a:lnTo>
                  <a:lnTo>
                    <a:pt x="555" y="440"/>
                  </a:lnTo>
                  <a:lnTo>
                    <a:pt x="560" y="440"/>
                  </a:lnTo>
                  <a:lnTo>
                    <a:pt x="565" y="440"/>
                  </a:lnTo>
                  <a:lnTo>
                    <a:pt x="571" y="440"/>
                  </a:lnTo>
                  <a:lnTo>
                    <a:pt x="571" y="435"/>
                  </a:lnTo>
                  <a:lnTo>
                    <a:pt x="582" y="435"/>
                  </a:lnTo>
                  <a:lnTo>
                    <a:pt x="587" y="435"/>
                  </a:lnTo>
                  <a:lnTo>
                    <a:pt x="598" y="435"/>
                  </a:lnTo>
                  <a:lnTo>
                    <a:pt x="614" y="429"/>
                  </a:lnTo>
                  <a:lnTo>
                    <a:pt x="631" y="418"/>
                  </a:lnTo>
                  <a:lnTo>
                    <a:pt x="658" y="402"/>
                  </a:lnTo>
                  <a:lnTo>
                    <a:pt x="685" y="386"/>
                  </a:lnTo>
                  <a:lnTo>
                    <a:pt x="745" y="321"/>
                  </a:lnTo>
                  <a:lnTo>
                    <a:pt x="864" y="174"/>
                  </a:lnTo>
                  <a:lnTo>
                    <a:pt x="924" y="98"/>
                  </a:lnTo>
                  <a:lnTo>
                    <a:pt x="957" y="60"/>
                  </a:lnTo>
                  <a:lnTo>
                    <a:pt x="989" y="27"/>
                  </a:lnTo>
                  <a:lnTo>
                    <a:pt x="1017" y="0"/>
                  </a:lnTo>
                </a:path>
              </a:pathLst>
            </a:custGeom>
            <a:noFill/>
            <a:ln w="0">
              <a:solidFill>
                <a:srgbClr val="33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7" name="Freeform 88"/>
            <p:cNvSpPr>
              <a:spLocks/>
            </p:cNvSpPr>
            <p:nvPr/>
          </p:nvSpPr>
          <p:spPr bwMode="auto">
            <a:xfrm>
              <a:off x="3325" y="1168"/>
              <a:ext cx="690" cy="652"/>
            </a:xfrm>
            <a:custGeom>
              <a:avLst/>
              <a:gdLst>
                <a:gd name="T0" fmla="*/ 0 w 690"/>
                <a:gd name="T1" fmla="*/ 38 h 652"/>
                <a:gd name="T2" fmla="*/ 16 w 690"/>
                <a:gd name="T3" fmla="*/ 27 h 652"/>
                <a:gd name="T4" fmla="*/ 32 w 690"/>
                <a:gd name="T5" fmla="*/ 16 h 652"/>
                <a:gd name="T6" fmla="*/ 49 w 690"/>
                <a:gd name="T7" fmla="*/ 11 h 652"/>
                <a:gd name="T8" fmla="*/ 65 w 690"/>
                <a:gd name="T9" fmla="*/ 6 h 652"/>
                <a:gd name="T10" fmla="*/ 70 w 690"/>
                <a:gd name="T11" fmla="*/ 0 h 652"/>
                <a:gd name="T12" fmla="*/ 76 w 690"/>
                <a:gd name="T13" fmla="*/ 0 h 652"/>
                <a:gd name="T14" fmla="*/ 81 w 690"/>
                <a:gd name="T15" fmla="*/ 0 h 652"/>
                <a:gd name="T16" fmla="*/ 87 w 690"/>
                <a:gd name="T17" fmla="*/ 0 h 652"/>
                <a:gd name="T18" fmla="*/ 87 w 690"/>
                <a:gd name="T19" fmla="*/ 0 h 652"/>
                <a:gd name="T20" fmla="*/ 92 w 690"/>
                <a:gd name="T21" fmla="*/ 0 h 652"/>
                <a:gd name="T22" fmla="*/ 92 w 690"/>
                <a:gd name="T23" fmla="*/ 0 h 652"/>
                <a:gd name="T24" fmla="*/ 97 w 690"/>
                <a:gd name="T25" fmla="*/ 0 h 652"/>
                <a:gd name="T26" fmla="*/ 103 w 690"/>
                <a:gd name="T27" fmla="*/ 0 h 652"/>
                <a:gd name="T28" fmla="*/ 108 w 690"/>
                <a:gd name="T29" fmla="*/ 0 h 652"/>
                <a:gd name="T30" fmla="*/ 108 w 690"/>
                <a:gd name="T31" fmla="*/ 0 h 652"/>
                <a:gd name="T32" fmla="*/ 108 w 690"/>
                <a:gd name="T33" fmla="*/ 0 h 652"/>
                <a:gd name="T34" fmla="*/ 114 w 690"/>
                <a:gd name="T35" fmla="*/ 0 h 652"/>
                <a:gd name="T36" fmla="*/ 119 w 690"/>
                <a:gd name="T37" fmla="*/ 0 h 652"/>
                <a:gd name="T38" fmla="*/ 130 w 690"/>
                <a:gd name="T39" fmla="*/ 0 h 652"/>
                <a:gd name="T40" fmla="*/ 136 w 690"/>
                <a:gd name="T41" fmla="*/ 6 h 652"/>
                <a:gd name="T42" fmla="*/ 146 w 690"/>
                <a:gd name="T43" fmla="*/ 11 h 652"/>
                <a:gd name="T44" fmla="*/ 163 w 690"/>
                <a:gd name="T45" fmla="*/ 16 h 652"/>
                <a:gd name="T46" fmla="*/ 179 w 690"/>
                <a:gd name="T47" fmla="*/ 27 h 652"/>
                <a:gd name="T48" fmla="*/ 212 w 690"/>
                <a:gd name="T49" fmla="*/ 54 h 652"/>
                <a:gd name="T50" fmla="*/ 239 w 690"/>
                <a:gd name="T51" fmla="*/ 87 h 652"/>
                <a:gd name="T52" fmla="*/ 271 w 690"/>
                <a:gd name="T53" fmla="*/ 131 h 652"/>
                <a:gd name="T54" fmla="*/ 326 w 690"/>
                <a:gd name="T55" fmla="*/ 217 h 652"/>
                <a:gd name="T56" fmla="*/ 440 w 690"/>
                <a:gd name="T57" fmla="*/ 424 h 652"/>
                <a:gd name="T58" fmla="*/ 505 w 690"/>
                <a:gd name="T59" fmla="*/ 527 h 652"/>
                <a:gd name="T60" fmla="*/ 538 w 690"/>
                <a:gd name="T61" fmla="*/ 571 h 652"/>
                <a:gd name="T62" fmla="*/ 565 w 690"/>
                <a:gd name="T63" fmla="*/ 603 h 652"/>
                <a:gd name="T64" fmla="*/ 592 w 690"/>
                <a:gd name="T65" fmla="*/ 625 h 652"/>
                <a:gd name="T66" fmla="*/ 608 w 690"/>
                <a:gd name="T67" fmla="*/ 636 h 652"/>
                <a:gd name="T68" fmla="*/ 614 w 690"/>
                <a:gd name="T69" fmla="*/ 641 h 652"/>
                <a:gd name="T70" fmla="*/ 625 w 690"/>
                <a:gd name="T71" fmla="*/ 647 h 652"/>
                <a:gd name="T72" fmla="*/ 630 w 690"/>
                <a:gd name="T73" fmla="*/ 647 h 652"/>
                <a:gd name="T74" fmla="*/ 636 w 690"/>
                <a:gd name="T75" fmla="*/ 652 h 652"/>
                <a:gd name="T76" fmla="*/ 641 w 690"/>
                <a:gd name="T77" fmla="*/ 652 h 652"/>
                <a:gd name="T78" fmla="*/ 647 w 690"/>
                <a:gd name="T79" fmla="*/ 652 h 652"/>
                <a:gd name="T80" fmla="*/ 647 w 690"/>
                <a:gd name="T81" fmla="*/ 652 h 652"/>
                <a:gd name="T82" fmla="*/ 652 w 690"/>
                <a:gd name="T83" fmla="*/ 652 h 652"/>
                <a:gd name="T84" fmla="*/ 652 w 690"/>
                <a:gd name="T85" fmla="*/ 652 h 652"/>
                <a:gd name="T86" fmla="*/ 657 w 690"/>
                <a:gd name="T87" fmla="*/ 652 h 652"/>
                <a:gd name="T88" fmla="*/ 663 w 690"/>
                <a:gd name="T89" fmla="*/ 652 h 652"/>
                <a:gd name="T90" fmla="*/ 663 w 690"/>
                <a:gd name="T91" fmla="*/ 652 h 652"/>
                <a:gd name="T92" fmla="*/ 668 w 690"/>
                <a:gd name="T93" fmla="*/ 652 h 652"/>
                <a:gd name="T94" fmla="*/ 674 w 690"/>
                <a:gd name="T95" fmla="*/ 652 h 652"/>
                <a:gd name="T96" fmla="*/ 674 w 690"/>
                <a:gd name="T97" fmla="*/ 652 h 652"/>
                <a:gd name="T98" fmla="*/ 679 w 690"/>
                <a:gd name="T99" fmla="*/ 652 h 652"/>
                <a:gd name="T100" fmla="*/ 690 w 690"/>
                <a:gd name="T101" fmla="*/ 647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90"/>
                <a:gd name="T154" fmla="*/ 0 h 652"/>
                <a:gd name="T155" fmla="*/ 690 w 690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90" h="652">
                  <a:moveTo>
                    <a:pt x="0" y="38"/>
                  </a:moveTo>
                  <a:lnTo>
                    <a:pt x="16" y="27"/>
                  </a:lnTo>
                  <a:lnTo>
                    <a:pt x="32" y="16"/>
                  </a:lnTo>
                  <a:lnTo>
                    <a:pt x="49" y="11"/>
                  </a:lnTo>
                  <a:lnTo>
                    <a:pt x="65" y="6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7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3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36" y="6"/>
                  </a:lnTo>
                  <a:lnTo>
                    <a:pt x="146" y="11"/>
                  </a:lnTo>
                  <a:lnTo>
                    <a:pt x="163" y="16"/>
                  </a:lnTo>
                  <a:lnTo>
                    <a:pt x="179" y="27"/>
                  </a:lnTo>
                  <a:lnTo>
                    <a:pt x="212" y="54"/>
                  </a:lnTo>
                  <a:lnTo>
                    <a:pt x="239" y="87"/>
                  </a:lnTo>
                  <a:lnTo>
                    <a:pt x="271" y="131"/>
                  </a:lnTo>
                  <a:lnTo>
                    <a:pt x="326" y="217"/>
                  </a:lnTo>
                  <a:lnTo>
                    <a:pt x="440" y="424"/>
                  </a:lnTo>
                  <a:lnTo>
                    <a:pt x="505" y="527"/>
                  </a:lnTo>
                  <a:lnTo>
                    <a:pt x="538" y="571"/>
                  </a:lnTo>
                  <a:lnTo>
                    <a:pt x="565" y="603"/>
                  </a:lnTo>
                  <a:lnTo>
                    <a:pt x="592" y="625"/>
                  </a:lnTo>
                  <a:lnTo>
                    <a:pt x="608" y="636"/>
                  </a:lnTo>
                  <a:lnTo>
                    <a:pt x="614" y="641"/>
                  </a:lnTo>
                  <a:lnTo>
                    <a:pt x="625" y="647"/>
                  </a:lnTo>
                  <a:lnTo>
                    <a:pt x="630" y="647"/>
                  </a:lnTo>
                  <a:lnTo>
                    <a:pt x="636" y="652"/>
                  </a:lnTo>
                  <a:lnTo>
                    <a:pt x="641" y="652"/>
                  </a:lnTo>
                  <a:lnTo>
                    <a:pt x="647" y="652"/>
                  </a:lnTo>
                  <a:lnTo>
                    <a:pt x="652" y="652"/>
                  </a:lnTo>
                  <a:lnTo>
                    <a:pt x="657" y="652"/>
                  </a:lnTo>
                  <a:lnTo>
                    <a:pt x="663" y="652"/>
                  </a:lnTo>
                  <a:lnTo>
                    <a:pt x="668" y="652"/>
                  </a:lnTo>
                  <a:lnTo>
                    <a:pt x="674" y="652"/>
                  </a:lnTo>
                  <a:lnTo>
                    <a:pt x="679" y="652"/>
                  </a:lnTo>
                  <a:lnTo>
                    <a:pt x="690" y="647"/>
                  </a:lnTo>
                </a:path>
              </a:pathLst>
            </a:custGeom>
            <a:noFill/>
            <a:ln w="0">
              <a:solidFill>
                <a:srgbClr val="33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8" name="Freeform 89"/>
            <p:cNvSpPr>
              <a:spLocks/>
            </p:cNvSpPr>
            <p:nvPr/>
          </p:nvSpPr>
          <p:spPr bwMode="auto">
            <a:xfrm>
              <a:off x="4015" y="1445"/>
              <a:ext cx="228" cy="370"/>
            </a:xfrm>
            <a:custGeom>
              <a:avLst/>
              <a:gdLst>
                <a:gd name="T0" fmla="*/ 0 w 228"/>
                <a:gd name="T1" fmla="*/ 370 h 370"/>
                <a:gd name="T2" fmla="*/ 5 w 228"/>
                <a:gd name="T3" fmla="*/ 370 h 370"/>
                <a:gd name="T4" fmla="*/ 22 w 228"/>
                <a:gd name="T5" fmla="*/ 359 h 370"/>
                <a:gd name="T6" fmla="*/ 38 w 228"/>
                <a:gd name="T7" fmla="*/ 348 h 370"/>
                <a:gd name="T8" fmla="*/ 49 w 228"/>
                <a:gd name="T9" fmla="*/ 337 h 370"/>
                <a:gd name="T10" fmla="*/ 82 w 228"/>
                <a:gd name="T11" fmla="*/ 304 h 370"/>
                <a:gd name="T12" fmla="*/ 114 w 228"/>
                <a:gd name="T13" fmla="*/ 256 h 370"/>
                <a:gd name="T14" fmla="*/ 223 w 228"/>
                <a:gd name="T15" fmla="*/ 11 h 370"/>
                <a:gd name="T16" fmla="*/ 228 w 228"/>
                <a:gd name="T17" fmla="*/ 0 h 3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8"/>
                <a:gd name="T28" fmla="*/ 0 h 370"/>
                <a:gd name="T29" fmla="*/ 228 w 228"/>
                <a:gd name="T30" fmla="*/ 370 h 37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8" h="370">
                  <a:moveTo>
                    <a:pt x="0" y="370"/>
                  </a:moveTo>
                  <a:lnTo>
                    <a:pt x="5" y="370"/>
                  </a:lnTo>
                  <a:lnTo>
                    <a:pt x="22" y="359"/>
                  </a:lnTo>
                  <a:lnTo>
                    <a:pt x="38" y="348"/>
                  </a:lnTo>
                  <a:lnTo>
                    <a:pt x="49" y="337"/>
                  </a:lnTo>
                  <a:lnTo>
                    <a:pt x="82" y="304"/>
                  </a:lnTo>
                  <a:lnTo>
                    <a:pt x="114" y="256"/>
                  </a:lnTo>
                  <a:lnTo>
                    <a:pt x="223" y="11"/>
                  </a:lnTo>
                  <a:lnTo>
                    <a:pt x="228" y="0"/>
                  </a:lnTo>
                </a:path>
              </a:pathLst>
            </a:custGeom>
            <a:noFill/>
            <a:ln w="0">
              <a:solidFill>
                <a:srgbClr val="33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29" name="Freeform 90"/>
            <p:cNvSpPr>
              <a:spLocks/>
            </p:cNvSpPr>
            <p:nvPr/>
          </p:nvSpPr>
          <p:spPr bwMode="auto">
            <a:xfrm>
              <a:off x="1389" y="1364"/>
              <a:ext cx="647" cy="184"/>
            </a:xfrm>
            <a:custGeom>
              <a:avLst/>
              <a:gdLst>
                <a:gd name="T0" fmla="*/ 0 w 647"/>
                <a:gd name="T1" fmla="*/ 21 h 184"/>
                <a:gd name="T2" fmla="*/ 28 w 647"/>
                <a:gd name="T3" fmla="*/ 16 h 184"/>
                <a:gd name="T4" fmla="*/ 60 w 647"/>
                <a:gd name="T5" fmla="*/ 11 h 184"/>
                <a:gd name="T6" fmla="*/ 71 w 647"/>
                <a:gd name="T7" fmla="*/ 5 h 184"/>
                <a:gd name="T8" fmla="*/ 87 w 647"/>
                <a:gd name="T9" fmla="*/ 5 h 184"/>
                <a:gd name="T10" fmla="*/ 98 w 647"/>
                <a:gd name="T11" fmla="*/ 0 h 184"/>
                <a:gd name="T12" fmla="*/ 104 w 647"/>
                <a:gd name="T13" fmla="*/ 0 h 184"/>
                <a:gd name="T14" fmla="*/ 109 w 647"/>
                <a:gd name="T15" fmla="*/ 0 h 184"/>
                <a:gd name="T16" fmla="*/ 115 w 647"/>
                <a:gd name="T17" fmla="*/ 0 h 184"/>
                <a:gd name="T18" fmla="*/ 120 w 647"/>
                <a:gd name="T19" fmla="*/ 0 h 184"/>
                <a:gd name="T20" fmla="*/ 120 w 647"/>
                <a:gd name="T21" fmla="*/ 0 h 184"/>
                <a:gd name="T22" fmla="*/ 125 w 647"/>
                <a:gd name="T23" fmla="*/ 0 h 184"/>
                <a:gd name="T24" fmla="*/ 125 w 647"/>
                <a:gd name="T25" fmla="*/ 0 h 184"/>
                <a:gd name="T26" fmla="*/ 131 w 647"/>
                <a:gd name="T27" fmla="*/ 0 h 184"/>
                <a:gd name="T28" fmla="*/ 131 w 647"/>
                <a:gd name="T29" fmla="*/ 0 h 184"/>
                <a:gd name="T30" fmla="*/ 136 w 647"/>
                <a:gd name="T31" fmla="*/ 0 h 184"/>
                <a:gd name="T32" fmla="*/ 136 w 647"/>
                <a:gd name="T33" fmla="*/ 0 h 184"/>
                <a:gd name="T34" fmla="*/ 142 w 647"/>
                <a:gd name="T35" fmla="*/ 0 h 184"/>
                <a:gd name="T36" fmla="*/ 142 w 647"/>
                <a:gd name="T37" fmla="*/ 0 h 184"/>
                <a:gd name="T38" fmla="*/ 147 w 647"/>
                <a:gd name="T39" fmla="*/ 0 h 184"/>
                <a:gd name="T40" fmla="*/ 153 w 647"/>
                <a:gd name="T41" fmla="*/ 0 h 184"/>
                <a:gd name="T42" fmla="*/ 158 w 647"/>
                <a:gd name="T43" fmla="*/ 0 h 184"/>
                <a:gd name="T44" fmla="*/ 169 w 647"/>
                <a:gd name="T45" fmla="*/ 0 h 184"/>
                <a:gd name="T46" fmla="*/ 185 w 647"/>
                <a:gd name="T47" fmla="*/ 5 h 184"/>
                <a:gd name="T48" fmla="*/ 202 w 647"/>
                <a:gd name="T49" fmla="*/ 5 h 184"/>
                <a:gd name="T50" fmla="*/ 212 w 647"/>
                <a:gd name="T51" fmla="*/ 11 h 184"/>
                <a:gd name="T52" fmla="*/ 245 w 647"/>
                <a:gd name="T53" fmla="*/ 21 h 184"/>
                <a:gd name="T54" fmla="*/ 305 w 647"/>
                <a:gd name="T55" fmla="*/ 49 h 184"/>
                <a:gd name="T56" fmla="*/ 359 w 647"/>
                <a:gd name="T57" fmla="*/ 76 h 184"/>
                <a:gd name="T58" fmla="*/ 424 w 647"/>
                <a:gd name="T59" fmla="*/ 114 h 184"/>
                <a:gd name="T60" fmla="*/ 479 w 647"/>
                <a:gd name="T61" fmla="*/ 146 h 184"/>
                <a:gd name="T62" fmla="*/ 539 w 647"/>
                <a:gd name="T63" fmla="*/ 168 h 184"/>
                <a:gd name="T64" fmla="*/ 566 w 647"/>
                <a:gd name="T65" fmla="*/ 179 h 184"/>
                <a:gd name="T66" fmla="*/ 582 w 647"/>
                <a:gd name="T67" fmla="*/ 179 h 184"/>
                <a:gd name="T68" fmla="*/ 588 w 647"/>
                <a:gd name="T69" fmla="*/ 184 h 184"/>
                <a:gd name="T70" fmla="*/ 593 w 647"/>
                <a:gd name="T71" fmla="*/ 184 h 184"/>
                <a:gd name="T72" fmla="*/ 604 w 647"/>
                <a:gd name="T73" fmla="*/ 184 h 184"/>
                <a:gd name="T74" fmla="*/ 609 w 647"/>
                <a:gd name="T75" fmla="*/ 184 h 184"/>
                <a:gd name="T76" fmla="*/ 615 w 647"/>
                <a:gd name="T77" fmla="*/ 184 h 184"/>
                <a:gd name="T78" fmla="*/ 615 w 647"/>
                <a:gd name="T79" fmla="*/ 184 h 184"/>
                <a:gd name="T80" fmla="*/ 620 w 647"/>
                <a:gd name="T81" fmla="*/ 184 h 184"/>
                <a:gd name="T82" fmla="*/ 620 w 647"/>
                <a:gd name="T83" fmla="*/ 184 h 184"/>
                <a:gd name="T84" fmla="*/ 626 w 647"/>
                <a:gd name="T85" fmla="*/ 184 h 184"/>
                <a:gd name="T86" fmla="*/ 631 w 647"/>
                <a:gd name="T87" fmla="*/ 184 h 184"/>
                <a:gd name="T88" fmla="*/ 631 w 647"/>
                <a:gd name="T89" fmla="*/ 184 h 184"/>
                <a:gd name="T90" fmla="*/ 636 w 647"/>
                <a:gd name="T91" fmla="*/ 184 h 184"/>
                <a:gd name="T92" fmla="*/ 636 w 647"/>
                <a:gd name="T93" fmla="*/ 184 h 184"/>
                <a:gd name="T94" fmla="*/ 642 w 647"/>
                <a:gd name="T95" fmla="*/ 184 h 184"/>
                <a:gd name="T96" fmla="*/ 642 w 647"/>
                <a:gd name="T97" fmla="*/ 184 h 184"/>
                <a:gd name="T98" fmla="*/ 647 w 647"/>
                <a:gd name="T99" fmla="*/ 184 h 18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47"/>
                <a:gd name="T151" fmla="*/ 0 h 184"/>
                <a:gd name="T152" fmla="*/ 647 w 647"/>
                <a:gd name="T153" fmla="*/ 184 h 18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47" h="184">
                  <a:moveTo>
                    <a:pt x="0" y="21"/>
                  </a:moveTo>
                  <a:lnTo>
                    <a:pt x="28" y="16"/>
                  </a:lnTo>
                  <a:lnTo>
                    <a:pt x="60" y="11"/>
                  </a:lnTo>
                  <a:lnTo>
                    <a:pt x="71" y="5"/>
                  </a:lnTo>
                  <a:lnTo>
                    <a:pt x="87" y="5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09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7" y="0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69" y="0"/>
                  </a:lnTo>
                  <a:lnTo>
                    <a:pt x="185" y="5"/>
                  </a:lnTo>
                  <a:lnTo>
                    <a:pt x="202" y="5"/>
                  </a:lnTo>
                  <a:lnTo>
                    <a:pt x="212" y="11"/>
                  </a:lnTo>
                  <a:lnTo>
                    <a:pt x="245" y="21"/>
                  </a:lnTo>
                  <a:lnTo>
                    <a:pt x="305" y="49"/>
                  </a:lnTo>
                  <a:lnTo>
                    <a:pt x="359" y="76"/>
                  </a:lnTo>
                  <a:lnTo>
                    <a:pt x="424" y="114"/>
                  </a:lnTo>
                  <a:lnTo>
                    <a:pt x="479" y="146"/>
                  </a:lnTo>
                  <a:lnTo>
                    <a:pt x="539" y="168"/>
                  </a:lnTo>
                  <a:lnTo>
                    <a:pt x="566" y="179"/>
                  </a:lnTo>
                  <a:lnTo>
                    <a:pt x="582" y="179"/>
                  </a:lnTo>
                  <a:lnTo>
                    <a:pt x="588" y="184"/>
                  </a:lnTo>
                  <a:lnTo>
                    <a:pt x="593" y="184"/>
                  </a:lnTo>
                  <a:lnTo>
                    <a:pt x="604" y="184"/>
                  </a:lnTo>
                  <a:lnTo>
                    <a:pt x="609" y="184"/>
                  </a:lnTo>
                  <a:lnTo>
                    <a:pt x="615" y="184"/>
                  </a:lnTo>
                  <a:lnTo>
                    <a:pt x="620" y="184"/>
                  </a:lnTo>
                  <a:lnTo>
                    <a:pt x="626" y="184"/>
                  </a:lnTo>
                  <a:lnTo>
                    <a:pt x="631" y="184"/>
                  </a:lnTo>
                  <a:lnTo>
                    <a:pt x="636" y="184"/>
                  </a:lnTo>
                  <a:lnTo>
                    <a:pt x="642" y="184"/>
                  </a:lnTo>
                  <a:lnTo>
                    <a:pt x="647" y="184"/>
                  </a:lnTo>
                </a:path>
              </a:pathLst>
            </a:custGeom>
            <a:noFill/>
            <a:ln w="0">
              <a:solidFill>
                <a:srgbClr val="00FF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0" name="Freeform 91"/>
            <p:cNvSpPr>
              <a:spLocks/>
            </p:cNvSpPr>
            <p:nvPr/>
          </p:nvSpPr>
          <p:spPr bwMode="auto">
            <a:xfrm>
              <a:off x="2036" y="1293"/>
              <a:ext cx="968" cy="353"/>
            </a:xfrm>
            <a:custGeom>
              <a:avLst/>
              <a:gdLst>
                <a:gd name="T0" fmla="*/ 0 w 968"/>
                <a:gd name="T1" fmla="*/ 255 h 353"/>
                <a:gd name="T2" fmla="*/ 11 w 968"/>
                <a:gd name="T3" fmla="*/ 255 h 353"/>
                <a:gd name="T4" fmla="*/ 17 w 968"/>
                <a:gd name="T5" fmla="*/ 255 h 353"/>
                <a:gd name="T6" fmla="*/ 22 w 968"/>
                <a:gd name="T7" fmla="*/ 255 h 353"/>
                <a:gd name="T8" fmla="*/ 38 w 968"/>
                <a:gd name="T9" fmla="*/ 250 h 353"/>
                <a:gd name="T10" fmla="*/ 49 w 968"/>
                <a:gd name="T11" fmla="*/ 250 h 353"/>
                <a:gd name="T12" fmla="*/ 66 w 968"/>
                <a:gd name="T13" fmla="*/ 245 h 353"/>
                <a:gd name="T14" fmla="*/ 93 w 968"/>
                <a:gd name="T15" fmla="*/ 234 h 353"/>
                <a:gd name="T16" fmla="*/ 125 w 968"/>
                <a:gd name="T17" fmla="*/ 217 h 353"/>
                <a:gd name="T18" fmla="*/ 180 w 968"/>
                <a:gd name="T19" fmla="*/ 179 h 353"/>
                <a:gd name="T20" fmla="*/ 294 w 968"/>
                <a:gd name="T21" fmla="*/ 87 h 353"/>
                <a:gd name="T22" fmla="*/ 359 w 968"/>
                <a:gd name="T23" fmla="*/ 44 h 353"/>
                <a:gd name="T24" fmla="*/ 386 w 968"/>
                <a:gd name="T25" fmla="*/ 27 h 353"/>
                <a:gd name="T26" fmla="*/ 413 w 968"/>
                <a:gd name="T27" fmla="*/ 16 h 353"/>
                <a:gd name="T28" fmla="*/ 430 w 968"/>
                <a:gd name="T29" fmla="*/ 11 h 353"/>
                <a:gd name="T30" fmla="*/ 446 w 968"/>
                <a:gd name="T31" fmla="*/ 6 h 353"/>
                <a:gd name="T32" fmla="*/ 452 w 968"/>
                <a:gd name="T33" fmla="*/ 6 h 353"/>
                <a:gd name="T34" fmla="*/ 457 w 968"/>
                <a:gd name="T35" fmla="*/ 6 h 353"/>
                <a:gd name="T36" fmla="*/ 462 w 968"/>
                <a:gd name="T37" fmla="*/ 6 h 353"/>
                <a:gd name="T38" fmla="*/ 468 w 968"/>
                <a:gd name="T39" fmla="*/ 6 h 353"/>
                <a:gd name="T40" fmla="*/ 468 w 968"/>
                <a:gd name="T41" fmla="*/ 0 h 353"/>
                <a:gd name="T42" fmla="*/ 473 w 968"/>
                <a:gd name="T43" fmla="*/ 0 h 353"/>
                <a:gd name="T44" fmla="*/ 473 w 968"/>
                <a:gd name="T45" fmla="*/ 0 h 353"/>
                <a:gd name="T46" fmla="*/ 473 w 968"/>
                <a:gd name="T47" fmla="*/ 0 h 353"/>
                <a:gd name="T48" fmla="*/ 479 w 968"/>
                <a:gd name="T49" fmla="*/ 0 h 353"/>
                <a:gd name="T50" fmla="*/ 484 w 968"/>
                <a:gd name="T51" fmla="*/ 0 h 353"/>
                <a:gd name="T52" fmla="*/ 490 w 968"/>
                <a:gd name="T53" fmla="*/ 0 h 353"/>
                <a:gd name="T54" fmla="*/ 490 w 968"/>
                <a:gd name="T55" fmla="*/ 0 h 353"/>
                <a:gd name="T56" fmla="*/ 495 w 968"/>
                <a:gd name="T57" fmla="*/ 0 h 353"/>
                <a:gd name="T58" fmla="*/ 495 w 968"/>
                <a:gd name="T59" fmla="*/ 6 h 353"/>
                <a:gd name="T60" fmla="*/ 500 w 968"/>
                <a:gd name="T61" fmla="*/ 6 h 353"/>
                <a:gd name="T62" fmla="*/ 506 w 968"/>
                <a:gd name="T63" fmla="*/ 6 h 353"/>
                <a:gd name="T64" fmla="*/ 517 w 968"/>
                <a:gd name="T65" fmla="*/ 6 h 353"/>
                <a:gd name="T66" fmla="*/ 528 w 968"/>
                <a:gd name="T67" fmla="*/ 6 h 353"/>
                <a:gd name="T68" fmla="*/ 533 w 968"/>
                <a:gd name="T69" fmla="*/ 11 h 353"/>
                <a:gd name="T70" fmla="*/ 544 w 968"/>
                <a:gd name="T71" fmla="*/ 16 h 353"/>
                <a:gd name="T72" fmla="*/ 560 w 968"/>
                <a:gd name="T73" fmla="*/ 22 h 353"/>
                <a:gd name="T74" fmla="*/ 587 w 968"/>
                <a:gd name="T75" fmla="*/ 38 h 353"/>
                <a:gd name="T76" fmla="*/ 653 w 968"/>
                <a:gd name="T77" fmla="*/ 87 h 353"/>
                <a:gd name="T78" fmla="*/ 767 w 968"/>
                <a:gd name="T79" fmla="*/ 201 h 353"/>
                <a:gd name="T80" fmla="*/ 827 w 968"/>
                <a:gd name="T81" fmla="*/ 272 h 353"/>
                <a:gd name="T82" fmla="*/ 854 w 968"/>
                <a:gd name="T83" fmla="*/ 293 h 353"/>
                <a:gd name="T84" fmla="*/ 886 w 968"/>
                <a:gd name="T85" fmla="*/ 315 h 353"/>
                <a:gd name="T86" fmla="*/ 897 w 968"/>
                <a:gd name="T87" fmla="*/ 326 h 353"/>
                <a:gd name="T88" fmla="*/ 914 w 968"/>
                <a:gd name="T89" fmla="*/ 337 h 353"/>
                <a:gd name="T90" fmla="*/ 930 w 968"/>
                <a:gd name="T91" fmla="*/ 342 h 353"/>
                <a:gd name="T92" fmla="*/ 941 w 968"/>
                <a:gd name="T93" fmla="*/ 348 h 353"/>
                <a:gd name="T94" fmla="*/ 952 w 968"/>
                <a:gd name="T95" fmla="*/ 348 h 353"/>
                <a:gd name="T96" fmla="*/ 957 w 968"/>
                <a:gd name="T97" fmla="*/ 348 h 353"/>
                <a:gd name="T98" fmla="*/ 962 w 968"/>
                <a:gd name="T99" fmla="*/ 353 h 353"/>
                <a:gd name="T100" fmla="*/ 968 w 968"/>
                <a:gd name="T101" fmla="*/ 353 h 35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68"/>
                <a:gd name="T154" fmla="*/ 0 h 353"/>
                <a:gd name="T155" fmla="*/ 968 w 968"/>
                <a:gd name="T156" fmla="*/ 353 h 35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68" h="353">
                  <a:moveTo>
                    <a:pt x="0" y="255"/>
                  </a:moveTo>
                  <a:lnTo>
                    <a:pt x="11" y="255"/>
                  </a:lnTo>
                  <a:lnTo>
                    <a:pt x="17" y="255"/>
                  </a:lnTo>
                  <a:lnTo>
                    <a:pt x="22" y="255"/>
                  </a:lnTo>
                  <a:lnTo>
                    <a:pt x="38" y="250"/>
                  </a:lnTo>
                  <a:lnTo>
                    <a:pt x="49" y="250"/>
                  </a:lnTo>
                  <a:lnTo>
                    <a:pt x="66" y="245"/>
                  </a:lnTo>
                  <a:lnTo>
                    <a:pt x="93" y="234"/>
                  </a:lnTo>
                  <a:lnTo>
                    <a:pt x="125" y="217"/>
                  </a:lnTo>
                  <a:lnTo>
                    <a:pt x="180" y="179"/>
                  </a:lnTo>
                  <a:lnTo>
                    <a:pt x="294" y="87"/>
                  </a:lnTo>
                  <a:lnTo>
                    <a:pt x="359" y="44"/>
                  </a:lnTo>
                  <a:lnTo>
                    <a:pt x="386" y="27"/>
                  </a:lnTo>
                  <a:lnTo>
                    <a:pt x="413" y="16"/>
                  </a:lnTo>
                  <a:lnTo>
                    <a:pt x="430" y="11"/>
                  </a:lnTo>
                  <a:lnTo>
                    <a:pt x="446" y="6"/>
                  </a:lnTo>
                  <a:lnTo>
                    <a:pt x="452" y="6"/>
                  </a:lnTo>
                  <a:lnTo>
                    <a:pt x="457" y="6"/>
                  </a:lnTo>
                  <a:lnTo>
                    <a:pt x="462" y="6"/>
                  </a:lnTo>
                  <a:lnTo>
                    <a:pt x="468" y="6"/>
                  </a:lnTo>
                  <a:lnTo>
                    <a:pt x="468" y="0"/>
                  </a:lnTo>
                  <a:lnTo>
                    <a:pt x="473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495" y="6"/>
                  </a:lnTo>
                  <a:lnTo>
                    <a:pt x="500" y="6"/>
                  </a:lnTo>
                  <a:lnTo>
                    <a:pt x="506" y="6"/>
                  </a:lnTo>
                  <a:lnTo>
                    <a:pt x="517" y="6"/>
                  </a:lnTo>
                  <a:lnTo>
                    <a:pt x="528" y="6"/>
                  </a:lnTo>
                  <a:lnTo>
                    <a:pt x="533" y="11"/>
                  </a:lnTo>
                  <a:lnTo>
                    <a:pt x="544" y="16"/>
                  </a:lnTo>
                  <a:lnTo>
                    <a:pt x="560" y="22"/>
                  </a:lnTo>
                  <a:lnTo>
                    <a:pt x="587" y="38"/>
                  </a:lnTo>
                  <a:lnTo>
                    <a:pt x="653" y="87"/>
                  </a:lnTo>
                  <a:lnTo>
                    <a:pt x="767" y="201"/>
                  </a:lnTo>
                  <a:lnTo>
                    <a:pt x="827" y="272"/>
                  </a:lnTo>
                  <a:lnTo>
                    <a:pt x="854" y="293"/>
                  </a:lnTo>
                  <a:lnTo>
                    <a:pt x="886" y="315"/>
                  </a:lnTo>
                  <a:lnTo>
                    <a:pt x="897" y="326"/>
                  </a:lnTo>
                  <a:lnTo>
                    <a:pt x="914" y="337"/>
                  </a:lnTo>
                  <a:lnTo>
                    <a:pt x="930" y="342"/>
                  </a:lnTo>
                  <a:lnTo>
                    <a:pt x="941" y="348"/>
                  </a:lnTo>
                  <a:lnTo>
                    <a:pt x="952" y="348"/>
                  </a:lnTo>
                  <a:lnTo>
                    <a:pt x="957" y="348"/>
                  </a:lnTo>
                  <a:lnTo>
                    <a:pt x="962" y="353"/>
                  </a:lnTo>
                  <a:lnTo>
                    <a:pt x="968" y="353"/>
                  </a:lnTo>
                </a:path>
              </a:pathLst>
            </a:custGeom>
            <a:noFill/>
            <a:ln w="0">
              <a:solidFill>
                <a:srgbClr val="00FF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1" name="Freeform 92"/>
            <p:cNvSpPr>
              <a:spLocks/>
            </p:cNvSpPr>
            <p:nvPr/>
          </p:nvSpPr>
          <p:spPr bwMode="auto">
            <a:xfrm>
              <a:off x="3004" y="1168"/>
              <a:ext cx="897" cy="565"/>
            </a:xfrm>
            <a:custGeom>
              <a:avLst/>
              <a:gdLst>
                <a:gd name="T0" fmla="*/ 0 w 897"/>
                <a:gd name="T1" fmla="*/ 478 h 565"/>
                <a:gd name="T2" fmla="*/ 0 w 897"/>
                <a:gd name="T3" fmla="*/ 478 h 565"/>
                <a:gd name="T4" fmla="*/ 5 w 897"/>
                <a:gd name="T5" fmla="*/ 478 h 565"/>
                <a:gd name="T6" fmla="*/ 11 w 897"/>
                <a:gd name="T7" fmla="*/ 478 h 565"/>
                <a:gd name="T8" fmla="*/ 11 w 897"/>
                <a:gd name="T9" fmla="*/ 478 h 565"/>
                <a:gd name="T10" fmla="*/ 16 w 897"/>
                <a:gd name="T11" fmla="*/ 478 h 565"/>
                <a:gd name="T12" fmla="*/ 22 w 897"/>
                <a:gd name="T13" fmla="*/ 478 h 565"/>
                <a:gd name="T14" fmla="*/ 22 w 897"/>
                <a:gd name="T15" fmla="*/ 478 h 565"/>
                <a:gd name="T16" fmla="*/ 27 w 897"/>
                <a:gd name="T17" fmla="*/ 478 h 565"/>
                <a:gd name="T18" fmla="*/ 33 w 897"/>
                <a:gd name="T19" fmla="*/ 473 h 565"/>
                <a:gd name="T20" fmla="*/ 33 w 897"/>
                <a:gd name="T21" fmla="*/ 473 h 565"/>
                <a:gd name="T22" fmla="*/ 38 w 897"/>
                <a:gd name="T23" fmla="*/ 473 h 565"/>
                <a:gd name="T24" fmla="*/ 49 w 897"/>
                <a:gd name="T25" fmla="*/ 473 h 565"/>
                <a:gd name="T26" fmla="*/ 65 w 897"/>
                <a:gd name="T27" fmla="*/ 467 h 565"/>
                <a:gd name="T28" fmla="*/ 76 w 897"/>
                <a:gd name="T29" fmla="*/ 456 h 565"/>
                <a:gd name="T30" fmla="*/ 92 w 897"/>
                <a:gd name="T31" fmla="*/ 451 h 565"/>
                <a:gd name="T32" fmla="*/ 120 w 897"/>
                <a:gd name="T33" fmla="*/ 429 h 565"/>
                <a:gd name="T34" fmla="*/ 152 w 897"/>
                <a:gd name="T35" fmla="*/ 397 h 565"/>
                <a:gd name="T36" fmla="*/ 277 w 897"/>
                <a:gd name="T37" fmla="*/ 228 h 565"/>
                <a:gd name="T38" fmla="*/ 337 w 897"/>
                <a:gd name="T39" fmla="*/ 136 h 565"/>
                <a:gd name="T40" fmla="*/ 364 w 897"/>
                <a:gd name="T41" fmla="*/ 98 h 565"/>
                <a:gd name="T42" fmla="*/ 397 w 897"/>
                <a:gd name="T43" fmla="*/ 65 h 565"/>
                <a:gd name="T44" fmla="*/ 424 w 897"/>
                <a:gd name="T45" fmla="*/ 38 h 565"/>
                <a:gd name="T46" fmla="*/ 451 w 897"/>
                <a:gd name="T47" fmla="*/ 16 h 565"/>
                <a:gd name="T48" fmla="*/ 467 w 897"/>
                <a:gd name="T49" fmla="*/ 6 h 565"/>
                <a:gd name="T50" fmla="*/ 473 w 897"/>
                <a:gd name="T51" fmla="*/ 6 h 565"/>
                <a:gd name="T52" fmla="*/ 484 w 897"/>
                <a:gd name="T53" fmla="*/ 0 h 565"/>
                <a:gd name="T54" fmla="*/ 489 w 897"/>
                <a:gd name="T55" fmla="*/ 0 h 565"/>
                <a:gd name="T56" fmla="*/ 495 w 897"/>
                <a:gd name="T57" fmla="*/ 0 h 565"/>
                <a:gd name="T58" fmla="*/ 495 w 897"/>
                <a:gd name="T59" fmla="*/ 0 h 565"/>
                <a:gd name="T60" fmla="*/ 500 w 897"/>
                <a:gd name="T61" fmla="*/ 0 h 565"/>
                <a:gd name="T62" fmla="*/ 505 w 897"/>
                <a:gd name="T63" fmla="*/ 0 h 565"/>
                <a:gd name="T64" fmla="*/ 505 w 897"/>
                <a:gd name="T65" fmla="*/ 0 h 565"/>
                <a:gd name="T66" fmla="*/ 511 w 897"/>
                <a:gd name="T67" fmla="*/ 0 h 565"/>
                <a:gd name="T68" fmla="*/ 516 w 897"/>
                <a:gd name="T69" fmla="*/ 0 h 565"/>
                <a:gd name="T70" fmla="*/ 516 w 897"/>
                <a:gd name="T71" fmla="*/ 0 h 565"/>
                <a:gd name="T72" fmla="*/ 522 w 897"/>
                <a:gd name="T73" fmla="*/ 0 h 565"/>
                <a:gd name="T74" fmla="*/ 527 w 897"/>
                <a:gd name="T75" fmla="*/ 0 h 565"/>
                <a:gd name="T76" fmla="*/ 533 w 897"/>
                <a:gd name="T77" fmla="*/ 0 h 565"/>
                <a:gd name="T78" fmla="*/ 538 w 897"/>
                <a:gd name="T79" fmla="*/ 6 h 565"/>
                <a:gd name="T80" fmla="*/ 549 w 897"/>
                <a:gd name="T81" fmla="*/ 6 h 565"/>
                <a:gd name="T82" fmla="*/ 554 w 897"/>
                <a:gd name="T83" fmla="*/ 11 h 565"/>
                <a:gd name="T84" fmla="*/ 571 w 897"/>
                <a:gd name="T85" fmla="*/ 16 h 565"/>
                <a:gd name="T86" fmla="*/ 587 w 897"/>
                <a:gd name="T87" fmla="*/ 33 h 565"/>
                <a:gd name="T88" fmla="*/ 603 w 897"/>
                <a:gd name="T89" fmla="*/ 49 h 565"/>
                <a:gd name="T90" fmla="*/ 636 w 897"/>
                <a:gd name="T91" fmla="*/ 82 h 565"/>
                <a:gd name="T92" fmla="*/ 696 w 897"/>
                <a:gd name="T93" fmla="*/ 179 h 565"/>
                <a:gd name="T94" fmla="*/ 750 w 897"/>
                <a:gd name="T95" fmla="*/ 288 h 565"/>
                <a:gd name="T96" fmla="*/ 810 w 897"/>
                <a:gd name="T97" fmla="*/ 413 h 565"/>
                <a:gd name="T98" fmla="*/ 870 w 897"/>
                <a:gd name="T99" fmla="*/ 522 h 565"/>
                <a:gd name="T100" fmla="*/ 897 w 897"/>
                <a:gd name="T101" fmla="*/ 565 h 56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97"/>
                <a:gd name="T154" fmla="*/ 0 h 565"/>
                <a:gd name="T155" fmla="*/ 897 w 897"/>
                <a:gd name="T156" fmla="*/ 565 h 56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97" h="565">
                  <a:moveTo>
                    <a:pt x="0" y="478"/>
                  </a:moveTo>
                  <a:lnTo>
                    <a:pt x="0" y="478"/>
                  </a:lnTo>
                  <a:lnTo>
                    <a:pt x="5" y="478"/>
                  </a:lnTo>
                  <a:lnTo>
                    <a:pt x="11" y="478"/>
                  </a:lnTo>
                  <a:lnTo>
                    <a:pt x="16" y="478"/>
                  </a:lnTo>
                  <a:lnTo>
                    <a:pt x="22" y="478"/>
                  </a:lnTo>
                  <a:lnTo>
                    <a:pt x="27" y="478"/>
                  </a:lnTo>
                  <a:lnTo>
                    <a:pt x="33" y="473"/>
                  </a:lnTo>
                  <a:lnTo>
                    <a:pt x="38" y="473"/>
                  </a:lnTo>
                  <a:lnTo>
                    <a:pt x="49" y="473"/>
                  </a:lnTo>
                  <a:lnTo>
                    <a:pt x="65" y="467"/>
                  </a:lnTo>
                  <a:lnTo>
                    <a:pt x="76" y="456"/>
                  </a:lnTo>
                  <a:lnTo>
                    <a:pt x="92" y="451"/>
                  </a:lnTo>
                  <a:lnTo>
                    <a:pt x="120" y="429"/>
                  </a:lnTo>
                  <a:lnTo>
                    <a:pt x="152" y="397"/>
                  </a:lnTo>
                  <a:lnTo>
                    <a:pt x="277" y="228"/>
                  </a:lnTo>
                  <a:lnTo>
                    <a:pt x="337" y="136"/>
                  </a:lnTo>
                  <a:lnTo>
                    <a:pt x="364" y="98"/>
                  </a:lnTo>
                  <a:lnTo>
                    <a:pt x="397" y="65"/>
                  </a:lnTo>
                  <a:lnTo>
                    <a:pt x="424" y="38"/>
                  </a:lnTo>
                  <a:lnTo>
                    <a:pt x="451" y="16"/>
                  </a:lnTo>
                  <a:lnTo>
                    <a:pt x="467" y="6"/>
                  </a:lnTo>
                  <a:lnTo>
                    <a:pt x="473" y="6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5" y="0"/>
                  </a:lnTo>
                  <a:lnTo>
                    <a:pt x="511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8" y="6"/>
                  </a:lnTo>
                  <a:lnTo>
                    <a:pt x="549" y="6"/>
                  </a:lnTo>
                  <a:lnTo>
                    <a:pt x="554" y="11"/>
                  </a:lnTo>
                  <a:lnTo>
                    <a:pt x="571" y="16"/>
                  </a:lnTo>
                  <a:lnTo>
                    <a:pt x="587" y="33"/>
                  </a:lnTo>
                  <a:lnTo>
                    <a:pt x="603" y="49"/>
                  </a:lnTo>
                  <a:lnTo>
                    <a:pt x="636" y="82"/>
                  </a:lnTo>
                  <a:lnTo>
                    <a:pt x="696" y="179"/>
                  </a:lnTo>
                  <a:lnTo>
                    <a:pt x="750" y="288"/>
                  </a:lnTo>
                  <a:lnTo>
                    <a:pt x="810" y="413"/>
                  </a:lnTo>
                  <a:lnTo>
                    <a:pt x="870" y="522"/>
                  </a:lnTo>
                  <a:lnTo>
                    <a:pt x="897" y="565"/>
                  </a:lnTo>
                </a:path>
              </a:pathLst>
            </a:custGeom>
            <a:noFill/>
            <a:ln w="0">
              <a:solidFill>
                <a:srgbClr val="00FF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2" name="Freeform 93"/>
            <p:cNvSpPr>
              <a:spLocks/>
            </p:cNvSpPr>
            <p:nvPr/>
          </p:nvSpPr>
          <p:spPr bwMode="auto">
            <a:xfrm>
              <a:off x="3901" y="1445"/>
              <a:ext cx="342" cy="375"/>
            </a:xfrm>
            <a:custGeom>
              <a:avLst/>
              <a:gdLst>
                <a:gd name="T0" fmla="*/ 0 w 342"/>
                <a:gd name="T1" fmla="*/ 288 h 375"/>
                <a:gd name="T2" fmla="*/ 27 w 342"/>
                <a:gd name="T3" fmla="*/ 326 h 375"/>
                <a:gd name="T4" fmla="*/ 43 w 342"/>
                <a:gd name="T5" fmla="*/ 342 h 375"/>
                <a:gd name="T6" fmla="*/ 60 w 342"/>
                <a:gd name="T7" fmla="*/ 353 h 375"/>
                <a:gd name="T8" fmla="*/ 71 w 342"/>
                <a:gd name="T9" fmla="*/ 364 h 375"/>
                <a:gd name="T10" fmla="*/ 81 w 342"/>
                <a:gd name="T11" fmla="*/ 370 h 375"/>
                <a:gd name="T12" fmla="*/ 87 w 342"/>
                <a:gd name="T13" fmla="*/ 370 h 375"/>
                <a:gd name="T14" fmla="*/ 87 w 342"/>
                <a:gd name="T15" fmla="*/ 375 h 375"/>
                <a:gd name="T16" fmla="*/ 92 w 342"/>
                <a:gd name="T17" fmla="*/ 375 h 375"/>
                <a:gd name="T18" fmla="*/ 98 w 342"/>
                <a:gd name="T19" fmla="*/ 375 h 375"/>
                <a:gd name="T20" fmla="*/ 98 w 342"/>
                <a:gd name="T21" fmla="*/ 375 h 375"/>
                <a:gd name="T22" fmla="*/ 103 w 342"/>
                <a:gd name="T23" fmla="*/ 375 h 375"/>
                <a:gd name="T24" fmla="*/ 103 w 342"/>
                <a:gd name="T25" fmla="*/ 375 h 375"/>
                <a:gd name="T26" fmla="*/ 109 w 342"/>
                <a:gd name="T27" fmla="*/ 375 h 375"/>
                <a:gd name="T28" fmla="*/ 109 w 342"/>
                <a:gd name="T29" fmla="*/ 375 h 375"/>
                <a:gd name="T30" fmla="*/ 114 w 342"/>
                <a:gd name="T31" fmla="*/ 375 h 375"/>
                <a:gd name="T32" fmla="*/ 119 w 342"/>
                <a:gd name="T33" fmla="*/ 375 h 375"/>
                <a:gd name="T34" fmla="*/ 119 w 342"/>
                <a:gd name="T35" fmla="*/ 375 h 375"/>
                <a:gd name="T36" fmla="*/ 125 w 342"/>
                <a:gd name="T37" fmla="*/ 375 h 375"/>
                <a:gd name="T38" fmla="*/ 130 w 342"/>
                <a:gd name="T39" fmla="*/ 375 h 375"/>
                <a:gd name="T40" fmla="*/ 136 w 342"/>
                <a:gd name="T41" fmla="*/ 370 h 375"/>
                <a:gd name="T42" fmla="*/ 141 w 342"/>
                <a:gd name="T43" fmla="*/ 370 h 375"/>
                <a:gd name="T44" fmla="*/ 152 w 342"/>
                <a:gd name="T45" fmla="*/ 364 h 375"/>
                <a:gd name="T46" fmla="*/ 157 w 342"/>
                <a:gd name="T47" fmla="*/ 359 h 375"/>
                <a:gd name="T48" fmla="*/ 174 w 342"/>
                <a:gd name="T49" fmla="*/ 348 h 375"/>
                <a:gd name="T50" fmla="*/ 206 w 342"/>
                <a:gd name="T51" fmla="*/ 310 h 375"/>
                <a:gd name="T52" fmla="*/ 234 w 342"/>
                <a:gd name="T53" fmla="*/ 266 h 375"/>
                <a:gd name="T54" fmla="*/ 261 w 342"/>
                <a:gd name="T55" fmla="*/ 207 h 375"/>
                <a:gd name="T56" fmla="*/ 326 w 342"/>
                <a:gd name="T57" fmla="*/ 49 h 375"/>
                <a:gd name="T58" fmla="*/ 342 w 342"/>
                <a:gd name="T59" fmla="*/ 0 h 37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42"/>
                <a:gd name="T91" fmla="*/ 0 h 375"/>
                <a:gd name="T92" fmla="*/ 342 w 342"/>
                <a:gd name="T93" fmla="*/ 375 h 375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42" h="375">
                  <a:moveTo>
                    <a:pt x="0" y="288"/>
                  </a:moveTo>
                  <a:lnTo>
                    <a:pt x="27" y="326"/>
                  </a:lnTo>
                  <a:lnTo>
                    <a:pt x="43" y="342"/>
                  </a:lnTo>
                  <a:lnTo>
                    <a:pt x="60" y="353"/>
                  </a:lnTo>
                  <a:lnTo>
                    <a:pt x="71" y="364"/>
                  </a:lnTo>
                  <a:lnTo>
                    <a:pt x="81" y="370"/>
                  </a:lnTo>
                  <a:lnTo>
                    <a:pt x="87" y="370"/>
                  </a:lnTo>
                  <a:lnTo>
                    <a:pt x="87" y="375"/>
                  </a:lnTo>
                  <a:lnTo>
                    <a:pt x="92" y="375"/>
                  </a:lnTo>
                  <a:lnTo>
                    <a:pt x="98" y="375"/>
                  </a:lnTo>
                  <a:lnTo>
                    <a:pt x="103" y="375"/>
                  </a:lnTo>
                  <a:lnTo>
                    <a:pt x="109" y="375"/>
                  </a:lnTo>
                  <a:lnTo>
                    <a:pt x="114" y="375"/>
                  </a:lnTo>
                  <a:lnTo>
                    <a:pt x="119" y="375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6" y="370"/>
                  </a:lnTo>
                  <a:lnTo>
                    <a:pt x="141" y="370"/>
                  </a:lnTo>
                  <a:lnTo>
                    <a:pt x="152" y="364"/>
                  </a:lnTo>
                  <a:lnTo>
                    <a:pt x="157" y="359"/>
                  </a:lnTo>
                  <a:lnTo>
                    <a:pt x="174" y="348"/>
                  </a:lnTo>
                  <a:lnTo>
                    <a:pt x="206" y="310"/>
                  </a:lnTo>
                  <a:lnTo>
                    <a:pt x="234" y="266"/>
                  </a:lnTo>
                  <a:lnTo>
                    <a:pt x="261" y="207"/>
                  </a:lnTo>
                  <a:lnTo>
                    <a:pt x="326" y="49"/>
                  </a:lnTo>
                  <a:lnTo>
                    <a:pt x="342" y="0"/>
                  </a:lnTo>
                </a:path>
              </a:pathLst>
            </a:custGeom>
            <a:noFill/>
            <a:ln w="0">
              <a:solidFill>
                <a:srgbClr val="00FF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3" name="Freeform 94"/>
            <p:cNvSpPr>
              <a:spLocks/>
            </p:cNvSpPr>
            <p:nvPr/>
          </p:nvSpPr>
          <p:spPr bwMode="auto">
            <a:xfrm>
              <a:off x="1389" y="1364"/>
              <a:ext cx="854" cy="184"/>
            </a:xfrm>
            <a:custGeom>
              <a:avLst/>
              <a:gdLst>
                <a:gd name="T0" fmla="*/ 0 w 854"/>
                <a:gd name="T1" fmla="*/ 136 h 184"/>
                <a:gd name="T2" fmla="*/ 17 w 854"/>
                <a:gd name="T3" fmla="*/ 130 h 184"/>
                <a:gd name="T4" fmla="*/ 28 w 854"/>
                <a:gd name="T5" fmla="*/ 130 h 184"/>
                <a:gd name="T6" fmla="*/ 60 w 854"/>
                <a:gd name="T7" fmla="*/ 119 h 184"/>
                <a:gd name="T8" fmla="*/ 87 w 854"/>
                <a:gd name="T9" fmla="*/ 114 h 184"/>
                <a:gd name="T10" fmla="*/ 120 w 854"/>
                <a:gd name="T11" fmla="*/ 97 h 184"/>
                <a:gd name="T12" fmla="*/ 185 w 854"/>
                <a:gd name="T13" fmla="*/ 70 h 184"/>
                <a:gd name="T14" fmla="*/ 245 w 854"/>
                <a:gd name="T15" fmla="*/ 43 h 184"/>
                <a:gd name="T16" fmla="*/ 305 w 854"/>
                <a:gd name="T17" fmla="*/ 16 h 184"/>
                <a:gd name="T18" fmla="*/ 321 w 854"/>
                <a:gd name="T19" fmla="*/ 11 h 184"/>
                <a:gd name="T20" fmla="*/ 337 w 854"/>
                <a:gd name="T21" fmla="*/ 11 h 184"/>
                <a:gd name="T22" fmla="*/ 354 w 854"/>
                <a:gd name="T23" fmla="*/ 5 h 184"/>
                <a:gd name="T24" fmla="*/ 359 w 854"/>
                <a:gd name="T25" fmla="*/ 5 h 184"/>
                <a:gd name="T26" fmla="*/ 370 w 854"/>
                <a:gd name="T27" fmla="*/ 5 h 184"/>
                <a:gd name="T28" fmla="*/ 376 w 854"/>
                <a:gd name="T29" fmla="*/ 0 h 184"/>
                <a:gd name="T30" fmla="*/ 381 w 854"/>
                <a:gd name="T31" fmla="*/ 0 h 184"/>
                <a:gd name="T32" fmla="*/ 392 w 854"/>
                <a:gd name="T33" fmla="*/ 0 h 184"/>
                <a:gd name="T34" fmla="*/ 392 w 854"/>
                <a:gd name="T35" fmla="*/ 0 h 184"/>
                <a:gd name="T36" fmla="*/ 397 w 854"/>
                <a:gd name="T37" fmla="*/ 0 h 184"/>
                <a:gd name="T38" fmla="*/ 403 w 854"/>
                <a:gd name="T39" fmla="*/ 0 h 184"/>
                <a:gd name="T40" fmla="*/ 403 w 854"/>
                <a:gd name="T41" fmla="*/ 0 h 184"/>
                <a:gd name="T42" fmla="*/ 408 w 854"/>
                <a:gd name="T43" fmla="*/ 0 h 184"/>
                <a:gd name="T44" fmla="*/ 408 w 854"/>
                <a:gd name="T45" fmla="*/ 0 h 184"/>
                <a:gd name="T46" fmla="*/ 414 w 854"/>
                <a:gd name="T47" fmla="*/ 0 h 184"/>
                <a:gd name="T48" fmla="*/ 419 w 854"/>
                <a:gd name="T49" fmla="*/ 0 h 184"/>
                <a:gd name="T50" fmla="*/ 419 w 854"/>
                <a:gd name="T51" fmla="*/ 0 h 184"/>
                <a:gd name="T52" fmla="*/ 424 w 854"/>
                <a:gd name="T53" fmla="*/ 0 h 184"/>
                <a:gd name="T54" fmla="*/ 430 w 854"/>
                <a:gd name="T55" fmla="*/ 0 h 184"/>
                <a:gd name="T56" fmla="*/ 441 w 854"/>
                <a:gd name="T57" fmla="*/ 5 h 184"/>
                <a:gd name="T58" fmla="*/ 446 w 854"/>
                <a:gd name="T59" fmla="*/ 5 h 184"/>
                <a:gd name="T60" fmla="*/ 457 w 854"/>
                <a:gd name="T61" fmla="*/ 5 h 184"/>
                <a:gd name="T62" fmla="*/ 484 w 854"/>
                <a:gd name="T63" fmla="*/ 11 h 184"/>
                <a:gd name="T64" fmla="*/ 511 w 854"/>
                <a:gd name="T65" fmla="*/ 21 h 184"/>
                <a:gd name="T66" fmla="*/ 539 w 854"/>
                <a:gd name="T67" fmla="*/ 32 h 184"/>
                <a:gd name="T68" fmla="*/ 598 w 854"/>
                <a:gd name="T69" fmla="*/ 70 h 184"/>
                <a:gd name="T70" fmla="*/ 718 w 854"/>
                <a:gd name="T71" fmla="*/ 141 h 184"/>
                <a:gd name="T72" fmla="*/ 745 w 854"/>
                <a:gd name="T73" fmla="*/ 157 h 184"/>
                <a:gd name="T74" fmla="*/ 778 w 854"/>
                <a:gd name="T75" fmla="*/ 174 h 184"/>
                <a:gd name="T76" fmla="*/ 794 w 854"/>
                <a:gd name="T77" fmla="*/ 179 h 184"/>
                <a:gd name="T78" fmla="*/ 805 w 854"/>
                <a:gd name="T79" fmla="*/ 179 h 184"/>
                <a:gd name="T80" fmla="*/ 816 w 854"/>
                <a:gd name="T81" fmla="*/ 184 h 184"/>
                <a:gd name="T82" fmla="*/ 821 w 854"/>
                <a:gd name="T83" fmla="*/ 184 h 184"/>
                <a:gd name="T84" fmla="*/ 827 w 854"/>
                <a:gd name="T85" fmla="*/ 184 h 184"/>
                <a:gd name="T86" fmla="*/ 832 w 854"/>
                <a:gd name="T87" fmla="*/ 184 h 184"/>
                <a:gd name="T88" fmla="*/ 838 w 854"/>
                <a:gd name="T89" fmla="*/ 184 h 184"/>
                <a:gd name="T90" fmla="*/ 838 w 854"/>
                <a:gd name="T91" fmla="*/ 184 h 184"/>
                <a:gd name="T92" fmla="*/ 843 w 854"/>
                <a:gd name="T93" fmla="*/ 184 h 184"/>
                <a:gd name="T94" fmla="*/ 848 w 854"/>
                <a:gd name="T95" fmla="*/ 184 h 184"/>
                <a:gd name="T96" fmla="*/ 848 w 854"/>
                <a:gd name="T97" fmla="*/ 184 h 184"/>
                <a:gd name="T98" fmla="*/ 854 w 854"/>
                <a:gd name="T99" fmla="*/ 184 h 18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54"/>
                <a:gd name="T151" fmla="*/ 0 h 184"/>
                <a:gd name="T152" fmla="*/ 854 w 854"/>
                <a:gd name="T153" fmla="*/ 184 h 18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54" h="184">
                  <a:moveTo>
                    <a:pt x="0" y="136"/>
                  </a:moveTo>
                  <a:lnTo>
                    <a:pt x="17" y="130"/>
                  </a:lnTo>
                  <a:lnTo>
                    <a:pt x="28" y="130"/>
                  </a:lnTo>
                  <a:lnTo>
                    <a:pt x="60" y="119"/>
                  </a:lnTo>
                  <a:lnTo>
                    <a:pt x="87" y="114"/>
                  </a:lnTo>
                  <a:lnTo>
                    <a:pt x="120" y="97"/>
                  </a:lnTo>
                  <a:lnTo>
                    <a:pt x="185" y="70"/>
                  </a:lnTo>
                  <a:lnTo>
                    <a:pt x="245" y="43"/>
                  </a:lnTo>
                  <a:lnTo>
                    <a:pt x="305" y="16"/>
                  </a:lnTo>
                  <a:lnTo>
                    <a:pt x="321" y="11"/>
                  </a:lnTo>
                  <a:lnTo>
                    <a:pt x="337" y="11"/>
                  </a:lnTo>
                  <a:lnTo>
                    <a:pt x="354" y="5"/>
                  </a:lnTo>
                  <a:lnTo>
                    <a:pt x="359" y="5"/>
                  </a:lnTo>
                  <a:lnTo>
                    <a:pt x="370" y="5"/>
                  </a:lnTo>
                  <a:lnTo>
                    <a:pt x="376" y="0"/>
                  </a:lnTo>
                  <a:lnTo>
                    <a:pt x="381" y="0"/>
                  </a:lnTo>
                  <a:lnTo>
                    <a:pt x="392" y="0"/>
                  </a:lnTo>
                  <a:lnTo>
                    <a:pt x="397" y="0"/>
                  </a:lnTo>
                  <a:lnTo>
                    <a:pt x="403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19" y="0"/>
                  </a:lnTo>
                  <a:lnTo>
                    <a:pt x="424" y="0"/>
                  </a:lnTo>
                  <a:lnTo>
                    <a:pt x="430" y="0"/>
                  </a:lnTo>
                  <a:lnTo>
                    <a:pt x="441" y="5"/>
                  </a:lnTo>
                  <a:lnTo>
                    <a:pt x="446" y="5"/>
                  </a:lnTo>
                  <a:lnTo>
                    <a:pt x="457" y="5"/>
                  </a:lnTo>
                  <a:lnTo>
                    <a:pt x="484" y="11"/>
                  </a:lnTo>
                  <a:lnTo>
                    <a:pt x="511" y="21"/>
                  </a:lnTo>
                  <a:lnTo>
                    <a:pt x="539" y="32"/>
                  </a:lnTo>
                  <a:lnTo>
                    <a:pt x="598" y="70"/>
                  </a:lnTo>
                  <a:lnTo>
                    <a:pt x="718" y="141"/>
                  </a:lnTo>
                  <a:lnTo>
                    <a:pt x="745" y="157"/>
                  </a:lnTo>
                  <a:lnTo>
                    <a:pt x="778" y="174"/>
                  </a:lnTo>
                  <a:lnTo>
                    <a:pt x="794" y="179"/>
                  </a:lnTo>
                  <a:lnTo>
                    <a:pt x="805" y="179"/>
                  </a:lnTo>
                  <a:lnTo>
                    <a:pt x="816" y="184"/>
                  </a:lnTo>
                  <a:lnTo>
                    <a:pt x="821" y="184"/>
                  </a:lnTo>
                  <a:lnTo>
                    <a:pt x="827" y="184"/>
                  </a:lnTo>
                  <a:lnTo>
                    <a:pt x="832" y="184"/>
                  </a:lnTo>
                  <a:lnTo>
                    <a:pt x="838" y="184"/>
                  </a:lnTo>
                  <a:lnTo>
                    <a:pt x="843" y="184"/>
                  </a:lnTo>
                  <a:lnTo>
                    <a:pt x="848" y="184"/>
                  </a:lnTo>
                  <a:lnTo>
                    <a:pt x="854" y="184"/>
                  </a:lnTo>
                </a:path>
              </a:pathLst>
            </a:custGeom>
            <a:noFill/>
            <a:ln w="0">
              <a:solidFill>
                <a:srgbClr val="00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4" name="Freeform 95"/>
            <p:cNvSpPr>
              <a:spLocks/>
            </p:cNvSpPr>
            <p:nvPr/>
          </p:nvSpPr>
          <p:spPr bwMode="auto">
            <a:xfrm>
              <a:off x="2243" y="1293"/>
              <a:ext cx="864" cy="348"/>
            </a:xfrm>
            <a:custGeom>
              <a:avLst/>
              <a:gdLst>
                <a:gd name="T0" fmla="*/ 0 w 864"/>
                <a:gd name="T1" fmla="*/ 255 h 348"/>
                <a:gd name="T2" fmla="*/ 5 w 864"/>
                <a:gd name="T3" fmla="*/ 255 h 348"/>
                <a:gd name="T4" fmla="*/ 5 w 864"/>
                <a:gd name="T5" fmla="*/ 255 h 348"/>
                <a:gd name="T6" fmla="*/ 11 w 864"/>
                <a:gd name="T7" fmla="*/ 255 h 348"/>
                <a:gd name="T8" fmla="*/ 11 w 864"/>
                <a:gd name="T9" fmla="*/ 255 h 348"/>
                <a:gd name="T10" fmla="*/ 16 w 864"/>
                <a:gd name="T11" fmla="*/ 255 h 348"/>
                <a:gd name="T12" fmla="*/ 22 w 864"/>
                <a:gd name="T13" fmla="*/ 255 h 348"/>
                <a:gd name="T14" fmla="*/ 27 w 864"/>
                <a:gd name="T15" fmla="*/ 255 h 348"/>
                <a:gd name="T16" fmla="*/ 43 w 864"/>
                <a:gd name="T17" fmla="*/ 250 h 348"/>
                <a:gd name="T18" fmla="*/ 54 w 864"/>
                <a:gd name="T19" fmla="*/ 250 h 348"/>
                <a:gd name="T20" fmla="*/ 71 w 864"/>
                <a:gd name="T21" fmla="*/ 245 h 348"/>
                <a:gd name="T22" fmla="*/ 103 w 864"/>
                <a:gd name="T23" fmla="*/ 228 h 348"/>
                <a:gd name="T24" fmla="*/ 136 w 864"/>
                <a:gd name="T25" fmla="*/ 207 h 348"/>
                <a:gd name="T26" fmla="*/ 163 w 864"/>
                <a:gd name="T27" fmla="*/ 185 h 348"/>
                <a:gd name="T28" fmla="*/ 223 w 864"/>
                <a:gd name="T29" fmla="*/ 141 h 348"/>
                <a:gd name="T30" fmla="*/ 277 w 864"/>
                <a:gd name="T31" fmla="*/ 92 h 348"/>
                <a:gd name="T32" fmla="*/ 304 w 864"/>
                <a:gd name="T33" fmla="*/ 65 h 348"/>
                <a:gd name="T34" fmla="*/ 337 w 864"/>
                <a:gd name="T35" fmla="*/ 44 h 348"/>
                <a:gd name="T36" fmla="*/ 364 w 864"/>
                <a:gd name="T37" fmla="*/ 27 h 348"/>
                <a:gd name="T38" fmla="*/ 397 w 864"/>
                <a:gd name="T39" fmla="*/ 11 h 348"/>
                <a:gd name="T40" fmla="*/ 408 w 864"/>
                <a:gd name="T41" fmla="*/ 6 h 348"/>
                <a:gd name="T42" fmla="*/ 418 w 864"/>
                <a:gd name="T43" fmla="*/ 6 h 348"/>
                <a:gd name="T44" fmla="*/ 424 w 864"/>
                <a:gd name="T45" fmla="*/ 6 h 348"/>
                <a:gd name="T46" fmla="*/ 429 w 864"/>
                <a:gd name="T47" fmla="*/ 6 h 348"/>
                <a:gd name="T48" fmla="*/ 435 w 864"/>
                <a:gd name="T49" fmla="*/ 6 h 348"/>
                <a:gd name="T50" fmla="*/ 435 w 864"/>
                <a:gd name="T51" fmla="*/ 6 h 348"/>
                <a:gd name="T52" fmla="*/ 440 w 864"/>
                <a:gd name="T53" fmla="*/ 0 h 348"/>
                <a:gd name="T54" fmla="*/ 440 w 864"/>
                <a:gd name="T55" fmla="*/ 0 h 348"/>
                <a:gd name="T56" fmla="*/ 440 w 864"/>
                <a:gd name="T57" fmla="*/ 0 h 348"/>
                <a:gd name="T58" fmla="*/ 446 w 864"/>
                <a:gd name="T59" fmla="*/ 0 h 348"/>
                <a:gd name="T60" fmla="*/ 446 w 864"/>
                <a:gd name="T61" fmla="*/ 0 h 348"/>
                <a:gd name="T62" fmla="*/ 446 w 864"/>
                <a:gd name="T63" fmla="*/ 0 h 348"/>
                <a:gd name="T64" fmla="*/ 451 w 864"/>
                <a:gd name="T65" fmla="*/ 0 h 348"/>
                <a:gd name="T66" fmla="*/ 457 w 864"/>
                <a:gd name="T67" fmla="*/ 0 h 348"/>
                <a:gd name="T68" fmla="*/ 457 w 864"/>
                <a:gd name="T69" fmla="*/ 0 h 348"/>
                <a:gd name="T70" fmla="*/ 462 w 864"/>
                <a:gd name="T71" fmla="*/ 6 h 348"/>
                <a:gd name="T72" fmla="*/ 462 w 864"/>
                <a:gd name="T73" fmla="*/ 6 h 348"/>
                <a:gd name="T74" fmla="*/ 473 w 864"/>
                <a:gd name="T75" fmla="*/ 6 h 348"/>
                <a:gd name="T76" fmla="*/ 478 w 864"/>
                <a:gd name="T77" fmla="*/ 6 h 348"/>
                <a:gd name="T78" fmla="*/ 489 w 864"/>
                <a:gd name="T79" fmla="*/ 6 h 348"/>
                <a:gd name="T80" fmla="*/ 500 w 864"/>
                <a:gd name="T81" fmla="*/ 11 h 348"/>
                <a:gd name="T82" fmla="*/ 516 w 864"/>
                <a:gd name="T83" fmla="*/ 16 h 348"/>
                <a:gd name="T84" fmla="*/ 543 w 864"/>
                <a:gd name="T85" fmla="*/ 38 h 348"/>
                <a:gd name="T86" fmla="*/ 576 w 864"/>
                <a:gd name="T87" fmla="*/ 60 h 348"/>
                <a:gd name="T88" fmla="*/ 690 w 864"/>
                <a:gd name="T89" fmla="*/ 190 h 348"/>
                <a:gd name="T90" fmla="*/ 755 w 864"/>
                <a:gd name="T91" fmla="*/ 266 h 348"/>
                <a:gd name="T92" fmla="*/ 783 w 864"/>
                <a:gd name="T93" fmla="*/ 293 h 348"/>
                <a:gd name="T94" fmla="*/ 810 w 864"/>
                <a:gd name="T95" fmla="*/ 321 h 348"/>
                <a:gd name="T96" fmla="*/ 842 w 864"/>
                <a:gd name="T97" fmla="*/ 337 h 348"/>
                <a:gd name="T98" fmla="*/ 859 w 864"/>
                <a:gd name="T99" fmla="*/ 342 h 348"/>
                <a:gd name="T100" fmla="*/ 864 w 864"/>
                <a:gd name="T101" fmla="*/ 348 h 34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64"/>
                <a:gd name="T154" fmla="*/ 0 h 348"/>
                <a:gd name="T155" fmla="*/ 864 w 864"/>
                <a:gd name="T156" fmla="*/ 348 h 34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64" h="348">
                  <a:moveTo>
                    <a:pt x="0" y="255"/>
                  </a:moveTo>
                  <a:lnTo>
                    <a:pt x="5" y="255"/>
                  </a:lnTo>
                  <a:lnTo>
                    <a:pt x="11" y="255"/>
                  </a:lnTo>
                  <a:lnTo>
                    <a:pt x="16" y="255"/>
                  </a:lnTo>
                  <a:lnTo>
                    <a:pt x="22" y="255"/>
                  </a:lnTo>
                  <a:lnTo>
                    <a:pt x="27" y="255"/>
                  </a:lnTo>
                  <a:lnTo>
                    <a:pt x="43" y="250"/>
                  </a:lnTo>
                  <a:lnTo>
                    <a:pt x="54" y="250"/>
                  </a:lnTo>
                  <a:lnTo>
                    <a:pt x="71" y="245"/>
                  </a:lnTo>
                  <a:lnTo>
                    <a:pt x="103" y="228"/>
                  </a:lnTo>
                  <a:lnTo>
                    <a:pt x="136" y="207"/>
                  </a:lnTo>
                  <a:lnTo>
                    <a:pt x="163" y="185"/>
                  </a:lnTo>
                  <a:lnTo>
                    <a:pt x="223" y="141"/>
                  </a:lnTo>
                  <a:lnTo>
                    <a:pt x="277" y="92"/>
                  </a:lnTo>
                  <a:lnTo>
                    <a:pt x="304" y="65"/>
                  </a:lnTo>
                  <a:lnTo>
                    <a:pt x="337" y="44"/>
                  </a:lnTo>
                  <a:lnTo>
                    <a:pt x="364" y="27"/>
                  </a:lnTo>
                  <a:lnTo>
                    <a:pt x="397" y="11"/>
                  </a:lnTo>
                  <a:lnTo>
                    <a:pt x="408" y="6"/>
                  </a:lnTo>
                  <a:lnTo>
                    <a:pt x="418" y="6"/>
                  </a:lnTo>
                  <a:lnTo>
                    <a:pt x="424" y="6"/>
                  </a:lnTo>
                  <a:lnTo>
                    <a:pt x="429" y="6"/>
                  </a:lnTo>
                  <a:lnTo>
                    <a:pt x="435" y="6"/>
                  </a:lnTo>
                  <a:lnTo>
                    <a:pt x="440" y="0"/>
                  </a:lnTo>
                  <a:lnTo>
                    <a:pt x="446" y="0"/>
                  </a:lnTo>
                  <a:lnTo>
                    <a:pt x="451" y="0"/>
                  </a:lnTo>
                  <a:lnTo>
                    <a:pt x="457" y="0"/>
                  </a:lnTo>
                  <a:lnTo>
                    <a:pt x="462" y="6"/>
                  </a:lnTo>
                  <a:lnTo>
                    <a:pt x="473" y="6"/>
                  </a:lnTo>
                  <a:lnTo>
                    <a:pt x="478" y="6"/>
                  </a:lnTo>
                  <a:lnTo>
                    <a:pt x="489" y="6"/>
                  </a:lnTo>
                  <a:lnTo>
                    <a:pt x="500" y="11"/>
                  </a:lnTo>
                  <a:lnTo>
                    <a:pt x="516" y="16"/>
                  </a:lnTo>
                  <a:lnTo>
                    <a:pt x="543" y="38"/>
                  </a:lnTo>
                  <a:lnTo>
                    <a:pt x="576" y="60"/>
                  </a:lnTo>
                  <a:lnTo>
                    <a:pt x="690" y="190"/>
                  </a:lnTo>
                  <a:lnTo>
                    <a:pt x="755" y="266"/>
                  </a:lnTo>
                  <a:lnTo>
                    <a:pt x="783" y="293"/>
                  </a:lnTo>
                  <a:lnTo>
                    <a:pt x="810" y="321"/>
                  </a:lnTo>
                  <a:lnTo>
                    <a:pt x="842" y="337"/>
                  </a:lnTo>
                  <a:lnTo>
                    <a:pt x="859" y="342"/>
                  </a:lnTo>
                  <a:lnTo>
                    <a:pt x="864" y="348"/>
                  </a:lnTo>
                </a:path>
              </a:pathLst>
            </a:custGeom>
            <a:noFill/>
            <a:ln w="0">
              <a:solidFill>
                <a:srgbClr val="00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5" name="Freeform 96"/>
            <p:cNvSpPr>
              <a:spLocks/>
            </p:cNvSpPr>
            <p:nvPr/>
          </p:nvSpPr>
          <p:spPr bwMode="auto">
            <a:xfrm>
              <a:off x="3107" y="1168"/>
              <a:ext cx="712" cy="478"/>
            </a:xfrm>
            <a:custGeom>
              <a:avLst/>
              <a:gdLst>
                <a:gd name="T0" fmla="*/ 0 w 712"/>
                <a:gd name="T1" fmla="*/ 473 h 478"/>
                <a:gd name="T2" fmla="*/ 11 w 712"/>
                <a:gd name="T3" fmla="*/ 473 h 478"/>
                <a:gd name="T4" fmla="*/ 11 w 712"/>
                <a:gd name="T5" fmla="*/ 473 h 478"/>
                <a:gd name="T6" fmla="*/ 17 w 712"/>
                <a:gd name="T7" fmla="*/ 473 h 478"/>
                <a:gd name="T8" fmla="*/ 17 w 712"/>
                <a:gd name="T9" fmla="*/ 478 h 478"/>
                <a:gd name="T10" fmla="*/ 22 w 712"/>
                <a:gd name="T11" fmla="*/ 478 h 478"/>
                <a:gd name="T12" fmla="*/ 27 w 712"/>
                <a:gd name="T13" fmla="*/ 478 h 478"/>
                <a:gd name="T14" fmla="*/ 27 w 712"/>
                <a:gd name="T15" fmla="*/ 478 h 478"/>
                <a:gd name="T16" fmla="*/ 33 w 712"/>
                <a:gd name="T17" fmla="*/ 478 h 478"/>
                <a:gd name="T18" fmla="*/ 33 w 712"/>
                <a:gd name="T19" fmla="*/ 478 h 478"/>
                <a:gd name="T20" fmla="*/ 38 w 712"/>
                <a:gd name="T21" fmla="*/ 478 h 478"/>
                <a:gd name="T22" fmla="*/ 44 w 712"/>
                <a:gd name="T23" fmla="*/ 478 h 478"/>
                <a:gd name="T24" fmla="*/ 44 w 712"/>
                <a:gd name="T25" fmla="*/ 478 h 478"/>
                <a:gd name="T26" fmla="*/ 49 w 712"/>
                <a:gd name="T27" fmla="*/ 473 h 478"/>
                <a:gd name="T28" fmla="*/ 49 w 712"/>
                <a:gd name="T29" fmla="*/ 473 h 478"/>
                <a:gd name="T30" fmla="*/ 60 w 712"/>
                <a:gd name="T31" fmla="*/ 473 h 478"/>
                <a:gd name="T32" fmla="*/ 65 w 712"/>
                <a:gd name="T33" fmla="*/ 473 h 478"/>
                <a:gd name="T34" fmla="*/ 82 w 712"/>
                <a:gd name="T35" fmla="*/ 467 h 478"/>
                <a:gd name="T36" fmla="*/ 98 w 712"/>
                <a:gd name="T37" fmla="*/ 456 h 478"/>
                <a:gd name="T38" fmla="*/ 125 w 712"/>
                <a:gd name="T39" fmla="*/ 429 h 478"/>
                <a:gd name="T40" fmla="*/ 158 w 712"/>
                <a:gd name="T41" fmla="*/ 402 h 478"/>
                <a:gd name="T42" fmla="*/ 185 w 712"/>
                <a:gd name="T43" fmla="*/ 370 h 478"/>
                <a:gd name="T44" fmla="*/ 299 w 712"/>
                <a:gd name="T45" fmla="*/ 179 h 478"/>
                <a:gd name="T46" fmla="*/ 359 w 712"/>
                <a:gd name="T47" fmla="*/ 87 h 478"/>
                <a:gd name="T48" fmla="*/ 386 w 712"/>
                <a:gd name="T49" fmla="*/ 54 h 478"/>
                <a:gd name="T50" fmla="*/ 413 w 712"/>
                <a:gd name="T51" fmla="*/ 27 h 478"/>
                <a:gd name="T52" fmla="*/ 430 w 712"/>
                <a:gd name="T53" fmla="*/ 16 h 478"/>
                <a:gd name="T54" fmla="*/ 441 w 712"/>
                <a:gd name="T55" fmla="*/ 11 h 478"/>
                <a:gd name="T56" fmla="*/ 451 w 712"/>
                <a:gd name="T57" fmla="*/ 6 h 478"/>
                <a:gd name="T58" fmla="*/ 457 w 712"/>
                <a:gd name="T59" fmla="*/ 0 h 478"/>
                <a:gd name="T60" fmla="*/ 457 w 712"/>
                <a:gd name="T61" fmla="*/ 0 h 478"/>
                <a:gd name="T62" fmla="*/ 462 w 712"/>
                <a:gd name="T63" fmla="*/ 0 h 478"/>
                <a:gd name="T64" fmla="*/ 468 w 712"/>
                <a:gd name="T65" fmla="*/ 0 h 478"/>
                <a:gd name="T66" fmla="*/ 473 w 712"/>
                <a:gd name="T67" fmla="*/ 0 h 478"/>
                <a:gd name="T68" fmla="*/ 473 w 712"/>
                <a:gd name="T69" fmla="*/ 0 h 478"/>
                <a:gd name="T70" fmla="*/ 479 w 712"/>
                <a:gd name="T71" fmla="*/ 0 h 478"/>
                <a:gd name="T72" fmla="*/ 484 w 712"/>
                <a:gd name="T73" fmla="*/ 0 h 478"/>
                <a:gd name="T74" fmla="*/ 484 w 712"/>
                <a:gd name="T75" fmla="*/ 0 h 478"/>
                <a:gd name="T76" fmla="*/ 489 w 712"/>
                <a:gd name="T77" fmla="*/ 0 h 478"/>
                <a:gd name="T78" fmla="*/ 489 w 712"/>
                <a:gd name="T79" fmla="*/ 0 h 478"/>
                <a:gd name="T80" fmla="*/ 495 w 712"/>
                <a:gd name="T81" fmla="*/ 0 h 478"/>
                <a:gd name="T82" fmla="*/ 500 w 712"/>
                <a:gd name="T83" fmla="*/ 0 h 478"/>
                <a:gd name="T84" fmla="*/ 506 w 712"/>
                <a:gd name="T85" fmla="*/ 0 h 478"/>
                <a:gd name="T86" fmla="*/ 511 w 712"/>
                <a:gd name="T87" fmla="*/ 6 h 478"/>
                <a:gd name="T88" fmla="*/ 517 w 712"/>
                <a:gd name="T89" fmla="*/ 6 h 478"/>
                <a:gd name="T90" fmla="*/ 533 w 712"/>
                <a:gd name="T91" fmla="*/ 16 h 478"/>
                <a:gd name="T92" fmla="*/ 549 w 712"/>
                <a:gd name="T93" fmla="*/ 27 h 478"/>
                <a:gd name="T94" fmla="*/ 566 w 712"/>
                <a:gd name="T95" fmla="*/ 44 h 478"/>
                <a:gd name="T96" fmla="*/ 593 w 712"/>
                <a:gd name="T97" fmla="*/ 87 h 478"/>
                <a:gd name="T98" fmla="*/ 647 w 712"/>
                <a:gd name="T99" fmla="*/ 185 h 478"/>
                <a:gd name="T100" fmla="*/ 712 w 712"/>
                <a:gd name="T101" fmla="*/ 326 h 4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12"/>
                <a:gd name="T154" fmla="*/ 0 h 478"/>
                <a:gd name="T155" fmla="*/ 712 w 712"/>
                <a:gd name="T156" fmla="*/ 478 h 47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12" h="478">
                  <a:moveTo>
                    <a:pt x="0" y="473"/>
                  </a:moveTo>
                  <a:lnTo>
                    <a:pt x="11" y="473"/>
                  </a:lnTo>
                  <a:lnTo>
                    <a:pt x="17" y="473"/>
                  </a:lnTo>
                  <a:lnTo>
                    <a:pt x="17" y="478"/>
                  </a:lnTo>
                  <a:lnTo>
                    <a:pt x="22" y="478"/>
                  </a:lnTo>
                  <a:lnTo>
                    <a:pt x="27" y="478"/>
                  </a:lnTo>
                  <a:lnTo>
                    <a:pt x="33" y="478"/>
                  </a:lnTo>
                  <a:lnTo>
                    <a:pt x="38" y="478"/>
                  </a:lnTo>
                  <a:lnTo>
                    <a:pt x="44" y="478"/>
                  </a:lnTo>
                  <a:lnTo>
                    <a:pt x="49" y="473"/>
                  </a:lnTo>
                  <a:lnTo>
                    <a:pt x="60" y="473"/>
                  </a:lnTo>
                  <a:lnTo>
                    <a:pt x="65" y="473"/>
                  </a:lnTo>
                  <a:lnTo>
                    <a:pt x="82" y="467"/>
                  </a:lnTo>
                  <a:lnTo>
                    <a:pt x="98" y="456"/>
                  </a:lnTo>
                  <a:lnTo>
                    <a:pt x="125" y="429"/>
                  </a:lnTo>
                  <a:lnTo>
                    <a:pt x="158" y="402"/>
                  </a:lnTo>
                  <a:lnTo>
                    <a:pt x="185" y="370"/>
                  </a:lnTo>
                  <a:lnTo>
                    <a:pt x="299" y="179"/>
                  </a:lnTo>
                  <a:lnTo>
                    <a:pt x="359" y="87"/>
                  </a:lnTo>
                  <a:lnTo>
                    <a:pt x="386" y="54"/>
                  </a:lnTo>
                  <a:lnTo>
                    <a:pt x="413" y="27"/>
                  </a:lnTo>
                  <a:lnTo>
                    <a:pt x="430" y="16"/>
                  </a:lnTo>
                  <a:lnTo>
                    <a:pt x="441" y="11"/>
                  </a:lnTo>
                  <a:lnTo>
                    <a:pt x="451" y="6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3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9" y="0"/>
                  </a:lnTo>
                  <a:lnTo>
                    <a:pt x="495" y="0"/>
                  </a:lnTo>
                  <a:lnTo>
                    <a:pt x="500" y="0"/>
                  </a:lnTo>
                  <a:lnTo>
                    <a:pt x="506" y="0"/>
                  </a:lnTo>
                  <a:lnTo>
                    <a:pt x="511" y="6"/>
                  </a:lnTo>
                  <a:lnTo>
                    <a:pt x="517" y="6"/>
                  </a:lnTo>
                  <a:lnTo>
                    <a:pt x="533" y="16"/>
                  </a:lnTo>
                  <a:lnTo>
                    <a:pt x="549" y="27"/>
                  </a:lnTo>
                  <a:lnTo>
                    <a:pt x="566" y="44"/>
                  </a:lnTo>
                  <a:lnTo>
                    <a:pt x="593" y="87"/>
                  </a:lnTo>
                  <a:lnTo>
                    <a:pt x="647" y="185"/>
                  </a:lnTo>
                  <a:lnTo>
                    <a:pt x="712" y="326"/>
                  </a:lnTo>
                </a:path>
              </a:pathLst>
            </a:custGeom>
            <a:noFill/>
            <a:ln w="0">
              <a:solidFill>
                <a:srgbClr val="00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6" name="Freeform 97"/>
            <p:cNvSpPr>
              <a:spLocks/>
            </p:cNvSpPr>
            <p:nvPr/>
          </p:nvSpPr>
          <p:spPr bwMode="auto">
            <a:xfrm>
              <a:off x="3819" y="1445"/>
              <a:ext cx="424" cy="375"/>
            </a:xfrm>
            <a:custGeom>
              <a:avLst/>
              <a:gdLst>
                <a:gd name="T0" fmla="*/ 0 w 424"/>
                <a:gd name="T1" fmla="*/ 49 h 375"/>
                <a:gd name="T2" fmla="*/ 60 w 424"/>
                <a:gd name="T3" fmla="*/ 179 h 375"/>
                <a:gd name="T4" fmla="*/ 87 w 424"/>
                <a:gd name="T5" fmla="*/ 239 h 375"/>
                <a:gd name="T6" fmla="*/ 120 w 424"/>
                <a:gd name="T7" fmla="*/ 294 h 375"/>
                <a:gd name="T8" fmla="*/ 131 w 424"/>
                <a:gd name="T9" fmla="*/ 315 h 375"/>
                <a:gd name="T10" fmla="*/ 147 w 424"/>
                <a:gd name="T11" fmla="*/ 332 h 375"/>
                <a:gd name="T12" fmla="*/ 163 w 424"/>
                <a:gd name="T13" fmla="*/ 348 h 375"/>
                <a:gd name="T14" fmla="*/ 174 w 424"/>
                <a:gd name="T15" fmla="*/ 359 h 375"/>
                <a:gd name="T16" fmla="*/ 185 w 424"/>
                <a:gd name="T17" fmla="*/ 364 h 375"/>
                <a:gd name="T18" fmla="*/ 191 w 424"/>
                <a:gd name="T19" fmla="*/ 370 h 375"/>
                <a:gd name="T20" fmla="*/ 196 w 424"/>
                <a:gd name="T21" fmla="*/ 375 h 375"/>
                <a:gd name="T22" fmla="*/ 201 w 424"/>
                <a:gd name="T23" fmla="*/ 375 h 375"/>
                <a:gd name="T24" fmla="*/ 201 w 424"/>
                <a:gd name="T25" fmla="*/ 375 h 375"/>
                <a:gd name="T26" fmla="*/ 207 w 424"/>
                <a:gd name="T27" fmla="*/ 375 h 375"/>
                <a:gd name="T28" fmla="*/ 212 w 424"/>
                <a:gd name="T29" fmla="*/ 375 h 375"/>
                <a:gd name="T30" fmla="*/ 218 w 424"/>
                <a:gd name="T31" fmla="*/ 375 h 375"/>
                <a:gd name="T32" fmla="*/ 218 w 424"/>
                <a:gd name="T33" fmla="*/ 375 h 375"/>
                <a:gd name="T34" fmla="*/ 223 w 424"/>
                <a:gd name="T35" fmla="*/ 375 h 375"/>
                <a:gd name="T36" fmla="*/ 223 w 424"/>
                <a:gd name="T37" fmla="*/ 375 h 375"/>
                <a:gd name="T38" fmla="*/ 229 w 424"/>
                <a:gd name="T39" fmla="*/ 375 h 375"/>
                <a:gd name="T40" fmla="*/ 229 w 424"/>
                <a:gd name="T41" fmla="*/ 375 h 375"/>
                <a:gd name="T42" fmla="*/ 234 w 424"/>
                <a:gd name="T43" fmla="*/ 375 h 375"/>
                <a:gd name="T44" fmla="*/ 239 w 424"/>
                <a:gd name="T45" fmla="*/ 370 h 375"/>
                <a:gd name="T46" fmla="*/ 250 w 424"/>
                <a:gd name="T47" fmla="*/ 364 h 375"/>
                <a:gd name="T48" fmla="*/ 261 w 424"/>
                <a:gd name="T49" fmla="*/ 359 h 375"/>
                <a:gd name="T50" fmla="*/ 278 w 424"/>
                <a:gd name="T51" fmla="*/ 342 h 375"/>
                <a:gd name="T52" fmla="*/ 288 w 424"/>
                <a:gd name="T53" fmla="*/ 326 h 375"/>
                <a:gd name="T54" fmla="*/ 316 w 424"/>
                <a:gd name="T55" fmla="*/ 283 h 375"/>
                <a:gd name="T56" fmla="*/ 343 w 424"/>
                <a:gd name="T57" fmla="*/ 223 h 375"/>
                <a:gd name="T58" fmla="*/ 408 w 424"/>
                <a:gd name="T59" fmla="*/ 60 h 375"/>
                <a:gd name="T60" fmla="*/ 424 w 424"/>
                <a:gd name="T61" fmla="*/ 0 h 3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24"/>
                <a:gd name="T94" fmla="*/ 0 h 375"/>
                <a:gd name="T95" fmla="*/ 424 w 424"/>
                <a:gd name="T96" fmla="*/ 375 h 3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24" h="375">
                  <a:moveTo>
                    <a:pt x="0" y="49"/>
                  </a:moveTo>
                  <a:lnTo>
                    <a:pt x="60" y="179"/>
                  </a:lnTo>
                  <a:lnTo>
                    <a:pt x="87" y="239"/>
                  </a:lnTo>
                  <a:lnTo>
                    <a:pt x="120" y="294"/>
                  </a:lnTo>
                  <a:lnTo>
                    <a:pt x="131" y="315"/>
                  </a:lnTo>
                  <a:lnTo>
                    <a:pt x="147" y="332"/>
                  </a:lnTo>
                  <a:lnTo>
                    <a:pt x="163" y="348"/>
                  </a:lnTo>
                  <a:lnTo>
                    <a:pt x="174" y="359"/>
                  </a:lnTo>
                  <a:lnTo>
                    <a:pt x="185" y="364"/>
                  </a:lnTo>
                  <a:lnTo>
                    <a:pt x="191" y="370"/>
                  </a:lnTo>
                  <a:lnTo>
                    <a:pt x="196" y="375"/>
                  </a:lnTo>
                  <a:lnTo>
                    <a:pt x="201" y="375"/>
                  </a:lnTo>
                  <a:lnTo>
                    <a:pt x="207" y="375"/>
                  </a:lnTo>
                  <a:lnTo>
                    <a:pt x="212" y="375"/>
                  </a:lnTo>
                  <a:lnTo>
                    <a:pt x="218" y="375"/>
                  </a:lnTo>
                  <a:lnTo>
                    <a:pt x="223" y="375"/>
                  </a:lnTo>
                  <a:lnTo>
                    <a:pt x="229" y="375"/>
                  </a:lnTo>
                  <a:lnTo>
                    <a:pt x="234" y="375"/>
                  </a:lnTo>
                  <a:lnTo>
                    <a:pt x="239" y="370"/>
                  </a:lnTo>
                  <a:lnTo>
                    <a:pt x="250" y="364"/>
                  </a:lnTo>
                  <a:lnTo>
                    <a:pt x="261" y="359"/>
                  </a:lnTo>
                  <a:lnTo>
                    <a:pt x="278" y="342"/>
                  </a:lnTo>
                  <a:lnTo>
                    <a:pt x="288" y="326"/>
                  </a:lnTo>
                  <a:lnTo>
                    <a:pt x="316" y="283"/>
                  </a:lnTo>
                  <a:lnTo>
                    <a:pt x="343" y="223"/>
                  </a:lnTo>
                  <a:lnTo>
                    <a:pt x="408" y="60"/>
                  </a:lnTo>
                  <a:lnTo>
                    <a:pt x="424" y="0"/>
                  </a:lnTo>
                </a:path>
              </a:pathLst>
            </a:custGeom>
            <a:noFill/>
            <a:ln w="0">
              <a:solidFill>
                <a:srgbClr val="00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7" name="Freeform 98"/>
            <p:cNvSpPr>
              <a:spLocks/>
            </p:cNvSpPr>
            <p:nvPr/>
          </p:nvSpPr>
          <p:spPr bwMode="auto">
            <a:xfrm>
              <a:off x="1389" y="1364"/>
              <a:ext cx="636" cy="136"/>
            </a:xfrm>
            <a:custGeom>
              <a:avLst/>
              <a:gdLst>
                <a:gd name="T0" fmla="*/ 0 w 636"/>
                <a:gd name="T1" fmla="*/ 76 h 136"/>
                <a:gd name="T2" fmla="*/ 60 w 636"/>
                <a:gd name="T3" fmla="*/ 97 h 136"/>
                <a:gd name="T4" fmla="*/ 120 w 636"/>
                <a:gd name="T5" fmla="*/ 119 h 136"/>
                <a:gd name="T6" fmla="*/ 131 w 636"/>
                <a:gd name="T7" fmla="*/ 125 h 136"/>
                <a:gd name="T8" fmla="*/ 153 w 636"/>
                <a:gd name="T9" fmla="*/ 130 h 136"/>
                <a:gd name="T10" fmla="*/ 164 w 636"/>
                <a:gd name="T11" fmla="*/ 130 h 136"/>
                <a:gd name="T12" fmla="*/ 180 w 636"/>
                <a:gd name="T13" fmla="*/ 136 h 136"/>
                <a:gd name="T14" fmla="*/ 191 w 636"/>
                <a:gd name="T15" fmla="*/ 136 h 136"/>
                <a:gd name="T16" fmla="*/ 196 w 636"/>
                <a:gd name="T17" fmla="*/ 136 h 136"/>
                <a:gd name="T18" fmla="*/ 202 w 636"/>
                <a:gd name="T19" fmla="*/ 136 h 136"/>
                <a:gd name="T20" fmla="*/ 207 w 636"/>
                <a:gd name="T21" fmla="*/ 136 h 136"/>
                <a:gd name="T22" fmla="*/ 207 w 636"/>
                <a:gd name="T23" fmla="*/ 136 h 136"/>
                <a:gd name="T24" fmla="*/ 212 w 636"/>
                <a:gd name="T25" fmla="*/ 136 h 136"/>
                <a:gd name="T26" fmla="*/ 212 w 636"/>
                <a:gd name="T27" fmla="*/ 136 h 136"/>
                <a:gd name="T28" fmla="*/ 218 w 636"/>
                <a:gd name="T29" fmla="*/ 136 h 136"/>
                <a:gd name="T30" fmla="*/ 218 w 636"/>
                <a:gd name="T31" fmla="*/ 136 h 136"/>
                <a:gd name="T32" fmla="*/ 218 w 636"/>
                <a:gd name="T33" fmla="*/ 136 h 136"/>
                <a:gd name="T34" fmla="*/ 223 w 636"/>
                <a:gd name="T35" fmla="*/ 136 h 136"/>
                <a:gd name="T36" fmla="*/ 223 w 636"/>
                <a:gd name="T37" fmla="*/ 136 h 136"/>
                <a:gd name="T38" fmla="*/ 223 w 636"/>
                <a:gd name="T39" fmla="*/ 136 h 136"/>
                <a:gd name="T40" fmla="*/ 229 w 636"/>
                <a:gd name="T41" fmla="*/ 136 h 136"/>
                <a:gd name="T42" fmla="*/ 234 w 636"/>
                <a:gd name="T43" fmla="*/ 136 h 136"/>
                <a:gd name="T44" fmla="*/ 240 w 636"/>
                <a:gd name="T45" fmla="*/ 136 h 136"/>
                <a:gd name="T46" fmla="*/ 245 w 636"/>
                <a:gd name="T47" fmla="*/ 136 h 136"/>
                <a:gd name="T48" fmla="*/ 250 w 636"/>
                <a:gd name="T49" fmla="*/ 136 h 136"/>
                <a:gd name="T50" fmla="*/ 261 w 636"/>
                <a:gd name="T51" fmla="*/ 136 h 136"/>
                <a:gd name="T52" fmla="*/ 272 w 636"/>
                <a:gd name="T53" fmla="*/ 130 h 136"/>
                <a:gd name="T54" fmla="*/ 289 w 636"/>
                <a:gd name="T55" fmla="*/ 130 h 136"/>
                <a:gd name="T56" fmla="*/ 299 w 636"/>
                <a:gd name="T57" fmla="*/ 125 h 136"/>
                <a:gd name="T58" fmla="*/ 332 w 636"/>
                <a:gd name="T59" fmla="*/ 114 h 136"/>
                <a:gd name="T60" fmla="*/ 365 w 636"/>
                <a:gd name="T61" fmla="*/ 103 h 136"/>
                <a:gd name="T62" fmla="*/ 419 w 636"/>
                <a:gd name="T63" fmla="*/ 76 h 136"/>
                <a:gd name="T64" fmla="*/ 484 w 636"/>
                <a:gd name="T65" fmla="*/ 43 h 136"/>
                <a:gd name="T66" fmla="*/ 517 w 636"/>
                <a:gd name="T67" fmla="*/ 27 h 136"/>
                <a:gd name="T68" fmla="*/ 544 w 636"/>
                <a:gd name="T69" fmla="*/ 16 h 136"/>
                <a:gd name="T70" fmla="*/ 560 w 636"/>
                <a:gd name="T71" fmla="*/ 11 h 136"/>
                <a:gd name="T72" fmla="*/ 577 w 636"/>
                <a:gd name="T73" fmla="*/ 5 h 136"/>
                <a:gd name="T74" fmla="*/ 588 w 636"/>
                <a:gd name="T75" fmla="*/ 5 h 136"/>
                <a:gd name="T76" fmla="*/ 598 w 636"/>
                <a:gd name="T77" fmla="*/ 0 h 136"/>
                <a:gd name="T78" fmla="*/ 604 w 636"/>
                <a:gd name="T79" fmla="*/ 0 h 136"/>
                <a:gd name="T80" fmla="*/ 609 w 636"/>
                <a:gd name="T81" fmla="*/ 0 h 136"/>
                <a:gd name="T82" fmla="*/ 615 w 636"/>
                <a:gd name="T83" fmla="*/ 0 h 136"/>
                <a:gd name="T84" fmla="*/ 615 w 636"/>
                <a:gd name="T85" fmla="*/ 0 h 136"/>
                <a:gd name="T86" fmla="*/ 620 w 636"/>
                <a:gd name="T87" fmla="*/ 0 h 136"/>
                <a:gd name="T88" fmla="*/ 626 w 636"/>
                <a:gd name="T89" fmla="*/ 0 h 136"/>
                <a:gd name="T90" fmla="*/ 626 w 636"/>
                <a:gd name="T91" fmla="*/ 0 h 136"/>
                <a:gd name="T92" fmla="*/ 626 w 636"/>
                <a:gd name="T93" fmla="*/ 0 h 136"/>
                <a:gd name="T94" fmla="*/ 631 w 636"/>
                <a:gd name="T95" fmla="*/ 0 h 136"/>
                <a:gd name="T96" fmla="*/ 631 w 636"/>
                <a:gd name="T97" fmla="*/ 0 h 136"/>
                <a:gd name="T98" fmla="*/ 636 w 636"/>
                <a:gd name="T99" fmla="*/ 0 h 1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36"/>
                <a:gd name="T151" fmla="*/ 0 h 136"/>
                <a:gd name="T152" fmla="*/ 636 w 636"/>
                <a:gd name="T153" fmla="*/ 136 h 1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36" h="136">
                  <a:moveTo>
                    <a:pt x="0" y="76"/>
                  </a:moveTo>
                  <a:lnTo>
                    <a:pt x="60" y="97"/>
                  </a:lnTo>
                  <a:lnTo>
                    <a:pt x="120" y="119"/>
                  </a:lnTo>
                  <a:lnTo>
                    <a:pt x="131" y="125"/>
                  </a:lnTo>
                  <a:lnTo>
                    <a:pt x="153" y="130"/>
                  </a:lnTo>
                  <a:lnTo>
                    <a:pt x="164" y="130"/>
                  </a:lnTo>
                  <a:lnTo>
                    <a:pt x="180" y="136"/>
                  </a:lnTo>
                  <a:lnTo>
                    <a:pt x="191" y="136"/>
                  </a:lnTo>
                  <a:lnTo>
                    <a:pt x="196" y="136"/>
                  </a:lnTo>
                  <a:lnTo>
                    <a:pt x="202" y="136"/>
                  </a:lnTo>
                  <a:lnTo>
                    <a:pt x="207" y="136"/>
                  </a:lnTo>
                  <a:lnTo>
                    <a:pt x="212" y="136"/>
                  </a:lnTo>
                  <a:lnTo>
                    <a:pt x="218" y="136"/>
                  </a:lnTo>
                  <a:lnTo>
                    <a:pt x="223" y="136"/>
                  </a:lnTo>
                  <a:lnTo>
                    <a:pt x="229" y="136"/>
                  </a:lnTo>
                  <a:lnTo>
                    <a:pt x="234" y="136"/>
                  </a:lnTo>
                  <a:lnTo>
                    <a:pt x="240" y="136"/>
                  </a:lnTo>
                  <a:lnTo>
                    <a:pt x="245" y="136"/>
                  </a:lnTo>
                  <a:lnTo>
                    <a:pt x="250" y="136"/>
                  </a:lnTo>
                  <a:lnTo>
                    <a:pt x="261" y="136"/>
                  </a:lnTo>
                  <a:lnTo>
                    <a:pt x="272" y="130"/>
                  </a:lnTo>
                  <a:lnTo>
                    <a:pt x="289" y="130"/>
                  </a:lnTo>
                  <a:lnTo>
                    <a:pt x="299" y="125"/>
                  </a:lnTo>
                  <a:lnTo>
                    <a:pt x="332" y="114"/>
                  </a:lnTo>
                  <a:lnTo>
                    <a:pt x="365" y="103"/>
                  </a:lnTo>
                  <a:lnTo>
                    <a:pt x="419" y="76"/>
                  </a:lnTo>
                  <a:lnTo>
                    <a:pt x="484" y="43"/>
                  </a:lnTo>
                  <a:lnTo>
                    <a:pt x="517" y="27"/>
                  </a:lnTo>
                  <a:lnTo>
                    <a:pt x="544" y="16"/>
                  </a:lnTo>
                  <a:lnTo>
                    <a:pt x="560" y="11"/>
                  </a:lnTo>
                  <a:lnTo>
                    <a:pt x="577" y="5"/>
                  </a:lnTo>
                  <a:lnTo>
                    <a:pt x="588" y="5"/>
                  </a:lnTo>
                  <a:lnTo>
                    <a:pt x="598" y="0"/>
                  </a:lnTo>
                  <a:lnTo>
                    <a:pt x="604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0" y="0"/>
                  </a:lnTo>
                  <a:lnTo>
                    <a:pt x="626" y="0"/>
                  </a:lnTo>
                  <a:lnTo>
                    <a:pt x="631" y="0"/>
                  </a:lnTo>
                  <a:lnTo>
                    <a:pt x="636" y="0"/>
                  </a:lnTo>
                </a:path>
              </a:pathLst>
            </a:custGeom>
            <a:noFill/>
            <a:ln w="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8" name="Freeform 99"/>
            <p:cNvSpPr>
              <a:spLocks/>
            </p:cNvSpPr>
            <p:nvPr/>
          </p:nvSpPr>
          <p:spPr bwMode="auto">
            <a:xfrm>
              <a:off x="2025" y="1293"/>
              <a:ext cx="800" cy="255"/>
            </a:xfrm>
            <a:custGeom>
              <a:avLst/>
              <a:gdLst>
                <a:gd name="T0" fmla="*/ 0 w 800"/>
                <a:gd name="T1" fmla="*/ 71 h 255"/>
                <a:gd name="T2" fmla="*/ 6 w 800"/>
                <a:gd name="T3" fmla="*/ 71 h 255"/>
                <a:gd name="T4" fmla="*/ 6 w 800"/>
                <a:gd name="T5" fmla="*/ 71 h 255"/>
                <a:gd name="T6" fmla="*/ 11 w 800"/>
                <a:gd name="T7" fmla="*/ 71 h 255"/>
                <a:gd name="T8" fmla="*/ 17 w 800"/>
                <a:gd name="T9" fmla="*/ 71 h 255"/>
                <a:gd name="T10" fmla="*/ 28 w 800"/>
                <a:gd name="T11" fmla="*/ 76 h 255"/>
                <a:gd name="T12" fmla="*/ 44 w 800"/>
                <a:gd name="T13" fmla="*/ 76 h 255"/>
                <a:gd name="T14" fmla="*/ 55 w 800"/>
                <a:gd name="T15" fmla="*/ 82 h 255"/>
                <a:gd name="T16" fmla="*/ 87 w 800"/>
                <a:gd name="T17" fmla="*/ 92 h 255"/>
                <a:gd name="T18" fmla="*/ 120 w 800"/>
                <a:gd name="T19" fmla="*/ 109 h 255"/>
                <a:gd name="T20" fmla="*/ 147 w 800"/>
                <a:gd name="T21" fmla="*/ 125 h 255"/>
                <a:gd name="T22" fmla="*/ 207 w 800"/>
                <a:gd name="T23" fmla="*/ 168 h 255"/>
                <a:gd name="T24" fmla="*/ 261 w 800"/>
                <a:gd name="T25" fmla="*/ 207 h 255"/>
                <a:gd name="T26" fmla="*/ 294 w 800"/>
                <a:gd name="T27" fmla="*/ 223 h 255"/>
                <a:gd name="T28" fmla="*/ 321 w 800"/>
                <a:gd name="T29" fmla="*/ 239 h 255"/>
                <a:gd name="T30" fmla="*/ 337 w 800"/>
                <a:gd name="T31" fmla="*/ 245 h 255"/>
                <a:gd name="T32" fmla="*/ 348 w 800"/>
                <a:gd name="T33" fmla="*/ 250 h 255"/>
                <a:gd name="T34" fmla="*/ 359 w 800"/>
                <a:gd name="T35" fmla="*/ 250 h 255"/>
                <a:gd name="T36" fmla="*/ 365 w 800"/>
                <a:gd name="T37" fmla="*/ 255 h 255"/>
                <a:gd name="T38" fmla="*/ 370 w 800"/>
                <a:gd name="T39" fmla="*/ 255 h 255"/>
                <a:gd name="T40" fmla="*/ 381 w 800"/>
                <a:gd name="T41" fmla="*/ 255 h 255"/>
                <a:gd name="T42" fmla="*/ 381 w 800"/>
                <a:gd name="T43" fmla="*/ 255 h 255"/>
                <a:gd name="T44" fmla="*/ 386 w 800"/>
                <a:gd name="T45" fmla="*/ 255 h 255"/>
                <a:gd name="T46" fmla="*/ 392 w 800"/>
                <a:gd name="T47" fmla="*/ 255 h 255"/>
                <a:gd name="T48" fmla="*/ 392 w 800"/>
                <a:gd name="T49" fmla="*/ 255 h 255"/>
                <a:gd name="T50" fmla="*/ 397 w 800"/>
                <a:gd name="T51" fmla="*/ 255 h 255"/>
                <a:gd name="T52" fmla="*/ 397 w 800"/>
                <a:gd name="T53" fmla="*/ 255 h 255"/>
                <a:gd name="T54" fmla="*/ 403 w 800"/>
                <a:gd name="T55" fmla="*/ 255 h 255"/>
                <a:gd name="T56" fmla="*/ 408 w 800"/>
                <a:gd name="T57" fmla="*/ 255 h 255"/>
                <a:gd name="T58" fmla="*/ 408 w 800"/>
                <a:gd name="T59" fmla="*/ 255 h 255"/>
                <a:gd name="T60" fmla="*/ 408 w 800"/>
                <a:gd name="T61" fmla="*/ 255 h 255"/>
                <a:gd name="T62" fmla="*/ 414 w 800"/>
                <a:gd name="T63" fmla="*/ 255 h 255"/>
                <a:gd name="T64" fmla="*/ 419 w 800"/>
                <a:gd name="T65" fmla="*/ 255 h 255"/>
                <a:gd name="T66" fmla="*/ 424 w 800"/>
                <a:gd name="T67" fmla="*/ 255 h 255"/>
                <a:gd name="T68" fmla="*/ 435 w 800"/>
                <a:gd name="T69" fmla="*/ 255 h 255"/>
                <a:gd name="T70" fmla="*/ 446 w 800"/>
                <a:gd name="T71" fmla="*/ 250 h 255"/>
                <a:gd name="T72" fmla="*/ 463 w 800"/>
                <a:gd name="T73" fmla="*/ 245 h 255"/>
                <a:gd name="T74" fmla="*/ 479 w 800"/>
                <a:gd name="T75" fmla="*/ 239 h 255"/>
                <a:gd name="T76" fmla="*/ 506 w 800"/>
                <a:gd name="T77" fmla="*/ 217 h 255"/>
                <a:gd name="T78" fmla="*/ 560 w 800"/>
                <a:gd name="T79" fmla="*/ 174 h 255"/>
                <a:gd name="T80" fmla="*/ 626 w 800"/>
                <a:gd name="T81" fmla="*/ 114 h 255"/>
                <a:gd name="T82" fmla="*/ 685 w 800"/>
                <a:gd name="T83" fmla="*/ 60 h 255"/>
                <a:gd name="T84" fmla="*/ 713 w 800"/>
                <a:gd name="T85" fmla="*/ 38 h 255"/>
                <a:gd name="T86" fmla="*/ 740 w 800"/>
                <a:gd name="T87" fmla="*/ 22 h 255"/>
                <a:gd name="T88" fmla="*/ 756 w 800"/>
                <a:gd name="T89" fmla="*/ 16 h 255"/>
                <a:gd name="T90" fmla="*/ 767 w 800"/>
                <a:gd name="T91" fmla="*/ 11 h 255"/>
                <a:gd name="T92" fmla="*/ 778 w 800"/>
                <a:gd name="T93" fmla="*/ 6 h 255"/>
                <a:gd name="T94" fmla="*/ 783 w 800"/>
                <a:gd name="T95" fmla="*/ 6 h 255"/>
                <a:gd name="T96" fmla="*/ 794 w 800"/>
                <a:gd name="T97" fmla="*/ 6 h 255"/>
                <a:gd name="T98" fmla="*/ 794 w 800"/>
                <a:gd name="T99" fmla="*/ 6 h 255"/>
                <a:gd name="T100" fmla="*/ 800 w 800"/>
                <a:gd name="T101" fmla="*/ 0 h 25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00"/>
                <a:gd name="T154" fmla="*/ 0 h 255"/>
                <a:gd name="T155" fmla="*/ 800 w 800"/>
                <a:gd name="T156" fmla="*/ 255 h 25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00" h="255">
                  <a:moveTo>
                    <a:pt x="0" y="71"/>
                  </a:moveTo>
                  <a:lnTo>
                    <a:pt x="6" y="71"/>
                  </a:lnTo>
                  <a:lnTo>
                    <a:pt x="11" y="71"/>
                  </a:lnTo>
                  <a:lnTo>
                    <a:pt x="17" y="71"/>
                  </a:lnTo>
                  <a:lnTo>
                    <a:pt x="28" y="76"/>
                  </a:lnTo>
                  <a:lnTo>
                    <a:pt x="44" y="76"/>
                  </a:lnTo>
                  <a:lnTo>
                    <a:pt x="55" y="82"/>
                  </a:lnTo>
                  <a:lnTo>
                    <a:pt x="87" y="92"/>
                  </a:lnTo>
                  <a:lnTo>
                    <a:pt x="120" y="109"/>
                  </a:lnTo>
                  <a:lnTo>
                    <a:pt x="147" y="125"/>
                  </a:lnTo>
                  <a:lnTo>
                    <a:pt x="207" y="168"/>
                  </a:lnTo>
                  <a:lnTo>
                    <a:pt x="261" y="207"/>
                  </a:lnTo>
                  <a:lnTo>
                    <a:pt x="294" y="223"/>
                  </a:lnTo>
                  <a:lnTo>
                    <a:pt x="321" y="239"/>
                  </a:lnTo>
                  <a:lnTo>
                    <a:pt x="337" y="245"/>
                  </a:lnTo>
                  <a:lnTo>
                    <a:pt x="348" y="250"/>
                  </a:lnTo>
                  <a:lnTo>
                    <a:pt x="359" y="250"/>
                  </a:lnTo>
                  <a:lnTo>
                    <a:pt x="365" y="255"/>
                  </a:lnTo>
                  <a:lnTo>
                    <a:pt x="370" y="255"/>
                  </a:lnTo>
                  <a:lnTo>
                    <a:pt x="381" y="255"/>
                  </a:lnTo>
                  <a:lnTo>
                    <a:pt x="386" y="255"/>
                  </a:lnTo>
                  <a:lnTo>
                    <a:pt x="392" y="255"/>
                  </a:lnTo>
                  <a:lnTo>
                    <a:pt x="397" y="255"/>
                  </a:lnTo>
                  <a:lnTo>
                    <a:pt x="403" y="255"/>
                  </a:lnTo>
                  <a:lnTo>
                    <a:pt x="408" y="255"/>
                  </a:lnTo>
                  <a:lnTo>
                    <a:pt x="414" y="255"/>
                  </a:lnTo>
                  <a:lnTo>
                    <a:pt x="419" y="255"/>
                  </a:lnTo>
                  <a:lnTo>
                    <a:pt x="424" y="255"/>
                  </a:lnTo>
                  <a:lnTo>
                    <a:pt x="435" y="255"/>
                  </a:lnTo>
                  <a:lnTo>
                    <a:pt x="446" y="250"/>
                  </a:lnTo>
                  <a:lnTo>
                    <a:pt x="463" y="245"/>
                  </a:lnTo>
                  <a:lnTo>
                    <a:pt x="479" y="239"/>
                  </a:lnTo>
                  <a:lnTo>
                    <a:pt x="506" y="217"/>
                  </a:lnTo>
                  <a:lnTo>
                    <a:pt x="560" y="174"/>
                  </a:lnTo>
                  <a:lnTo>
                    <a:pt x="626" y="114"/>
                  </a:lnTo>
                  <a:lnTo>
                    <a:pt x="685" y="60"/>
                  </a:lnTo>
                  <a:lnTo>
                    <a:pt x="713" y="38"/>
                  </a:lnTo>
                  <a:lnTo>
                    <a:pt x="740" y="22"/>
                  </a:lnTo>
                  <a:lnTo>
                    <a:pt x="756" y="16"/>
                  </a:lnTo>
                  <a:lnTo>
                    <a:pt x="767" y="11"/>
                  </a:lnTo>
                  <a:lnTo>
                    <a:pt x="778" y="6"/>
                  </a:lnTo>
                  <a:lnTo>
                    <a:pt x="783" y="6"/>
                  </a:lnTo>
                  <a:lnTo>
                    <a:pt x="794" y="6"/>
                  </a:lnTo>
                  <a:lnTo>
                    <a:pt x="800" y="0"/>
                  </a:lnTo>
                </a:path>
              </a:pathLst>
            </a:custGeom>
            <a:noFill/>
            <a:ln w="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9" name="Freeform 100"/>
            <p:cNvSpPr>
              <a:spLocks/>
            </p:cNvSpPr>
            <p:nvPr/>
          </p:nvSpPr>
          <p:spPr bwMode="auto">
            <a:xfrm>
              <a:off x="2825" y="1212"/>
              <a:ext cx="744" cy="434"/>
            </a:xfrm>
            <a:custGeom>
              <a:avLst/>
              <a:gdLst>
                <a:gd name="T0" fmla="*/ 0 w 744"/>
                <a:gd name="T1" fmla="*/ 81 h 434"/>
                <a:gd name="T2" fmla="*/ 5 w 744"/>
                <a:gd name="T3" fmla="*/ 81 h 434"/>
                <a:gd name="T4" fmla="*/ 5 w 744"/>
                <a:gd name="T5" fmla="*/ 81 h 434"/>
                <a:gd name="T6" fmla="*/ 10 w 744"/>
                <a:gd name="T7" fmla="*/ 81 h 434"/>
                <a:gd name="T8" fmla="*/ 16 w 744"/>
                <a:gd name="T9" fmla="*/ 81 h 434"/>
                <a:gd name="T10" fmla="*/ 16 w 744"/>
                <a:gd name="T11" fmla="*/ 81 h 434"/>
                <a:gd name="T12" fmla="*/ 21 w 744"/>
                <a:gd name="T13" fmla="*/ 87 h 434"/>
                <a:gd name="T14" fmla="*/ 21 w 744"/>
                <a:gd name="T15" fmla="*/ 87 h 434"/>
                <a:gd name="T16" fmla="*/ 27 w 744"/>
                <a:gd name="T17" fmla="*/ 87 h 434"/>
                <a:gd name="T18" fmla="*/ 32 w 744"/>
                <a:gd name="T19" fmla="*/ 87 h 434"/>
                <a:gd name="T20" fmla="*/ 43 w 744"/>
                <a:gd name="T21" fmla="*/ 87 h 434"/>
                <a:gd name="T22" fmla="*/ 54 w 744"/>
                <a:gd name="T23" fmla="*/ 92 h 434"/>
                <a:gd name="T24" fmla="*/ 70 w 744"/>
                <a:gd name="T25" fmla="*/ 103 h 434"/>
                <a:gd name="T26" fmla="*/ 87 w 744"/>
                <a:gd name="T27" fmla="*/ 114 h 434"/>
                <a:gd name="T28" fmla="*/ 119 w 744"/>
                <a:gd name="T29" fmla="*/ 135 h 434"/>
                <a:gd name="T30" fmla="*/ 173 w 744"/>
                <a:gd name="T31" fmla="*/ 201 h 434"/>
                <a:gd name="T32" fmla="*/ 233 w 744"/>
                <a:gd name="T33" fmla="*/ 277 h 434"/>
                <a:gd name="T34" fmla="*/ 288 w 744"/>
                <a:gd name="T35" fmla="*/ 347 h 434"/>
                <a:gd name="T36" fmla="*/ 315 w 744"/>
                <a:gd name="T37" fmla="*/ 380 h 434"/>
                <a:gd name="T38" fmla="*/ 347 w 744"/>
                <a:gd name="T39" fmla="*/ 407 h 434"/>
                <a:gd name="T40" fmla="*/ 364 w 744"/>
                <a:gd name="T41" fmla="*/ 418 h 434"/>
                <a:gd name="T42" fmla="*/ 369 w 744"/>
                <a:gd name="T43" fmla="*/ 423 h 434"/>
                <a:gd name="T44" fmla="*/ 380 w 744"/>
                <a:gd name="T45" fmla="*/ 423 h 434"/>
                <a:gd name="T46" fmla="*/ 391 w 744"/>
                <a:gd name="T47" fmla="*/ 429 h 434"/>
                <a:gd name="T48" fmla="*/ 391 w 744"/>
                <a:gd name="T49" fmla="*/ 429 h 434"/>
                <a:gd name="T50" fmla="*/ 396 w 744"/>
                <a:gd name="T51" fmla="*/ 429 h 434"/>
                <a:gd name="T52" fmla="*/ 402 w 744"/>
                <a:gd name="T53" fmla="*/ 429 h 434"/>
                <a:gd name="T54" fmla="*/ 402 w 744"/>
                <a:gd name="T55" fmla="*/ 434 h 434"/>
                <a:gd name="T56" fmla="*/ 407 w 744"/>
                <a:gd name="T57" fmla="*/ 434 h 434"/>
                <a:gd name="T58" fmla="*/ 413 w 744"/>
                <a:gd name="T59" fmla="*/ 434 h 434"/>
                <a:gd name="T60" fmla="*/ 413 w 744"/>
                <a:gd name="T61" fmla="*/ 434 h 434"/>
                <a:gd name="T62" fmla="*/ 418 w 744"/>
                <a:gd name="T63" fmla="*/ 434 h 434"/>
                <a:gd name="T64" fmla="*/ 418 w 744"/>
                <a:gd name="T65" fmla="*/ 434 h 434"/>
                <a:gd name="T66" fmla="*/ 424 w 744"/>
                <a:gd name="T67" fmla="*/ 434 h 434"/>
                <a:gd name="T68" fmla="*/ 424 w 744"/>
                <a:gd name="T69" fmla="*/ 434 h 434"/>
                <a:gd name="T70" fmla="*/ 424 w 744"/>
                <a:gd name="T71" fmla="*/ 434 h 434"/>
                <a:gd name="T72" fmla="*/ 429 w 744"/>
                <a:gd name="T73" fmla="*/ 434 h 434"/>
                <a:gd name="T74" fmla="*/ 434 w 744"/>
                <a:gd name="T75" fmla="*/ 429 h 434"/>
                <a:gd name="T76" fmla="*/ 434 w 744"/>
                <a:gd name="T77" fmla="*/ 429 h 434"/>
                <a:gd name="T78" fmla="*/ 445 w 744"/>
                <a:gd name="T79" fmla="*/ 429 h 434"/>
                <a:gd name="T80" fmla="*/ 451 w 744"/>
                <a:gd name="T81" fmla="*/ 423 h 434"/>
                <a:gd name="T82" fmla="*/ 456 w 744"/>
                <a:gd name="T83" fmla="*/ 423 h 434"/>
                <a:gd name="T84" fmla="*/ 472 w 744"/>
                <a:gd name="T85" fmla="*/ 412 h 434"/>
                <a:gd name="T86" fmla="*/ 489 w 744"/>
                <a:gd name="T87" fmla="*/ 402 h 434"/>
                <a:gd name="T88" fmla="*/ 505 w 744"/>
                <a:gd name="T89" fmla="*/ 385 h 434"/>
                <a:gd name="T90" fmla="*/ 532 w 744"/>
                <a:gd name="T91" fmla="*/ 347 h 434"/>
                <a:gd name="T92" fmla="*/ 587 w 744"/>
                <a:gd name="T93" fmla="*/ 260 h 434"/>
                <a:gd name="T94" fmla="*/ 646 w 744"/>
                <a:gd name="T95" fmla="*/ 152 h 434"/>
                <a:gd name="T96" fmla="*/ 679 w 744"/>
                <a:gd name="T97" fmla="*/ 97 h 434"/>
                <a:gd name="T98" fmla="*/ 712 w 744"/>
                <a:gd name="T99" fmla="*/ 43 h 434"/>
                <a:gd name="T100" fmla="*/ 744 w 744"/>
                <a:gd name="T101" fmla="*/ 0 h 43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44"/>
                <a:gd name="T154" fmla="*/ 0 h 434"/>
                <a:gd name="T155" fmla="*/ 744 w 744"/>
                <a:gd name="T156" fmla="*/ 434 h 43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44" h="434">
                  <a:moveTo>
                    <a:pt x="0" y="81"/>
                  </a:moveTo>
                  <a:lnTo>
                    <a:pt x="5" y="81"/>
                  </a:lnTo>
                  <a:lnTo>
                    <a:pt x="10" y="81"/>
                  </a:lnTo>
                  <a:lnTo>
                    <a:pt x="16" y="81"/>
                  </a:lnTo>
                  <a:lnTo>
                    <a:pt x="21" y="87"/>
                  </a:lnTo>
                  <a:lnTo>
                    <a:pt x="27" y="87"/>
                  </a:lnTo>
                  <a:lnTo>
                    <a:pt x="32" y="87"/>
                  </a:lnTo>
                  <a:lnTo>
                    <a:pt x="43" y="87"/>
                  </a:lnTo>
                  <a:lnTo>
                    <a:pt x="54" y="92"/>
                  </a:lnTo>
                  <a:lnTo>
                    <a:pt x="70" y="103"/>
                  </a:lnTo>
                  <a:lnTo>
                    <a:pt x="87" y="114"/>
                  </a:lnTo>
                  <a:lnTo>
                    <a:pt x="119" y="135"/>
                  </a:lnTo>
                  <a:lnTo>
                    <a:pt x="173" y="201"/>
                  </a:lnTo>
                  <a:lnTo>
                    <a:pt x="233" y="277"/>
                  </a:lnTo>
                  <a:lnTo>
                    <a:pt x="288" y="347"/>
                  </a:lnTo>
                  <a:lnTo>
                    <a:pt x="315" y="380"/>
                  </a:lnTo>
                  <a:lnTo>
                    <a:pt x="347" y="407"/>
                  </a:lnTo>
                  <a:lnTo>
                    <a:pt x="364" y="418"/>
                  </a:lnTo>
                  <a:lnTo>
                    <a:pt x="369" y="423"/>
                  </a:lnTo>
                  <a:lnTo>
                    <a:pt x="380" y="423"/>
                  </a:lnTo>
                  <a:lnTo>
                    <a:pt x="391" y="429"/>
                  </a:lnTo>
                  <a:lnTo>
                    <a:pt x="396" y="429"/>
                  </a:lnTo>
                  <a:lnTo>
                    <a:pt x="402" y="429"/>
                  </a:lnTo>
                  <a:lnTo>
                    <a:pt x="402" y="434"/>
                  </a:lnTo>
                  <a:lnTo>
                    <a:pt x="407" y="434"/>
                  </a:lnTo>
                  <a:lnTo>
                    <a:pt x="413" y="434"/>
                  </a:lnTo>
                  <a:lnTo>
                    <a:pt x="418" y="434"/>
                  </a:lnTo>
                  <a:lnTo>
                    <a:pt x="424" y="434"/>
                  </a:lnTo>
                  <a:lnTo>
                    <a:pt x="429" y="434"/>
                  </a:lnTo>
                  <a:lnTo>
                    <a:pt x="434" y="429"/>
                  </a:lnTo>
                  <a:lnTo>
                    <a:pt x="445" y="429"/>
                  </a:lnTo>
                  <a:lnTo>
                    <a:pt x="451" y="423"/>
                  </a:lnTo>
                  <a:lnTo>
                    <a:pt x="456" y="423"/>
                  </a:lnTo>
                  <a:lnTo>
                    <a:pt x="472" y="412"/>
                  </a:lnTo>
                  <a:lnTo>
                    <a:pt x="489" y="402"/>
                  </a:lnTo>
                  <a:lnTo>
                    <a:pt x="505" y="385"/>
                  </a:lnTo>
                  <a:lnTo>
                    <a:pt x="532" y="347"/>
                  </a:lnTo>
                  <a:lnTo>
                    <a:pt x="587" y="260"/>
                  </a:lnTo>
                  <a:lnTo>
                    <a:pt x="646" y="152"/>
                  </a:lnTo>
                  <a:lnTo>
                    <a:pt x="679" y="97"/>
                  </a:lnTo>
                  <a:lnTo>
                    <a:pt x="712" y="43"/>
                  </a:lnTo>
                  <a:lnTo>
                    <a:pt x="744" y="0"/>
                  </a:lnTo>
                </a:path>
              </a:pathLst>
            </a:custGeom>
            <a:noFill/>
            <a:ln w="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0" name="Freeform 101"/>
            <p:cNvSpPr>
              <a:spLocks/>
            </p:cNvSpPr>
            <p:nvPr/>
          </p:nvSpPr>
          <p:spPr bwMode="auto">
            <a:xfrm>
              <a:off x="3569" y="1168"/>
              <a:ext cx="538" cy="652"/>
            </a:xfrm>
            <a:custGeom>
              <a:avLst/>
              <a:gdLst>
                <a:gd name="T0" fmla="*/ 0 w 538"/>
                <a:gd name="T1" fmla="*/ 44 h 652"/>
                <a:gd name="T2" fmla="*/ 17 w 538"/>
                <a:gd name="T3" fmla="*/ 27 h 652"/>
                <a:gd name="T4" fmla="*/ 27 w 538"/>
                <a:gd name="T5" fmla="*/ 16 h 652"/>
                <a:gd name="T6" fmla="*/ 44 w 538"/>
                <a:gd name="T7" fmla="*/ 6 h 652"/>
                <a:gd name="T8" fmla="*/ 49 w 538"/>
                <a:gd name="T9" fmla="*/ 6 h 652"/>
                <a:gd name="T10" fmla="*/ 55 w 538"/>
                <a:gd name="T11" fmla="*/ 0 h 652"/>
                <a:gd name="T12" fmla="*/ 60 w 538"/>
                <a:gd name="T13" fmla="*/ 0 h 652"/>
                <a:gd name="T14" fmla="*/ 60 w 538"/>
                <a:gd name="T15" fmla="*/ 0 h 652"/>
                <a:gd name="T16" fmla="*/ 65 w 538"/>
                <a:gd name="T17" fmla="*/ 0 h 652"/>
                <a:gd name="T18" fmla="*/ 71 w 538"/>
                <a:gd name="T19" fmla="*/ 0 h 652"/>
                <a:gd name="T20" fmla="*/ 71 w 538"/>
                <a:gd name="T21" fmla="*/ 0 h 652"/>
                <a:gd name="T22" fmla="*/ 76 w 538"/>
                <a:gd name="T23" fmla="*/ 0 h 652"/>
                <a:gd name="T24" fmla="*/ 82 w 538"/>
                <a:gd name="T25" fmla="*/ 0 h 652"/>
                <a:gd name="T26" fmla="*/ 82 w 538"/>
                <a:gd name="T27" fmla="*/ 0 h 652"/>
                <a:gd name="T28" fmla="*/ 87 w 538"/>
                <a:gd name="T29" fmla="*/ 0 h 652"/>
                <a:gd name="T30" fmla="*/ 93 w 538"/>
                <a:gd name="T31" fmla="*/ 0 h 652"/>
                <a:gd name="T32" fmla="*/ 93 w 538"/>
                <a:gd name="T33" fmla="*/ 0 h 652"/>
                <a:gd name="T34" fmla="*/ 98 w 538"/>
                <a:gd name="T35" fmla="*/ 0 h 652"/>
                <a:gd name="T36" fmla="*/ 104 w 538"/>
                <a:gd name="T37" fmla="*/ 6 h 652"/>
                <a:gd name="T38" fmla="*/ 109 w 538"/>
                <a:gd name="T39" fmla="*/ 6 h 652"/>
                <a:gd name="T40" fmla="*/ 120 w 538"/>
                <a:gd name="T41" fmla="*/ 11 h 652"/>
                <a:gd name="T42" fmla="*/ 136 w 538"/>
                <a:gd name="T43" fmla="*/ 27 h 652"/>
                <a:gd name="T44" fmla="*/ 152 w 538"/>
                <a:gd name="T45" fmla="*/ 44 h 652"/>
                <a:gd name="T46" fmla="*/ 180 w 538"/>
                <a:gd name="T47" fmla="*/ 87 h 652"/>
                <a:gd name="T48" fmla="*/ 212 w 538"/>
                <a:gd name="T49" fmla="*/ 141 h 652"/>
                <a:gd name="T50" fmla="*/ 326 w 538"/>
                <a:gd name="T51" fmla="*/ 418 h 652"/>
                <a:gd name="T52" fmla="*/ 386 w 538"/>
                <a:gd name="T53" fmla="*/ 549 h 652"/>
                <a:gd name="T54" fmla="*/ 403 w 538"/>
                <a:gd name="T55" fmla="*/ 576 h 652"/>
                <a:gd name="T56" fmla="*/ 419 w 538"/>
                <a:gd name="T57" fmla="*/ 603 h 652"/>
                <a:gd name="T58" fmla="*/ 430 w 538"/>
                <a:gd name="T59" fmla="*/ 619 h 652"/>
                <a:gd name="T60" fmla="*/ 441 w 538"/>
                <a:gd name="T61" fmla="*/ 630 h 652"/>
                <a:gd name="T62" fmla="*/ 451 w 538"/>
                <a:gd name="T63" fmla="*/ 636 h 652"/>
                <a:gd name="T64" fmla="*/ 457 w 538"/>
                <a:gd name="T65" fmla="*/ 641 h 652"/>
                <a:gd name="T66" fmla="*/ 462 w 538"/>
                <a:gd name="T67" fmla="*/ 647 h 652"/>
                <a:gd name="T68" fmla="*/ 468 w 538"/>
                <a:gd name="T69" fmla="*/ 647 h 652"/>
                <a:gd name="T70" fmla="*/ 473 w 538"/>
                <a:gd name="T71" fmla="*/ 652 h 652"/>
                <a:gd name="T72" fmla="*/ 473 w 538"/>
                <a:gd name="T73" fmla="*/ 652 h 652"/>
                <a:gd name="T74" fmla="*/ 479 w 538"/>
                <a:gd name="T75" fmla="*/ 652 h 652"/>
                <a:gd name="T76" fmla="*/ 484 w 538"/>
                <a:gd name="T77" fmla="*/ 652 h 652"/>
                <a:gd name="T78" fmla="*/ 484 w 538"/>
                <a:gd name="T79" fmla="*/ 652 h 652"/>
                <a:gd name="T80" fmla="*/ 489 w 538"/>
                <a:gd name="T81" fmla="*/ 652 h 652"/>
                <a:gd name="T82" fmla="*/ 489 w 538"/>
                <a:gd name="T83" fmla="*/ 652 h 652"/>
                <a:gd name="T84" fmla="*/ 495 w 538"/>
                <a:gd name="T85" fmla="*/ 652 h 652"/>
                <a:gd name="T86" fmla="*/ 495 w 538"/>
                <a:gd name="T87" fmla="*/ 652 h 652"/>
                <a:gd name="T88" fmla="*/ 500 w 538"/>
                <a:gd name="T89" fmla="*/ 652 h 652"/>
                <a:gd name="T90" fmla="*/ 500 w 538"/>
                <a:gd name="T91" fmla="*/ 652 h 652"/>
                <a:gd name="T92" fmla="*/ 506 w 538"/>
                <a:gd name="T93" fmla="*/ 647 h 652"/>
                <a:gd name="T94" fmla="*/ 511 w 538"/>
                <a:gd name="T95" fmla="*/ 647 h 652"/>
                <a:gd name="T96" fmla="*/ 517 w 538"/>
                <a:gd name="T97" fmla="*/ 641 h 652"/>
                <a:gd name="T98" fmla="*/ 528 w 538"/>
                <a:gd name="T99" fmla="*/ 636 h 652"/>
                <a:gd name="T100" fmla="*/ 538 w 538"/>
                <a:gd name="T101" fmla="*/ 619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38"/>
                <a:gd name="T154" fmla="*/ 0 h 652"/>
                <a:gd name="T155" fmla="*/ 538 w 538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38" h="652">
                  <a:moveTo>
                    <a:pt x="0" y="44"/>
                  </a:moveTo>
                  <a:lnTo>
                    <a:pt x="17" y="27"/>
                  </a:lnTo>
                  <a:lnTo>
                    <a:pt x="27" y="16"/>
                  </a:lnTo>
                  <a:lnTo>
                    <a:pt x="44" y="6"/>
                  </a:lnTo>
                  <a:lnTo>
                    <a:pt x="49" y="6"/>
                  </a:lnTo>
                  <a:lnTo>
                    <a:pt x="55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6"/>
                  </a:lnTo>
                  <a:lnTo>
                    <a:pt x="109" y="6"/>
                  </a:lnTo>
                  <a:lnTo>
                    <a:pt x="120" y="11"/>
                  </a:lnTo>
                  <a:lnTo>
                    <a:pt x="136" y="27"/>
                  </a:lnTo>
                  <a:lnTo>
                    <a:pt x="152" y="44"/>
                  </a:lnTo>
                  <a:lnTo>
                    <a:pt x="180" y="87"/>
                  </a:lnTo>
                  <a:lnTo>
                    <a:pt x="212" y="141"/>
                  </a:lnTo>
                  <a:lnTo>
                    <a:pt x="326" y="418"/>
                  </a:lnTo>
                  <a:lnTo>
                    <a:pt x="386" y="549"/>
                  </a:lnTo>
                  <a:lnTo>
                    <a:pt x="403" y="576"/>
                  </a:lnTo>
                  <a:lnTo>
                    <a:pt x="419" y="603"/>
                  </a:lnTo>
                  <a:lnTo>
                    <a:pt x="430" y="619"/>
                  </a:lnTo>
                  <a:lnTo>
                    <a:pt x="441" y="630"/>
                  </a:lnTo>
                  <a:lnTo>
                    <a:pt x="451" y="636"/>
                  </a:lnTo>
                  <a:lnTo>
                    <a:pt x="457" y="641"/>
                  </a:lnTo>
                  <a:lnTo>
                    <a:pt x="462" y="647"/>
                  </a:lnTo>
                  <a:lnTo>
                    <a:pt x="468" y="647"/>
                  </a:lnTo>
                  <a:lnTo>
                    <a:pt x="473" y="652"/>
                  </a:lnTo>
                  <a:lnTo>
                    <a:pt x="479" y="652"/>
                  </a:lnTo>
                  <a:lnTo>
                    <a:pt x="484" y="652"/>
                  </a:lnTo>
                  <a:lnTo>
                    <a:pt x="489" y="652"/>
                  </a:lnTo>
                  <a:lnTo>
                    <a:pt x="495" y="652"/>
                  </a:lnTo>
                  <a:lnTo>
                    <a:pt x="500" y="652"/>
                  </a:lnTo>
                  <a:lnTo>
                    <a:pt x="506" y="647"/>
                  </a:lnTo>
                  <a:lnTo>
                    <a:pt x="511" y="647"/>
                  </a:lnTo>
                  <a:lnTo>
                    <a:pt x="517" y="641"/>
                  </a:lnTo>
                  <a:lnTo>
                    <a:pt x="528" y="636"/>
                  </a:lnTo>
                  <a:lnTo>
                    <a:pt x="538" y="619"/>
                  </a:lnTo>
                </a:path>
              </a:pathLst>
            </a:custGeom>
            <a:noFill/>
            <a:ln w="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1" name="Freeform 102"/>
            <p:cNvSpPr>
              <a:spLocks/>
            </p:cNvSpPr>
            <p:nvPr/>
          </p:nvSpPr>
          <p:spPr bwMode="auto">
            <a:xfrm>
              <a:off x="4107" y="1445"/>
              <a:ext cx="136" cy="342"/>
            </a:xfrm>
            <a:custGeom>
              <a:avLst/>
              <a:gdLst>
                <a:gd name="T0" fmla="*/ 0 w 136"/>
                <a:gd name="T1" fmla="*/ 342 h 342"/>
                <a:gd name="T2" fmla="*/ 17 w 136"/>
                <a:gd name="T3" fmla="*/ 326 h 342"/>
                <a:gd name="T4" fmla="*/ 28 w 136"/>
                <a:gd name="T5" fmla="*/ 304 h 342"/>
                <a:gd name="T6" fmla="*/ 82 w 136"/>
                <a:gd name="T7" fmla="*/ 179 h 342"/>
                <a:gd name="T8" fmla="*/ 136 w 136"/>
                <a:gd name="T9" fmla="*/ 0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"/>
                <a:gd name="T16" fmla="*/ 0 h 342"/>
                <a:gd name="T17" fmla="*/ 136 w 136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" h="342">
                  <a:moveTo>
                    <a:pt x="0" y="342"/>
                  </a:moveTo>
                  <a:lnTo>
                    <a:pt x="17" y="326"/>
                  </a:lnTo>
                  <a:lnTo>
                    <a:pt x="28" y="304"/>
                  </a:lnTo>
                  <a:lnTo>
                    <a:pt x="82" y="179"/>
                  </a:lnTo>
                  <a:lnTo>
                    <a:pt x="136" y="0"/>
                  </a:lnTo>
                </a:path>
              </a:pathLst>
            </a:custGeom>
            <a:noFill/>
            <a:ln w="0">
              <a:solidFill>
                <a:srgbClr val="0066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2" name="Freeform 103"/>
            <p:cNvSpPr>
              <a:spLocks/>
            </p:cNvSpPr>
            <p:nvPr/>
          </p:nvSpPr>
          <p:spPr bwMode="auto">
            <a:xfrm>
              <a:off x="1389" y="1402"/>
              <a:ext cx="495" cy="98"/>
            </a:xfrm>
            <a:custGeom>
              <a:avLst/>
              <a:gdLst>
                <a:gd name="T0" fmla="*/ 0 w 495"/>
                <a:gd name="T1" fmla="*/ 5 h 98"/>
                <a:gd name="T2" fmla="*/ 17 w 495"/>
                <a:gd name="T3" fmla="*/ 0 h 98"/>
                <a:gd name="T4" fmla="*/ 28 w 495"/>
                <a:gd name="T5" fmla="*/ 0 h 98"/>
                <a:gd name="T6" fmla="*/ 38 w 495"/>
                <a:gd name="T7" fmla="*/ 0 h 98"/>
                <a:gd name="T8" fmla="*/ 44 w 495"/>
                <a:gd name="T9" fmla="*/ 0 h 98"/>
                <a:gd name="T10" fmla="*/ 49 w 495"/>
                <a:gd name="T11" fmla="*/ 0 h 98"/>
                <a:gd name="T12" fmla="*/ 49 w 495"/>
                <a:gd name="T13" fmla="*/ 0 h 98"/>
                <a:gd name="T14" fmla="*/ 55 w 495"/>
                <a:gd name="T15" fmla="*/ 0 h 98"/>
                <a:gd name="T16" fmla="*/ 60 w 495"/>
                <a:gd name="T17" fmla="*/ 0 h 98"/>
                <a:gd name="T18" fmla="*/ 60 w 495"/>
                <a:gd name="T19" fmla="*/ 0 h 98"/>
                <a:gd name="T20" fmla="*/ 66 w 495"/>
                <a:gd name="T21" fmla="*/ 0 h 98"/>
                <a:gd name="T22" fmla="*/ 71 w 495"/>
                <a:gd name="T23" fmla="*/ 0 h 98"/>
                <a:gd name="T24" fmla="*/ 71 w 495"/>
                <a:gd name="T25" fmla="*/ 0 h 98"/>
                <a:gd name="T26" fmla="*/ 77 w 495"/>
                <a:gd name="T27" fmla="*/ 0 h 98"/>
                <a:gd name="T28" fmla="*/ 77 w 495"/>
                <a:gd name="T29" fmla="*/ 0 h 98"/>
                <a:gd name="T30" fmla="*/ 82 w 495"/>
                <a:gd name="T31" fmla="*/ 0 h 98"/>
                <a:gd name="T32" fmla="*/ 87 w 495"/>
                <a:gd name="T33" fmla="*/ 0 h 98"/>
                <a:gd name="T34" fmla="*/ 93 w 495"/>
                <a:gd name="T35" fmla="*/ 0 h 98"/>
                <a:gd name="T36" fmla="*/ 93 w 495"/>
                <a:gd name="T37" fmla="*/ 0 h 98"/>
                <a:gd name="T38" fmla="*/ 104 w 495"/>
                <a:gd name="T39" fmla="*/ 0 h 98"/>
                <a:gd name="T40" fmla="*/ 120 w 495"/>
                <a:gd name="T41" fmla="*/ 5 h 98"/>
                <a:gd name="T42" fmla="*/ 131 w 495"/>
                <a:gd name="T43" fmla="*/ 5 h 98"/>
                <a:gd name="T44" fmla="*/ 153 w 495"/>
                <a:gd name="T45" fmla="*/ 11 h 98"/>
                <a:gd name="T46" fmla="*/ 180 w 495"/>
                <a:gd name="T47" fmla="*/ 16 h 98"/>
                <a:gd name="T48" fmla="*/ 245 w 495"/>
                <a:gd name="T49" fmla="*/ 43 h 98"/>
                <a:gd name="T50" fmla="*/ 305 w 495"/>
                <a:gd name="T51" fmla="*/ 65 h 98"/>
                <a:gd name="T52" fmla="*/ 332 w 495"/>
                <a:gd name="T53" fmla="*/ 76 h 98"/>
                <a:gd name="T54" fmla="*/ 359 w 495"/>
                <a:gd name="T55" fmla="*/ 87 h 98"/>
                <a:gd name="T56" fmla="*/ 376 w 495"/>
                <a:gd name="T57" fmla="*/ 92 h 98"/>
                <a:gd name="T58" fmla="*/ 386 w 495"/>
                <a:gd name="T59" fmla="*/ 92 h 98"/>
                <a:gd name="T60" fmla="*/ 403 w 495"/>
                <a:gd name="T61" fmla="*/ 98 h 98"/>
                <a:gd name="T62" fmla="*/ 408 w 495"/>
                <a:gd name="T63" fmla="*/ 98 h 98"/>
                <a:gd name="T64" fmla="*/ 419 w 495"/>
                <a:gd name="T65" fmla="*/ 98 h 98"/>
                <a:gd name="T66" fmla="*/ 419 w 495"/>
                <a:gd name="T67" fmla="*/ 98 h 98"/>
                <a:gd name="T68" fmla="*/ 424 w 495"/>
                <a:gd name="T69" fmla="*/ 98 h 98"/>
                <a:gd name="T70" fmla="*/ 430 w 495"/>
                <a:gd name="T71" fmla="*/ 98 h 98"/>
                <a:gd name="T72" fmla="*/ 435 w 495"/>
                <a:gd name="T73" fmla="*/ 98 h 98"/>
                <a:gd name="T74" fmla="*/ 435 w 495"/>
                <a:gd name="T75" fmla="*/ 98 h 98"/>
                <a:gd name="T76" fmla="*/ 435 w 495"/>
                <a:gd name="T77" fmla="*/ 98 h 98"/>
                <a:gd name="T78" fmla="*/ 441 w 495"/>
                <a:gd name="T79" fmla="*/ 98 h 98"/>
                <a:gd name="T80" fmla="*/ 441 w 495"/>
                <a:gd name="T81" fmla="*/ 98 h 98"/>
                <a:gd name="T82" fmla="*/ 446 w 495"/>
                <a:gd name="T83" fmla="*/ 98 h 98"/>
                <a:gd name="T84" fmla="*/ 446 w 495"/>
                <a:gd name="T85" fmla="*/ 98 h 98"/>
                <a:gd name="T86" fmla="*/ 452 w 495"/>
                <a:gd name="T87" fmla="*/ 98 h 98"/>
                <a:gd name="T88" fmla="*/ 452 w 495"/>
                <a:gd name="T89" fmla="*/ 98 h 98"/>
                <a:gd name="T90" fmla="*/ 457 w 495"/>
                <a:gd name="T91" fmla="*/ 98 h 98"/>
                <a:gd name="T92" fmla="*/ 462 w 495"/>
                <a:gd name="T93" fmla="*/ 98 h 98"/>
                <a:gd name="T94" fmla="*/ 473 w 495"/>
                <a:gd name="T95" fmla="*/ 98 h 98"/>
                <a:gd name="T96" fmla="*/ 479 w 495"/>
                <a:gd name="T97" fmla="*/ 98 h 98"/>
                <a:gd name="T98" fmla="*/ 495 w 495"/>
                <a:gd name="T99" fmla="*/ 92 h 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95"/>
                <a:gd name="T151" fmla="*/ 0 h 98"/>
                <a:gd name="T152" fmla="*/ 495 w 495"/>
                <a:gd name="T153" fmla="*/ 98 h 9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95" h="98">
                  <a:moveTo>
                    <a:pt x="0" y="5"/>
                  </a:moveTo>
                  <a:lnTo>
                    <a:pt x="17" y="0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104" y="0"/>
                  </a:lnTo>
                  <a:lnTo>
                    <a:pt x="120" y="5"/>
                  </a:lnTo>
                  <a:lnTo>
                    <a:pt x="131" y="5"/>
                  </a:lnTo>
                  <a:lnTo>
                    <a:pt x="153" y="11"/>
                  </a:lnTo>
                  <a:lnTo>
                    <a:pt x="180" y="16"/>
                  </a:lnTo>
                  <a:lnTo>
                    <a:pt x="245" y="43"/>
                  </a:lnTo>
                  <a:lnTo>
                    <a:pt x="305" y="65"/>
                  </a:lnTo>
                  <a:lnTo>
                    <a:pt x="332" y="76"/>
                  </a:lnTo>
                  <a:lnTo>
                    <a:pt x="359" y="87"/>
                  </a:lnTo>
                  <a:lnTo>
                    <a:pt x="376" y="92"/>
                  </a:lnTo>
                  <a:lnTo>
                    <a:pt x="386" y="92"/>
                  </a:lnTo>
                  <a:lnTo>
                    <a:pt x="403" y="98"/>
                  </a:lnTo>
                  <a:lnTo>
                    <a:pt x="408" y="98"/>
                  </a:lnTo>
                  <a:lnTo>
                    <a:pt x="419" y="98"/>
                  </a:lnTo>
                  <a:lnTo>
                    <a:pt x="424" y="98"/>
                  </a:lnTo>
                  <a:lnTo>
                    <a:pt x="430" y="98"/>
                  </a:lnTo>
                  <a:lnTo>
                    <a:pt x="435" y="98"/>
                  </a:lnTo>
                  <a:lnTo>
                    <a:pt x="441" y="98"/>
                  </a:lnTo>
                  <a:lnTo>
                    <a:pt x="446" y="98"/>
                  </a:lnTo>
                  <a:lnTo>
                    <a:pt x="452" y="98"/>
                  </a:lnTo>
                  <a:lnTo>
                    <a:pt x="457" y="98"/>
                  </a:lnTo>
                  <a:lnTo>
                    <a:pt x="462" y="98"/>
                  </a:lnTo>
                  <a:lnTo>
                    <a:pt x="473" y="98"/>
                  </a:lnTo>
                  <a:lnTo>
                    <a:pt x="479" y="98"/>
                  </a:lnTo>
                  <a:lnTo>
                    <a:pt x="495" y="92"/>
                  </a:lnTo>
                </a:path>
              </a:pathLst>
            </a:custGeom>
            <a:noFill/>
            <a:ln w="0">
              <a:solidFill>
                <a:srgbClr val="33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3" name="Freeform 104"/>
            <p:cNvSpPr>
              <a:spLocks/>
            </p:cNvSpPr>
            <p:nvPr/>
          </p:nvSpPr>
          <p:spPr bwMode="auto">
            <a:xfrm>
              <a:off x="1884" y="1364"/>
              <a:ext cx="707" cy="184"/>
            </a:xfrm>
            <a:custGeom>
              <a:avLst/>
              <a:gdLst>
                <a:gd name="T0" fmla="*/ 0 w 707"/>
                <a:gd name="T1" fmla="*/ 130 h 184"/>
                <a:gd name="T2" fmla="*/ 16 w 707"/>
                <a:gd name="T3" fmla="*/ 125 h 184"/>
                <a:gd name="T4" fmla="*/ 49 w 707"/>
                <a:gd name="T5" fmla="*/ 114 h 184"/>
                <a:gd name="T6" fmla="*/ 109 w 707"/>
                <a:gd name="T7" fmla="*/ 87 h 184"/>
                <a:gd name="T8" fmla="*/ 163 w 707"/>
                <a:gd name="T9" fmla="*/ 54 h 184"/>
                <a:gd name="T10" fmla="*/ 228 w 707"/>
                <a:gd name="T11" fmla="*/ 21 h 184"/>
                <a:gd name="T12" fmla="*/ 245 w 707"/>
                <a:gd name="T13" fmla="*/ 16 h 184"/>
                <a:gd name="T14" fmla="*/ 261 w 707"/>
                <a:gd name="T15" fmla="*/ 11 h 184"/>
                <a:gd name="T16" fmla="*/ 272 w 707"/>
                <a:gd name="T17" fmla="*/ 5 h 184"/>
                <a:gd name="T18" fmla="*/ 283 w 707"/>
                <a:gd name="T19" fmla="*/ 5 h 184"/>
                <a:gd name="T20" fmla="*/ 288 w 707"/>
                <a:gd name="T21" fmla="*/ 0 h 184"/>
                <a:gd name="T22" fmla="*/ 294 w 707"/>
                <a:gd name="T23" fmla="*/ 0 h 184"/>
                <a:gd name="T24" fmla="*/ 299 w 707"/>
                <a:gd name="T25" fmla="*/ 0 h 184"/>
                <a:gd name="T26" fmla="*/ 299 w 707"/>
                <a:gd name="T27" fmla="*/ 0 h 184"/>
                <a:gd name="T28" fmla="*/ 305 w 707"/>
                <a:gd name="T29" fmla="*/ 0 h 184"/>
                <a:gd name="T30" fmla="*/ 310 w 707"/>
                <a:gd name="T31" fmla="*/ 0 h 184"/>
                <a:gd name="T32" fmla="*/ 310 w 707"/>
                <a:gd name="T33" fmla="*/ 0 h 184"/>
                <a:gd name="T34" fmla="*/ 315 w 707"/>
                <a:gd name="T35" fmla="*/ 0 h 184"/>
                <a:gd name="T36" fmla="*/ 315 w 707"/>
                <a:gd name="T37" fmla="*/ 0 h 184"/>
                <a:gd name="T38" fmla="*/ 321 w 707"/>
                <a:gd name="T39" fmla="*/ 0 h 184"/>
                <a:gd name="T40" fmla="*/ 321 w 707"/>
                <a:gd name="T41" fmla="*/ 0 h 184"/>
                <a:gd name="T42" fmla="*/ 326 w 707"/>
                <a:gd name="T43" fmla="*/ 0 h 184"/>
                <a:gd name="T44" fmla="*/ 326 w 707"/>
                <a:gd name="T45" fmla="*/ 0 h 184"/>
                <a:gd name="T46" fmla="*/ 332 w 707"/>
                <a:gd name="T47" fmla="*/ 0 h 184"/>
                <a:gd name="T48" fmla="*/ 337 w 707"/>
                <a:gd name="T49" fmla="*/ 0 h 184"/>
                <a:gd name="T50" fmla="*/ 343 w 707"/>
                <a:gd name="T51" fmla="*/ 0 h 184"/>
                <a:gd name="T52" fmla="*/ 353 w 707"/>
                <a:gd name="T53" fmla="*/ 5 h 184"/>
                <a:gd name="T54" fmla="*/ 364 w 707"/>
                <a:gd name="T55" fmla="*/ 5 h 184"/>
                <a:gd name="T56" fmla="*/ 381 w 707"/>
                <a:gd name="T57" fmla="*/ 11 h 184"/>
                <a:gd name="T58" fmla="*/ 408 w 707"/>
                <a:gd name="T59" fmla="*/ 21 h 184"/>
                <a:gd name="T60" fmla="*/ 440 w 707"/>
                <a:gd name="T61" fmla="*/ 38 h 184"/>
                <a:gd name="T62" fmla="*/ 473 w 707"/>
                <a:gd name="T63" fmla="*/ 59 h 184"/>
                <a:gd name="T64" fmla="*/ 533 w 707"/>
                <a:gd name="T65" fmla="*/ 108 h 184"/>
                <a:gd name="T66" fmla="*/ 593 w 707"/>
                <a:gd name="T67" fmla="*/ 152 h 184"/>
                <a:gd name="T68" fmla="*/ 620 w 707"/>
                <a:gd name="T69" fmla="*/ 168 h 184"/>
                <a:gd name="T70" fmla="*/ 636 w 707"/>
                <a:gd name="T71" fmla="*/ 174 h 184"/>
                <a:gd name="T72" fmla="*/ 652 w 707"/>
                <a:gd name="T73" fmla="*/ 179 h 184"/>
                <a:gd name="T74" fmla="*/ 658 w 707"/>
                <a:gd name="T75" fmla="*/ 184 h 184"/>
                <a:gd name="T76" fmla="*/ 663 w 707"/>
                <a:gd name="T77" fmla="*/ 184 h 184"/>
                <a:gd name="T78" fmla="*/ 669 w 707"/>
                <a:gd name="T79" fmla="*/ 184 h 184"/>
                <a:gd name="T80" fmla="*/ 674 w 707"/>
                <a:gd name="T81" fmla="*/ 184 h 184"/>
                <a:gd name="T82" fmla="*/ 680 w 707"/>
                <a:gd name="T83" fmla="*/ 184 h 184"/>
                <a:gd name="T84" fmla="*/ 680 w 707"/>
                <a:gd name="T85" fmla="*/ 184 h 184"/>
                <a:gd name="T86" fmla="*/ 685 w 707"/>
                <a:gd name="T87" fmla="*/ 184 h 184"/>
                <a:gd name="T88" fmla="*/ 685 w 707"/>
                <a:gd name="T89" fmla="*/ 184 h 184"/>
                <a:gd name="T90" fmla="*/ 690 w 707"/>
                <a:gd name="T91" fmla="*/ 184 h 184"/>
                <a:gd name="T92" fmla="*/ 696 w 707"/>
                <a:gd name="T93" fmla="*/ 184 h 184"/>
                <a:gd name="T94" fmla="*/ 696 w 707"/>
                <a:gd name="T95" fmla="*/ 184 h 184"/>
                <a:gd name="T96" fmla="*/ 701 w 707"/>
                <a:gd name="T97" fmla="*/ 184 h 184"/>
                <a:gd name="T98" fmla="*/ 707 w 707"/>
                <a:gd name="T99" fmla="*/ 184 h 184"/>
                <a:gd name="T100" fmla="*/ 707 w 707"/>
                <a:gd name="T101" fmla="*/ 184 h 1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07"/>
                <a:gd name="T154" fmla="*/ 0 h 184"/>
                <a:gd name="T155" fmla="*/ 707 w 707"/>
                <a:gd name="T156" fmla="*/ 184 h 1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07" h="184">
                  <a:moveTo>
                    <a:pt x="0" y="130"/>
                  </a:moveTo>
                  <a:lnTo>
                    <a:pt x="16" y="125"/>
                  </a:lnTo>
                  <a:lnTo>
                    <a:pt x="49" y="114"/>
                  </a:lnTo>
                  <a:lnTo>
                    <a:pt x="109" y="87"/>
                  </a:lnTo>
                  <a:lnTo>
                    <a:pt x="163" y="54"/>
                  </a:lnTo>
                  <a:lnTo>
                    <a:pt x="228" y="21"/>
                  </a:lnTo>
                  <a:lnTo>
                    <a:pt x="245" y="16"/>
                  </a:lnTo>
                  <a:lnTo>
                    <a:pt x="261" y="11"/>
                  </a:lnTo>
                  <a:lnTo>
                    <a:pt x="272" y="5"/>
                  </a:lnTo>
                  <a:lnTo>
                    <a:pt x="283" y="5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0" y="0"/>
                  </a:lnTo>
                  <a:lnTo>
                    <a:pt x="315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53" y="5"/>
                  </a:lnTo>
                  <a:lnTo>
                    <a:pt x="364" y="5"/>
                  </a:lnTo>
                  <a:lnTo>
                    <a:pt x="381" y="11"/>
                  </a:lnTo>
                  <a:lnTo>
                    <a:pt x="408" y="21"/>
                  </a:lnTo>
                  <a:lnTo>
                    <a:pt x="440" y="38"/>
                  </a:lnTo>
                  <a:lnTo>
                    <a:pt x="473" y="59"/>
                  </a:lnTo>
                  <a:lnTo>
                    <a:pt x="533" y="108"/>
                  </a:lnTo>
                  <a:lnTo>
                    <a:pt x="593" y="152"/>
                  </a:lnTo>
                  <a:lnTo>
                    <a:pt x="620" y="168"/>
                  </a:lnTo>
                  <a:lnTo>
                    <a:pt x="636" y="174"/>
                  </a:lnTo>
                  <a:lnTo>
                    <a:pt x="652" y="179"/>
                  </a:lnTo>
                  <a:lnTo>
                    <a:pt x="658" y="184"/>
                  </a:lnTo>
                  <a:lnTo>
                    <a:pt x="663" y="184"/>
                  </a:lnTo>
                  <a:lnTo>
                    <a:pt x="669" y="184"/>
                  </a:lnTo>
                  <a:lnTo>
                    <a:pt x="674" y="184"/>
                  </a:lnTo>
                  <a:lnTo>
                    <a:pt x="680" y="184"/>
                  </a:lnTo>
                  <a:lnTo>
                    <a:pt x="685" y="184"/>
                  </a:lnTo>
                  <a:lnTo>
                    <a:pt x="690" y="184"/>
                  </a:lnTo>
                  <a:lnTo>
                    <a:pt x="696" y="184"/>
                  </a:lnTo>
                  <a:lnTo>
                    <a:pt x="701" y="184"/>
                  </a:lnTo>
                  <a:lnTo>
                    <a:pt x="707" y="184"/>
                  </a:lnTo>
                </a:path>
              </a:pathLst>
            </a:custGeom>
            <a:noFill/>
            <a:ln w="0">
              <a:solidFill>
                <a:srgbClr val="33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4" name="Freeform 105"/>
            <p:cNvSpPr>
              <a:spLocks/>
            </p:cNvSpPr>
            <p:nvPr/>
          </p:nvSpPr>
          <p:spPr bwMode="auto">
            <a:xfrm>
              <a:off x="2591" y="1293"/>
              <a:ext cx="739" cy="353"/>
            </a:xfrm>
            <a:custGeom>
              <a:avLst/>
              <a:gdLst>
                <a:gd name="T0" fmla="*/ 0 w 739"/>
                <a:gd name="T1" fmla="*/ 255 h 353"/>
                <a:gd name="T2" fmla="*/ 11 w 739"/>
                <a:gd name="T3" fmla="*/ 255 h 353"/>
                <a:gd name="T4" fmla="*/ 16 w 739"/>
                <a:gd name="T5" fmla="*/ 255 h 353"/>
                <a:gd name="T6" fmla="*/ 32 w 739"/>
                <a:gd name="T7" fmla="*/ 250 h 353"/>
                <a:gd name="T8" fmla="*/ 43 w 739"/>
                <a:gd name="T9" fmla="*/ 245 h 353"/>
                <a:gd name="T10" fmla="*/ 60 w 739"/>
                <a:gd name="T11" fmla="*/ 239 h 353"/>
                <a:gd name="T12" fmla="*/ 87 w 739"/>
                <a:gd name="T13" fmla="*/ 217 h 353"/>
                <a:gd name="T14" fmla="*/ 119 w 739"/>
                <a:gd name="T15" fmla="*/ 190 h 353"/>
                <a:gd name="T16" fmla="*/ 185 w 739"/>
                <a:gd name="T17" fmla="*/ 125 h 353"/>
                <a:gd name="T18" fmla="*/ 239 w 739"/>
                <a:gd name="T19" fmla="*/ 65 h 353"/>
                <a:gd name="T20" fmla="*/ 272 w 739"/>
                <a:gd name="T21" fmla="*/ 38 h 353"/>
                <a:gd name="T22" fmla="*/ 288 w 739"/>
                <a:gd name="T23" fmla="*/ 27 h 353"/>
                <a:gd name="T24" fmla="*/ 304 w 739"/>
                <a:gd name="T25" fmla="*/ 16 h 353"/>
                <a:gd name="T26" fmla="*/ 315 w 739"/>
                <a:gd name="T27" fmla="*/ 11 h 353"/>
                <a:gd name="T28" fmla="*/ 326 w 739"/>
                <a:gd name="T29" fmla="*/ 11 h 353"/>
                <a:gd name="T30" fmla="*/ 331 w 739"/>
                <a:gd name="T31" fmla="*/ 6 h 353"/>
                <a:gd name="T32" fmla="*/ 337 w 739"/>
                <a:gd name="T33" fmla="*/ 6 h 353"/>
                <a:gd name="T34" fmla="*/ 348 w 739"/>
                <a:gd name="T35" fmla="*/ 6 h 353"/>
                <a:gd name="T36" fmla="*/ 348 w 739"/>
                <a:gd name="T37" fmla="*/ 6 h 353"/>
                <a:gd name="T38" fmla="*/ 353 w 739"/>
                <a:gd name="T39" fmla="*/ 0 h 353"/>
                <a:gd name="T40" fmla="*/ 353 w 739"/>
                <a:gd name="T41" fmla="*/ 0 h 353"/>
                <a:gd name="T42" fmla="*/ 359 w 739"/>
                <a:gd name="T43" fmla="*/ 0 h 353"/>
                <a:gd name="T44" fmla="*/ 364 w 739"/>
                <a:gd name="T45" fmla="*/ 0 h 353"/>
                <a:gd name="T46" fmla="*/ 364 w 739"/>
                <a:gd name="T47" fmla="*/ 0 h 353"/>
                <a:gd name="T48" fmla="*/ 369 w 739"/>
                <a:gd name="T49" fmla="*/ 0 h 353"/>
                <a:gd name="T50" fmla="*/ 375 w 739"/>
                <a:gd name="T51" fmla="*/ 6 h 353"/>
                <a:gd name="T52" fmla="*/ 375 w 739"/>
                <a:gd name="T53" fmla="*/ 6 h 353"/>
                <a:gd name="T54" fmla="*/ 380 w 739"/>
                <a:gd name="T55" fmla="*/ 6 h 353"/>
                <a:gd name="T56" fmla="*/ 386 w 739"/>
                <a:gd name="T57" fmla="*/ 6 h 353"/>
                <a:gd name="T58" fmla="*/ 397 w 739"/>
                <a:gd name="T59" fmla="*/ 11 h 353"/>
                <a:gd name="T60" fmla="*/ 402 w 739"/>
                <a:gd name="T61" fmla="*/ 11 h 353"/>
                <a:gd name="T62" fmla="*/ 413 w 739"/>
                <a:gd name="T63" fmla="*/ 16 h 353"/>
                <a:gd name="T64" fmla="*/ 446 w 739"/>
                <a:gd name="T65" fmla="*/ 38 h 353"/>
                <a:gd name="T66" fmla="*/ 478 w 739"/>
                <a:gd name="T67" fmla="*/ 71 h 353"/>
                <a:gd name="T68" fmla="*/ 533 w 739"/>
                <a:gd name="T69" fmla="*/ 152 h 353"/>
                <a:gd name="T70" fmla="*/ 598 w 739"/>
                <a:gd name="T71" fmla="*/ 245 h 353"/>
                <a:gd name="T72" fmla="*/ 630 w 739"/>
                <a:gd name="T73" fmla="*/ 283 h 353"/>
                <a:gd name="T74" fmla="*/ 663 w 739"/>
                <a:gd name="T75" fmla="*/ 315 h 353"/>
                <a:gd name="T76" fmla="*/ 674 w 739"/>
                <a:gd name="T77" fmla="*/ 331 h 353"/>
                <a:gd name="T78" fmla="*/ 690 w 739"/>
                <a:gd name="T79" fmla="*/ 337 h 353"/>
                <a:gd name="T80" fmla="*/ 701 w 739"/>
                <a:gd name="T81" fmla="*/ 348 h 353"/>
                <a:gd name="T82" fmla="*/ 712 w 739"/>
                <a:gd name="T83" fmla="*/ 348 h 353"/>
                <a:gd name="T84" fmla="*/ 717 w 739"/>
                <a:gd name="T85" fmla="*/ 348 h 353"/>
                <a:gd name="T86" fmla="*/ 723 w 739"/>
                <a:gd name="T87" fmla="*/ 348 h 353"/>
                <a:gd name="T88" fmla="*/ 723 w 739"/>
                <a:gd name="T89" fmla="*/ 353 h 353"/>
                <a:gd name="T90" fmla="*/ 723 w 739"/>
                <a:gd name="T91" fmla="*/ 353 h 353"/>
                <a:gd name="T92" fmla="*/ 728 w 739"/>
                <a:gd name="T93" fmla="*/ 353 h 353"/>
                <a:gd name="T94" fmla="*/ 734 w 739"/>
                <a:gd name="T95" fmla="*/ 353 h 353"/>
                <a:gd name="T96" fmla="*/ 734 w 739"/>
                <a:gd name="T97" fmla="*/ 353 h 353"/>
                <a:gd name="T98" fmla="*/ 739 w 739"/>
                <a:gd name="T99" fmla="*/ 353 h 353"/>
                <a:gd name="T100" fmla="*/ 739 w 739"/>
                <a:gd name="T101" fmla="*/ 353 h 35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39"/>
                <a:gd name="T154" fmla="*/ 0 h 353"/>
                <a:gd name="T155" fmla="*/ 739 w 739"/>
                <a:gd name="T156" fmla="*/ 353 h 35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39" h="353">
                  <a:moveTo>
                    <a:pt x="0" y="255"/>
                  </a:moveTo>
                  <a:lnTo>
                    <a:pt x="11" y="255"/>
                  </a:lnTo>
                  <a:lnTo>
                    <a:pt x="16" y="255"/>
                  </a:lnTo>
                  <a:lnTo>
                    <a:pt x="32" y="250"/>
                  </a:lnTo>
                  <a:lnTo>
                    <a:pt x="43" y="245"/>
                  </a:lnTo>
                  <a:lnTo>
                    <a:pt x="60" y="239"/>
                  </a:lnTo>
                  <a:lnTo>
                    <a:pt x="87" y="217"/>
                  </a:lnTo>
                  <a:lnTo>
                    <a:pt x="119" y="190"/>
                  </a:lnTo>
                  <a:lnTo>
                    <a:pt x="185" y="125"/>
                  </a:lnTo>
                  <a:lnTo>
                    <a:pt x="239" y="65"/>
                  </a:lnTo>
                  <a:lnTo>
                    <a:pt x="272" y="38"/>
                  </a:lnTo>
                  <a:lnTo>
                    <a:pt x="288" y="27"/>
                  </a:lnTo>
                  <a:lnTo>
                    <a:pt x="304" y="16"/>
                  </a:lnTo>
                  <a:lnTo>
                    <a:pt x="315" y="11"/>
                  </a:lnTo>
                  <a:lnTo>
                    <a:pt x="326" y="11"/>
                  </a:lnTo>
                  <a:lnTo>
                    <a:pt x="331" y="6"/>
                  </a:lnTo>
                  <a:lnTo>
                    <a:pt x="337" y="6"/>
                  </a:lnTo>
                  <a:lnTo>
                    <a:pt x="348" y="6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4" y="0"/>
                  </a:lnTo>
                  <a:lnTo>
                    <a:pt x="369" y="0"/>
                  </a:lnTo>
                  <a:lnTo>
                    <a:pt x="375" y="6"/>
                  </a:lnTo>
                  <a:lnTo>
                    <a:pt x="380" y="6"/>
                  </a:lnTo>
                  <a:lnTo>
                    <a:pt x="386" y="6"/>
                  </a:lnTo>
                  <a:lnTo>
                    <a:pt x="397" y="11"/>
                  </a:lnTo>
                  <a:lnTo>
                    <a:pt x="402" y="11"/>
                  </a:lnTo>
                  <a:lnTo>
                    <a:pt x="413" y="16"/>
                  </a:lnTo>
                  <a:lnTo>
                    <a:pt x="446" y="38"/>
                  </a:lnTo>
                  <a:lnTo>
                    <a:pt x="478" y="71"/>
                  </a:lnTo>
                  <a:lnTo>
                    <a:pt x="533" y="152"/>
                  </a:lnTo>
                  <a:lnTo>
                    <a:pt x="598" y="245"/>
                  </a:lnTo>
                  <a:lnTo>
                    <a:pt x="630" y="283"/>
                  </a:lnTo>
                  <a:lnTo>
                    <a:pt x="663" y="315"/>
                  </a:lnTo>
                  <a:lnTo>
                    <a:pt x="674" y="331"/>
                  </a:lnTo>
                  <a:lnTo>
                    <a:pt x="690" y="337"/>
                  </a:lnTo>
                  <a:lnTo>
                    <a:pt x="701" y="348"/>
                  </a:lnTo>
                  <a:lnTo>
                    <a:pt x="712" y="348"/>
                  </a:lnTo>
                  <a:lnTo>
                    <a:pt x="717" y="348"/>
                  </a:lnTo>
                  <a:lnTo>
                    <a:pt x="723" y="348"/>
                  </a:lnTo>
                  <a:lnTo>
                    <a:pt x="723" y="353"/>
                  </a:lnTo>
                  <a:lnTo>
                    <a:pt x="728" y="353"/>
                  </a:lnTo>
                  <a:lnTo>
                    <a:pt x="734" y="353"/>
                  </a:lnTo>
                  <a:lnTo>
                    <a:pt x="739" y="353"/>
                  </a:lnTo>
                </a:path>
              </a:pathLst>
            </a:custGeom>
            <a:noFill/>
            <a:ln w="0">
              <a:solidFill>
                <a:srgbClr val="33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5" name="Freeform 106"/>
            <p:cNvSpPr>
              <a:spLocks/>
            </p:cNvSpPr>
            <p:nvPr/>
          </p:nvSpPr>
          <p:spPr bwMode="auto">
            <a:xfrm>
              <a:off x="3330" y="1168"/>
              <a:ext cx="739" cy="652"/>
            </a:xfrm>
            <a:custGeom>
              <a:avLst/>
              <a:gdLst>
                <a:gd name="T0" fmla="*/ 0 w 739"/>
                <a:gd name="T1" fmla="*/ 478 h 652"/>
                <a:gd name="T2" fmla="*/ 6 w 739"/>
                <a:gd name="T3" fmla="*/ 478 h 652"/>
                <a:gd name="T4" fmla="*/ 6 w 739"/>
                <a:gd name="T5" fmla="*/ 478 h 652"/>
                <a:gd name="T6" fmla="*/ 11 w 739"/>
                <a:gd name="T7" fmla="*/ 473 h 652"/>
                <a:gd name="T8" fmla="*/ 16 w 739"/>
                <a:gd name="T9" fmla="*/ 473 h 652"/>
                <a:gd name="T10" fmla="*/ 22 w 739"/>
                <a:gd name="T11" fmla="*/ 467 h 652"/>
                <a:gd name="T12" fmla="*/ 33 w 739"/>
                <a:gd name="T13" fmla="*/ 467 h 652"/>
                <a:gd name="T14" fmla="*/ 38 w 739"/>
                <a:gd name="T15" fmla="*/ 462 h 652"/>
                <a:gd name="T16" fmla="*/ 65 w 739"/>
                <a:gd name="T17" fmla="*/ 440 h 652"/>
                <a:gd name="T18" fmla="*/ 82 w 739"/>
                <a:gd name="T19" fmla="*/ 418 h 652"/>
                <a:gd name="T20" fmla="*/ 98 w 739"/>
                <a:gd name="T21" fmla="*/ 402 h 652"/>
                <a:gd name="T22" fmla="*/ 218 w 739"/>
                <a:gd name="T23" fmla="*/ 185 h 652"/>
                <a:gd name="T24" fmla="*/ 245 w 739"/>
                <a:gd name="T25" fmla="*/ 125 h 652"/>
                <a:gd name="T26" fmla="*/ 277 w 739"/>
                <a:gd name="T27" fmla="*/ 76 h 652"/>
                <a:gd name="T28" fmla="*/ 299 w 739"/>
                <a:gd name="T29" fmla="*/ 38 h 652"/>
                <a:gd name="T30" fmla="*/ 315 w 739"/>
                <a:gd name="T31" fmla="*/ 27 h 652"/>
                <a:gd name="T32" fmla="*/ 332 w 739"/>
                <a:gd name="T33" fmla="*/ 11 h 652"/>
                <a:gd name="T34" fmla="*/ 337 w 739"/>
                <a:gd name="T35" fmla="*/ 6 h 652"/>
                <a:gd name="T36" fmla="*/ 343 w 739"/>
                <a:gd name="T37" fmla="*/ 6 h 652"/>
                <a:gd name="T38" fmla="*/ 353 w 739"/>
                <a:gd name="T39" fmla="*/ 0 h 652"/>
                <a:gd name="T40" fmla="*/ 353 w 739"/>
                <a:gd name="T41" fmla="*/ 0 h 652"/>
                <a:gd name="T42" fmla="*/ 359 w 739"/>
                <a:gd name="T43" fmla="*/ 0 h 652"/>
                <a:gd name="T44" fmla="*/ 364 w 739"/>
                <a:gd name="T45" fmla="*/ 0 h 652"/>
                <a:gd name="T46" fmla="*/ 364 w 739"/>
                <a:gd name="T47" fmla="*/ 0 h 652"/>
                <a:gd name="T48" fmla="*/ 370 w 739"/>
                <a:gd name="T49" fmla="*/ 0 h 652"/>
                <a:gd name="T50" fmla="*/ 375 w 739"/>
                <a:gd name="T51" fmla="*/ 0 h 652"/>
                <a:gd name="T52" fmla="*/ 375 w 739"/>
                <a:gd name="T53" fmla="*/ 0 h 652"/>
                <a:gd name="T54" fmla="*/ 381 w 739"/>
                <a:gd name="T55" fmla="*/ 0 h 652"/>
                <a:gd name="T56" fmla="*/ 386 w 739"/>
                <a:gd name="T57" fmla="*/ 0 h 652"/>
                <a:gd name="T58" fmla="*/ 386 w 739"/>
                <a:gd name="T59" fmla="*/ 0 h 652"/>
                <a:gd name="T60" fmla="*/ 397 w 739"/>
                <a:gd name="T61" fmla="*/ 6 h 652"/>
                <a:gd name="T62" fmla="*/ 402 w 739"/>
                <a:gd name="T63" fmla="*/ 11 h 652"/>
                <a:gd name="T64" fmla="*/ 419 w 739"/>
                <a:gd name="T65" fmla="*/ 27 h 652"/>
                <a:gd name="T66" fmla="*/ 435 w 739"/>
                <a:gd name="T67" fmla="*/ 44 h 652"/>
                <a:gd name="T68" fmla="*/ 451 w 739"/>
                <a:gd name="T69" fmla="*/ 65 h 652"/>
                <a:gd name="T70" fmla="*/ 511 w 739"/>
                <a:gd name="T71" fmla="*/ 196 h 652"/>
                <a:gd name="T72" fmla="*/ 565 w 739"/>
                <a:gd name="T73" fmla="*/ 342 h 652"/>
                <a:gd name="T74" fmla="*/ 631 w 739"/>
                <a:gd name="T75" fmla="*/ 505 h 652"/>
                <a:gd name="T76" fmla="*/ 658 w 739"/>
                <a:gd name="T77" fmla="*/ 565 h 652"/>
                <a:gd name="T78" fmla="*/ 674 w 739"/>
                <a:gd name="T79" fmla="*/ 592 h 652"/>
                <a:gd name="T80" fmla="*/ 690 w 739"/>
                <a:gd name="T81" fmla="*/ 614 h 652"/>
                <a:gd name="T82" fmla="*/ 696 w 739"/>
                <a:gd name="T83" fmla="*/ 625 h 652"/>
                <a:gd name="T84" fmla="*/ 701 w 739"/>
                <a:gd name="T85" fmla="*/ 636 h 652"/>
                <a:gd name="T86" fmla="*/ 712 w 739"/>
                <a:gd name="T87" fmla="*/ 641 h 652"/>
                <a:gd name="T88" fmla="*/ 718 w 739"/>
                <a:gd name="T89" fmla="*/ 647 h 652"/>
                <a:gd name="T90" fmla="*/ 723 w 739"/>
                <a:gd name="T91" fmla="*/ 647 h 652"/>
                <a:gd name="T92" fmla="*/ 728 w 739"/>
                <a:gd name="T93" fmla="*/ 652 h 652"/>
                <a:gd name="T94" fmla="*/ 728 w 739"/>
                <a:gd name="T95" fmla="*/ 652 h 652"/>
                <a:gd name="T96" fmla="*/ 734 w 739"/>
                <a:gd name="T97" fmla="*/ 652 h 652"/>
                <a:gd name="T98" fmla="*/ 739 w 739"/>
                <a:gd name="T99" fmla="*/ 652 h 652"/>
                <a:gd name="T100" fmla="*/ 739 w 739"/>
                <a:gd name="T101" fmla="*/ 652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39"/>
                <a:gd name="T154" fmla="*/ 0 h 652"/>
                <a:gd name="T155" fmla="*/ 739 w 739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39" h="652">
                  <a:moveTo>
                    <a:pt x="0" y="478"/>
                  </a:moveTo>
                  <a:lnTo>
                    <a:pt x="6" y="478"/>
                  </a:lnTo>
                  <a:lnTo>
                    <a:pt x="11" y="473"/>
                  </a:lnTo>
                  <a:lnTo>
                    <a:pt x="16" y="473"/>
                  </a:lnTo>
                  <a:lnTo>
                    <a:pt x="22" y="467"/>
                  </a:lnTo>
                  <a:lnTo>
                    <a:pt x="33" y="467"/>
                  </a:lnTo>
                  <a:lnTo>
                    <a:pt x="38" y="462"/>
                  </a:lnTo>
                  <a:lnTo>
                    <a:pt x="65" y="440"/>
                  </a:lnTo>
                  <a:lnTo>
                    <a:pt x="82" y="418"/>
                  </a:lnTo>
                  <a:lnTo>
                    <a:pt x="98" y="402"/>
                  </a:lnTo>
                  <a:lnTo>
                    <a:pt x="218" y="185"/>
                  </a:lnTo>
                  <a:lnTo>
                    <a:pt x="245" y="125"/>
                  </a:lnTo>
                  <a:lnTo>
                    <a:pt x="277" y="76"/>
                  </a:lnTo>
                  <a:lnTo>
                    <a:pt x="299" y="38"/>
                  </a:lnTo>
                  <a:lnTo>
                    <a:pt x="315" y="27"/>
                  </a:lnTo>
                  <a:lnTo>
                    <a:pt x="332" y="11"/>
                  </a:lnTo>
                  <a:lnTo>
                    <a:pt x="337" y="6"/>
                  </a:lnTo>
                  <a:lnTo>
                    <a:pt x="343" y="6"/>
                  </a:lnTo>
                  <a:lnTo>
                    <a:pt x="353" y="0"/>
                  </a:lnTo>
                  <a:lnTo>
                    <a:pt x="359" y="0"/>
                  </a:lnTo>
                  <a:lnTo>
                    <a:pt x="364" y="0"/>
                  </a:lnTo>
                  <a:lnTo>
                    <a:pt x="370" y="0"/>
                  </a:lnTo>
                  <a:lnTo>
                    <a:pt x="375" y="0"/>
                  </a:lnTo>
                  <a:lnTo>
                    <a:pt x="381" y="0"/>
                  </a:lnTo>
                  <a:lnTo>
                    <a:pt x="386" y="0"/>
                  </a:lnTo>
                  <a:lnTo>
                    <a:pt x="397" y="6"/>
                  </a:lnTo>
                  <a:lnTo>
                    <a:pt x="402" y="11"/>
                  </a:lnTo>
                  <a:lnTo>
                    <a:pt x="419" y="27"/>
                  </a:lnTo>
                  <a:lnTo>
                    <a:pt x="435" y="44"/>
                  </a:lnTo>
                  <a:lnTo>
                    <a:pt x="451" y="65"/>
                  </a:lnTo>
                  <a:lnTo>
                    <a:pt x="511" y="196"/>
                  </a:lnTo>
                  <a:lnTo>
                    <a:pt x="565" y="342"/>
                  </a:lnTo>
                  <a:lnTo>
                    <a:pt x="631" y="505"/>
                  </a:lnTo>
                  <a:lnTo>
                    <a:pt x="658" y="565"/>
                  </a:lnTo>
                  <a:lnTo>
                    <a:pt x="674" y="592"/>
                  </a:lnTo>
                  <a:lnTo>
                    <a:pt x="690" y="614"/>
                  </a:lnTo>
                  <a:lnTo>
                    <a:pt x="696" y="625"/>
                  </a:lnTo>
                  <a:lnTo>
                    <a:pt x="701" y="636"/>
                  </a:lnTo>
                  <a:lnTo>
                    <a:pt x="712" y="641"/>
                  </a:lnTo>
                  <a:lnTo>
                    <a:pt x="718" y="647"/>
                  </a:lnTo>
                  <a:lnTo>
                    <a:pt x="723" y="647"/>
                  </a:lnTo>
                  <a:lnTo>
                    <a:pt x="728" y="652"/>
                  </a:lnTo>
                  <a:lnTo>
                    <a:pt x="734" y="652"/>
                  </a:lnTo>
                  <a:lnTo>
                    <a:pt x="739" y="652"/>
                  </a:lnTo>
                </a:path>
              </a:pathLst>
            </a:custGeom>
            <a:noFill/>
            <a:ln w="0">
              <a:solidFill>
                <a:srgbClr val="33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4069" y="1445"/>
              <a:ext cx="174" cy="375"/>
            </a:xfrm>
            <a:custGeom>
              <a:avLst/>
              <a:gdLst>
                <a:gd name="T0" fmla="*/ 0 w 174"/>
                <a:gd name="T1" fmla="*/ 375 h 375"/>
                <a:gd name="T2" fmla="*/ 6 w 174"/>
                <a:gd name="T3" fmla="*/ 375 h 375"/>
                <a:gd name="T4" fmla="*/ 6 w 174"/>
                <a:gd name="T5" fmla="*/ 375 h 375"/>
                <a:gd name="T6" fmla="*/ 11 w 174"/>
                <a:gd name="T7" fmla="*/ 375 h 375"/>
                <a:gd name="T8" fmla="*/ 17 w 174"/>
                <a:gd name="T9" fmla="*/ 375 h 375"/>
                <a:gd name="T10" fmla="*/ 17 w 174"/>
                <a:gd name="T11" fmla="*/ 375 h 375"/>
                <a:gd name="T12" fmla="*/ 28 w 174"/>
                <a:gd name="T13" fmla="*/ 370 h 375"/>
                <a:gd name="T14" fmla="*/ 33 w 174"/>
                <a:gd name="T15" fmla="*/ 364 h 375"/>
                <a:gd name="T16" fmla="*/ 49 w 174"/>
                <a:gd name="T17" fmla="*/ 348 h 375"/>
                <a:gd name="T18" fmla="*/ 66 w 174"/>
                <a:gd name="T19" fmla="*/ 326 h 375"/>
                <a:gd name="T20" fmla="*/ 87 w 174"/>
                <a:gd name="T21" fmla="*/ 272 h 375"/>
                <a:gd name="T22" fmla="*/ 120 w 174"/>
                <a:gd name="T23" fmla="*/ 196 h 375"/>
                <a:gd name="T24" fmla="*/ 174 w 174"/>
                <a:gd name="T25" fmla="*/ 0 h 3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4"/>
                <a:gd name="T40" fmla="*/ 0 h 375"/>
                <a:gd name="T41" fmla="*/ 174 w 174"/>
                <a:gd name="T42" fmla="*/ 375 h 3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4" h="375">
                  <a:moveTo>
                    <a:pt x="0" y="375"/>
                  </a:moveTo>
                  <a:lnTo>
                    <a:pt x="6" y="375"/>
                  </a:lnTo>
                  <a:lnTo>
                    <a:pt x="11" y="375"/>
                  </a:lnTo>
                  <a:lnTo>
                    <a:pt x="17" y="375"/>
                  </a:lnTo>
                  <a:lnTo>
                    <a:pt x="28" y="370"/>
                  </a:lnTo>
                  <a:lnTo>
                    <a:pt x="33" y="364"/>
                  </a:lnTo>
                  <a:lnTo>
                    <a:pt x="49" y="348"/>
                  </a:lnTo>
                  <a:lnTo>
                    <a:pt x="66" y="326"/>
                  </a:lnTo>
                  <a:lnTo>
                    <a:pt x="87" y="272"/>
                  </a:lnTo>
                  <a:lnTo>
                    <a:pt x="120" y="196"/>
                  </a:lnTo>
                  <a:lnTo>
                    <a:pt x="174" y="0"/>
                  </a:lnTo>
                </a:path>
              </a:pathLst>
            </a:custGeom>
            <a:noFill/>
            <a:ln w="0">
              <a:solidFill>
                <a:srgbClr val="33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7" name="Freeform 108"/>
            <p:cNvSpPr>
              <a:spLocks/>
            </p:cNvSpPr>
            <p:nvPr/>
          </p:nvSpPr>
          <p:spPr bwMode="auto">
            <a:xfrm>
              <a:off x="1389" y="1402"/>
              <a:ext cx="664" cy="98"/>
            </a:xfrm>
            <a:custGeom>
              <a:avLst/>
              <a:gdLst>
                <a:gd name="T0" fmla="*/ 0 w 664"/>
                <a:gd name="T1" fmla="*/ 65 h 98"/>
                <a:gd name="T2" fmla="*/ 120 w 664"/>
                <a:gd name="T3" fmla="*/ 32 h 98"/>
                <a:gd name="T4" fmla="*/ 180 w 664"/>
                <a:gd name="T5" fmla="*/ 16 h 98"/>
                <a:gd name="T6" fmla="*/ 196 w 664"/>
                <a:gd name="T7" fmla="*/ 11 h 98"/>
                <a:gd name="T8" fmla="*/ 212 w 664"/>
                <a:gd name="T9" fmla="*/ 5 h 98"/>
                <a:gd name="T10" fmla="*/ 229 w 664"/>
                <a:gd name="T11" fmla="*/ 5 h 98"/>
                <a:gd name="T12" fmla="*/ 245 w 664"/>
                <a:gd name="T13" fmla="*/ 0 h 98"/>
                <a:gd name="T14" fmla="*/ 250 w 664"/>
                <a:gd name="T15" fmla="*/ 0 h 98"/>
                <a:gd name="T16" fmla="*/ 261 w 664"/>
                <a:gd name="T17" fmla="*/ 0 h 98"/>
                <a:gd name="T18" fmla="*/ 267 w 664"/>
                <a:gd name="T19" fmla="*/ 0 h 98"/>
                <a:gd name="T20" fmla="*/ 267 w 664"/>
                <a:gd name="T21" fmla="*/ 0 h 98"/>
                <a:gd name="T22" fmla="*/ 272 w 664"/>
                <a:gd name="T23" fmla="*/ 0 h 98"/>
                <a:gd name="T24" fmla="*/ 272 w 664"/>
                <a:gd name="T25" fmla="*/ 0 h 98"/>
                <a:gd name="T26" fmla="*/ 278 w 664"/>
                <a:gd name="T27" fmla="*/ 0 h 98"/>
                <a:gd name="T28" fmla="*/ 278 w 664"/>
                <a:gd name="T29" fmla="*/ 0 h 98"/>
                <a:gd name="T30" fmla="*/ 283 w 664"/>
                <a:gd name="T31" fmla="*/ 0 h 98"/>
                <a:gd name="T32" fmla="*/ 289 w 664"/>
                <a:gd name="T33" fmla="*/ 0 h 98"/>
                <a:gd name="T34" fmla="*/ 289 w 664"/>
                <a:gd name="T35" fmla="*/ 0 h 98"/>
                <a:gd name="T36" fmla="*/ 294 w 664"/>
                <a:gd name="T37" fmla="*/ 0 h 98"/>
                <a:gd name="T38" fmla="*/ 294 w 664"/>
                <a:gd name="T39" fmla="*/ 0 h 98"/>
                <a:gd name="T40" fmla="*/ 299 w 664"/>
                <a:gd name="T41" fmla="*/ 0 h 98"/>
                <a:gd name="T42" fmla="*/ 305 w 664"/>
                <a:gd name="T43" fmla="*/ 0 h 98"/>
                <a:gd name="T44" fmla="*/ 316 w 664"/>
                <a:gd name="T45" fmla="*/ 0 h 98"/>
                <a:gd name="T46" fmla="*/ 321 w 664"/>
                <a:gd name="T47" fmla="*/ 0 h 98"/>
                <a:gd name="T48" fmla="*/ 337 w 664"/>
                <a:gd name="T49" fmla="*/ 5 h 98"/>
                <a:gd name="T50" fmla="*/ 365 w 664"/>
                <a:gd name="T51" fmla="*/ 11 h 98"/>
                <a:gd name="T52" fmla="*/ 392 w 664"/>
                <a:gd name="T53" fmla="*/ 21 h 98"/>
                <a:gd name="T54" fmla="*/ 424 w 664"/>
                <a:gd name="T55" fmla="*/ 32 h 98"/>
                <a:gd name="T56" fmla="*/ 484 w 664"/>
                <a:gd name="T57" fmla="*/ 59 h 98"/>
                <a:gd name="T58" fmla="*/ 517 w 664"/>
                <a:gd name="T59" fmla="*/ 70 h 98"/>
                <a:gd name="T60" fmla="*/ 544 w 664"/>
                <a:gd name="T61" fmla="*/ 87 h 98"/>
                <a:gd name="T62" fmla="*/ 577 w 664"/>
                <a:gd name="T63" fmla="*/ 92 h 98"/>
                <a:gd name="T64" fmla="*/ 582 w 664"/>
                <a:gd name="T65" fmla="*/ 92 h 98"/>
                <a:gd name="T66" fmla="*/ 588 w 664"/>
                <a:gd name="T67" fmla="*/ 98 h 98"/>
                <a:gd name="T68" fmla="*/ 598 w 664"/>
                <a:gd name="T69" fmla="*/ 98 h 98"/>
                <a:gd name="T70" fmla="*/ 604 w 664"/>
                <a:gd name="T71" fmla="*/ 98 h 98"/>
                <a:gd name="T72" fmla="*/ 609 w 664"/>
                <a:gd name="T73" fmla="*/ 98 h 98"/>
                <a:gd name="T74" fmla="*/ 615 w 664"/>
                <a:gd name="T75" fmla="*/ 98 h 98"/>
                <a:gd name="T76" fmla="*/ 620 w 664"/>
                <a:gd name="T77" fmla="*/ 98 h 98"/>
                <a:gd name="T78" fmla="*/ 620 w 664"/>
                <a:gd name="T79" fmla="*/ 98 h 98"/>
                <a:gd name="T80" fmla="*/ 626 w 664"/>
                <a:gd name="T81" fmla="*/ 98 h 98"/>
                <a:gd name="T82" fmla="*/ 626 w 664"/>
                <a:gd name="T83" fmla="*/ 98 h 98"/>
                <a:gd name="T84" fmla="*/ 631 w 664"/>
                <a:gd name="T85" fmla="*/ 98 h 98"/>
                <a:gd name="T86" fmla="*/ 631 w 664"/>
                <a:gd name="T87" fmla="*/ 98 h 98"/>
                <a:gd name="T88" fmla="*/ 636 w 664"/>
                <a:gd name="T89" fmla="*/ 98 h 98"/>
                <a:gd name="T90" fmla="*/ 642 w 664"/>
                <a:gd name="T91" fmla="*/ 98 h 98"/>
                <a:gd name="T92" fmla="*/ 642 w 664"/>
                <a:gd name="T93" fmla="*/ 98 h 98"/>
                <a:gd name="T94" fmla="*/ 647 w 664"/>
                <a:gd name="T95" fmla="*/ 98 h 98"/>
                <a:gd name="T96" fmla="*/ 658 w 664"/>
                <a:gd name="T97" fmla="*/ 98 h 98"/>
                <a:gd name="T98" fmla="*/ 664 w 664"/>
                <a:gd name="T99" fmla="*/ 92 h 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64"/>
                <a:gd name="T151" fmla="*/ 0 h 98"/>
                <a:gd name="T152" fmla="*/ 664 w 664"/>
                <a:gd name="T153" fmla="*/ 98 h 9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64" h="98">
                  <a:moveTo>
                    <a:pt x="0" y="65"/>
                  </a:moveTo>
                  <a:lnTo>
                    <a:pt x="120" y="32"/>
                  </a:lnTo>
                  <a:lnTo>
                    <a:pt x="180" y="16"/>
                  </a:lnTo>
                  <a:lnTo>
                    <a:pt x="196" y="11"/>
                  </a:lnTo>
                  <a:lnTo>
                    <a:pt x="212" y="5"/>
                  </a:lnTo>
                  <a:lnTo>
                    <a:pt x="229" y="5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9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5" y="0"/>
                  </a:lnTo>
                  <a:lnTo>
                    <a:pt x="316" y="0"/>
                  </a:lnTo>
                  <a:lnTo>
                    <a:pt x="321" y="0"/>
                  </a:lnTo>
                  <a:lnTo>
                    <a:pt x="337" y="5"/>
                  </a:lnTo>
                  <a:lnTo>
                    <a:pt x="365" y="11"/>
                  </a:lnTo>
                  <a:lnTo>
                    <a:pt x="392" y="21"/>
                  </a:lnTo>
                  <a:lnTo>
                    <a:pt x="424" y="32"/>
                  </a:lnTo>
                  <a:lnTo>
                    <a:pt x="484" y="59"/>
                  </a:lnTo>
                  <a:lnTo>
                    <a:pt x="517" y="70"/>
                  </a:lnTo>
                  <a:lnTo>
                    <a:pt x="544" y="87"/>
                  </a:lnTo>
                  <a:lnTo>
                    <a:pt x="577" y="92"/>
                  </a:lnTo>
                  <a:lnTo>
                    <a:pt x="582" y="92"/>
                  </a:lnTo>
                  <a:lnTo>
                    <a:pt x="588" y="98"/>
                  </a:lnTo>
                  <a:lnTo>
                    <a:pt x="598" y="98"/>
                  </a:lnTo>
                  <a:lnTo>
                    <a:pt x="604" y="98"/>
                  </a:lnTo>
                  <a:lnTo>
                    <a:pt x="609" y="98"/>
                  </a:lnTo>
                  <a:lnTo>
                    <a:pt x="615" y="98"/>
                  </a:lnTo>
                  <a:lnTo>
                    <a:pt x="620" y="98"/>
                  </a:lnTo>
                  <a:lnTo>
                    <a:pt x="626" y="98"/>
                  </a:lnTo>
                  <a:lnTo>
                    <a:pt x="631" y="98"/>
                  </a:lnTo>
                  <a:lnTo>
                    <a:pt x="636" y="98"/>
                  </a:lnTo>
                  <a:lnTo>
                    <a:pt x="642" y="98"/>
                  </a:lnTo>
                  <a:lnTo>
                    <a:pt x="647" y="98"/>
                  </a:lnTo>
                  <a:lnTo>
                    <a:pt x="658" y="98"/>
                  </a:lnTo>
                  <a:lnTo>
                    <a:pt x="664" y="92"/>
                  </a:lnTo>
                </a:path>
              </a:pathLst>
            </a:custGeom>
            <a:noFill/>
            <a:ln w="0">
              <a:solidFill>
                <a:srgbClr val="CC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8" name="Freeform 109"/>
            <p:cNvSpPr>
              <a:spLocks/>
            </p:cNvSpPr>
            <p:nvPr/>
          </p:nvSpPr>
          <p:spPr bwMode="auto">
            <a:xfrm>
              <a:off x="2053" y="1364"/>
              <a:ext cx="663" cy="184"/>
            </a:xfrm>
            <a:custGeom>
              <a:avLst/>
              <a:gdLst>
                <a:gd name="T0" fmla="*/ 0 w 663"/>
                <a:gd name="T1" fmla="*/ 130 h 184"/>
                <a:gd name="T2" fmla="*/ 16 w 663"/>
                <a:gd name="T3" fmla="*/ 130 h 184"/>
                <a:gd name="T4" fmla="*/ 27 w 663"/>
                <a:gd name="T5" fmla="*/ 125 h 184"/>
                <a:gd name="T6" fmla="*/ 54 w 663"/>
                <a:gd name="T7" fmla="*/ 114 h 184"/>
                <a:gd name="T8" fmla="*/ 87 w 663"/>
                <a:gd name="T9" fmla="*/ 97 h 184"/>
                <a:gd name="T10" fmla="*/ 119 w 663"/>
                <a:gd name="T11" fmla="*/ 81 h 184"/>
                <a:gd name="T12" fmla="*/ 174 w 663"/>
                <a:gd name="T13" fmla="*/ 49 h 184"/>
                <a:gd name="T14" fmla="*/ 201 w 663"/>
                <a:gd name="T15" fmla="*/ 32 h 184"/>
                <a:gd name="T16" fmla="*/ 233 w 663"/>
                <a:gd name="T17" fmla="*/ 16 h 184"/>
                <a:gd name="T18" fmla="*/ 244 w 663"/>
                <a:gd name="T19" fmla="*/ 11 h 184"/>
                <a:gd name="T20" fmla="*/ 261 w 663"/>
                <a:gd name="T21" fmla="*/ 5 h 184"/>
                <a:gd name="T22" fmla="*/ 266 w 663"/>
                <a:gd name="T23" fmla="*/ 5 h 184"/>
                <a:gd name="T24" fmla="*/ 271 w 663"/>
                <a:gd name="T25" fmla="*/ 5 h 184"/>
                <a:gd name="T26" fmla="*/ 282 w 663"/>
                <a:gd name="T27" fmla="*/ 0 h 184"/>
                <a:gd name="T28" fmla="*/ 288 w 663"/>
                <a:gd name="T29" fmla="*/ 0 h 184"/>
                <a:gd name="T30" fmla="*/ 293 w 663"/>
                <a:gd name="T31" fmla="*/ 0 h 184"/>
                <a:gd name="T32" fmla="*/ 293 w 663"/>
                <a:gd name="T33" fmla="*/ 0 h 184"/>
                <a:gd name="T34" fmla="*/ 299 w 663"/>
                <a:gd name="T35" fmla="*/ 0 h 184"/>
                <a:gd name="T36" fmla="*/ 304 w 663"/>
                <a:gd name="T37" fmla="*/ 0 h 184"/>
                <a:gd name="T38" fmla="*/ 304 w 663"/>
                <a:gd name="T39" fmla="*/ 0 h 184"/>
                <a:gd name="T40" fmla="*/ 309 w 663"/>
                <a:gd name="T41" fmla="*/ 0 h 184"/>
                <a:gd name="T42" fmla="*/ 309 w 663"/>
                <a:gd name="T43" fmla="*/ 0 h 184"/>
                <a:gd name="T44" fmla="*/ 315 w 663"/>
                <a:gd name="T45" fmla="*/ 0 h 184"/>
                <a:gd name="T46" fmla="*/ 320 w 663"/>
                <a:gd name="T47" fmla="*/ 0 h 184"/>
                <a:gd name="T48" fmla="*/ 320 w 663"/>
                <a:gd name="T49" fmla="*/ 0 h 184"/>
                <a:gd name="T50" fmla="*/ 326 w 663"/>
                <a:gd name="T51" fmla="*/ 0 h 184"/>
                <a:gd name="T52" fmla="*/ 331 w 663"/>
                <a:gd name="T53" fmla="*/ 0 h 184"/>
                <a:gd name="T54" fmla="*/ 337 w 663"/>
                <a:gd name="T55" fmla="*/ 5 h 184"/>
                <a:gd name="T56" fmla="*/ 348 w 663"/>
                <a:gd name="T57" fmla="*/ 5 h 184"/>
                <a:gd name="T58" fmla="*/ 358 w 663"/>
                <a:gd name="T59" fmla="*/ 11 h 184"/>
                <a:gd name="T60" fmla="*/ 375 w 663"/>
                <a:gd name="T61" fmla="*/ 16 h 184"/>
                <a:gd name="T62" fmla="*/ 407 w 663"/>
                <a:gd name="T63" fmla="*/ 32 h 184"/>
                <a:gd name="T64" fmla="*/ 467 w 663"/>
                <a:gd name="T65" fmla="*/ 76 h 184"/>
                <a:gd name="T66" fmla="*/ 527 w 663"/>
                <a:gd name="T67" fmla="*/ 130 h 184"/>
                <a:gd name="T68" fmla="*/ 560 w 663"/>
                <a:gd name="T69" fmla="*/ 152 h 184"/>
                <a:gd name="T70" fmla="*/ 576 w 663"/>
                <a:gd name="T71" fmla="*/ 163 h 184"/>
                <a:gd name="T72" fmla="*/ 592 w 663"/>
                <a:gd name="T73" fmla="*/ 174 h 184"/>
                <a:gd name="T74" fmla="*/ 608 w 663"/>
                <a:gd name="T75" fmla="*/ 179 h 184"/>
                <a:gd name="T76" fmla="*/ 614 w 663"/>
                <a:gd name="T77" fmla="*/ 179 h 184"/>
                <a:gd name="T78" fmla="*/ 625 w 663"/>
                <a:gd name="T79" fmla="*/ 184 h 184"/>
                <a:gd name="T80" fmla="*/ 630 w 663"/>
                <a:gd name="T81" fmla="*/ 184 h 184"/>
                <a:gd name="T82" fmla="*/ 636 w 663"/>
                <a:gd name="T83" fmla="*/ 184 h 184"/>
                <a:gd name="T84" fmla="*/ 636 w 663"/>
                <a:gd name="T85" fmla="*/ 184 h 184"/>
                <a:gd name="T86" fmla="*/ 641 w 663"/>
                <a:gd name="T87" fmla="*/ 184 h 184"/>
                <a:gd name="T88" fmla="*/ 647 w 663"/>
                <a:gd name="T89" fmla="*/ 184 h 184"/>
                <a:gd name="T90" fmla="*/ 647 w 663"/>
                <a:gd name="T91" fmla="*/ 184 h 184"/>
                <a:gd name="T92" fmla="*/ 652 w 663"/>
                <a:gd name="T93" fmla="*/ 184 h 184"/>
                <a:gd name="T94" fmla="*/ 657 w 663"/>
                <a:gd name="T95" fmla="*/ 184 h 184"/>
                <a:gd name="T96" fmla="*/ 657 w 663"/>
                <a:gd name="T97" fmla="*/ 184 h 184"/>
                <a:gd name="T98" fmla="*/ 657 w 663"/>
                <a:gd name="T99" fmla="*/ 184 h 184"/>
                <a:gd name="T100" fmla="*/ 663 w 663"/>
                <a:gd name="T101" fmla="*/ 184 h 1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63"/>
                <a:gd name="T154" fmla="*/ 0 h 184"/>
                <a:gd name="T155" fmla="*/ 663 w 663"/>
                <a:gd name="T156" fmla="*/ 184 h 1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63" h="184">
                  <a:moveTo>
                    <a:pt x="0" y="130"/>
                  </a:moveTo>
                  <a:lnTo>
                    <a:pt x="16" y="130"/>
                  </a:lnTo>
                  <a:lnTo>
                    <a:pt x="27" y="125"/>
                  </a:lnTo>
                  <a:lnTo>
                    <a:pt x="54" y="114"/>
                  </a:lnTo>
                  <a:lnTo>
                    <a:pt x="87" y="97"/>
                  </a:lnTo>
                  <a:lnTo>
                    <a:pt x="119" y="81"/>
                  </a:lnTo>
                  <a:lnTo>
                    <a:pt x="174" y="49"/>
                  </a:lnTo>
                  <a:lnTo>
                    <a:pt x="201" y="32"/>
                  </a:lnTo>
                  <a:lnTo>
                    <a:pt x="233" y="16"/>
                  </a:lnTo>
                  <a:lnTo>
                    <a:pt x="244" y="11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9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6" y="0"/>
                  </a:lnTo>
                  <a:lnTo>
                    <a:pt x="331" y="0"/>
                  </a:lnTo>
                  <a:lnTo>
                    <a:pt x="337" y="5"/>
                  </a:lnTo>
                  <a:lnTo>
                    <a:pt x="348" y="5"/>
                  </a:lnTo>
                  <a:lnTo>
                    <a:pt x="358" y="11"/>
                  </a:lnTo>
                  <a:lnTo>
                    <a:pt x="375" y="16"/>
                  </a:lnTo>
                  <a:lnTo>
                    <a:pt x="407" y="32"/>
                  </a:lnTo>
                  <a:lnTo>
                    <a:pt x="467" y="76"/>
                  </a:lnTo>
                  <a:lnTo>
                    <a:pt x="527" y="130"/>
                  </a:lnTo>
                  <a:lnTo>
                    <a:pt x="560" y="152"/>
                  </a:lnTo>
                  <a:lnTo>
                    <a:pt x="576" y="163"/>
                  </a:lnTo>
                  <a:lnTo>
                    <a:pt x="592" y="174"/>
                  </a:lnTo>
                  <a:lnTo>
                    <a:pt x="608" y="179"/>
                  </a:lnTo>
                  <a:lnTo>
                    <a:pt x="614" y="179"/>
                  </a:lnTo>
                  <a:lnTo>
                    <a:pt x="625" y="184"/>
                  </a:lnTo>
                  <a:lnTo>
                    <a:pt x="630" y="184"/>
                  </a:lnTo>
                  <a:lnTo>
                    <a:pt x="636" y="184"/>
                  </a:lnTo>
                  <a:lnTo>
                    <a:pt x="641" y="184"/>
                  </a:lnTo>
                  <a:lnTo>
                    <a:pt x="647" y="184"/>
                  </a:lnTo>
                  <a:lnTo>
                    <a:pt x="652" y="184"/>
                  </a:lnTo>
                  <a:lnTo>
                    <a:pt x="657" y="184"/>
                  </a:lnTo>
                  <a:lnTo>
                    <a:pt x="663" y="184"/>
                  </a:lnTo>
                </a:path>
              </a:pathLst>
            </a:custGeom>
            <a:noFill/>
            <a:ln w="0">
              <a:solidFill>
                <a:srgbClr val="CC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9" name="Freeform 110"/>
            <p:cNvSpPr>
              <a:spLocks/>
            </p:cNvSpPr>
            <p:nvPr/>
          </p:nvSpPr>
          <p:spPr bwMode="auto">
            <a:xfrm>
              <a:off x="2716" y="1293"/>
              <a:ext cx="679" cy="353"/>
            </a:xfrm>
            <a:custGeom>
              <a:avLst/>
              <a:gdLst>
                <a:gd name="T0" fmla="*/ 0 w 679"/>
                <a:gd name="T1" fmla="*/ 255 h 353"/>
                <a:gd name="T2" fmla="*/ 5 w 679"/>
                <a:gd name="T3" fmla="*/ 255 h 353"/>
                <a:gd name="T4" fmla="*/ 16 w 679"/>
                <a:gd name="T5" fmla="*/ 255 h 353"/>
                <a:gd name="T6" fmla="*/ 22 w 679"/>
                <a:gd name="T7" fmla="*/ 255 h 353"/>
                <a:gd name="T8" fmla="*/ 27 w 679"/>
                <a:gd name="T9" fmla="*/ 250 h 353"/>
                <a:gd name="T10" fmla="*/ 38 w 679"/>
                <a:gd name="T11" fmla="*/ 245 h 353"/>
                <a:gd name="T12" fmla="*/ 54 w 679"/>
                <a:gd name="T13" fmla="*/ 239 h 353"/>
                <a:gd name="T14" fmla="*/ 87 w 679"/>
                <a:gd name="T15" fmla="*/ 217 h 353"/>
                <a:gd name="T16" fmla="*/ 114 w 679"/>
                <a:gd name="T17" fmla="*/ 190 h 353"/>
                <a:gd name="T18" fmla="*/ 168 w 679"/>
                <a:gd name="T19" fmla="*/ 125 h 353"/>
                <a:gd name="T20" fmla="*/ 228 w 679"/>
                <a:gd name="T21" fmla="*/ 60 h 353"/>
                <a:gd name="T22" fmla="*/ 250 w 679"/>
                <a:gd name="T23" fmla="*/ 44 h 353"/>
                <a:gd name="T24" fmla="*/ 266 w 679"/>
                <a:gd name="T25" fmla="*/ 27 h 353"/>
                <a:gd name="T26" fmla="*/ 282 w 679"/>
                <a:gd name="T27" fmla="*/ 16 h 353"/>
                <a:gd name="T28" fmla="*/ 293 w 679"/>
                <a:gd name="T29" fmla="*/ 11 h 353"/>
                <a:gd name="T30" fmla="*/ 304 w 679"/>
                <a:gd name="T31" fmla="*/ 6 h 353"/>
                <a:gd name="T32" fmla="*/ 310 w 679"/>
                <a:gd name="T33" fmla="*/ 6 h 353"/>
                <a:gd name="T34" fmla="*/ 315 w 679"/>
                <a:gd name="T35" fmla="*/ 6 h 353"/>
                <a:gd name="T36" fmla="*/ 315 w 679"/>
                <a:gd name="T37" fmla="*/ 6 h 353"/>
                <a:gd name="T38" fmla="*/ 321 w 679"/>
                <a:gd name="T39" fmla="*/ 6 h 353"/>
                <a:gd name="T40" fmla="*/ 326 w 679"/>
                <a:gd name="T41" fmla="*/ 6 h 353"/>
                <a:gd name="T42" fmla="*/ 326 w 679"/>
                <a:gd name="T43" fmla="*/ 0 h 353"/>
                <a:gd name="T44" fmla="*/ 331 w 679"/>
                <a:gd name="T45" fmla="*/ 0 h 353"/>
                <a:gd name="T46" fmla="*/ 331 w 679"/>
                <a:gd name="T47" fmla="*/ 0 h 353"/>
                <a:gd name="T48" fmla="*/ 337 w 679"/>
                <a:gd name="T49" fmla="*/ 0 h 353"/>
                <a:gd name="T50" fmla="*/ 337 w 679"/>
                <a:gd name="T51" fmla="*/ 0 h 353"/>
                <a:gd name="T52" fmla="*/ 337 w 679"/>
                <a:gd name="T53" fmla="*/ 0 h 353"/>
                <a:gd name="T54" fmla="*/ 342 w 679"/>
                <a:gd name="T55" fmla="*/ 0 h 353"/>
                <a:gd name="T56" fmla="*/ 342 w 679"/>
                <a:gd name="T57" fmla="*/ 6 h 353"/>
                <a:gd name="T58" fmla="*/ 348 w 679"/>
                <a:gd name="T59" fmla="*/ 6 h 353"/>
                <a:gd name="T60" fmla="*/ 348 w 679"/>
                <a:gd name="T61" fmla="*/ 6 h 353"/>
                <a:gd name="T62" fmla="*/ 359 w 679"/>
                <a:gd name="T63" fmla="*/ 6 h 353"/>
                <a:gd name="T64" fmla="*/ 364 w 679"/>
                <a:gd name="T65" fmla="*/ 6 h 353"/>
                <a:gd name="T66" fmla="*/ 369 w 679"/>
                <a:gd name="T67" fmla="*/ 11 h 353"/>
                <a:gd name="T68" fmla="*/ 386 w 679"/>
                <a:gd name="T69" fmla="*/ 16 h 353"/>
                <a:gd name="T70" fmla="*/ 402 w 679"/>
                <a:gd name="T71" fmla="*/ 27 h 353"/>
                <a:gd name="T72" fmla="*/ 413 w 679"/>
                <a:gd name="T73" fmla="*/ 44 h 353"/>
                <a:gd name="T74" fmla="*/ 478 w 679"/>
                <a:gd name="T75" fmla="*/ 120 h 353"/>
                <a:gd name="T76" fmla="*/ 533 w 679"/>
                <a:gd name="T77" fmla="*/ 207 h 353"/>
                <a:gd name="T78" fmla="*/ 592 w 679"/>
                <a:gd name="T79" fmla="*/ 293 h 353"/>
                <a:gd name="T80" fmla="*/ 609 w 679"/>
                <a:gd name="T81" fmla="*/ 315 h 353"/>
                <a:gd name="T82" fmla="*/ 625 w 679"/>
                <a:gd name="T83" fmla="*/ 326 h 353"/>
                <a:gd name="T84" fmla="*/ 636 w 679"/>
                <a:gd name="T85" fmla="*/ 337 h 353"/>
                <a:gd name="T86" fmla="*/ 641 w 679"/>
                <a:gd name="T87" fmla="*/ 342 h 353"/>
                <a:gd name="T88" fmla="*/ 647 w 679"/>
                <a:gd name="T89" fmla="*/ 342 h 353"/>
                <a:gd name="T90" fmla="*/ 658 w 679"/>
                <a:gd name="T91" fmla="*/ 348 h 353"/>
                <a:gd name="T92" fmla="*/ 663 w 679"/>
                <a:gd name="T93" fmla="*/ 348 h 353"/>
                <a:gd name="T94" fmla="*/ 668 w 679"/>
                <a:gd name="T95" fmla="*/ 348 h 353"/>
                <a:gd name="T96" fmla="*/ 668 w 679"/>
                <a:gd name="T97" fmla="*/ 353 h 353"/>
                <a:gd name="T98" fmla="*/ 674 w 679"/>
                <a:gd name="T99" fmla="*/ 353 h 353"/>
                <a:gd name="T100" fmla="*/ 679 w 679"/>
                <a:gd name="T101" fmla="*/ 353 h 35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9"/>
                <a:gd name="T154" fmla="*/ 0 h 353"/>
                <a:gd name="T155" fmla="*/ 679 w 679"/>
                <a:gd name="T156" fmla="*/ 353 h 35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9" h="353">
                  <a:moveTo>
                    <a:pt x="0" y="255"/>
                  </a:moveTo>
                  <a:lnTo>
                    <a:pt x="5" y="255"/>
                  </a:lnTo>
                  <a:lnTo>
                    <a:pt x="16" y="255"/>
                  </a:lnTo>
                  <a:lnTo>
                    <a:pt x="22" y="255"/>
                  </a:lnTo>
                  <a:lnTo>
                    <a:pt x="27" y="250"/>
                  </a:lnTo>
                  <a:lnTo>
                    <a:pt x="38" y="245"/>
                  </a:lnTo>
                  <a:lnTo>
                    <a:pt x="54" y="239"/>
                  </a:lnTo>
                  <a:lnTo>
                    <a:pt x="87" y="217"/>
                  </a:lnTo>
                  <a:lnTo>
                    <a:pt x="114" y="190"/>
                  </a:lnTo>
                  <a:lnTo>
                    <a:pt x="168" y="125"/>
                  </a:lnTo>
                  <a:lnTo>
                    <a:pt x="228" y="60"/>
                  </a:lnTo>
                  <a:lnTo>
                    <a:pt x="250" y="44"/>
                  </a:lnTo>
                  <a:lnTo>
                    <a:pt x="266" y="27"/>
                  </a:lnTo>
                  <a:lnTo>
                    <a:pt x="282" y="16"/>
                  </a:lnTo>
                  <a:lnTo>
                    <a:pt x="293" y="11"/>
                  </a:lnTo>
                  <a:lnTo>
                    <a:pt x="304" y="6"/>
                  </a:lnTo>
                  <a:lnTo>
                    <a:pt x="310" y="6"/>
                  </a:lnTo>
                  <a:lnTo>
                    <a:pt x="315" y="6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26" y="0"/>
                  </a:lnTo>
                  <a:lnTo>
                    <a:pt x="331" y="0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2" y="6"/>
                  </a:lnTo>
                  <a:lnTo>
                    <a:pt x="348" y="6"/>
                  </a:lnTo>
                  <a:lnTo>
                    <a:pt x="359" y="6"/>
                  </a:lnTo>
                  <a:lnTo>
                    <a:pt x="364" y="6"/>
                  </a:lnTo>
                  <a:lnTo>
                    <a:pt x="369" y="11"/>
                  </a:lnTo>
                  <a:lnTo>
                    <a:pt x="386" y="16"/>
                  </a:lnTo>
                  <a:lnTo>
                    <a:pt x="402" y="27"/>
                  </a:lnTo>
                  <a:lnTo>
                    <a:pt x="413" y="44"/>
                  </a:lnTo>
                  <a:lnTo>
                    <a:pt x="478" y="120"/>
                  </a:lnTo>
                  <a:lnTo>
                    <a:pt x="533" y="207"/>
                  </a:lnTo>
                  <a:lnTo>
                    <a:pt x="592" y="293"/>
                  </a:lnTo>
                  <a:lnTo>
                    <a:pt x="609" y="315"/>
                  </a:lnTo>
                  <a:lnTo>
                    <a:pt x="625" y="326"/>
                  </a:lnTo>
                  <a:lnTo>
                    <a:pt x="636" y="337"/>
                  </a:lnTo>
                  <a:lnTo>
                    <a:pt x="641" y="342"/>
                  </a:lnTo>
                  <a:lnTo>
                    <a:pt x="647" y="342"/>
                  </a:lnTo>
                  <a:lnTo>
                    <a:pt x="658" y="348"/>
                  </a:lnTo>
                  <a:lnTo>
                    <a:pt x="663" y="348"/>
                  </a:lnTo>
                  <a:lnTo>
                    <a:pt x="668" y="348"/>
                  </a:lnTo>
                  <a:lnTo>
                    <a:pt x="668" y="353"/>
                  </a:lnTo>
                  <a:lnTo>
                    <a:pt x="674" y="353"/>
                  </a:lnTo>
                  <a:lnTo>
                    <a:pt x="679" y="353"/>
                  </a:lnTo>
                </a:path>
              </a:pathLst>
            </a:custGeom>
            <a:noFill/>
            <a:ln w="0">
              <a:solidFill>
                <a:srgbClr val="CC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0" name="Freeform 111"/>
            <p:cNvSpPr>
              <a:spLocks/>
            </p:cNvSpPr>
            <p:nvPr/>
          </p:nvSpPr>
          <p:spPr bwMode="auto">
            <a:xfrm>
              <a:off x="3395" y="1168"/>
              <a:ext cx="674" cy="652"/>
            </a:xfrm>
            <a:custGeom>
              <a:avLst/>
              <a:gdLst>
                <a:gd name="T0" fmla="*/ 0 w 674"/>
                <a:gd name="T1" fmla="*/ 478 h 652"/>
                <a:gd name="T2" fmla="*/ 0 w 674"/>
                <a:gd name="T3" fmla="*/ 478 h 652"/>
                <a:gd name="T4" fmla="*/ 6 w 674"/>
                <a:gd name="T5" fmla="*/ 478 h 652"/>
                <a:gd name="T6" fmla="*/ 11 w 674"/>
                <a:gd name="T7" fmla="*/ 478 h 652"/>
                <a:gd name="T8" fmla="*/ 11 w 674"/>
                <a:gd name="T9" fmla="*/ 473 h 652"/>
                <a:gd name="T10" fmla="*/ 11 w 674"/>
                <a:gd name="T11" fmla="*/ 473 h 652"/>
                <a:gd name="T12" fmla="*/ 22 w 674"/>
                <a:gd name="T13" fmla="*/ 473 h 652"/>
                <a:gd name="T14" fmla="*/ 22 w 674"/>
                <a:gd name="T15" fmla="*/ 473 h 652"/>
                <a:gd name="T16" fmla="*/ 27 w 674"/>
                <a:gd name="T17" fmla="*/ 467 h 652"/>
                <a:gd name="T18" fmla="*/ 38 w 674"/>
                <a:gd name="T19" fmla="*/ 467 h 652"/>
                <a:gd name="T20" fmla="*/ 55 w 674"/>
                <a:gd name="T21" fmla="*/ 451 h 652"/>
                <a:gd name="T22" fmla="*/ 66 w 674"/>
                <a:gd name="T23" fmla="*/ 440 h 652"/>
                <a:gd name="T24" fmla="*/ 98 w 674"/>
                <a:gd name="T25" fmla="*/ 391 h 652"/>
                <a:gd name="T26" fmla="*/ 163 w 674"/>
                <a:gd name="T27" fmla="*/ 277 h 652"/>
                <a:gd name="T28" fmla="*/ 218 w 674"/>
                <a:gd name="T29" fmla="*/ 158 h 652"/>
                <a:gd name="T30" fmla="*/ 245 w 674"/>
                <a:gd name="T31" fmla="*/ 98 h 652"/>
                <a:gd name="T32" fmla="*/ 278 w 674"/>
                <a:gd name="T33" fmla="*/ 49 h 652"/>
                <a:gd name="T34" fmla="*/ 294 w 674"/>
                <a:gd name="T35" fmla="*/ 27 h 652"/>
                <a:gd name="T36" fmla="*/ 299 w 674"/>
                <a:gd name="T37" fmla="*/ 16 h 652"/>
                <a:gd name="T38" fmla="*/ 310 w 674"/>
                <a:gd name="T39" fmla="*/ 11 h 652"/>
                <a:gd name="T40" fmla="*/ 321 w 674"/>
                <a:gd name="T41" fmla="*/ 6 h 652"/>
                <a:gd name="T42" fmla="*/ 326 w 674"/>
                <a:gd name="T43" fmla="*/ 0 h 652"/>
                <a:gd name="T44" fmla="*/ 332 w 674"/>
                <a:gd name="T45" fmla="*/ 0 h 652"/>
                <a:gd name="T46" fmla="*/ 332 w 674"/>
                <a:gd name="T47" fmla="*/ 0 h 652"/>
                <a:gd name="T48" fmla="*/ 337 w 674"/>
                <a:gd name="T49" fmla="*/ 0 h 652"/>
                <a:gd name="T50" fmla="*/ 337 w 674"/>
                <a:gd name="T51" fmla="*/ 0 h 652"/>
                <a:gd name="T52" fmla="*/ 343 w 674"/>
                <a:gd name="T53" fmla="*/ 0 h 652"/>
                <a:gd name="T54" fmla="*/ 348 w 674"/>
                <a:gd name="T55" fmla="*/ 0 h 652"/>
                <a:gd name="T56" fmla="*/ 348 w 674"/>
                <a:gd name="T57" fmla="*/ 0 h 652"/>
                <a:gd name="T58" fmla="*/ 354 w 674"/>
                <a:gd name="T59" fmla="*/ 0 h 652"/>
                <a:gd name="T60" fmla="*/ 359 w 674"/>
                <a:gd name="T61" fmla="*/ 0 h 652"/>
                <a:gd name="T62" fmla="*/ 359 w 674"/>
                <a:gd name="T63" fmla="*/ 0 h 652"/>
                <a:gd name="T64" fmla="*/ 365 w 674"/>
                <a:gd name="T65" fmla="*/ 0 h 652"/>
                <a:gd name="T66" fmla="*/ 370 w 674"/>
                <a:gd name="T67" fmla="*/ 6 h 652"/>
                <a:gd name="T68" fmla="*/ 381 w 674"/>
                <a:gd name="T69" fmla="*/ 11 h 652"/>
                <a:gd name="T70" fmla="*/ 386 w 674"/>
                <a:gd name="T71" fmla="*/ 16 h 652"/>
                <a:gd name="T72" fmla="*/ 403 w 674"/>
                <a:gd name="T73" fmla="*/ 38 h 652"/>
                <a:gd name="T74" fmla="*/ 419 w 674"/>
                <a:gd name="T75" fmla="*/ 60 h 652"/>
                <a:gd name="T76" fmla="*/ 430 w 674"/>
                <a:gd name="T77" fmla="*/ 87 h 652"/>
                <a:gd name="T78" fmla="*/ 462 w 674"/>
                <a:gd name="T79" fmla="*/ 147 h 652"/>
                <a:gd name="T80" fmla="*/ 522 w 674"/>
                <a:gd name="T81" fmla="*/ 321 h 652"/>
                <a:gd name="T82" fmla="*/ 582 w 674"/>
                <a:gd name="T83" fmla="*/ 494 h 652"/>
                <a:gd name="T84" fmla="*/ 609 w 674"/>
                <a:gd name="T85" fmla="*/ 554 h 652"/>
                <a:gd name="T86" fmla="*/ 636 w 674"/>
                <a:gd name="T87" fmla="*/ 609 h 652"/>
                <a:gd name="T88" fmla="*/ 642 w 674"/>
                <a:gd name="T89" fmla="*/ 619 h 652"/>
                <a:gd name="T90" fmla="*/ 653 w 674"/>
                <a:gd name="T91" fmla="*/ 630 h 652"/>
                <a:gd name="T92" fmla="*/ 658 w 674"/>
                <a:gd name="T93" fmla="*/ 636 h 652"/>
                <a:gd name="T94" fmla="*/ 663 w 674"/>
                <a:gd name="T95" fmla="*/ 647 h 652"/>
                <a:gd name="T96" fmla="*/ 669 w 674"/>
                <a:gd name="T97" fmla="*/ 647 h 652"/>
                <a:gd name="T98" fmla="*/ 674 w 674"/>
                <a:gd name="T99" fmla="*/ 647 h 652"/>
                <a:gd name="T100" fmla="*/ 674 w 674"/>
                <a:gd name="T101" fmla="*/ 652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4"/>
                <a:gd name="T154" fmla="*/ 0 h 652"/>
                <a:gd name="T155" fmla="*/ 674 w 674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4" h="652">
                  <a:moveTo>
                    <a:pt x="0" y="478"/>
                  </a:moveTo>
                  <a:lnTo>
                    <a:pt x="0" y="478"/>
                  </a:lnTo>
                  <a:lnTo>
                    <a:pt x="6" y="478"/>
                  </a:lnTo>
                  <a:lnTo>
                    <a:pt x="11" y="478"/>
                  </a:lnTo>
                  <a:lnTo>
                    <a:pt x="11" y="473"/>
                  </a:lnTo>
                  <a:lnTo>
                    <a:pt x="22" y="473"/>
                  </a:lnTo>
                  <a:lnTo>
                    <a:pt x="27" y="467"/>
                  </a:lnTo>
                  <a:lnTo>
                    <a:pt x="38" y="467"/>
                  </a:lnTo>
                  <a:lnTo>
                    <a:pt x="55" y="451"/>
                  </a:lnTo>
                  <a:lnTo>
                    <a:pt x="66" y="440"/>
                  </a:lnTo>
                  <a:lnTo>
                    <a:pt x="98" y="391"/>
                  </a:lnTo>
                  <a:lnTo>
                    <a:pt x="163" y="277"/>
                  </a:lnTo>
                  <a:lnTo>
                    <a:pt x="218" y="158"/>
                  </a:lnTo>
                  <a:lnTo>
                    <a:pt x="245" y="98"/>
                  </a:lnTo>
                  <a:lnTo>
                    <a:pt x="278" y="49"/>
                  </a:lnTo>
                  <a:lnTo>
                    <a:pt x="294" y="27"/>
                  </a:lnTo>
                  <a:lnTo>
                    <a:pt x="299" y="16"/>
                  </a:lnTo>
                  <a:lnTo>
                    <a:pt x="310" y="11"/>
                  </a:lnTo>
                  <a:lnTo>
                    <a:pt x="321" y="6"/>
                  </a:lnTo>
                  <a:lnTo>
                    <a:pt x="326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59" y="0"/>
                  </a:lnTo>
                  <a:lnTo>
                    <a:pt x="365" y="0"/>
                  </a:lnTo>
                  <a:lnTo>
                    <a:pt x="370" y="6"/>
                  </a:lnTo>
                  <a:lnTo>
                    <a:pt x="381" y="11"/>
                  </a:lnTo>
                  <a:lnTo>
                    <a:pt x="386" y="16"/>
                  </a:lnTo>
                  <a:lnTo>
                    <a:pt x="403" y="38"/>
                  </a:lnTo>
                  <a:lnTo>
                    <a:pt x="419" y="60"/>
                  </a:lnTo>
                  <a:lnTo>
                    <a:pt x="430" y="87"/>
                  </a:lnTo>
                  <a:lnTo>
                    <a:pt x="462" y="147"/>
                  </a:lnTo>
                  <a:lnTo>
                    <a:pt x="522" y="321"/>
                  </a:lnTo>
                  <a:lnTo>
                    <a:pt x="582" y="494"/>
                  </a:lnTo>
                  <a:lnTo>
                    <a:pt x="609" y="554"/>
                  </a:lnTo>
                  <a:lnTo>
                    <a:pt x="636" y="609"/>
                  </a:lnTo>
                  <a:lnTo>
                    <a:pt x="642" y="619"/>
                  </a:lnTo>
                  <a:lnTo>
                    <a:pt x="653" y="630"/>
                  </a:lnTo>
                  <a:lnTo>
                    <a:pt x="658" y="636"/>
                  </a:lnTo>
                  <a:lnTo>
                    <a:pt x="663" y="647"/>
                  </a:lnTo>
                  <a:lnTo>
                    <a:pt x="669" y="647"/>
                  </a:lnTo>
                  <a:lnTo>
                    <a:pt x="674" y="647"/>
                  </a:lnTo>
                  <a:lnTo>
                    <a:pt x="674" y="652"/>
                  </a:lnTo>
                </a:path>
              </a:pathLst>
            </a:custGeom>
            <a:noFill/>
            <a:ln w="0">
              <a:solidFill>
                <a:srgbClr val="CC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1" name="Freeform 112"/>
            <p:cNvSpPr>
              <a:spLocks/>
            </p:cNvSpPr>
            <p:nvPr/>
          </p:nvSpPr>
          <p:spPr bwMode="auto">
            <a:xfrm>
              <a:off x="4069" y="1445"/>
              <a:ext cx="174" cy="375"/>
            </a:xfrm>
            <a:custGeom>
              <a:avLst/>
              <a:gdLst>
                <a:gd name="T0" fmla="*/ 0 w 174"/>
                <a:gd name="T1" fmla="*/ 375 h 375"/>
                <a:gd name="T2" fmla="*/ 6 w 174"/>
                <a:gd name="T3" fmla="*/ 375 h 375"/>
                <a:gd name="T4" fmla="*/ 11 w 174"/>
                <a:gd name="T5" fmla="*/ 375 h 375"/>
                <a:gd name="T6" fmla="*/ 11 w 174"/>
                <a:gd name="T7" fmla="*/ 375 h 375"/>
                <a:gd name="T8" fmla="*/ 17 w 174"/>
                <a:gd name="T9" fmla="*/ 375 h 375"/>
                <a:gd name="T10" fmla="*/ 22 w 174"/>
                <a:gd name="T11" fmla="*/ 375 h 375"/>
                <a:gd name="T12" fmla="*/ 22 w 174"/>
                <a:gd name="T13" fmla="*/ 375 h 375"/>
                <a:gd name="T14" fmla="*/ 22 w 174"/>
                <a:gd name="T15" fmla="*/ 375 h 375"/>
                <a:gd name="T16" fmla="*/ 28 w 174"/>
                <a:gd name="T17" fmla="*/ 375 h 375"/>
                <a:gd name="T18" fmla="*/ 33 w 174"/>
                <a:gd name="T19" fmla="*/ 370 h 375"/>
                <a:gd name="T20" fmla="*/ 38 w 174"/>
                <a:gd name="T21" fmla="*/ 370 h 375"/>
                <a:gd name="T22" fmla="*/ 44 w 174"/>
                <a:gd name="T23" fmla="*/ 364 h 375"/>
                <a:gd name="T24" fmla="*/ 55 w 174"/>
                <a:gd name="T25" fmla="*/ 353 h 375"/>
                <a:gd name="T26" fmla="*/ 66 w 174"/>
                <a:gd name="T27" fmla="*/ 332 h 375"/>
                <a:gd name="T28" fmla="*/ 82 w 174"/>
                <a:gd name="T29" fmla="*/ 304 h 375"/>
                <a:gd name="T30" fmla="*/ 104 w 174"/>
                <a:gd name="T31" fmla="*/ 250 h 375"/>
                <a:gd name="T32" fmla="*/ 131 w 174"/>
                <a:gd name="T33" fmla="*/ 179 h 375"/>
                <a:gd name="T34" fmla="*/ 174 w 174"/>
                <a:gd name="T35" fmla="*/ 0 h 3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4"/>
                <a:gd name="T55" fmla="*/ 0 h 375"/>
                <a:gd name="T56" fmla="*/ 174 w 174"/>
                <a:gd name="T57" fmla="*/ 375 h 3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4" h="375">
                  <a:moveTo>
                    <a:pt x="0" y="375"/>
                  </a:moveTo>
                  <a:lnTo>
                    <a:pt x="6" y="375"/>
                  </a:lnTo>
                  <a:lnTo>
                    <a:pt x="11" y="375"/>
                  </a:lnTo>
                  <a:lnTo>
                    <a:pt x="17" y="375"/>
                  </a:lnTo>
                  <a:lnTo>
                    <a:pt x="22" y="375"/>
                  </a:lnTo>
                  <a:lnTo>
                    <a:pt x="28" y="375"/>
                  </a:lnTo>
                  <a:lnTo>
                    <a:pt x="33" y="370"/>
                  </a:lnTo>
                  <a:lnTo>
                    <a:pt x="38" y="370"/>
                  </a:lnTo>
                  <a:lnTo>
                    <a:pt x="44" y="364"/>
                  </a:lnTo>
                  <a:lnTo>
                    <a:pt x="55" y="353"/>
                  </a:lnTo>
                  <a:lnTo>
                    <a:pt x="66" y="332"/>
                  </a:lnTo>
                  <a:lnTo>
                    <a:pt x="82" y="304"/>
                  </a:lnTo>
                  <a:lnTo>
                    <a:pt x="104" y="250"/>
                  </a:lnTo>
                  <a:lnTo>
                    <a:pt x="131" y="179"/>
                  </a:lnTo>
                  <a:lnTo>
                    <a:pt x="174" y="0"/>
                  </a:lnTo>
                </a:path>
              </a:pathLst>
            </a:custGeom>
            <a:noFill/>
            <a:ln w="0">
              <a:solidFill>
                <a:srgbClr val="CC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2" name="Freeform 113"/>
            <p:cNvSpPr>
              <a:spLocks/>
            </p:cNvSpPr>
            <p:nvPr/>
          </p:nvSpPr>
          <p:spPr bwMode="auto">
            <a:xfrm>
              <a:off x="1389" y="1402"/>
              <a:ext cx="528" cy="70"/>
            </a:xfrm>
            <a:custGeom>
              <a:avLst/>
              <a:gdLst>
                <a:gd name="T0" fmla="*/ 0 w 528"/>
                <a:gd name="T1" fmla="*/ 49 h 70"/>
                <a:gd name="T2" fmla="*/ 28 w 528"/>
                <a:gd name="T3" fmla="*/ 54 h 70"/>
                <a:gd name="T4" fmla="*/ 60 w 528"/>
                <a:gd name="T5" fmla="*/ 59 h 70"/>
                <a:gd name="T6" fmla="*/ 71 w 528"/>
                <a:gd name="T7" fmla="*/ 65 h 70"/>
                <a:gd name="T8" fmla="*/ 87 w 528"/>
                <a:gd name="T9" fmla="*/ 65 h 70"/>
                <a:gd name="T10" fmla="*/ 104 w 528"/>
                <a:gd name="T11" fmla="*/ 70 h 70"/>
                <a:gd name="T12" fmla="*/ 109 w 528"/>
                <a:gd name="T13" fmla="*/ 70 h 70"/>
                <a:gd name="T14" fmla="*/ 120 w 528"/>
                <a:gd name="T15" fmla="*/ 70 h 70"/>
                <a:gd name="T16" fmla="*/ 125 w 528"/>
                <a:gd name="T17" fmla="*/ 70 h 70"/>
                <a:gd name="T18" fmla="*/ 131 w 528"/>
                <a:gd name="T19" fmla="*/ 70 h 70"/>
                <a:gd name="T20" fmla="*/ 131 w 528"/>
                <a:gd name="T21" fmla="*/ 70 h 70"/>
                <a:gd name="T22" fmla="*/ 136 w 528"/>
                <a:gd name="T23" fmla="*/ 70 h 70"/>
                <a:gd name="T24" fmla="*/ 136 w 528"/>
                <a:gd name="T25" fmla="*/ 70 h 70"/>
                <a:gd name="T26" fmla="*/ 142 w 528"/>
                <a:gd name="T27" fmla="*/ 70 h 70"/>
                <a:gd name="T28" fmla="*/ 147 w 528"/>
                <a:gd name="T29" fmla="*/ 70 h 70"/>
                <a:gd name="T30" fmla="*/ 147 w 528"/>
                <a:gd name="T31" fmla="*/ 70 h 70"/>
                <a:gd name="T32" fmla="*/ 147 w 528"/>
                <a:gd name="T33" fmla="*/ 70 h 70"/>
                <a:gd name="T34" fmla="*/ 153 w 528"/>
                <a:gd name="T35" fmla="*/ 70 h 70"/>
                <a:gd name="T36" fmla="*/ 153 w 528"/>
                <a:gd name="T37" fmla="*/ 70 h 70"/>
                <a:gd name="T38" fmla="*/ 158 w 528"/>
                <a:gd name="T39" fmla="*/ 70 h 70"/>
                <a:gd name="T40" fmla="*/ 164 w 528"/>
                <a:gd name="T41" fmla="*/ 70 h 70"/>
                <a:gd name="T42" fmla="*/ 164 w 528"/>
                <a:gd name="T43" fmla="*/ 70 h 70"/>
                <a:gd name="T44" fmla="*/ 174 w 528"/>
                <a:gd name="T45" fmla="*/ 70 h 70"/>
                <a:gd name="T46" fmla="*/ 185 w 528"/>
                <a:gd name="T47" fmla="*/ 70 h 70"/>
                <a:gd name="T48" fmla="*/ 196 w 528"/>
                <a:gd name="T49" fmla="*/ 65 h 70"/>
                <a:gd name="T50" fmla="*/ 212 w 528"/>
                <a:gd name="T51" fmla="*/ 65 h 70"/>
                <a:gd name="T52" fmla="*/ 245 w 528"/>
                <a:gd name="T53" fmla="*/ 59 h 70"/>
                <a:gd name="T54" fmla="*/ 359 w 528"/>
                <a:gd name="T55" fmla="*/ 16 h 70"/>
                <a:gd name="T56" fmla="*/ 392 w 528"/>
                <a:gd name="T57" fmla="*/ 11 h 70"/>
                <a:gd name="T58" fmla="*/ 408 w 528"/>
                <a:gd name="T59" fmla="*/ 5 h 70"/>
                <a:gd name="T60" fmla="*/ 419 w 528"/>
                <a:gd name="T61" fmla="*/ 5 h 70"/>
                <a:gd name="T62" fmla="*/ 424 w 528"/>
                <a:gd name="T63" fmla="*/ 0 h 70"/>
                <a:gd name="T64" fmla="*/ 435 w 528"/>
                <a:gd name="T65" fmla="*/ 0 h 70"/>
                <a:gd name="T66" fmla="*/ 441 w 528"/>
                <a:gd name="T67" fmla="*/ 0 h 70"/>
                <a:gd name="T68" fmla="*/ 446 w 528"/>
                <a:gd name="T69" fmla="*/ 0 h 70"/>
                <a:gd name="T70" fmla="*/ 452 w 528"/>
                <a:gd name="T71" fmla="*/ 0 h 70"/>
                <a:gd name="T72" fmla="*/ 457 w 528"/>
                <a:gd name="T73" fmla="*/ 0 h 70"/>
                <a:gd name="T74" fmla="*/ 457 w 528"/>
                <a:gd name="T75" fmla="*/ 0 h 70"/>
                <a:gd name="T76" fmla="*/ 457 w 528"/>
                <a:gd name="T77" fmla="*/ 0 h 70"/>
                <a:gd name="T78" fmla="*/ 462 w 528"/>
                <a:gd name="T79" fmla="*/ 0 h 70"/>
                <a:gd name="T80" fmla="*/ 468 w 528"/>
                <a:gd name="T81" fmla="*/ 0 h 70"/>
                <a:gd name="T82" fmla="*/ 468 w 528"/>
                <a:gd name="T83" fmla="*/ 0 h 70"/>
                <a:gd name="T84" fmla="*/ 473 w 528"/>
                <a:gd name="T85" fmla="*/ 0 h 70"/>
                <a:gd name="T86" fmla="*/ 479 w 528"/>
                <a:gd name="T87" fmla="*/ 0 h 70"/>
                <a:gd name="T88" fmla="*/ 479 w 528"/>
                <a:gd name="T89" fmla="*/ 0 h 70"/>
                <a:gd name="T90" fmla="*/ 484 w 528"/>
                <a:gd name="T91" fmla="*/ 0 h 70"/>
                <a:gd name="T92" fmla="*/ 495 w 528"/>
                <a:gd name="T93" fmla="*/ 0 h 70"/>
                <a:gd name="T94" fmla="*/ 501 w 528"/>
                <a:gd name="T95" fmla="*/ 0 h 70"/>
                <a:gd name="T96" fmla="*/ 511 w 528"/>
                <a:gd name="T97" fmla="*/ 5 h 70"/>
                <a:gd name="T98" fmla="*/ 528 w 528"/>
                <a:gd name="T99" fmla="*/ 5 h 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28"/>
                <a:gd name="T151" fmla="*/ 0 h 70"/>
                <a:gd name="T152" fmla="*/ 528 w 528"/>
                <a:gd name="T153" fmla="*/ 70 h 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28" h="70">
                  <a:moveTo>
                    <a:pt x="0" y="49"/>
                  </a:moveTo>
                  <a:lnTo>
                    <a:pt x="28" y="54"/>
                  </a:lnTo>
                  <a:lnTo>
                    <a:pt x="60" y="59"/>
                  </a:lnTo>
                  <a:lnTo>
                    <a:pt x="71" y="65"/>
                  </a:lnTo>
                  <a:lnTo>
                    <a:pt x="87" y="65"/>
                  </a:lnTo>
                  <a:lnTo>
                    <a:pt x="104" y="70"/>
                  </a:lnTo>
                  <a:lnTo>
                    <a:pt x="109" y="70"/>
                  </a:lnTo>
                  <a:lnTo>
                    <a:pt x="120" y="70"/>
                  </a:lnTo>
                  <a:lnTo>
                    <a:pt x="125" y="70"/>
                  </a:lnTo>
                  <a:lnTo>
                    <a:pt x="131" y="70"/>
                  </a:lnTo>
                  <a:lnTo>
                    <a:pt x="136" y="70"/>
                  </a:lnTo>
                  <a:lnTo>
                    <a:pt x="142" y="70"/>
                  </a:lnTo>
                  <a:lnTo>
                    <a:pt x="147" y="70"/>
                  </a:lnTo>
                  <a:lnTo>
                    <a:pt x="153" y="70"/>
                  </a:lnTo>
                  <a:lnTo>
                    <a:pt x="158" y="70"/>
                  </a:lnTo>
                  <a:lnTo>
                    <a:pt x="164" y="70"/>
                  </a:lnTo>
                  <a:lnTo>
                    <a:pt x="174" y="70"/>
                  </a:lnTo>
                  <a:lnTo>
                    <a:pt x="185" y="70"/>
                  </a:lnTo>
                  <a:lnTo>
                    <a:pt x="196" y="65"/>
                  </a:lnTo>
                  <a:lnTo>
                    <a:pt x="212" y="65"/>
                  </a:lnTo>
                  <a:lnTo>
                    <a:pt x="245" y="59"/>
                  </a:lnTo>
                  <a:lnTo>
                    <a:pt x="359" y="16"/>
                  </a:lnTo>
                  <a:lnTo>
                    <a:pt x="392" y="11"/>
                  </a:lnTo>
                  <a:lnTo>
                    <a:pt x="408" y="5"/>
                  </a:lnTo>
                  <a:lnTo>
                    <a:pt x="419" y="5"/>
                  </a:lnTo>
                  <a:lnTo>
                    <a:pt x="424" y="0"/>
                  </a:lnTo>
                  <a:lnTo>
                    <a:pt x="435" y="0"/>
                  </a:lnTo>
                  <a:lnTo>
                    <a:pt x="441" y="0"/>
                  </a:lnTo>
                  <a:lnTo>
                    <a:pt x="446" y="0"/>
                  </a:lnTo>
                  <a:lnTo>
                    <a:pt x="452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3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95" y="0"/>
                  </a:lnTo>
                  <a:lnTo>
                    <a:pt x="501" y="0"/>
                  </a:lnTo>
                  <a:lnTo>
                    <a:pt x="511" y="5"/>
                  </a:lnTo>
                  <a:lnTo>
                    <a:pt x="528" y="5"/>
                  </a:lnTo>
                </a:path>
              </a:pathLst>
            </a:custGeom>
            <a:noFill/>
            <a:ln w="0">
              <a:solidFill>
                <a:srgbClr val="FF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3" name="Freeform 114"/>
            <p:cNvSpPr>
              <a:spLocks/>
            </p:cNvSpPr>
            <p:nvPr/>
          </p:nvSpPr>
          <p:spPr bwMode="auto">
            <a:xfrm>
              <a:off x="1917" y="1364"/>
              <a:ext cx="603" cy="136"/>
            </a:xfrm>
            <a:custGeom>
              <a:avLst/>
              <a:gdLst>
                <a:gd name="T0" fmla="*/ 0 w 603"/>
                <a:gd name="T1" fmla="*/ 43 h 136"/>
                <a:gd name="T2" fmla="*/ 16 w 603"/>
                <a:gd name="T3" fmla="*/ 49 h 136"/>
                <a:gd name="T4" fmla="*/ 70 w 603"/>
                <a:gd name="T5" fmla="*/ 70 h 136"/>
                <a:gd name="T6" fmla="*/ 136 w 603"/>
                <a:gd name="T7" fmla="*/ 103 h 136"/>
                <a:gd name="T8" fmla="*/ 163 w 603"/>
                <a:gd name="T9" fmla="*/ 114 h 136"/>
                <a:gd name="T10" fmla="*/ 195 w 603"/>
                <a:gd name="T11" fmla="*/ 125 h 136"/>
                <a:gd name="T12" fmla="*/ 206 w 603"/>
                <a:gd name="T13" fmla="*/ 130 h 136"/>
                <a:gd name="T14" fmla="*/ 223 w 603"/>
                <a:gd name="T15" fmla="*/ 130 h 136"/>
                <a:gd name="T16" fmla="*/ 228 w 603"/>
                <a:gd name="T17" fmla="*/ 136 h 136"/>
                <a:gd name="T18" fmla="*/ 239 w 603"/>
                <a:gd name="T19" fmla="*/ 136 h 136"/>
                <a:gd name="T20" fmla="*/ 239 w 603"/>
                <a:gd name="T21" fmla="*/ 136 h 136"/>
                <a:gd name="T22" fmla="*/ 244 w 603"/>
                <a:gd name="T23" fmla="*/ 136 h 136"/>
                <a:gd name="T24" fmla="*/ 244 w 603"/>
                <a:gd name="T25" fmla="*/ 136 h 136"/>
                <a:gd name="T26" fmla="*/ 250 w 603"/>
                <a:gd name="T27" fmla="*/ 136 h 136"/>
                <a:gd name="T28" fmla="*/ 250 w 603"/>
                <a:gd name="T29" fmla="*/ 136 h 136"/>
                <a:gd name="T30" fmla="*/ 255 w 603"/>
                <a:gd name="T31" fmla="*/ 136 h 136"/>
                <a:gd name="T32" fmla="*/ 255 w 603"/>
                <a:gd name="T33" fmla="*/ 136 h 136"/>
                <a:gd name="T34" fmla="*/ 261 w 603"/>
                <a:gd name="T35" fmla="*/ 136 h 136"/>
                <a:gd name="T36" fmla="*/ 261 w 603"/>
                <a:gd name="T37" fmla="*/ 136 h 136"/>
                <a:gd name="T38" fmla="*/ 266 w 603"/>
                <a:gd name="T39" fmla="*/ 136 h 136"/>
                <a:gd name="T40" fmla="*/ 272 w 603"/>
                <a:gd name="T41" fmla="*/ 136 h 136"/>
                <a:gd name="T42" fmla="*/ 272 w 603"/>
                <a:gd name="T43" fmla="*/ 136 h 136"/>
                <a:gd name="T44" fmla="*/ 282 w 603"/>
                <a:gd name="T45" fmla="*/ 136 h 136"/>
                <a:gd name="T46" fmla="*/ 288 w 603"/>
                <a:gd name="T47" fmla="*/ 136 h 136"/>
                <a:gd name="T48" fmla="*/ 299 w 603"/>
                <a:gd name="T49" fmla="*/ 130 h 136"/>
                <a:gd name="T50" fmla="*/ 310 w 603"/>
                <a:gd name="T51" fmla="*/ 130 h 136"/>
                <a:gd name="T52" fmla="*/ 326 w 603"/>
                <a:gd name="T53" fmla="*/ 125 h 136"/>
                <a:gd name="T54" fmla="*/ 342 w 603"/>
                <a:gd name="T55" fmla="*/ 119 h 136"/>
                <a:gd name="T56" fmla="*/ 375 w 603"/>
                <a:gd name="T57" fmla="*/ 97 h 136"/>
                <a:gd name="T58" fmla="*/ 435 w 603"/>
                <a:gd name="T59" fmla="*/ 59 h 136"/>
                <a:gd name="T60" fmla="*/ 462 w 603"/>
                <a:gd name="T61" fmla="*/ 43 h 136"/>
                <a:gd name="T62" fmla="*/ 494 w 603"/>
                <a:gd name="T63" fmla="*/ 21 h 136"/>
                <a:gd name="T64" fmla="*/ 511 w 603"/>
                <a:gd name="T65" fmla="*/ 16 h 136"/>
                <a:gd name="T66" fmla="*/ 527 w 603"/>
                <a:gd name="T67" fmla="*/ 11 h 136"/>
                <a:gd name="T68" fmla="*/ 538 w 603"/>
                <a:gd name="T69" fmla="*/ 5 h 136"/>
                <a:gd name="T70" fmla="*/ 549 w 603"/>
                <a:gd name="T71" fmla="*/ 5 h 136"/>
                <a:gd name="T72" fmla="*/ 554 w 603"/>
                <a:gd name="T73" fmla="*/ 0 h 136"/>
                <a:gd name="T74" fmla="*/ 560 w 603"/>
                <a:gd name="T75" fmla="*/ 0 h 136"/>
                <a:gd name="T76" fmla="*/ 565 w 603"/>
                <a:gd name="T77" fmla="*/ 0 h 136"/>
                <a:gd name="T78" fmla="*/ 565 w 603"/>
                <a:gd name="T79" fmla="*/ 0 h 136"/>
                <a:gd name="T80" fmla="*/ 571 w 603"/>
                <a:gd name="T81" fmla="*/ 0 h 136"/>
                <a:gd name="T82" fmla="*/ 576 w 603"/>
                <a:gd name="T83" fmla="*/ 0 h 136"/>
                <a:gd name="T84" fmla="*/ 576 w 603"/>
                <a:gd name="T85" fmla="*/ 0 h 136"/>
                <a:gd name="T86" fmla="*/ 576 w 603"/>
                <a:gd name="T87" fmla="*/ 0 h 136"/>
                <a:gd name="T88" fmla="*/ 581 w 603"/>
                <a:gd name="T89" fmla="*/ 0 h 136"/>
                <a:gd name="T90" fmla="*/ 587 w 603"/>
                <a:gd name="T91" fmla="*/ 0 h 136"/>
                <a:gd name="T92" fmla="*/ 587 w 603"/>
                <a:gd name="T93" fmla="*/ 0 h 136"/>
                <a:gd name="T94" fmla="*/ 592 w 603"/>
                <a:gd name="T95" fmla="*/ 0 h 136"/>
                <a:gd name="T96" fmla="*/ 592 w 603"/>
                <a:gd name="T97" fmla="*/ 0 h 136"/>
                <a:gd name="T98" fmla="*/ 598 w 603"/>
                <a:gd name="T99" fmla="*/ 0 h 136"/>
                <a:gd name="T100" fmla="*/ 603 w 603"/>
                <a:gd name="T101" fmla="*/ 5 h 1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03"/>
                <a:gd name="T154" fmla="*/ 0 h 136"/>
                <a:gd name="T155" fmla="*/ 603 w 603"/>
                <a:gd name="T156" fmla="*/ 136 h 1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03" h="136">
                  <a:moveTo>
                    <a:pt x="0" y="43"/>
                  </a:moveTo>
                  <a:lnTo>
                    <a:pt x="16" y="49"/>
                  </a:lnTo>
                  <a:lnTo>
                    <a:pt x="70" y="70"/>
                  </a:lnTo>
                  <a:lnTo>
                    <a:pt x="136" y="103"/>
                  </a:lnTo>
                  <a:lnTo>
                    <a:pt x="163" y="114"/>
                  </a:lnTo>
                  <a:lnTo>
                    <a:pt x="195" y="125"/>
                  </a:lnTo>
                  <a:lnTo>
                    <a:pt x="206" y="130"/>
                  </a:lnTo>
                  <a:lnTo>
                    <a:pt x="223" y="130"/>
                  </a:lnTo>
                  <a:lnTo>
                    <a:pt x="228" y="136"/>
                  </a:lnTo>
                  <a:lnTo>
                    <a:pt x="239" y="136"/>
                  </a:lnTo>
                  <a:lnTo>
                    <a:pt x="244" y="136"/>
                  </a:lnTo>
                  <a:lnTo>
                    <a:pt x="250" y="136"/>
                  </a:lnTo>
                  <a:lnTo>
                    <a:pt x="255" y="136"/>
                  </a:lnTo>
                  <a:lnTo>
                    <a:pt x="261" y="136"/>
                  </a:lnTo>
                  <a:lnTo>
                    <a:pt x="266" y="136"/>
                  </a:lnTo>
                  <a:lnTo>
                    <a:pt x="272" y="136"/>
                  </a:lnTo>
                  <a:lnTo>
                    <a:pt x="282" y="136"/>
                  </a:lnTo>
                  <a:lnTo>
                    <a:pt x="288" y="136"/>
                  </a:lnTo>
                  <a:lnTo>
                    <a:pt x="299" y="130"/>
                  </a:lnTo>
                  <a:lnTo>
                    <a:pt x="310" y="130"/>
                  </a:lnTo>
                  <a:lnTo>
                    <a:pt x="326" y="125"/>
                  </a:lnTo>
                  <a:lnTo>
                    <a:pt x="342" y="119"/>
                  </a:lnTo>
                  <a:lnTo>
                    <a:pt x="375" y="97"/>
                  </a:lnTo>
                  <a:lnTo>
                    <a:pt x="435" y="59"/>
                  </a:lnTo>
                  <a:lnTo>
                    <a:pt x="462" y="43"/>
                  </a:lnTo>
                  <a:lnTo>
                    <a:pt x="494" y="21"/>
                  </a:lnTo>
                  <a:lnTo>
                    <a:pt x="511" y="16"/>
                  </a:lnTo>
                  <a:lnTo>
                    <a:pt x="527" y="11"/>
                  </a:lnTo>
                  <a:lnTo>
                    <a:pt x="538" y="5"/>
                  </a:lnTo>
                  <a:lnTo>
                    <a:pt x="549" y="5"/>
                  </a:lnTo>
                  <a:lnTo>
                    <a:pt x="554" y="0"/>
                  </a:lnTo>
                  <a:lnTo>
                    <a:pt x="560" y="0"/>
                  </a:lnTo>
                  <a:lnTo>
                    <a:pt x="565" y="0"/>
                  </a:lnTo>
                  <a:lnTo>
                    <a:pt x="571" y="0"/>
                  </a:lnTo>
                  <a:lnTo>
                    <a:pt x="576" y="0"/>
                  </a:lnTo>
                  <a:lnTo>
                    <a:pt x="581" y="0"/>
                  </a:lnTo>
                  <a:lnTo>
                    <a:pt x="587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3" y="5"/>
                  </a:lnTo>
                </a:path>
              </a:pathLst>
            </a:custGeom>
            <a:noFill/>
            <a:ln w="0">
              <a:solidFill>
                <a:srgbClr val="FF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4" name="Freeform 115"/>
            <p:cNvSpPr>
              <a:spLocks/>
            </p:cNvSpPr>
            <p:nvPr/>
          </p:nvSpPr>
          <p:spPr bwMode="auto">
            <a:xfrm>
              <a:off x="2520" y="1293"/>
              <a:ext cx="658" cy="255"/>
            </a:xfrm>
            <a:custGeom>
              <a:avLst/>
              <a:gdLst>
                <a:gd name="T0" fmla="*/ 0 w 658"/>
                <a:gd name="T1" fmla="*/ 76 h 255"/>
                <a:gd name="T2" fmla="*/ 11 w 658"/>
                <a:gd name="T3" fmla="*/ 76 h 255"/>
                <a:gd name="T4" fmla="*/ 22 w 658"/>
                <a:gd name="T5" fmla="*/ 82 h 255"/>
                <a:gd name="T6" fmla="*/ 38 w 658"/>
                <a:gd name="T7" fmla="*/ 87 h 255"/>
                <a:gd name="T8" fmla="*/ 65 w 658"/>
                <a:gd name="T9" fmla="*/ 103 h 255"/>
                <a:gd name="T10" fmla="*/ 125 w 658"/>
                <a:gd name="T11" fmla="*/ 152 h 255"/>
                <a:gd name="T12" fmla="*/ 185 w 658"/>
                <a:gd name="T13" fmla="*/ 207 h 255"/>
                <a:gd name="T14" fmla="*/ 218 w 658"/>
                <a:gd name="T15" fmla="*/ 228 h 255"/>
                <a:gd name="T16" fmla="*/ 234 w 658"/>
                <a:gd name="T17" fmla="*/ 239 h 255"/>
                <a:gd name="T18" fmla="*/ 245 w 658"/>
                <a:gd name="T19" fmla="*/ 245 h 255"/>
                <a:gd name="T20" fmla="*/ 261 w 658"/>
                <a:gd name="T21" fmla="*/ 250 h 255"/>
                <a:gd name="T22" fmla="*/ 266 w 658"/>
                <a:gd name="T23" fmla="*/ 255 h 255"/>
                <a:gd name="T24" fmla="*/ 277 w 658"/>
                <a:gd name="T25" fmla="*/ 255 h 255"/>
                <a:gd name="T26" fmla="*/ 283 w 658"/>
                <a:gd name="T27" fmla="*/ 255 h 255"/>
                <a:gd name="T28" fmla="*/ 283 w 658"/>
                <a:gd name="T29" fmla="*/ 255 h 255"/>
                <a:gd name="T30" fmla="*/ 288 w 658"/>
                <a:gd name="T31" fmla="*/ 255 h 255"/>
                <a:gd name="T32" fmla="*/ 294 w 658"/>
                <a:gd name="T33" fmla="*/ 255 h 255"/>
                <a:gd name="T34" fmla="*/ 294 w 658"/>
                <a:gd name="T35" fmla="*/ 255 h 255"/>
                <a:gd name="T36" fmla="*/ 299 w 658"/>
                <a:gd name="T37" fmla="*/ 255 h 255"/>
                <a:gd name="T38" fmla="*/ 305 w 658"/>
                <a:gd name="T39" fmla="*/ 255 h 255"/>
                <a:gd name="T40" fmla="*/ 305 w 658"/>
                <a:gd name="T41" fmla="*/ 255 h 255"/>
                <a:gd name="T42" fmla="*/ 310 w 658"/>
                <a:gd name="T43" fmla="*/ 255 h 255"/>
                <a:gd name="T44" fmla="*/ 310 w 658"/>
                <a:gd name="T45" fmla="*/ 255 h 255"/>
                <a:gd name="T46" fmla="*/ 315 w 658"/>
                <a:gd name="T47" fmla="*/ 255 h 255"/>
                <a:gd name="T48" fmla="*/ 321 w 658"/>
                <a:gd name="T49" fmla="*/ 255 h 255"/>
                <a:gd name="T50" fmla="*/ 332 w 658"/>
                <a:gd name="T51" fmla="*/ 250 h 255"/>
                <a:gd name="T52" fmla="*/ 348 w 658"/>
                <a:gd name="T53" fmla="*/ 245 h 255"/>
                <a:gd name="T54" fmla="*/ 364 w 658"/>
                <a:gd name="T55" fmla="*/ 234 h 255"/>
                <a:gd name="T56" fmla="*/ 392 w 658"/>
                <a:gd name="T57" fmla="*/ 212 h 255"/>
                <a:gd name="T58" fmla="*/ 419 w 658"/>
                <a:gd name="T59" fmla="*/ 185 h 255"/>
                <a:gd name="T60" fmla="*/ 473 w 658"/>
                <a:gd name="T61" fmla="*/ 114 h 255"/>
                <a:gd name="T62" fmla="*/ 533 w 658"/>
                <a:gd name="T63" fmla="*/ 44 h 255"/>
                <a:gd name="T64" fmla="*/ 549 w 658"/>
                <a:gd name="T65" fmla="*/ 33 h 255"/>
                <a:gd name="T66" fmla="*/ 565 w 658"/>
                <a:gd name="T67" fmla="*/ 16 h 255"/>
                <a:gd name="T68" fmla="*/ 582 w 658"/>
                <a:gd name="T69" fmla="*/ 11 h 255"/>
                <a:gd name="T70" fmla="*/ 593 w 658"/>
                <a:gd name="T71" fmla="*/ 6 h 255"/>
                <a:gd name="T72" fmla="*/ 598 w 658"/>
                <a:gd name="T73" fmla="*/ 6 h 255"/>
                <a:gd name="T74" fmla="*/ 604 w 658"/>
                <a:gd name="T75" fmla="*/ 6 h 255"/>
                <a:gd name="T76" fmla="*/ 604 w 658"/>
                <a:gd name="T77" fmla="*/ 6 h 255"/>
                <a:gd name="T78" fmla="*/ 604 w 658"/>
                <a:gd name="T79" fmla="*/ 6 h 255"/>
                <a:gd name="T80" fmla="*/ 609 w 658"/>
                <a:gd name="T81" fmla="*/ 0 h 255"/>
                <a:gd name="T82" fmla="*/ 614 w 658"/>
                <a:gd name="T83" fmla="*/ 0 h 255"/>
                <a:gd name="T84" fmla="*/ 614 w 658"/>
                <a:gd name="T85" fmla="*/ 0 h 255"/>
                <a:gd name="T86" fmla="*/ 620 w 658"/>
                <a:gd name="T87" fmla="*/ 0 h 255"/>
                <a:gd name="T88" fmla="*/ 625 w 658"/>
                <a:gd name="T89" fmla="*/ 0 h 255"/>
                <a:gd name="T90" fmla="*/ 625 w 658"/>
                <a:gd name="T91" fmla="*/ 6 h 255"/>
                <a:gd name="T92" fmla="*/ 631 w 658"/>
                <a:gd name="T93" fmla="*/ 6 h 255"/>
                <a:gd name="T94" fmla="*/ 636 w 658"/>
                <a:gd name="T95" fmla="*/ 6 h 255"/>
                <a:gd name="T96" fmla="*/ 642 w 658"/>
                <a:gd name="T97" fmla="*/ 6 h 255"/>
                <a:gd name="T98" fmla="*/ 652 w 658"/>
                <a:gd name="T99" fmla="*/ 11 h 255"/>
                <a:gd name="T100" fmla="*/ 658 w 658"/>
                <a:gd name="T101" fmla="*/ 16 h 25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58"/>
                <a:gd name="T154" fmla="*/ 0 h 255"/>
                <a:gd name="T155" fmla="*/ 658 w 658"/>
                <a:gd name="T156" fmla="*/ 255 h 25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58" h="255">
                  <a:moveTo>
                    <a:pt x="0" y="76"/>
                  </a:moveTo>
                  <a:lnTo>
                    <a:pt x="11" y="76"/>
                  </a:lnTo>
                  <a:lnTo>
                    <a:pt x="22" y="82"/>
                  </a:lnTo>
                  <a:lnTo>
                    <a:pt x="38" y="87"/>
                  </a:lnTo>
                  <a:lnTo>
                    <a:pt x="65" y="103"/>
                  </a:lnTo>
                  <a:lnTo>
                    <a:pt x="125" y="152"/>
                  </a:lnTo>
                  <a:lnTo>
                    <a:pt x="185" y="207"/>
                  </a:lnTo>
                  <a:lnTo>
                    <a:pt x="218" y="228"/>
                  </a:lnTo>
                  <a:lnTo>
                    <a:pt x="234" y="239"/>
                  </a:lnTo>
                  <a:lnTo>
                    <a:pt x="245" y="245"/>
                  </a:lnTo>
                  <a:lnTo>
                    <a:pt x="261" y="250"/>
                  </a:lnTo>
                  <a:lnTo>
                    <a:pt x="266" y="255"/>
                  </a:lnTo>
                  <a:lnTo>
                    <a:pt x="277" y="255"/>
                  </a:lnTo>
                  <a:lnTo>
                    <a:pt x="283" y="255"/>
                  </a:lnTo>
                  <a:lnTo>
                    <a:pt x="288" y="255"/>
                  </a:lnTo>
                  <a:lnTo>
                    <a:pt x="294" y="255"/>
                  </a:lnTo>
                  <a:lnTo>
                    <a:pt x="299" y="255"/>
                  </a:lnTo>
                  <a:lnTo>
                    <a:pt x="305" y="255"/>
                  </a:lnTo>
                  <a:lnTo>
                    <a:pt x="310" y="255"/>
                  </a:lnTo>
                  <a:lnTo>
                    <a:pt x="315" y="255"/>
                  </a:lnTo>
                  <a:lnTo>
                    <a:pt x="321" y="255"/>
                  </a:lnTo>
                  <a:lnTo>
                    <a:pt x="332" y="250"/>
                  </a:lnTo>
                  <a:lnTo>
                    <a:pt x="348" y="245"/>
                  </a:lnTo>
                  <a:lnTo>
                    <a:pt x="364" y="234"/>
                  </a:lnTo>
                  <a:lnTo>
                    <a:pt x="392" y="212"/>
                  </a:lnTo>
                  <a:lnTo>
                    <a:pt x="419" y="185"/>
                  </a:lnTo>
                  <a:lnTo>
                    <a:pt x="473" y="114"/>
                  </a:lnTo>
                  <a:lnTo>
                    <a:pt x="533" y="44"/>
                  </a:lnTo>
                  <a:lnTo>
                    <a:pt x="549" y="33"/>
                  </a:lnTo>
                  <a:lnTo>
                    <a:pt x="565" y="16"/>
                  </a:lnTo>
                  <a:lnTo>
                    <a:pt x="582" y="11"/>
                  </a:lnTo>
                  <a:lnTo>
                    <a:pt x="593" y="6"/>
                  </a:lnTo>
                  <a:lnTo>
                    <a:pt x="598" y="6"/>
                  </a:lnTo>
                  <a:lnTo>
                    <a:pt x="604" y="6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0" y="0"/>
                  </a:lnTo>
                  <a:lnTo>
                    <a:pt x="625" y="0"/>
                  </a:lnTo>
                  <a:lnTo>
                    <a:pt x="625" y="6"/>
                  </a:lnTo>
                  <a:lnTo>
                    <a:pt x="631" y="6"/>
                  </a:lnTo>
                  <a:lnTo>
                    <a:pt x="636" y="6"/>
                  </a:lnTo>
                  <a:lnTo>
                    <a:pt x="642" y="6"/>
                  </a:lnTo>
                  <a:lnTo>
                    <a:pt x="652" y="11"/>
                  </a:lnTo>
                  <a:lnTo>
                    <a:pt x="658" y="16"/>
                  </a:lnTo>
                </a:path>
              </a:pathLst>
            </a:custGeom>
            <a:noFill/>
            <a:ln w="0">
              <a:solidFill>
                <a:srgbClr val="FF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5" name="Freeform 116"/>
            <p:cNvSpPr>
              <a:spLocks/>
            </p:cNvSpPr>
            <p:nvPr/>
          </p:nvSpPr>
          <p:spPr bwMode="auto">
            <a:xfrm>
              <a:off x="3178" y="1168"/>
              <a:ext cx="614" cy="478"/>
            </a:xfrm>
            <a:custGeom>
              <a:avLst/>
              <a:gdLst>
                <a:gd name="T0" fmla="*/ 0 w 614"/>
                <a:gd name="T1" fmla="*/ 141 h 478"/>
                <a:gd name="T2" fmla="*/ 16 w 614"/>
                <a:gd name="T3" fmla="*/ 152 h 478"/>
                <a:gd name="T4" fmla="*/ 32 w 614"/>
                <a:gd name="T5" fmla="*/ 169 h 478"/>
                <a:gd name="T6" fmla="*/ 60 w 614"/>
                <a:gd name="T7" fmla="*/ 201 h 478"/>
                <a:gd name="T8" fmla="*/ 119 w 614"/>
                <a:gd name="T9" fmla="*/ 293 h 478"/>
                <a:gd name="T10" fmla="*/ 174 w 614"/>
                <a:gd name="T11" fmla="*/ 391 h 478"/>
                <a:gd name="T12" fmla="*/ 190 w 614"/>
                <a:gd name="T13" fmla="*/ 413 h 478"/>
                <a:gd name="T14" fmla="*/ 206 w 614"/>
                <a:gd name="T15" fmla="*/ 435 h 478"/>
                <a:gd name="T16" fmla="*/ 223 w 614"/>
                <a:gd name="T17" fmla="*/ 451 h 478"/>
                <a:gd name="T18" fmla="*/ 239 w 614"/>
                <a:gd name="T19" fmla="*/ 462 h 478"/>
                <a:gd name="T20" fmla="*/ 244 w 614"/>
                <a:gd name="T21" fmla="*/ 467 h 478"/>
                <a:gd name="T22" fmla="*/ 255 w 614"/>
                <a:gd name="T23" fmla="*/ 473 h 478"/>
                <a:gd name="T24" fmla="*/ 261 w 614"/>
                <a:gd name="T25" fmla="*/ 473 h 478"/>
                <a:gd name="T26" fmla="*/ 261 w 614"/>
                <a:gd name="T27" fmla="*/ 473 h 478"/>
                <a:gd name="T28" fmla="*/ 266 w 614"/>
                <a:gd name="T29" fmla="*/ 473 h 478"/>
                <a:gd name="T30" fmla="*/ 272 w 614"/>
                <a:gd name="T31" fmla="*/ 478 h 478"/>
                <a:gd name="T32" fmla="*/ 272 w 614"/>
                <a:gd name="T33" fmla="*/ 478 h 478"/>
                <a:gd name="T34" fmla="*/ 277 w 614"/>
                <a:gd name="T35" fmla="*/ 478 h 478"/>
                <a:gd name="T36" fmla="*/ 277 w 614"/>
                <a:gd name="T37" fmla="*/ 478 h 478"/>
                <a:gd name="T38" fmla="*/ 283 w 614"/>
                <a:gd name="T39" fmla="*/ 478 h 478"/>
                <a:gd name="T40" fmla="*/ 288 w 614"/>
                <a:gd name="T41" fmla="*/ 478 h 478"/>
                <a:gd name="T42" fmla="*/ 288 w 614"/>
                <a:gd name="T43" fmla="*/ 473 h 478"/>
                <a:gd name="T44" fmla="*/ 288 w 614"/>
                <a:gd name="T45" fmla="*/ 473 h 478"/>
                <a:gd name="T46" fmla="*/ 293 w 614"/>
                <a:gd name="T47" fmla="*/ 473 h 478"/>
                <a:gd name="T48" fmla="*/ 299 w 614"/>
                <a:gd name="T49" fmla="*/ 473 h 478"/>
                <a:gd name="T50" fmla="*/ 310 w 614"/>
                <a:gd name="T51" fmla="*/ 467 h 478"/>
                <a:gd name="T52" fmla="*/ 315 w 614"/>
                <a:gd name="T53" fmla="*/ 462 h 478"/>
                <a:gd name="T54" fmla="*/ 331 w 614"/>
                <a:gd name="T55" fmla="*/ 451 h 478"/>
                <a:gd name="T56" fmla="*/ 342 w 614"/>
                <a:gd name="T57" fmla="*/ 435 h 478"/>
                <a:gd name="T58" fmla="*/ 359 w 614"/>
                <a:gd name="T59" fmla="*/ 413 h 478"/>
                <a:gd name="T60" fmla="*/ 418 w 614"/>
                <a:gd name="T61" fmla="*/ 299 h 478"/>
                <a:gd name="T62" fmla="*/ 473 w 614"/>
                <a:gd name="T63" fmla="*/ 169 h 478"/>
                <a:gd name="T64" fmla="*/ 500 w 614"/>
                <a:gd name="T65" fmla="*/ 109 h 478"/>
                <a:gd name="T66" fmla="*/ 533 w 614"/>
                <a:gd name="T67" fmla="*/ 54 h 478"/>
                <a:gd name="T68" fmla="*/ 549 w 614"/>
                <a:gd name="T69" fmla="*/ 33 h 478"/>
                <a:gd name="T70" fmla="*/ 565 w 614"/>
                <a:gd name="T71" fmla="*/ 16 h 478"/>
                <a:gd name="T72" fmla="*/ 571 w 614"/>
                <a:gd name="T73" fmla="*/ 11 h 478"/>
                <a:gd name="T74" fmla="*/ 576 w 614"/>
                <a:gd name="T75" fmla="*/ 6 h 478"/>
                <a:gd name="T76" fmla="*/ 576 w 614"/>
                <a:gd name="T77" fmla="*/ 6 h 478"/>
                <a:gd name="T78" fmla="*/ 582 w 614"/>
                <a:gd name="T79" fmla="*/ 0 h 478"/>
                <a:gd name="T80" fmla="*/ 587 w 614"/>
                <a:gd name="T81" fmla="*/ 0 h 478"/>
                <a:gd name="T82" fmla="*/ 587 w 614"/>
                <a:gd name="T83" fmla="*/ 0 h 478"/>
                <a:gd name="T84" fmla="*/ 592 w 614"/>
                <a:gd name="T85" fmla="*/ 0 h 478"/>
                <a:gd name="T86" fmla="*/ 598 w 614"/>
                <a:gd name="T87" fmla="*/ 0 h 478"/>
                <a:gd name="T88" fmla="*/ 598 w 614"/>
                <a:gd name="T89" fmla="*/ 0 h 478"/>
                <a:gd name="T90" fmla="*/ 598 w 614"/>
                <a:gd name="T91" fmla="*/ 0 h 478"/>
                <a:gd name="T92" fmla="*/ 603 w 614"/>
                <a:gd name="T93" fmla="*/ 0 h 478"/>
                <a:gd name="T94" fmla="*/ 609 w 614"/>
                <a:gd name="T95" fmla="*/ 0 h 478"/>
                <a:gd name="T96" fmla="*/ 609 w 614"/>
                <a:gd name="T97" fmla="*/ 0 h 478"/>
                <a:gd name="T98" fmla="*/ 614 w 614"/>
                <a:gd name="T99" fmla="*/ 0 h 478"/>
                <a:gd name="T100" fmla="*/ 614 w 614"/>
                <a:gd name="T101" fmla="*/ 0 h 4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14"/>
                <a:gd name="T154" fmla="*/ 0 h 478"/>
                <a:gd name="T155" fmla="*/ 614 w 614"/>
                <a:gd name="T156" fmla="*/ 478 h 47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14" h="478">
                  <a:moveTo>
                    <a:pt x="0" y="141"/>
                  </a:moveTo>
                  <a:lnTo>
                    <a:pt x="16" y="152"/>
                  </a:lnTo>
                  <a:lnTo>
                    <a:pt x="32" y="169"/>
                  </a:lnTo>
                  <a:lnTo>
                    <a:pt x="60" y="201"/>
                  </a:lnTo>
                  <a:lnTo>
                    <a:pt x="119" y="293"/>
                  </a:lnTo>
                  <a:lnTo>
                    <a:pt x="174" y="391"/>
                  </a:lnTo>
                  <a:lnTo>
                    <a:pt x="190" y="413"/>
                  </a:lnTo>
                  <a:lnTo>
                    <a:pt x="206" y="435"/>
                  </a:lnTo>
                  <a:lnTo>
                    <a:pt x="223" y="451"/>
                  </a:lnTo>
                  <a:lnTo>
                    <a:pt x="239" y="462"/>
                  </a:lnTo>
                  <a:lnTo>
                    <a:pt x="244" y="467"/>
                  </a:lnTo>
                  <a:lnTo>
                    <a:pt x="255" y="473"/>
                  </a:lnTo>
                  <a:lnTo>
                    <a:pt x="261" y="473"/>
                  </a:lnTo>
                  <a:lnTo>
                    <a:pt x="266" y="473"/>
                  </a:lnTo>
                  <a:lnTo>
                    <a:pt x="272" y="478"/>
                  </a:lnTo>
                  <a:lnTo>
                    <a:pt x="277" y="478"/>
                  </a:lnTo>
                  <a:lnTo>
                    <a:pt x="283" y="478"/>
                  </a:lnTo>
                  <a:lnTo>
                    <a:pt x="288" y="478"/>
                  </a:lnTo>
                  <a:lnTo>
                    <a:pt x="288" y="473"/>
                  </a:lnTo>
                  <a:lnTo>
                    <a:pt x="293" y="473"/>
                  </a:lnTo>
                  <a:lnTo>
                    <a:pt x="299" y="473"/>
                  </a:lnTo>
                  <a:lnTo>
                    <a:pt x="310" y="467"/>
                  </a:lnTo>
                  <a:lnTo>
                    <a:pt x="315" y="462"/>
                  </a:lnTo>
                  <a:lnTo>
                    <a:pt x="331" y="451"/>
                  </a:lnTo>
                  <a:lnTo>
                    <a:pt x="342" y="435"/>
                  </a:lnTo>
                  <a:lnTo>
                    <a:pt x="359" y="413"/>
                  </a:lnTo>
                  <a:lnTo>
                    <a:pt x="418" y="299"/>
                  </a:lnTo>
                  <a:lnTo>
                    <a:pt x="473" y="169"/>
                  </a:lnTo>
                  <a:lnTo>
                    <a:pt x="500" y="109"/>
                  </a:lnTo>
                  <a:lnTo>
                    <a:pt x="533" y="54"/>
                  </a:lnTo>
                  <a:lnTo>
                    <a:pt x="549" y="33"/>
                  </a:lnTo>
                  <a:lnTo>
                    <a:pt x="565" y="16"/>
                  </a:lnTo>
                  <a:lnTo>
                    <a:pt x="571" y="11"/>
                  </a:lnTo>
                  <a:lnTo>
                    <a:pt x="576" y="6"/>
                  </a:lnTo>
                  <a:lnTo>
                    <a:pt x="582" y="0"/>
                  </a:lnTo>
                  <a:lnTo>
                    <a:pt x="587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3" y="0"/>
                  </a:lnTo>
                  <a:lnTo>
                    <a:pt x="609" y="0"/>
                  </a:lnTo>
                  <a:lnTo>
                    <a:pt x="614" y="0"/>
                  </a:lnTo>
                </a:path>
              </a:pathLst>
            </a:custGeom>
            <a:noFill/>
            <a:ln w="0">
              <a:solidFill>
                <a:srgbClr val="FF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6" name="Freeform 117"/>
            <p:cNvSpPr>
              <a:spLocks/>
            </p:cNvSpPr>
            <p:nvPr/>
          </p:nvSpPr>
          <p:spPr bwMode="auto">
            <a:xfrm>
              <a:off x="3792" y="1168"/>
              <a:ext cx="451" cy="652"/>
            </a:xfrm>
            <a:custGeom>
              <a:avLst/>
              <a:gdLst>
                <a:gd name="T0" fmla="*/ 0 w 451"/>
                <a:gd name="T1" fmla="*/ 0 h 652"/>
                <a:gd name="T2" fmla="*/ 11 w 451"/>
                <a:gd name="T3" fmla="*/ 6 h 652"/>
                <a:gd name="T4" fmla="*/ 16 w 451"/>
                <a:gd name="T5" fmla="*/ 11 h 652"/>
                <a:gd name="T6" fmla="*/ 22 w 451"/>
                <a:gd name="T7" fmla="*/ 22 h 652"/>
                <a:gd name="T8" fmla="*/ 38 w 451"/>
                <a:gd name="T9" fmla="*/ 38 h 652"/>
                <a:gd name="T10" fmla="*/ 65 w 451"/>
                <a:gd name="T11" fmla="*/ 87 h 652"/>
                <a:gd name="T12" fmla="*/ 93 w 451"/>
                <a:gd name="T13" fmla="*/ 158 h 652"/>
                <a:gd name="T14" fmla="*/ 152 w 451"/>
                <a:gd name="T15" fmla="*/ 337 h 652"/>
                <a:gd name="T16" fmla="*/ 185 w 451"/>
                <a:gd name="T17" fmla="*/ 440 h 652"/>
                <a:gd name="T18" fmla="*/ 218 w 451"/>
                <a:gd name="T19" fmla="*/ 533 h 652"/>
                <a:gd name="T20" fmla="*/ 250 w 451"/>
                <a:gd name="T21" fmla="*/ 598 h 652"/>
                <a:gd name="T22" fmla="*/ 256 w 451"/>
                <a:gd name="T23" fmla="*/ 614 h 652"/>
                <a:gd name="T24" fmla="*/ 266 w 451"/>
                <a:gd name="T25" fmla="*/ 625 h 652"/>
                <a:gd name="T26" fmla="*/ 272 w 451"/>
                <a:gd name="T27" fmla="*/ 636 h 652"/>
                <a:gd name="T28" fmla="*/ 283 w 451"/>
                <a:gd name="T29" fmla="*/ 641 h 652"/>
                <a:gd name="T30" fmla="*/ 283 w 451"/>
                <a:gd name="T31" fmla="*/ 647 h 652"/>
                <a:gd name="T32" fmla="*/ 288 w 451"/>
                <a:gd name="T33" fmla="*/ 647 h 652"/>
                <a:gd name="T34" fmla="*/ 294 w 451"/>
                <a:gd name="T35" fmla="*/ 652 h 652"/>
                <a:gd name="T36" fmla="*/ 294 w 451"/>
                <a:gd name="T37" fmla="*/ 652 h 652"/>
                <a:gd name="T38" fmla="*/ 299 w 451"/>
                <a:gd name="T39" fmla="*/ 652 h 652"/>
                <a:gd name="T40" fmla="*/ 299 w 451"/>
                <a:gd name="T41" fmla="*/ 652 h 652"/>
                <a:gd name="T42" fmla="*/ 305 w 451"/>
                <a:gd name="T43" fmla="*/ 652 h 652"/>
                <a:gd name="T44" fmla="*/ 305 w 451"/>
                <a:gd name="T45" fmla="*/ 652 h 652"/>
                <a:gd name="T46" fmla="*/ 310 w 451"/>
                <a:gd name="T47" fmla="*/ 652 h 652"/>
                <a:gd name="T48" fmla="*/ 315 w 451"/>
                <a:gd name="T49" fmla="*/ 652 h 652"/>
                <a:gd name="T50" fmla="*/ 315 w 451"/>
                <a:gd name="T51" fmla="*/ 652 h 652"/>
                <a:gd name="T52" fmla="*/ 321 w 451"/>
                <a:gd name="T53" fmla="*/ 647 h 652"/>
                <a:gd name="T54" fmla="*/ 326 w 451"/>
                <a:gd name="T55" fmla="*/ 647 h 652"/>
                <a:gd name="T56" fmla="*/ 332 w 451"/>
                <a:gd name="T57" fmla="*/ 641 h 652"/>
                <a:gd name="T58" fmla="*/ 337 w 451"/>
                <a:gd name="T59" fmla="*/ 630 h 652"/>
                <a:gd name="T60" fmla="*/ 353 w 451"/>
                <a:gd name="T61" fmla="*/ 609 h 652"/>
                <a:gd name="T62" fmla="*/ 364 w 451"/>
                <a:gd name="T63" fmla="*/ 581 h 652"/>
                <a:gd name="T64" fmla="*/ 397 w 451"/>
                <a:gd name="T65" fmla="*/ 494 h 652"/>
                <a:gd name="T66" fmla="*/ 451 w 451"/>
                <a:gd name="T67" fmla="*/ 277 h 652"/>
                <a:gd name="T68" fmla="*/ 451 w 451"/>
                <a:gd name="T69" fmla="*/ 277 h 6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51"/>
                <a:gd name="T106" fmla="*/ 0 h 652"/>
                <a:gd name="T107" fmla="*/ 451 w 451"/>
                <a:gd name="T108" fmla="*/ 652 h 6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51" h="652">
                  <a:moveTo>
                    <a:pt x="0" y="0"/>
                  </a:moveTo>
                  <a:lnTo>
                    <a:pt x="11" y="6"/>
                  </a:lnTo>
                  <a:lnTo>
                    <a:pt x="16" y="11"/>
                  </a:lnTo>
                  <a:lnTo>
                    <a:pt x="22" y="22"/>
                  </a:lnTo>
                  <a:lnTo>
                    <a:pt x="38" y="38"/>
                  </a:lnTo>
                  <a:lnTo>
                    <a:pt x="65" y="87"/>
                  </a:lnTo>
                  <a:lnTo>
                    <a:pt x="93" y="158"/>
                  </a:lnTo>
                  <a:lnTo>
                    <a:pt x="152" y="337"/>
                  </a:lnTo>
                  <a:lnTo>
                    <a:pt x="185" y="440"/>
                  </a:lnTo>
                  <a:lnTo>
                    <a:pt x="218" y="533"/>
                  </a:lnTo>
                  <a:lnTo>
                    <a:pt x="250" y="598"/>
                  </a:lnTo>
                  <a:lnTo>
                    <a:pt x="256" y="614"/>
                  </a:lnTo>
                  <a:lnTo>
                    <a:pt x="266" y="625"/>
                  </a:lnTo>
                  <a:lnTo>
                    <a:pt x="272" y="636"/>
                  </a:lnTo>
                  <a:lnTo>
                    <a:pt x="283" y="641"/>
                  </a:lnTo>
                  <a:lnTo>
                    <a:pt x="283" y="647"/>
                  </a:lnTo>
                  <a:lnTo>
                    <a:pt x="288" y="647"/>
                  </a:lnTo>
                  <a:lnTo>
                    <a:pt x="294" y="652"/>
                  </a:lnTo>
                  <a:lnTo>
                    <a:pt x="299" y="652"/>
                  </a:lnTo>
                  <a:lnTo>
                    <a:pt x="305" y="652"/>
                  </a:lnTo>
                  <a:lnTo>
                    <a:pt x="310" y="652"/>
                  </a:lnTo>
                  <a:lnTo>
                    <a:pt x="315" y="652"/>
                  </a:lnTo>
                  <a:lnTo>
                    <a:pt x="321" y="647"/>
                  </a:lnTo>
                  <a:lnTo>
                    <a:pt x="326" y="647"/>
                  </a:lnTo>
                  <a:lnTo>
                    <a:pt x="332" y="641"/>
                  </a:lnTo>
                  <a:lnTo>
                    <a:pt x="337" y="630"/>
                  </a:lnTo>
                  <a:lnTo>
                    <a:pt x="353" y="609"/>
                  </a:lnTo>
                  <a:lnTo>
                    <a:pt x="364" y="581"/>
                  </a:lnTo>
                  <a:lnTo>
                    <a:pt x="397" y="494"/>
                  </a:lnTo>
                  <a:lnTo>
                    <a:pt x="451" y="277"/>
                  </a:lnTo>
                </a:path>
              </a:pathLst>
            </a:custGeom>
            <a:noFill/>
            <a:ln w="0">
              <a:solidFill>
                <a:srgbClr val="FF00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7" name="Freeform 118"/>
            <p:cNvSpPr>
              <a:spLocks/>
            </p:cNvSpPr>
            <p:nvPr/>
          </p:nvSpPr>
          <p:spPr bwMode="auto">
            <a:xfrm>
              <a:off x="1389" y="1402"/>
              <a:ext cx="593" cy="70"/>
            </a:xfrm>
            <a:custGeom>
              <a:avLst/>
              <a:gdLst>
                <a:gd name="T0" fmla="*/ 0 w 593"/>
                <a:gd name="T1" fmla="*/ 21 h 70"/>
                <a:gd name="T2" fmla="*/ 6 w 593"/>
                <a:gd name="T3" fmla="*/ 21 h 70"/>
                <a:gd name="T4" fmla="*/ 11 w 593"/>
                <a:gd name="T5" fmla="*/ 16 h 70"/>
                <a:gd name="T6" fmla="*/ 11 w 593"/>
                <a:gd name="T7" fmla="*/ 16 h 70"/>
                <a:gd name="T8" fmla="*/ 17 w 593"/>
                <a:gd name="T9" fmla="*/ 16 h 70"/>
                <a:gd name="T10" fmla="*/ 22 w 593"/>
                <a:gd name="T11" fmla="*/ 16 h 70"/>
                <a:gd name="T12" fmla="*/ 22 w 593"/>
                <a:gd name="T13" fmla="*/ 16 h 70"/>
                <a:gd name="T14" fmla="*/ 28 w 593"/>
                <a:gd name="T15" fmla="*/ 16 h 70"/>
                <a:gd name="T16" fmla="*/ 28 w 593"/>
                <a:gd name="T17" fmla="*/ 16 h 70"/>
                <a:gd name="T18" fmla="*/ 33 w 593"/>
                <a:gd name="T19" fmla="*/ 16 h 70"/>
                <a:gd name="T20" fmla="*/ 38 w 593"/>
                <a:gd name="T21" fmla="*/ 16 h 70"/>
                <a:gd name="T22" fmla="*/ 38 w 593"/>
                <a:gd name="T23" fmla="*/ 16 h 70"/>
                <a:gd name="T24" fmla="*/ 44 w 593"/>
                <a:gd name="T25" fmla="*/ 16 h 70"/>
                <a:gd name="T26" fmla="*/ 49 w 593"/>
                <a:gd name="T27" fmla="*/ 21 h 70"/>
                <a:gd name="T28" fmla="*/ 60 w 593"/>
                <a:gd name="T29" fmla="*/ 21 h 70"/>
                <a:gd name="T30" fmla="*/ 71 w 593"/>
                <a:gd name="T31" fmla="*/ 21 h 70"/>
                <a:gd name="T32" fmla="*/ 87 w 593"/>
                <a:gd name="T33" fmla="*/ 21 h 70"/>
                <a:gd name="T34" fmla="*/ 120 w 593"/>
                <a:gd name="T35" fmla="*/ 27 h 70"/>
                <a:gd name="T36" fmla="*/ 185 w 593"/>
                <a:gd name="T37" fmla="*/ 43 h 70"/>
                <a:gd name="T38" fmla="*/ 245 w 593"/>
                <a:gd name="T39" fmla="*/ 59 h 70"/>
                <a:gd name="T40" fmla="*/ 272 w 593"/>
                <a:gd name="T41" fmla="*/ 65 h 70"/>
                <a:gd name="T42" fmla="*/ 283 w 593"/>
                <a:gd name="T43" fmla="*/ 70 h 70"/>
                <a:gd name="T44" fmla="*/ 289 w 593"/>
                <a:gd name="T45" fmla="*/ 70 h 70"/>
                <a:gd name="T46" fmla="*/ 299 w 593"/>
                <a:gd name="T47" fmla="*/ 70 h 70"/>
                <a:gd name="T48" fmla="*/ 299 w 593"/>
                <a:gd name="T49" fmla="*/ 70 h 70"/>
                <a:gd name="T50" fmla="*/ 305 w 593"/>
                <a:gd name="T51" fmla="*/ 70 h 70"/>
                <a:gd name="T52" fmla="*/ 310 w 593"/>
                <a:gd name="T53" fmla="*/ 70 h 70"/>
                <a:gd name="T54" fmla="*/ 310 w 593"/>
                <a:gd name="T55" fmla="*/ 70 h 70"/>
                <a:gd name="T56" fmla="*/ 316 w 593"/>
                <a:gd name="T57" fmla="*/ 70 h 70"/>
                <a:gd name="T58" fmla="*/ 321 w 593"/>
                <a:gd name="T59" fmla="*/ 70 h 70"/>
                <a:gd name="T60" fmla="*/ 321 w 593"/>
                <a:gd name="T61" fmla="*/ 70 h 70"/>
                <a:gd name="T62" fmla="*/ 327 w 593"/>
                <a:gd name="T63" fmla="*/ 70 h 70"/>
                <a:gd name="T64" fmla="*/ 327 w 593"/>
                <a:gd name="T65" fmla="*/ 70 h 70"/>
                <a:gd name="T66" fmla="*/ 332 w 593"/>
                <a:gd name="T67" fmla="*/ 70 h 70"/>
                <a:gd name="T68" fmla="*/ 337 w 593"/>
                <a:gd name="T69" fmla="*/ 70 h 70"/>
                <a:gd name="T70" fmla="*/ 337 w 593"/>
                <a:gd name="T71" fmla="*/ 70 h 70"/>
                <a:gd name="T72" fmla="*/ 343 w 593"/>
                <a:gd name="T73" fmla="*/ 70 h 70"/>
                <a:gd name="T74" fmla="*/ 348 w 593"/>
                <a:gd name="T75" fmla="*/ 70 h 70"/>
                <a:gd name="T76" fmla="*/ 354 w 593"/>
                <a:gd name="T77" fmla="*/ 70 h 70"/>
                <a:gd name="T78" fmla="*/ 365 w 593"/>
                <a:gd name="T79" fmla="*/ 70 h 70"/>
                <a:gd name="T80" fmla="*/ 376 w 593"/>
                <a:gd name="T81" fmla="*/ 65 h 70"/>
                <a:gd name="T82" fmla="*/ 392 w 593"/>
                <a:gd name="T83" fmla="*/ 65 h 70"/>
                <a:gd name="T84" fmla="*/ 424 w 593"/>
                <a:gd name="T85" fmla="*/ 54 h 70"/>
                <a:gd name="T86" fmla="*/ 479 w 593"/>
                <a:gd name="T87" fmla="*/ 38 h 70"/>
                <a:gd name="T88" fmla="*/ 539 w 593"/>
                <a:gd name="T89" fmla="*/ 16 h 70"/>
                <a:gd name="T90" fmla="*/ 555 w 593"/>
                <a:gd name="T91" fmla="*/ 11 h 70"/>
                <a:gd name="T92" fmla="*/ 571 w 593"/>
                <a:gd name="T93" fmla="*/ 5 h 70"/>
                <a:gd name="T94" fmla="*/ 577 w 593"/>
                <a:gd name="T95" fmla="*/ 5 h 70"/>
                <a:gd name="T96" fmla="*/ 588 w 593"/>
                <a:gd name="T97" fmla="*/ 0 h 70"/>
                <a:gd name="T98" fmla="*/ 593 w 593"/>
                <a:gd name="T99" fmla="*/ 0 h 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93"/>
                <a:gd name="T151" fmla="*/ 0 h 70"/>
                <a:gd name="T152" fmla="*/ 593 w 593"/>
                <a:gd name="T153" fmla="*/ 70 h 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93" h="70">
                  <a:moveTo>
                    <a:pt x="0" y="21"/>
                  </a:moveTo>
                  <a:lnTo>
                    <a:pt x="6" y="21"/>
                  </a:lnTo>
                  <a:lnTo>
                    <a:pt x="11" y="16"/>
                  </a:lnTo>
                  <a:lnTo>
                    <a:pt x="17" y="16"/>
                  </a:lnTo>
                  <a:lnTo>
                    <a:pt x="22" y="16"/>
                  </a:lnTo>
                  <a:lnTo>
                    <a:pt x="28" y="16"/>
                  </a:lnTo>
                  <a:lnTo>
                    <a:pt x="33" y="16"/>
                  </a:lnTo>
                  <a:lnTo>
                    <a:pt x="38" y="16"/>
                  </a:lnTo>
                  <a:lnTo>
                    <a:pt x="44" y="16"/>
                  </a:lnTo>
                  <a:lnTo>
                    <a:pt x="49" y="21"/>
                  </a:lnTo>
                  <a:lnTo>
                    <a:pt x="60" y="21"/>
                  </a:lnTo>
                  <a:lnTo>
                    <a:pt x="71" y="21"/>
                  </a:lnTo>
                  <a:lnTo>
                    <a:pt x="87" y="21"/>
                  </a:lnTo>
                  <a:lnTo>
                    <a:pt x="120" y="27"/>
                  </a:lnTo>
                  <a:lnTo>
                    <a:pt x="185" y="43"/>
                  </a:lnTo>
                  <a:lnTo>
                    <a:pt x="245" y="59"/>
                  </a:lnTo>
                  <a:lnTo>
                    <a:pt x="272" y="65"/>
                  </a:lnTo>
                  <a:lnTo>
                    <a:pt x="283" y="70"/>
                  </a:lnTo>
                  <a:lnTo>
                    <a:pt x="289" y="70"/>
                  </a:lnTo>
                  <a:lnTo>
                    <a:pt x="299" y="70"/>
                  </a:lnTo>
                  <a:lnTo>
                    <a:pt x="305" y="70"/>
                  </a:lnTo>
                  <a:lnTo>
                    <a:pt x="310" y="70"/>
                  </a:lnTo>
                  <a:lnTo>
                    <a:pt x="316" y="70"/>
                  </a:lnTo>
                  <a:lnTo>
                    <a:pt x="321" y="70"/>
                  </a:lnTo>
                  <a:lnTo>
                    <a:pt x="327" y="70"/>
                  </a:lnTo>
                  <a:lnTo>
                    <a:pt x="332" y="70"/>
                  </a:lnTo>
                  <a:lnTo>
                    <a:pt x="337" y="70"/>
                  </a:lnTo>
                  <a:lnTo>
                    <a:pt x="343" y="70"/>
                  </a:lnTo>
                  <a:lnTo>
                    <a:pt x="348" y="70"/>
                  </a:lnTo>
                  <a:lnTo>
                    <a:pt x="354" y="70"/>
                  </a:lnTo>
                  <a:lnTo>
                    <a:pt x="365" y="70"/>
                  </a:lnTo>
                  <a:lnTo>
                    <a:pt x="376" y="65"/>
                  </a:lnTo>
                  <a:lnTo>
                    <a:pt x="392" y="65"/>
                  </a:lnTo>
                  <a:lnTo>
                    <a:pt x="424" y="54"/>
                  </a:lnTo>
                  <a:lnTo>
                    <a:pt x="479" y="38"/>
                  </a:lnTo>
                  <a:lnTo>
                    <a:pt x="539" y="16"/>
                  </a:lnTo>
                  <a:lnTo>
                    <a:pt x="555" y="11"/>
                  </a:lnTo>
                  <a:lnTo>
                    <a:pt x="571" y="5"/>
                  </a:lnTo>
                  <a:lnTo>
                    <a:pt x="577" y="5"/>
                  </a:lnTo>
                  <a:lnTo>
                    <a:pt x="588" y="0"/>
                  </a:lnTo>
                  <a:lnTo>
                    <a:pt x="593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8" name="Freeform 119"/>
            <p:cNvSpPr>
              <a:spLocks/>
            </p:cNvSpPr>
            <p:nvPr/>
          </p:nvSpPr>
          <p:spPr bwMode="auto">
            <a:xfrm>
              <a:off x="1982" y="1380"/>
              <a:ext cx="571" cy="120"/>
            </a:xfrm>
            <a:custGeom>
              <a:avLst/>
              <a:gdLst>
                <a:gd name="T0" fmla="*/ 0 w 571"/>
                <a:gd name="T1" fmla="*/ 22 h 120"/>
                <a:gd name="T2" fmla="*/ 11 w 571"/>
                <a:gd name="T3" fmla="*/ 22 h 120"/>
                <a:gd name="T4" fmla="*/ 11 w 571"/>
                <a:gd name="T5" fmla="*/ 22 h 120"/>
                <a:gd name="T6" fmla="*/ 16 w 571"/>
                <a:gd name="T7" fmla="*/ 22 h 120"/>
                <a:gd name="T8" fmla="*/ 22 w 571"/>
                <a:gd name="T9" fmla="*/ 22 h 120"/>
                <a:gd name="T10" fmla="*/ 22 w 571"/>
                <a:gd name="T11" fmla="*/ 22 h 120"/>
                <a:gd name="T12" fmla="*/ 27 w 571"/>
                <a:gd name="T13" fmla="*/ 22 h 120"/>
                <a:gd name="T14" fmla="*/ 33 w 571"/>
                <a:gd name="T15" fmla="*/ 22 h 120"/>
                <a:gd name="T16" fmla="*/ 33 w 571"/>
                <a:gd name="T17" fmla="*/ 22 h 120"/>
                <a:gd name="T18" fmla="*/ 33 w 571"/>
                <a:gd name="T19" fmla="*/ 22 h 120"/>
                <a:gd name="T20" fmla="*/ 38 w 571"/>
                <a:gd name="T21" fmla="*/ 22 h 120"/>
                <a:gd name="T22" fmla="*/ 43 w 571"/>
                <a:gd name="T23" fmla="*/ 22 h 120"/>
                <a:gd name="T24" fmla="*/ 43 w 571"/>
                <a:gd name="T25" fmla="*/ 22 h 120"/>
                <a:gd name="T26" fmla="*/ 49 w 571"/>
                <a:gd name="T27" fmla="*/ 22 h 120"/>
                <a:gd name="T28" fmla="*/ 54 w 571"/>
                <a:gd name="T29" fmla="*/ 22 h 120"/>
                <a:gd name="T30" fmla="*/ 60 w 571"/>
                <a:gd name="T31" fmla="*/ 22 h 120"/>
                <a:gd name="T32" fmla="*/ 65 w 571"/>
                <a:gd name="T33" fmla="*/ 22 h 120"/>
                <a:gd name="T34" fmla="*/ 81 w 571"/>
                <a:gd name="T35" fmla="*/ 27 h 120"/>
                <a:gd name="T36" fmla="*/ 92 w 571"/>
                <a:gd name="T37" fmla="*/ 33 h 120"/>
                <a:gd name="T38" fmla="*/ 125 w 571"/>
                <a:gd name="T39" fmla="*/ 43 h 120"/>
                <a:gd name="T40" fmla="*/ 185 w 571"/>
                <a:gd name="T41" fmla="*/ 71 h 120"/>
                <a:gd name="T42" fmla="*/ 212 w 571"/>
                <a:gd name="T43" fmla="*/ 87 h 120"/>
                <a:gd name="T44" fmla="*/ 245 w 571"/>
                <a:gd name="T45" fmla="*/ 98 h 120"/>
                <a:gd name="T46" fmla="*/ 272 w 571"/>
                <a:gd name="T47" fmla="*/ 109 h 120"/>
                <a:gd name="T48" fmla="*/ 288 w 571"/>
                <a:gd name="T49" fmla="*/ 114 h 120"/>
                <a:gd name="T50" fmla="*/ 293 w 571"/>
                <a:gd name="T51" fmla="*/ 114 h 120"/>
                <a:gd name="T52" fmla="*/ 304 w 571"/>
                <a:gd name="T53" fmla="*/ 120 h 120"/>
                <a:gd name="T54" fmla="*/ 304 w 571"/>
                <a:gd name="T55" fmla="*/ 120 h 120"/>
                <a:gd name="T56" fmla="*/ 310 w 571"/>
                <a:gd name="T57" fmla="*/ 120 h 120"/>
                <a:gd name="T58" fmla="*/ 315 w 571"/>
                <a:gd name="T59" fmla="*/ 120 h 120"/>
                <a:gd name="T60" fmla="*/ 321 w 571"/>
                <a:gd name="T61" fmla="*/ 120 h 120"/>
                <a:gd name="T62" fmla="*/ 321 w 571"/>
                <a:gd name="T63" fmla="*/ 120 h 120"/>
                <a:gd name="T64" fmla="*/ 321 w 571"/>
                <a:gd name="T65" fmla="*/ 120 h 120"/>
                <a:gd name="T66" fmla="*/ 326 w 571"/>
                <a:gd name="T67" fmla="*/ 120 h 120"/>
                <a:gd name="T68" fmla="*/ 326 w 571"/>
                <a:gd name="T69" fmla="*/ 120 h 120"/>
                <a:gd name="T70" fmla="*/ 332 w 571"/>
                <a:gd name="T71" fmla="*/ 120 h 120"/>
                <a:gd name="T72" fmla="*/ 332 w 571"/>
                <a:gd name="T73" fmla="*/ 120 h 120"/>
                <a:gd name="T74" fmla="*/ 337 w 571"/>
                <a:gd name="T75" fmla="*/ 120 h 120"/>
                <a:gd name="T76" fmla="*/ 337 w 571"/>
                <a:gd name="T77" fmla="*/ 120 h 120"/>
                <a:gd name="T78" fmla="*/ 342 w 571"/>
                <a:gd name="T79" fmla="*/ 120 h 120"/>
                <a:gd name="T80" fmla="*/ 348 w 571"/>
                <a:gd name="T81" fmla="*/ 120 h 120"/>
                <a:gd name="T82" fmla="*/ 348 w 571"/>
                <a:gd name="T83" fmla="*/ 120 h 120"/>
                <a:gd name="T84" fmla="*/ 359 w 571"/>
                <a:gd name="T85" fmla="*/ 120 h 120"/>
                <a:gd name="T86" fmla="*/ 364 w 571"/>
                <a:gd name="T87" fmla="*/ 114 h 120"/>
                <a:gd name="T88" fmla="*/ 380 w 571"/>
                <a:gd name="T89" fmla="*/ 114 h 120"/>
                <a:gd name="T90" fmla="*/ 397 w 571"/>
                <a:gd name="T91" fmla="*/ 109 h 120"/>
                <a:gd name="T92" fmla="*/ 424 w 571"/>
                <a:gd name="T93" fmla="*/ 92 h 120"/>
                <a:gd name="T94" fmla="*/ 478 w 571"/>
                <a:gd name="T95" fmla="*/ 54 h 120"/>
                <a:gd name="T96" fmla="*/ 511 w 571"/>
                <a:gd name="T97" fmla="*/ 33 h 120"/>
                <a:gd name="T98" fmla="*/ 544 w 571"/>
                <a:gd name="T99" fmla="*/ 11 h 120"/>
                <a:gd name="T100" fmla="*/ 571 w 571"/>
                <a:gd name="T101" fmla="*/ 0 h 12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71"/>
                <a:gd name="T154" fmla="*/ 0 h 120"/>
                <a:gd name="T155" fmla="*/ 571 w 571"/>
                <a:gd name="T156" fmla="*/ 120 h 12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71" h="120">
                  <a:moveTo>
                    <a:pt x="0" y="22"/>
                  </a:moveTo>
                  <a:lnTo>
                    <a:pt x="11" y="22"/>
                  </a:lnTo>
                  <a:lnTo>
                    <a:pt x="16" y="22"/>
                  </a:lnTo>
                  <a:lnTo>
                    <a:pt x="22" y="22"/>
                  </a:lnTo>
                  <a:lnTo>
                    <a:pt x="27" y="22"/>
                  </a:lnTo>
                  <a:lnTo>
                    <a:pt x="33" y="22"/>
                  </a:lnTo>
                  <a:lnTo>
                    <a:pt x="38" y="22"/>
                  </a:lnTo>
                  <a:lnTo>
                    <a:pt x="43" y="22"/>
                  </a:lnTo>
                  <a:lnTo>
                    <a:pt x="49" y="22"/>
                  </a:lnTo>
                  <a:lnTo>
                    <a:pt x="54" y="22"/>
                  </a:lnTo>
                  <a:lnTo>
                    <a:pt x="60" y="22"/>
                  </a:lnTo>
                  <a:lnTo>
                    <a:pt x="65" y="22"/>
                  </a:lnTo>
                  <a:lnTo>
                    <a:pt x="81" y="27"/>
                  </a:lnTo>
                  <a:lnTo>
                    <a:pt x="92" y="33"/>
                  </a:lnTo>
                  <a:lnTo>
                    <a:pt x="125" y="43"/>
                  </a:lnTo>
                  <a:lnTo>
                    <a:pt x="185" y="71"/>
                  </a:lnTo>
                  <a:lnTo>
                    <a:pt x="212" y="87"/>
                  </a:lnTo>
                  <a:lnTo>
                    <a:pt x="245" y="98"/>
                  </a:lnTo>
                  <a:lnTo>
                    <a:pt x="272" y="109"/>
                  </a:lnTo>
                  <a:lnTo>
                    <a:pt x="288" y="114"/>
                  </a:lnTo>
                  <a:lnTo>
                    <a:pt x="293" y="114"/>
                  </a:lnTo>
                  <a:lnTo>
                    <a:pt x="304" y="120"/>
                  </a:lnTo>
                  <a:lnTo>
                    <a:pt x="310" y="120"/>
                  </a:lnTo>
                  <a:lnTo>
                    <a:pt x="315" y="120"/>
                  </a:lnTo>
                  <a:lnTo>
                    <a:pt x="321" y="120"/>
                  </a:lnTo>
                  <a:lnTo>
                    <a:pt x="326" y="120"/>
                  </a:lnTo>
                  <a:lnTo>
                    <a:pt x="332" y="120"/>
                  </a:lnTo>
                  <a:lnTo>
                    <a:pt x="337" y="120"/>
                  </a:lnTo>
                  <a:lnTo>
                    <a:pt x="342" y="120"/>
                  </a:lnTo>
                  <a:lnTo>
                    <a:pt x="348" y="120"/>
                  </a:lnTo>
                  <a:lnTo>
                    <a:pt x="359" y="120"/>
                  </a:lnTo>
                  <a:lnTo>
                    <a:pt x="364" y="114"/>
                  </a:lnTo>
                  <a:lnTo>
                    <a:pt x="380" y="114"/>
                  </a:lnTo>
                  <a:lnTo>
                    <a:pt x="397" y="109"/>
                  </a:lnTo>
                  <a:lnTo>
                    <a:pt x="424" y="92"/>
                  </a:lnTo>
                  <a:lnTo>
                    <a:pt x="478" y="54"/>
                  </a:lnTo>
                  <a:lnTo>
                    <a:pt x="511" y="33"/>
                  </a:lnTo>
                  <a:lnTo>
                    <a:pt x="544" y="11"/>
                  </a:lnTo>
                  <a:lnTo>
                    <a:pt x="571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9" name="Freeform 120"/>
            <p:cNvSpPr>
              <a:spLocks/>
            </p:cNvSpPr>
            <p:nvPr/>
          </p:nvSpPr>
          <p:spPr bwMode="auto">
            <a:xfrm>
              <a:off x="2553" y="1337"/>
              <a:ext cx="581" cy="211"/>
            </a:xfrm>
            <a:custGeom>
              <a:avLst/>
              <a:gdLst>
                <a:gd name="T0" fmla="*/ 0 w 581"/>
                <a:gd name="T1" fmla="*/ 43 h 211"/>
                <a:gd name="T2" fmla="*/ 16 w 581"/>
                <a:gd name="T3" fmla="*/ 38 h 211"/>
                <a:gd name="T4" fmla="*/ 27 w 581"/>
                <a:gd name="T5" fmla="*/ 32 h 211"/>
                <a:gd name="T6" fmla="*/ 38 w 581"/>
                <a:gd name="T7" fmla="*/ 27 h 211"/>
                <a:gd name="T8" fmla="*/ 38 w 581"/>
                <a:gd name="T9" fmla="*/ 27 h 211"/>
                <a:gd name="T10" fmla="*/ 43 w 581"/>
                <a:gd name="T11" fmla="*/ 27 h 211"/>
                <a:gd name="T12" fmla="*/ 49 w 581"/>
                <a:gd name="T13" fmla="*/ 27 h 211"/>
                <a:gd name="T14" fmla="*/ 49 w 581"/>
                <a:gd name="T15" fmla="*/ 27 h 211"/>
                <a:gd name="T16" fmla="*/ 54 w 581"/>
                <a:gd name="T17" fmla="*/ 27 h 211"/>
                <a:gd name="T18" fmla="*/ 60 w 581"/>
                <a:gd name="T19" fmla="*/ 27 h 211"/>
                <a:gd name="T20" fmla="*/ 60 w 581"/>
                <a:gd name="T21" fmla="*/ 27 h 211"/>
                <a:gd name="T22" fmla="*/ 65 w 581"/>
                <a:gd name="T23" fmla="*/ 27 h 211"/>
                <a:gd name="T24" fmla="*/ 70 w 581"/>
                <a:gd name="T25" fmla="*/ 27 h 211"/>
                <a:gd name="T26" fmla="*/ 70 w 581"/>
                <a:gd name="T27" fmla="*/ 27 h 211"/>
                <a:gd name="T28" fmla="*/ 76 w 581"/>
                <a:gd name="T29" fmla="*/ 27 h 211"/>
                <a:gd name="T30" fmla="*/ 76 w 581"/>
                <a:gd name="T31" fmla="*/ 27 h 211"/>
                <a:gd name="T32" fmla="*/ 87 w 581"/>
                <a:gd name="T33" fmla="*/ 32 h 211"/>
                <a:gd name="T34" fmla="*/ 92 w 581"/>
                <a:gd name="T35" fmla="*/ 32 h 211"/>
                <a:gd name="T36" fmla="*/ 103 w 581"/>
                <a:gd name="T37" fmla="*/ 38 h 211"/>
                <a:gd name="T38" fmla="*/ 114 w 581"/>
                <a:gd name="T39" fmla="*/ 43 h 211"/>
                <a:gd name="T40" fmla="*/ 147 w 581"/>
                <a:gd name="T41" fmla="*/ 59 h 211"/>
                <a:gd name="T42" fmla="*/ 206 w 581"/>
                <a:gd name="T43" fmla="*/ 108 h 211"/>
                <a:gd name="T44" fmla="*/ 233 w 581"/>
                <a:gd name="T45" fmla="*/ 141 h 211"/>
                <a:gd name="T46" fmla="*/ 266 w 581"/>
                <a:gd name="T47" fmla="*/ 168 h 211"/>
                <a:gd name="T48" fmla="*/ 282 w 581"/>
                <a:gd name="T49" fmla="*/ 184 h 211"/>
                <a:gd name="T50" fmla="*/ 299 w 581"/>
                <a:gd name="T51" fmla="*/ 195 h 211"/>
                <a:gd name="T52" fmla="*/ 310 w 581"/>
                <a:gd name="T53" fmla="*/ 201 h 211"/>
                <a:gd name="T54" fmla="*/ 320 w 581"/>
                <a:gd name="T55" fmla="*/ 206 h 211"/>
                <a:gd name="T56" fmla="*/ 326 w 581"/>
                <a:gd name="T57" fmla="*/ 206 h 211"/>
                <a:gd name="T58" fmla="*/ 331 w 581"/>
                <a:gd name="T59" fmla="*/ 211 h 211"/>
                <a:gd name="T60" fmla="*/ 337 w 581"/>
                <a:gd name="T61" fmla="*/ 211 h 211"/>
                <a:gd name="T62" fmla="*/ 342 w 581"/>
                <a:gd name="T63" fmla="*/ 211 h 211"/>
                <a:gd name="T64" fmla="*/ 342 w 581"/>
                <a:gd name="T65" fmla="*/ 211 h 211"/>
                <a:gd name="T66" fmla="*/ 348 w 581"/>
                <a:gd name="T67" fmla="*/ 211 h 211"/>
                <a:gd name="T68" fmla="*/ 353 w 581"/>
                <a:gd name="T69" fmla="*/ 211 h 211"/>
                <a:gd name="T70" fmla="*/ 353 w 581"/>
                <a:gd name="T71" fmla="*/ 211 h 211"/>
                <a:gd name="T72" fmla="*/ 359 w 581"/>
                <a:gd name="T73" fmla="*/ 211 h 211"/>
                <a:gd name="T74" fmla="*/ 364 w 581"/>
                <a:gd name="T75" fmla="*/ 211 h 211"/>
                <a:gd name="T76" fmla="*/ 364 w 581"/>
                <a:gd name="T77" fmla="*/ 211 h 211"/>
                <a:gd name="T78" fmla="*/ 369 w 581"/>
                <a:gd name="T79" fmla="*/ 211 h 211"/>
                <a:gd name="T80" fmla="*/ 375 w 581"/>
                <a:gd name="T81" fmla="*/ 211 h 211"/>
                <a:gd name="T82" fmla="*/ 375 w 581"/>
                <a:gd name="T83" fmla="*/ 211 h 211"/>
                <a:gd name="T84" fmla="*/ 380 w 581"/>
                <a:gd name="T85" fmla="*/ 211 h 211"/>
                <a:gd name="T86" fmla="*/ 386 w 581"/>
                <a:gd name="T87" fmla="*/ 206 h 211"/>
                <a:gd name="T88" fmla="*/ 397 w 581"/>
                <a:gd name="T89" fmla="*/ 206 h 211"/>
                <a:gd name="T90" fmla="*/ 413 w 581"/>
                <a:gd name="T91" fmla="*/ 195 h 211"/>
                <a:gd name="T92" fmla="*/ 424 w 581"/>
                <a:gd name="T93" fmla="*/ 184 h 211"/>
                <a:gd name="T94" fmla="*/ 440 w 581"/>
                <a:gd name="T95" fmla="*/ 173 h 211"/>
                <a:gd name="T96" fmla="*/ 500 w 581"/>
                <a:gd name="T97" fmla="*/ 108 h 211"/>
                <a:gd name="T98" fmla="*/ 560 w 581"/>
                <a:gd name="T99" fmla="*/ 27 h 211"/>
                <a:gd name="T100" fmla="*/ 581 w 581"/>
                <a:gd name="T101" fmla="*/ 0 h 21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81"/>
                <a:gd name="T154" fmla="*/ 0 h 211"/>
                <a:gd name="T155" fmla="*/ 581 w 581"/>
                <a:gd name="T156" fmla="*/ 211 h 21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81" h="211">
                  <a:moveTo>
                    <a:pt x="0" y="43"/>
                  </a:moveTo>
                  <a:lnTo>
                    <a:pt x="16" y="38"/>
                  </a:lnTo>
                  <a:lnTo>
                    <a:pt x="27" y="32"/>
                  </a:lnTo>
                  <a:lnTo>
                    <a:pt x="38" y="27"/>
                  </a:lnTo>
                  <a:lnTo>
                    <a:pt x="43" y="27"/>
                  </a:lnTo>
                  <a:lnTo>
                    <a:pt x="49" y="27"/>
                  </a:lnTo>
                  <a:lnTo>
                    <a:pt x="54" y="27"/>
                  </a:lnTo>
                  <a:lnTo>
                    <a:pt x="60" y="27"/>
                  </a:lnTo>
                  <a:lnTo>
                    <a:pt x="65" y="27"/>
                  </a:lnTo>
                  <a:lnTo>
                    <a:pt x="70" y="27"/>
                  </a:lnTo>
                  <a:lnTo>
                    <a:pt x="76" y="27"/>
                  </a:lnTo>
                  <a:lnTo>
                    <a:pt x="87" y="32"/>
                  </a:lnTo>
                  <a:lnTo>
                    <a:pt x="92" y="32"/>
                  </a:lnTo>
                  <a:lnTo>
                    <a:pt x="103" y="38"/>
                  </a:lnTo>
                  <a:lnTo>
                    <a:pt x="114" y="43"/>
                  </a:lnTo>
                  <a:lnTo>
                    <a:pt x="147" y="59"/>
                  </a:lnTo>
                  <a:lnTo>
                    <a:pt x="206" y="108"/>
                  </a:lnTo>
                  <a:lnTo>
                    <a:pt x="233" y="141"/>
                  </a:lnTo>
                  <a:lnTo>
                    <a:pt x="266" y="168"/>
                  </a:lnTo>
                  <a:lnTo>
                    <a:pt x="282" y="184"/>
                  </a:lnTo>
                  <a:lnTo>
                    <a:pt x="299" y="195"/>
                  </a:lnTo>
                  <a:lnTo>
                    <a:pt x="310" y="201"/>
                  </a:lnTo>
                  <a:lnTo>
                    <a:pt x="320" y="206"/>
                  </a:lnTo>
                  <a:lnTo>
                    <a:pt x="326" y="206"/>
                  </a:lnTo>
                  <a:lnTo>
                    <a:pt x="331" y="211"/>
                  </a:lnTo>
                  <a:lnTo>
                    <a:pt x="337" y="211"/>
                  </a:lnTo>
                  <a:lnTo>
                    <a:pt x="342" y="211"/>
                  </a:lnTo>
                  <a:lnTo>
                    <a:pt x="348" y="211"/>
                  </a:lnTo>
                  <a:lnTo>
                    <a:pt x="353" y="211"/>
                  </a:lnTo>
                  <a:lnTo>
                    <a:pt x="359" y="211"/>
                  </a:lnTo>
                  <a:lnTo>
                    <a:pt x="364" y="211"/>
                  </a:lnTo>
                  <a:lnTo>
                    <a:pt x="369" y="211"/>
                  </a:lnTo>
                  <a:lnTo>
                    <a:pt x="375" y="211"/>
                  </a:lnTo>
                  <a:lnTo>
                    <a:pt x="380" y="211"/>
                  </a:lnTo>
                  <a:lnTo>
                    <a:pt x="386" y="206"/>
                  </a:lnTo>
                  <a:lnTo>
                    <a:pt x="397" y="206"/>
                  </a:lnTo>
                  <a:lnTo>
                    <a:pt x="413" y="195"/>
                  </a:lnTo>
                  <a:lnTo>
                    <a:pt x="424" y="184"/>
                  </a:lnTo>
                  <a:lnTo>
                    <a:pt x="440" y="173"/>
                  </a:lnTo>
                  <a:lnTo>
                    <a:pt x="500" y="108"/>
                  </a:lnTo>
                  <a:lnTo>
                    <a:pt x="560" y="27"/>
                  </a:lnTo>
                  <a:lnTo>
                    <a:pt x="581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0" name="Freeform 121"/>
            <p:cNvSpPr>
              <a:spLocks/>
            </p:cNvSpPr>
            <p:nvPr/>
          </p:nvSpPr>
          <p:spPr bwMode="auto">
            <a:xfrm>
              <a:off x="3134" y="1244"/>
              <a:ext cx="598" cy="402"/>
            </a:xfrm>
            <a:custGeom>
              <a:avLst/>
              <a:gdLst>
                <a:gd name="T0" fmla="*/ 0 w 598"/>
                <a:gd name="T1" fmla="*/ 93 h 402"/>
                <a:gd name="T2" fmla="*/ 17 w 598"/>
                <a:gd name="T3" fmla="*/ 76 h 402"/>
                <a:gd name="T4" fmla="*/ 28 w 598"/>
                <a:gd name="T5" fmla="*/ 65 h 402"/>
                <a:gd name="T6" fmla="*/ 38 w 598"/>
                <a:gd name="T7" fmla="*/ 60 h 402"/>
                <a:gd name="T8" fmla="*/ 44 w 598"/>
                <a:gd name="T9" fmla="*/ 60 h 402"/>
                <a:gd name="T10" fmla="*/ 55 w 598"/>
                <a:gd name="T11" fmla="*/ 55 h 402"/>
                <a:gd name="T12" fmla="*/ 60 w 598"/>
                <a:gd name="T13" fmla="*/ 55 h 402"/>
                <a:gd name="T14" fmla="*/ 66 w 598"/>
                <a:gd name="T15" fmla="*/ 55 h 402"/>
                <a:gd name="T16" fmla="*/ 66 w 598"/>
                <a:gd name="T17" fmla="*/ 49 h 402"/>
                <a:gd name="T18" fmla="*/ 71 w 598"/>
                <a:gd name="T19" fmla="*/ 49 h 402"/>
                <a:gd name="T20" fmla="*/ 76 w 598"/>
                <a:gd name="T21" fmla="*/ 49 h 402"/>
                <a:gd name="T22" fmla="*/ 76 w 598"/>
                <a:gd name="T23" fmla="*/ 49 h 402"/>
                <a:gd name="T24" fmla="*/ 82 w 598"/>
                <a:gd name="T25" fmla="*/ 49 h 402"/>
                <a:gd name="T26" fmla="*/ 87 w 598"/>
                <a:gd name="T27" fmla="*/ 55 h 402"/>
                <a:gd name="T28" fmla="*/ 87 w 598"/>
                <a:gd name="T29" fmla="*/ 55 h 402"/>
                <a:gd name="T30" fmla="*/ 93 w 598"/>
                <a:gd name="T31" fmla="*/ 55 h 402"/>
                <a:gd name="T32" fmla="*/ 98 w 598"/>
                <a:gd name="T33" fmla="*/ 55 h 402"/>
                <a:gd name="T34" fmla="*/ 104 w 598"/>
                <a:gd name="T35" fmla="*/ 60 h 402"/>
                <a:gd name="T36" fmla="*/ 115 w 598"/>
                <a:gd name="T37" fmla="*/ 65 h 402"/>
                <a:gd name="T38" fmla="*/ 120 w 598"/>
                <a:gd name="T39" fmla="*/ 71 h 402"/>
                <a:gd name="T40" fmla="*/ 136 w 598"/>
                <a:gd name="T41" fmla="*/ 82 h 402"/>
                <a:gd name="T42" fmla="*/ 153 w 598"/>
                <a:gd name="T43" fmla="*/ 98 h 402"/>
                <a:gd name="T44" fmla="*/ 212 w 598"/>
                <a:gd name="T45" fmla="*/ 196 h 402"/>
                <a:gd name="T46" fmla="*/ 267 w 598"/>
                <a:gd name="T47" fmla="*/ 294 h 402"/>
                <a:gd name="T48" fmla="*/ 294 w 598"/>
                <a:gd name="T49" fmla="*/ 337 h 402"/>
                <a:gd name="T50" fmla="*/ 310 w 598"/>
                <a:gd name="T51" fmla="*/ 359 h 402"/>
                <a:gd name="T52" fmla="*/ 327 w 598"/>
                <a:gd name="T53" fmla="*/ 375 h 402"/>
                <a:gd name="T54" fmla="*/ 343 w 598"/>
                <a:gd name="T55" fmla="*/ 386 h 402"/>
                <a:gd name="T56" fmla="*/ 348 w 598"/>
                <a:gd name="T57" fmla="*/ 391 h 402"/>
                <a:gd name="T58" fmla="*/ 354 w 598"/>
                <a:gd name="T59" fmla="*/ 397 h 402"/>
                <a:gd name="T60" fmla="*/ 359 w 598"/>
                <a:gd name="T61" fmla="*/ 397 h 402"/>
                <a:gd name="T62" fmla="*/ 365 w 598"/>
                <a:gd name="T63" fmla="*/ 397 h 402"/>
                <a:gd name="T64" fmla="*/ 365 w 598"/>
                <a:gd name="T65" fmla="*/ 402 h 402"/>
                <a:gd name="T66" fmla="*/ 370 w 598"/>
                <a:gd name="T67" fmla="*/ 402 h 402"/>
                <a:gd name="T68" fmla="*/ 370 w 598"/>
                <a:gd name="T69" fmla="*/ 402 h 402"/>
                <a:gd name="T70" fmla="*/ 375 w 598"/>
                <a:gd name="T71" fmla="*/ 402 h 402"/>
                <a:gd name="T72" fmla="*/ 375 w 598"/>
                <a:gd name="T73" fmla="*/ 402 h 402"/>
                <a:gd name="T74" fmla="*/ 381 w 598"/>
                <a:gd name="T75" fmla="*/ 402 h 402"/>
                <a:gd name="T76" fmla="*/ 386 w 598"/>
                <a:gd name="T77" fmla="*/ 397 h 402"/>
                <a:gd name="T78" fmla="*/ 386 w 598"/>
                <a:gd name="T79" fmla="*/ 397 h 402"/>
                <a:gd name="T80" fmla="*/ 392 w 598"/>
                <a:gd name="T81" fmla="*/ 397 h 402"/>
                <a:gd name="T82" fmla="*/ 397 w 598"/>
                <a:gd name="T83" fmla="*/ 397 h 402"/>
                <a:gd name="T84" fmla="*/ 403 w 598"/>
                <a:gd name="T85" fmla="*/ 391 h 402"/>
                <a:gd name="T86" fmla="*/ 408 w 598"/>
                <a:gd name="T87" fmla="*/ 386 h 402"/>
                <a:gd name="T88" fmla="*/ 419 w 598"/>
                <a:gd name="T89" fmla="*/ 380 h 402"/>
                <a:gd name="T90" fmla="*/ 430 w 598"/>
                <a:gd name="T91" fmla="*/ 364 h 402"/>
                <a:gd name="T92" fmla="*/ 446 w 598"/>
                <a:gd name="T93" fmla="*/ 348 h 402"/>
                <a:gd name="T94" fmla="*/ 473 w 598"/>
                <a:gd name="T95" fmla="*/ 294 h 402"/>
                <a:gd name="T96" fmla="*/ 506 w 598"/>
                <a:gd name="T97" fmla="*/ 217 h 402"/>
                <a:gd name="T98" fmla="*/ 566 w 598"/>
                <a:gd name="T99" fmla="*/ 71 h 402"/>
                <a:gd name="T100" fmla="*/ 598 w 598"/>
                <a:gd name="T101" fmla="*/ 0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98"/>
                <a:gd name="T154" fmla="*/ 0 h 402"/>
                <a:gd name="T155" fmla="*/ 598 w 598"/>
                <a:gd name="T156" fmla="*/ 402 h 4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98" h="402">
                  <a:moveTo>
                    <a:pt x="0" y="93"/>
                  </a:moveTo>
                  <a:lnTo>
                    <a:pt x="17" y="76"/>
                  </a:lnTo>
                  <a:lnTo>
                    <a:pt x="28" y="65"/>
                  </a:lnTo>
                  <a:lnTo>
                    <a:pt x="38" y="60"/>
                  </a:lnTo>
                  <a:lnTo>
                    <a:pt x="44" y="60"/>
                  </a:lnTo>
                  <a:lnTo>
                    <a:pt x="55" y="55"/>
                  </a:lnTo>
                  <a:lnTo>
                    <a:pt x="60" y="55"/>
                  </a:lnTo>
                  <a:lnTo>
                    <a:pt x="66" y="55"/>
                  </a:lnTo>
                  <a:lnTo>
                    <a:pt x="66" y="49"/>
                  </a:lnTo>
                  <a:lnTo>
                    <a:pt x="71" y="49"/>
                  </a:lnTo>
                  <a:lnTo>
                    <a:pt x="76" y="49"/>
                  </a:lnTo>
                  <a:lnTo>
                    <a:pt x="82" y="49"/>
                  </a:lnTo>
                  <a:lnTo>
                    <a:pt x="87" y="55"/>
                  </a:lnTo>
                  <a:lnTo>
                    <a:pt x="93" y="55"/>
                  </a:lnTo>
                  <a:lnTo>
                    <a:pt x="98" y="55"/>
                  </a:lnTo>
                  <a:lnTo>
                    <a:pt x="104" y="60"/>
                  </a:lnTo>
                  <a:lnTo>
                    <a:pt x="115" y="65"/>
                  </a:lnTo>
                  <a:lnTo>
                    <a:pt x="120" y="71"/>
                  </a:lnTo>
                  <a:lnTo>
                    <a:pt x="136" y="82"/>
                  </a:lnTo>
                  <a:lnTo>
                    <a:pt x="153" y="98"/>
                  </a:lnTo>
                  <a:lnTo>
                    <a:pt x="212" y="196"/>
                  </a:lnTo>
                  <a:lnTo>
                    <a:pt x="267" y="294"/>
                  </a:lnTo>
                  <a:lnTo>
                    <a:pt x="294" y="337"/>
                  </a:lnTo>
                  <a:lnTo>
                    <a:pt x="310" y="359"/>
                  </a:lnTo>
                  <a:lnTo>
                    <a:pt x="327" y="375"/>
                  </a:lnTo>
                  <a:lnTo>
                    <a:pt x="343" y="386"/>
                  </a:lnTo>
                  <a:lnTo>
                    <a:pt x="348" y="391"/>
                  </a:lnTo>
                  <a:lnTo>
                    <a:pt x="354" y="397"/>
                  </a:lnTo>
                  <a:lnTo>
                    <a:pt x="359" y="397"/>
                  </a:lnTo>
                  <a:lnTo>
                    <a:pt x="365" y="397"/>
                  </a:lnTo>
                  <a:lnTo>
                    <a:pt x="365" y="402"/>
                  </a:lnTo>
                  <a:lnTo>
                    <a:pt x="370" y="402"/>
                  </a:lnTo>
                  <a:lnTo>
                    <a:pt x="375" y="402"/>
                  </a:lnTo>
                  <a:lnTo>
                    <a:pt x="381" y="402"/>
                  </a:lnTo>
                  <a:lnTo>
                    <a:pt x="386" y="397"/>
                  </a:lnTo>
                  <a:lnTo>
                    <a:pt x="392" y="397"/>
                  </a:lnTo>
                  <a:lnTo>
                    <a:pt x="397" y="397"/>
                  </a:lnTo>
                  <a:lnTo>
                    <a:pt x="403" y="391"/>
                  </a:lnTo>
                  <a:lnTo>
                    <a:pt x="408" y="386"/>
                  </a:lnTo>
                  <a:lnTo>
                    <a:pt x="419" y="380"/>
                  </a:lnTo>
                  <a:lnTo>
                    <a:pt x="430" y="364"/>
                  </a:lnTo>
                  <a:lnTo>
                    <a:pt x="446" y="348"/>
                  </a:lnTo>
                  <a:lnTo>
                    <a:pt x="473" y="294"/>
                  </a:lnTo>
                  <a:lnTo>
                    <a:pt x="506" y="217"/>
                  </a:lnTo>
                  <a:lnTo>
                    <a:pt x="566" y="71"/>
                  </a:lnTo>
                  <a:lnTo>
                    <a:pt x="598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1" name="Freeform 122"/>
            <p:cNvSpPr>
              <a:spLocks/>
            </p:cNvSpPr>
            <p:nvPr/>
          </p:nvSpPr>
          <p:spPr bwMode="auto">
            <a:xfrm>
              <a:off x="3732" y="1168"/>
              <a:ext cx="430" cy="652"/>
            </a:xfrm>
            <a:custGeom>
              <a:avLst/>
              <a:gdLst>
                <a:gd name="T0" fmla="*/ 0 w 430"/>
                <a:gd name="T1" fmla="*/ 76 h 652"/>
                <a:gd name="T2" fmla="*/ 17 w 430"/>
                <a:gd name="T3" fmla="*/ 49 h 652"/>
                <a:gd name="T4" fmla="*/ 33 w 430"/>
                <a:gd name="T5" fmla="*/ 27 h 652"/>
                <a:gd name="T6" fmla="*/ 38 w 430"/>
                <a:gd name="T7" fmla="*/ 16 h 652"/>
                <a:gd name="T8" fmla="*/ 49 w 430"/>
                <a:gd name="T9" fmla="*/ 11 h 652"/>
                <a:gd name="T10" fmla="*/ 49 w 430"/>
                <a:gd name="T11" fmla="*/ 6 h 652"/>
                <a:gd name="T12" fmla="*/ 55 w 430"/>
                <a:gd name="T13" fmla="*/ 6 h 652"/>
                <a:gd name="T14" fmla="*/ 60 w 430"/>
                <a:gd name="T15" fmla="*/ 0 h 652"/>
                <a:gd name="T16" fmla="*/ 60 w 430"/>
                <a:gd name="T17" fmla="*/ 0 h 652"/>
                <a:gd name="T18" fmla="*/ 66 w 430"/>
                <a:gd name="T19" fmla="*/ 0 h 652"/>
                <a:gd name="T20" fmla="*/ 71 w 430"/>
                <a:gd name="T21" fmla="*/ 0 h 652"/>
                <a:gd name="T22" fmla="*/ 71 w 430"/>
                <a:gd name="T23" fmla="*/ 0 h 652"/>
                <a:gd name="T24" fmla="*/ 71 w 430"/>
                <a:gd name="T25" fmla="*/ 0 h 652"/>
                <a:gd name="T26" fmla="*/ 76 w 430"/>
                <a:gd name="T27" fmla="*/ 0 h 652"/>
                <a:gd name="T28" fmla="*/ 76 w 430"/>
                <a:gd name="T29" fmla="*/ 0 h 652"/>
                <a:gd name="T30" fmla="*/ 82 w 430"/>
                <a:gd name="T31" fmla="*/ 0 h 652"/>
                <a:gd name="T32" fmla="*/ 82 w 430"/>
                <a:gd name="T33" fmla="*/ 0 h 652"/>
                <a:gd name="T34" fmla="*/ 87 w 430"/>
                <a:gd name="T35" fmla="*/ 0 h 652"/>
                <a:gd name="T36" fmla="*/ 87 w 430"/>
                <a:gd name="T37" fmla="*/ 0 h 652"/>
                <a:gd name="T38" fmla="*/ 93 w 430"/>
                <a:gd name="T39" fmla="*/ 0 h 652"/>
                <a:gd name="T40" fmla="*/ 93 w 430"/>
                <a:gd name="T41" fmla="*/ 6 h 652"/>
                <a:gd name="T42" fmla="*/ 104 w 430"/>
                <a:gd name="T43" fmla="*/ 11 h 652"/>
                <a:gd name="T44" fmla="*/ 109 w 430"/>
                <a:gd name="T45" fmla="*/ 16 h 652"/>
                <a:gd name="T46" fmla="*/ 125 w 430"/>
                <a:gd name="T47" fmla="*/ 33 h 652"/>
                <a:gd name="T48" fmla="*/ 136 w 430"/>
                <a:gd name="T49" fmla="*/ 60 h 652"/>
                <a:gd name="T50" fmla="*/ 153 w 430"/>
                <a:gd name="T51" fmla="*/ 92 h 652"/>
                <a:gd name="T52" fmla="*/ 212 w 430"/>
                <a:gd name="T53" fmla="*/ 261 h 652"/>
                <a:gd name="T54" fmla="*/ 272 w 430"/>
                <a:gd name="T55" fmla="*/ 473 h 652"/>
                <a:gd name="T56" fmla="*/ 305 w 430"/>
                <a:gd name="T57" fmla="*/ 560 h 652"/>
                <a:gd name="T58" fmla="*/ 321 w 430"/>
                <a:gd name="T59" fmla="*/ 598 h 652"/>
                <a:gd name="T60" fmla="*/ 332 w 430"/>
                <a:gd name="T61" fmla="*/ 614 h 652"/>
                <a:gd name="T62" fmla="*/ 337 w 430"/>
                <a:gd name="T63" fmla="*/ 625 h 652"/>
                <a:gd name="T64" fmla="*/ 343 w 430"/>
                <a:gd name="T65" fmla="*/ 636 h 652"/>
                <a:gd name="T66" fmla="*/ 354 w 430"/>
                <a:gd name="T67" fmla="*/ 641 h 652"/>
                <a:gd name="T68" fmla="*/ 359 w 430"/>
                <a:gd name="T69" fmla="*/ 647 h 652"/>
                <a:gd name="T70" fmla="*/ 365 w 430"/>
                <a:gd name="T71" fmla="*/ 652 h 652"/>
                <a:gd name="T72" fmla="*/ 365 w 430"/>
                <a:gd name="T73" fmla="*/ 652 h 652"/>
                <a:gd name="T74" fmla="*/ 365 w 430"/>
                <a:gd name="T75" fmla="*/ 652 h 652"/>
                <a:gd name="T76" fmla="*/ 370 w 430"/>
                <a:gd name="T77" fmla="*/ 652 h 652"/>
                <a:gd name="T78" fmla="*/ 370 w 430"/>
                <a:gd name="T79" fmla="*/ 652 h 652"/>
                <a:gd name="T80" fmla="*/ 375 w 430"/>
                <a:gd name="T81" fmla="*/ 652 h 652"/>
                <a:gd name="T82" fmla="*/ 375 w 430"/>
                <a:gd name="T83" fmla="*/ 652 h 652"/>
                <a:gd name="T84" fmla="*/ 381 w 430"/>
                <a:gd name="T85" fmla="*/ 652 h 652"/>
                <a:gd name="T86" fmla="*/ 386 w 430"/>
                <a:gd name="T87" fmla="*/ 652 h 652"/>
                <a:gd name="T88" fmla="*/ 386 w 430"/>
                <a:gd name="T89" fmla="*/ 652 h 652"/>
                <a:gd name="T90" fmla="*/ 392 w 430"/>
                <a:gd name="T91" fmla="*/ 647 h 652"/>
                <a:gd name="T92" fmla="*/ 392 w 430"/>
                <a:gd name="T93" fmla="*/ 647 h 652"/>
                <a:gd name="T94" fmla="*/ 397 w 430"/>
                <a:gd name="T95" fmla="*/ 641 h 652"/>
                <a:gd name="T96" fmla="*/ 403 w 430"/>
                <a:gd name="T97" fmla="*/ 630 h 652"/>
                <a:gd name="T98" fmla="*/ 413 w 430"/>
                <a:gd name="T99" fmla="*/ 619 h 652"/>
                <a:gd name="T100" fmla="*/ 430 w 430"/>
                <a:gd name="T101" fmla="*/ 587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0"/>
                <a:gd name="T154" fmla="*/ 0 h 652"/>
                <a:gd name="T155" fmla="*/ 430 w 430"/>
                <a:gd name="T156" fmla="*/ 652 h 65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0" h="652">
                  <a:moveTo>
                    <a:pt x="0" y="76"/>
                  </a:moveTo>
                  <a:lnTo>
                    <a:pt x="17" y="49"/>
                  </a:lnTo>
                  <a:lnTo>
                    <a:pt x="33" y="27"/>
                  </a:lnTo>
                  <a:lnTo>
                    <a:pt x="38" y="16"/>
                  </a:lnTo>
                  <a:lnTo>
                    <a:pt x="49" y="11"/>
                  </a:lnTo>
                  <a:lnTo>
                    <a:pt x="49" y="6"/>
                  </a:lnTo>
                  <a:lnTo>
                    <a:pt x="55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09" y="16"/>
                  </a:lnTo>
                  <a:lnTo>
                    <a:pt x="125" y="33"/>
                  </a:lnTo>
                  <a:lnTo>
                    <a:pt x="136" y="60"/>
                  </a:lnTo>
                  <a:lnTo>
                    <a:pt x="153" y="92"/>
                  </a:lnTo>
                  <a:lnTo>
                    <a:pt x="212" y="261"/>
                  </a:lnTo>
                  <a:lnTo>
                    <a:pt x="272" y="473"/>
                  </a:lnTo>
                  <a:lnTo>
                    <a:pt x="305" y="560"/>
                  </a:lnTo>
                  <a:lnTo>
                    <a:pt x="321" y="598"/>
                  </a:lnTo>
                  <a:lnTo>
                    <a:pt x="332" y="614"/>
                  </a:lnTo>
                  <a:lnTo>
                    <a:pt x="337" y="625"/>
                  </a:lnTo>
                  <a:lnTo>
                    <a:pt x="343" y="636"/>
                  </a:lnTo>
                  <a:lnTo>
                    <a:pt x="354" y="641"/>
                  </a:lnTo>
                  <a:lnTo>
                    <a:pt x="359" y="647"/>
                  </a:lnTo>
                  <a:lnTo>
                    <a:pt x="365" y="652"/>
                  </a:lnTo>
                  <a:lnTo>
                    <a:pt x="370" y="652"/>
                  </a:lnTo>
                  <a:lnTo>
                    <a:pt x="375" y="652"/>
                  </a:lnTo>
                  <a:lnTo>
                    <a:pt x="381" y="652"/>
                  </a:lnTo>
                  <a:lnTo>
                    <a:pt x="386" y="652"/>
                  </a:lnTo>
                  <a:lnTo>
                    <a:pt x="392" y="647"/>
                  </a:lnTo>
                  <a:lnTo>
                    <a:pt x="397" y="641"/>
                  </a:lnTo>
                  <a:lnTo>
                    <a:pt x="403" y="630"/>
                  </a:lnTo>
                  <a:lnTo>
                    <a:pt x="413" y="619"/>
                  </a:lnTo>
                  <a:lnTo>
                    <a:pt x="430" y="587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2" name="Freeform 123"/>
            <p:cNvSpPr>
              <a:spLocks/>
            </p:cNvSpPr>
            <p:nvPr/>
          </p:nvSpPr>
          <p:spPr bwMode="auto">
            <a:xfrm>
              <a:off x="4162" y="1445"/>
              <a:ext cx="81" cy="310"/>
            </a:xfrm>
            <a:custGeom>
              <a:avLst/>
              <a:gdLst>
                <a:gd name="T0" fmla="*/ 0 w 81"/>
                <a:gd name="T1" fmla="*/ 310 h 310"/>
                <a:gd name="T2" fmla="*/ 16 w 81"/>
                <a:gd name="T3" fmla="*/ 277 h 310"/>
                <a:gd name="T4" fmla="*/ 27 w 81"/>
                <a:gd name="T5" fmla="*/ 228 h 310"/>
                <a:gd name="T6" fmla="*/ 81 w 81"/>
                <a:gd name="T7" fmla="*/ 0 h 310"/>
                <a:gd name="T8" fmla="*/ 81 w 81"/>
                <a:gd name="T9" fmla="*/ 0 h 3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310"/>
                <a:gd name="T17" fmla="*/ 81 w 81"/>
                <a:gd name="T18" fmla="*/ 310 h 3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310">
                  <a:moveTo>
                    <a:pt x="0" y="310"/>
                  </a:moveTo>
                  <a:lnTo>
                    <a:pt x="16" y="277"/>
                  </a:lnTo>
                  <a:lnTo>
                    <a:pt x="27" y="228"/>
                  </a:lnTo>
                  <a:lnTo>
                    <a:pt x="81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3" name="Line 126"/>
            <p:cNvSpPr>
              <a:spLocks noChangeShapeType="1"/>
            </p:cNvSpPr>
            <p:nvPr/>
          </p:nvSpPr>
          <p:spPr bwMode="auto">
            <a:xfrm>
              <a:off x="1938" y="880"/>
              <a:ext cx="1" cy="1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4" name="Line 127"/>
            <p:cNvSpPr>
              <a:spLocks noChangeShapeType="1"/>
            </p:cNvSpPr>
            <p:nvPr/>
          </p:nvSpPr>
          <p:spPr bwMode="auto">
            <a:xfrm>
              <a:off x="4211" y="907"/>
              <a:ext cx="1" cy="1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5" name="Freeform 128"/>
            <p:cNvSpPr>
              <a:spLocks/>
            </p:cNvSpPr>
            <p:nvPr/>
          </p:nvSpPr>
          <p:spPr bwMode="auto">
            <a:xfrm>
              <a:off x="1944" y="918"/>
              <a:ext cx="65" cy="55"/>
            </a:xfrm>
            <a:custGeom>
              <a:avLst/>
              <a:gdLst>
                <a:gd name="T0" fmla="*/ 0 w 65"/>
                <a:gd name="T1" fmla="*/ 27 h 55"/>
                <a:gd name="T2" fmla="*/ 0 w 65"/>
                <a:gd name="T3" fmla="*/ 27 h 55"/>
                <a:gd name="T4" fmla="*/ 65 w 65"/>
                <a:gd name="T5" fmla="*/ 0 h 55"/>
                <a:gd name="T6" fmla="*/ 65 w 65"/>
                <a:gd name="T7" fmla="*/ 0 h 55"/>
                <a:gd name="T8" fmla="*/ 65 w 65"/>
                <a:gd name="T9" fmla="*/ 6 h 55"/>
                <a:gd name="T10" fmla="*/ 60 w 65"/>
                <a:gd name="T11" fmla="*/ 6 h 55"/>
                <a:gd name="T12" fmla="*/ 60 w 65"/>
                <a:gd name="T13" fmla="*/ 11 h 55"/>
                <a:gd name="T14" fmla="*/ 60 w 65"/>
                <a:gd name="T15" fmla="*/ 17 h 55"/>
                <a:gd name="T16" fmla="*/ 60 w 65"/>
                <a:gd name="T17" fmla="*/ 17 h 55"/>
                <a:gd name="T18" fmla="*/ 60 w 65"/>
                <a:gd name="T19" fmla="*/ 22 h 55"/>
                <a:gd name="T20" fmla="*/ 60 w 65"/>
                <a:gd name="T21" fmla="*/ 22 h 55"/>
                <a:gd name="T22" fmla="*/ 60 w 65"/>
                <a:gd name="T23" fmla="*/ 27 h 55"/>
                <a:gd name="T24" fmla="*/ 60 w 65"/>
                <a:gd name="T25" fmla="*/ 33 h 55"/>
                <a:gd name="T26" fmla="*/ 60 w 65"/>
                <a:gd name="T27" fmla="*/ 33 h 55"/>
                <a:gd name="T28" fmla="*/ 60 w 65"/>
                <a:gd name="T29" fmla="*/ 38 h 55"/>
                <a:gd name="T30" fmla="*/ 60 w 65"/>
                <a:gd name="T31" fmla="*/ 44 h 55"/>
                <a:gd name="T32" fmla="*/ 60 w 65"/>
                <a:gd name="T33" fmla="*/ 44 h 55"/>
                <a:gd name="T34" fmla="*/ 60 w 65"/>
                <a:gd name="T35" fmla="*/ 49 h 55"/>
                <a:gd name="T36" fmla="*/ 65 w 65"/>
                <a:gd name="T37" fmla="*/ 49 h 55"/>
                <a:gd name="T38" fmla="*/ 65 w 65"/>
                <a:gd name="T39" fmla="*/ 55 h 55"/>
                <a:gd name="T40" fmla="*/ 0 w 65"/>
                <a:gd name="T41" fmla="*/ 27 h 55"/>
                <a:gd name="T42" fmla="*/ 0 w 65"/>
                <a:gd name="T43" fmla="*/ 27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5"/>
                <a:gd name="T67" fmla="*/ 0 h 55"/>
                <a:gd name="T68" fmla="*/ 65 w 65"/>
                <a:gd name="T69" fmla="*/ 55 h 5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5" h="55">
                  <a:moveTo>
                    <a:pt x="0" y="27"/>
                  </a:moveTo>
                  <a:lnTo>
                    <a:pt x="0" y="27"/>
                  </a:lnTo>
                  <a:lnTo>
                    <a:pt x="65" y="0"/>
                  </a:lnTo>
                  <a:lnTo>
                    <a:pt x="65" y="6"/>
                  </a:lnTo>
                  <a:lnTo>
                    <a:pt x="60" y="6"/>
                  </a:lnTo>
                  <a:lnTo>
                    <a:pt x="60" y="11"/>
                  </a:lnTo>
                  <a:lnTo>
                    <a:pt x="60" y="17"/>
                  </a:lnTo>
                  <a:lnTo>
                    <a:pt x="60" y="22"/>
                  </a:lnTo>
                  <a:lnTo>
                    <a:pt x="60" y="27"/>
                  </a:lnTo>
                  <a:lnTo>
                    <a:pt x="60" y="33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60" y="49"/>
                  </a:lnTo>
                  <a:lnTo>
                    <a:pt x="65" y="49"/>
                  </a:lnTo>
                  <a:lnTo>
                    <a:pt x="65" y="55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6" name="Freeform 129"/>
            <p:cNvSpPr>
              <a:spLocks/>
            </p:cNvSpPr>
            <p:nvPr/>
          </p:nvSpPr>
          <p:spPr bwMode="auto">
            <a:xfrm>
              <a:off x="1977" y="940"/>
              <a:ext cx="2207" cy="11"/>
            </a:xfrm>
            <a:custGeom>
              <a:avLst/>
              <a:gdLst>
                <a:gd name="T0" fmla="*/ 2207 w 2207"/>
                <a:gd name="T1" fmla="*/ 5 h 11"/>
                <a:gd name="T2" fmla="*/ 2207 w 2207"/>
                <a:gd name="T3" fmla="*/ 0 h 11"/>
                <a:gd name="T4" fmla="*/ 0 w 2207"/>
                <a:gd name="T5" fmla="*/ 0 h 11"/>
                <a:gd name="T6" fmla="*/ 0 w 2207"/>
                <a:gd name="T7" fmla="*/ 11 h 11"/>
                <a:gd name="T8" fmla="*/ 2207 w 2207"/>
                <a:gd name="T9" fmla="*/ 11 h 11"/>
                <a:gd name="T10" fmla="*/ 2207 w 2207"/>
                <a:gd name="T11" fmla="*/ 5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07"/>
                <a:gd name="T19" fmla="*/ 0 h 11"/>
                <a:gd name="T20" fmla="*/ 2207 w 2207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07" h="11">
                  <a:moveTo>
                    <a:pt x="2207" y="5"/>
                  </a:moveTo>
                  <a:lnTo>
                    <a:pt x="220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2207" y="11"/>
                  </a:lnTo>
                  <a:lnTo>
                    <a:pt x="2207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7" name="Freeform 130"/>
            <p:cNvSpPr>
              <a:spLocks/>
            </p:cNvSpPr>
            <p:nvPr/>
          </p:nvSpPr>
          <p:spPr bwMode="auto">
            <a:xfrm>
              <a:off x="4151" y="918"/>
              <a:ext cx="65" cy="55"/>
            </a:xfrm>
            <a:custGeom>
              <a:avLst/>
              <a:gdLst>
                <a:gd name="T0" fmla="*/ 65 w 65"/>
                <a:gd name="T1" fmla="*/ 27 h 55"/>
                <a:gd name="T2" fmla="*/ 65 w 65"/>
                <a:gd name="T3" fmla="*/ 27 h 55"/>
                <a:gd name="T4" fmla="*/ 0 w 65"/>
                <a:gd name="T5" fmla="*/ 0 h 55"/>
                <a:gd name="T6" fmla="*/ 0 w 65"/>
                <a:gd name="T7" fmla="*/ 0 h 55"/>
                <a:gd name="T8" fmla="*/ 5 w 65"/>
                <a:gd name="T9" fmla="*/ 6 h 55"/>
                <a:gd name="T10" fmla="*/ 5 w 65"/>
                <a:gd name="T11" fmla="*/ 6 h 55"/>
                <a:gd name="T12" fmla="*/ 5 w 65"/>
                <a:gd name="T13" fmla="*/ 11 h 55"/>
                <a:gd name="T14" fmla="*/ 5 w 65"/>
                <a:gd name="T15" fmla="*/ 17 h 55"/>
                <a:gd name="T16" fmla="*/ 11 w 65"/>
                <a:gd name="T17" fmla="*/ 17 h 55"/>
                <a:gd name="T18" fmla="*/ 11 w 65"/>
                <a:gd name="T19" fmla="*/ 22 h 55"/>
                <a:gd name="T20" fmla="*/ 11 w 65"/>
                <a:gd name="T21" fmla="*/ 22 h 55"/>
                <a:gd name="T22" fmla="*/ 11 w 65"/>
                <a:gd name="T23" fmla="*/ 27 h 55"/>
                <a:gd name="T24" fmla="*/ 11 w 65"/>
                <a:gd name="T25" fmla="*/ 33 h 55"/>
                <a:gd name="T26" fmla="*/ 11 w 65"/>
                <a:gd name="T27" fmla="*/ 33 h 55"/>
                <a:gd name="T28" fmla="*/ 11 w 65"/>
                <a:gd name="T29" fmla="*/ 38 h 55"/>
                <a:gd name="T30" fmla="*/ 5 w 65"/>
                <a:gd name="T31" fmla="*/ 44 h 55"/>
                <a:gd name="T32" fmla="*/ 5 w 65"/>
                <a:gd name="T33" fmla="*/ 44 h 55"/>
                <a:gd name="T34" fmla="*/ 5 w 65"/>
                <a:gd name="T35" fmla="*/ 49 h 55"/>
                <a:gd name="T36" fmla="*/ 5 w 65"/>
                <a:gd name="T37" fmla="*/ 49 h 55"/>
                <a:gd name="T38" fmla="*/ 0 w 65"/>
                <a:gd name="T39" fmla="*/ 55 h 55"/>
                <a:gd name="T40" fmla="*/ 65 w 65"/>
                <a:gd name="T41" fmla="*/ 27 h 55"/>
                <a:gd name="T42" fmla="*/ 65 w 65"/>
                <a:gd name="T43" fmla="*/ 27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5"/>
                <a:gd name="T67" fmla="*/ 0 h 55"/>
                <a:gd name="T68" fmla="*/ 65 w 65"/>
                <a:gd name="T69" fmla="*/ 55 h 5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5" h="55">
                  <a:moveTo>
                    <a:pt x="65" y="27"/>
                  </a:moveTo>
                  <a:lnTo>
                    <a:pt x="65" y="27"/>
                  </a:lnTo>
                  <a:lnTo>
                    <a:pt x="0" y="0"/>
                  </a:lnTo>
                  <a:lnTo>
                    <a:pt x="5" y="6"/>
                  </a:lnTo>
                  <a:lnTo>
                    <a:pt x="5" y="11"/>
                  </a:lnTo>
                  <a:lnTo>
                    <a:pt x="5" y="17"/>
                  </a:lnTo>
                  <a:lnTo>
                    <a:pt x="11" y="17"/>
                  </a:lnTo>
                  <a:lnTo>
                    <a:pt x="11" y="22"/>
                  </a:lnTo>
                  <a:lnTo>
                    <a:pt x="11" y="27"/>
                  </a:lnTo>
                  <a:lnTo>
                    <a:pt x="11" y="33"/>
                  </a:lnTo>
                  <a:lnTo>
                    <a:pt x="11" y="38"/>
                  </a:lnTo>
                  <a:lnTo>
                    <a:pt x="5" y="44"/>
                  </a:lnTo>
                  <a:lnTo>
                    <a:pt x="5" y="49"/>
                  </a:lnTo>
                  <a:lnTo>
                    <a:pt x="0" y="55"/>
                  </a:lnTo>
                  <a:lnTo>
                    <a:pt x="65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8" name="Rectangle 131"/>
            <p:cNvSpPr>
              <a:spLocks noChangeArrowheads="1"/>
            </p:cNvSpPr>
            <p:nvPr/>
          </p:nvSpPr>
          <p:spPr bwMode="auto">
            <a:xfrm>
              <a:off x="3070" y="740"/>
              <a:ext cx="8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Symbol" pitchFamily="-110" charset="2"/>
                </a:rPr>
                <a:t>D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Rectangle 132"/>
            <p:cNvSpPr>
              <a:spLocks noChangeArrowheads="1"/>
            </p:cNvSpPr>
            <p:nvPr/>
          </p:nvSpPr>
          <p:spPr bwMode="auto">
            <a:xfrm>
              <a:off x="3148" y="757"/>
              <a:ext cx="4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Arial" pitchFamily="-110" charset="0"/>
                </a:rPr>
                <a:t>t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133"/>
            <p:cNvSpPr>
              <a:spLocks noChangeArrowheads="1"/>
            </p:cNvSpPr>
            <p:nvPr/>
          </p:nvSpPr>
          <p:spPr bwMode="auto">
            <a:xfrm>
              <a:off x="3187" y="849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pitchFamily="-110" charset="0"/>
                </a:rPr>
                <a:t>b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Line 240"/>
            <p:cNvSpPr>
              <a:spLocks noChangeShapeType="1"/>
            </p:cNvSpPr>
            <p:nvPr/>
          </p:nvSpPr>
          <p:spPr bwMode="auto">
            <a:xfrm>
              <a:off x="4405" y="1456"/>
              <a:ext cx="208" cy="0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</p:grpSp>
      <p:pic>
        <p:nvPicPr>
          <p:cNvPr id="105" name="Picture 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5805" y="1291887"/>
            <a:ext cx="3119438" cy="20923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06" name="Rectangle 242"/>
          <p:cNvSpPr>
            <a:spLocks noChangeArrowheads="1"/>
          </p:cNvSpPr>
          <p:nvPr/>
        </p:nvSpPr>
        <p:spPr bwMode="auto">
          <a:xfrm>
            <a:off x="180181" y="3497090"/>
            <a:ext cx="7605712" cy="56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lnSpc>
                <a:spcPct val="83000"/>
              </a:lnSpc>
              <a:spcBef>
                <a:spcPct val="20000"/>
              </a:spcBef>
              <a:buClr>
                <a:srgbClr val="000000"/>
              </a:buClr>
              <a:buSzPct val="90000"/>
              <a:tabLst>
                <a:tab pos="539750" algn="l"/>
                <a:tab pos="2333625" algn="l"/>
              </a:tabLst>
            </a:pPr>
            <a:r>
              <a:rPr lang="en-US" sz="1600" dirty="0" smtClean="0">
                <a:solidFill>
                  <a:srgbClr val="000000"/>
                </a:solidFill>
                <a:cs typeface="Calibri"/>
              </a:rPr>
              <a:t>Bunches passing through an </a:t>
            </a:r>
            <a:r>
              <a:rPr lang="en-US" sz="1600" dirty="0">
                <a:solidFill>
                  <a:srgbClr val="000000"/>
                </a:solidFill>
                <a:cs typeface="Calibri"/>
              </a:rPr>
              <a:t>accelerating </a:t>
            </a:r>
            <a:r>
              <a:rPr lang="en-US" sz="1600" dirty="0" smtClean="0">
                <a:solidFill>
                  <a:srgbClr val="000000"/>
                </a:solidFill>
                <a:cs typeface="Calibri"/>
              </a:rPr>
              <a:t>structure off-centre </a:t>
            </a:r>
            <a:r>
              <a:rPr lang="en-US" sz="1600" dirty="0" smtClean="0">
                <a:solidFill>
                  <a:srgbClr val="FF0000"/>
                </a:solidFill>
                <a:cs typeface="Calibri"/>
              </a:rPr>
              <a:t>excite high order modes</a:t>
            </a:r>
            <a:r>
              <a:rPr lang="en-US" sz="1600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cs typeface="Calibri"/>
              </a:rPr>
              <a:t>which </a:t>
            </a:r>
            <a:r>
              <a:rPr lang="en-US" sz="1600" dirty="0">
                <a:solidFill>
                  <a:srgbClr val="FF0000"/>
                </a:solidFill>
                <a:cs typeface="Calibri"/>
              </a:rPr>
              <a:t>perturbs later </a:t>
            </a:r>
            <a:r>
              <a:rPr lang="en-US" sz="1600" dirty="0" smtClean="0">
                <a:solidFill>
                  <a:srgbClr val="FF0000"/>
                </a:solidFill>
                <a:cs typeface="Calibri"/>
              </a:rPr>
              <a:t>bunches</a:t>
            </a:r>
            <a:endParaRPr lang="en-US" sz="16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568772" y="4370043"/>
            <a:ext cx="80629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4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10" charset="-128"/>
                <a:cs typeface="ＭＳ Ｐゴシック" pitchFamily="-110" charset="-128"/>
              </a:rPr>
              <a:t>Tolerances for acc. Structures alignment</a:t>
            </a: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4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Cavity alignment at the 300 </a:t>
            </a:r>
            <a:r>
              <a:rPr lang="en-US" kern="0" dirty="0" smtClean="0">
                <a:solidFill>
                  <a:prstClr val="black"/>
                </a:solidFill>
                <a:latin typeface="Symbol" pitchFamily="-110" charset="2"/>
                <a:ea typeface="ＭＳ Ｐゴシック" pitchFamily="-108" charset="-128"/>
              </a:rPr>
              <a:t>m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m level @ ILC  compared to 5 </a:t>
            </a:r>
            <a:r>
              <a:rPr lang="en-US" kern="0" dirty="0" smtClean="0">
                <a:solidFill>
                  <a:prstClr val="black"/>
                </a:solidFill>
                <a:latin typeface="Symbol" pitchFamily="-110" charset="2"/>
                <a:ea typeface="ＭＳ Ｐゴシック" pitchFamily="-108" charset="-128"/>
              </a:rPr>
              <a:t>m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m @ CLIC </a:t>
            </a: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4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Need </a:t>
            </a: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wakefield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monitor to measure the relative position of a cavity with respect to the beam</a:t>
            </a:r>
          </a:p>
        </p:txBody>
      </p:sp>
    </p:spTree>
    <p:extLst>
      <p:ext uri="{BB962C8B-B14F-4D97-AF65-F5344CB8AC3E}">
        <p14:creationId xmlns:p14="http://schemas.microsoft.com/office/powerpoint/2010/main" val="191978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Proposed correction scheme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e 63"/>
          <p:cNvGrpSpPr>
            <a:grpSpLocks/>
          </p:cNvGrpSpPr>
          <p:nvPr/>
        </p:nvGrpSpPr>
        <p:grpSpPr bwMode="auto">
          <a:xfrm>
            <a:off x="995364" y="1190798"/>
            <a:ext cx="7161212" cy="2844800"/>
            <a:chOff x="71438" y="1843088"/>
            <a:chExt cx="9110662" cy="4143375"/>
          </a:xfrm>
        </p:grpSpPr>
        <p:pic>
          <p:nvPicPr>
            <p:cNvPr id="26" name="Picture 7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8" y="2514600"/>
              <a:ext cx="4470400" cy="809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3688" y="3351213"/>
              <a:ext cx="3852862" cy="1042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32375" y="3222625"/>
              <a:ext cx="3770313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12"/>
            <p:cNvSpPr>
              <a:spLocks noChangeArrowheads="1"/>
            </p:cNvSpPr>
            <p:nvPr/>
          </p:nvSpPr>
          <p:spPr bwMode="auto">
            <a:xfrm>
              <a:off x="330200" y="4454525"/>
              <a:ext cx="3744913" cy="431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1409700" y="4454524"/>
              <a:ext cx="1512888" cy="49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600">
                  <a:solidFill>
                    <a:prstClr val="black"/>
                  </a:solidFill>
                </a:rPr>
                <a:t>Girder</a:t>
              </a:r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 flipH="1" flipV="1">
              <a:off x="715963" y="4071938"/>
              <a:ext cx="0" cy="387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 flipH="1" flipV="1">
              <a:off x="1325563" y="4237038"/>
              <a:ext cx="0" cy="215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V="1">
              <a:off x="1952625" y="4332288"/>
              <a:ext cx="0" cy="125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 flipH="1" flipV="1">
              <a:off x="2576513" y="3951288"/>
              <a:ext cx="1587" cy="501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auto">
            <a:xfrm flipH="1" flipV="1">
              <a:off x="3190875" y="4229100"/>
              <a:ext cx="0" cy="219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6" name="Line 19"/>
            <p:cNvSpPr>
              <a:spLocks noChangeShapeType="1"/>
            </p:cNvSpPr>
            <p:nvPr/>
          </p:nvSpPr>
          <p:spPr bwMode="auto">
            <a:xfrm flipH="1" flipV="1">
              <a:off x="3803650" y="3952875"/>
              <a:ext cx="0" cy="4968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7" name="AutoShape 21"/>
            <p:cNvSpPr>
              <a:spLocks noChangeArrowheads="1"/>
            </p:cNvSpPr>
            <p:nvPr/>
          </p:nvSpPr>
          <p:spPr bwMode="auto">
            <a:xfrm>
              <a:off x="590550" y="5138738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8" name="AutoShape 22"/>
            <p:cNvSpPr>
              <a:spLocks noChangeArrowheads="1"/>
            </p:cNvSpPr>
            <p:nvPr/>
          </p:nvSpPr>
          <p:spPr bwMode="auto">
            <a:xfrm>
              <a:off x="592138" y="5287963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39" name="AutoShape 23"/>
            <p:cNvSpPr>
              <a:spLocks noChangeArrowheads="1"/>
            </p:cNvSpPr>
            <p:nvPr/>
          </p:nvSpPr>
          <p:spPr bwMode="auto">
            <a:xfrm>
              <a:off x="592138" y="5437188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0" name="AutoShape 24"/>
            <p:cNvSpPr>
              <a:spLocks noChangeArrowheads="1"/>
            </p:cNvSpPr>
            <p:nvPr/>
          </p:nvSpPr>
          <p:spPr bwMode="auto">
            <a:xfrm>
              <a:off x="593725" y="5586413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1" name="Line 25"/>
            <p:cNvSpPr>
              <a:spLocks noChangeShapeType="1"/>
            </p:cNvSpPr>
            <p:nvPr/>
          </p:nvSpPr>
          <p:spPr bwMode="auto">
            <a:xfrm flipV="1">
              <a:off x="668338" y="4883150"/>
              <a:ext cx="1587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2" name="Line 26"/>
            <p:cNvSpPr>
              <a:spLocks noChangeShapeType="1"/>
            </p:cNvSpPr>
            <p:nvPr/>
          </p:nvSpPr>
          <p:spPr bwMode="auto">
            <a:xfrm flipV="1">
              <a:off x="666750" y="5730875"/>
              <a:ext cx="1588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3" name="Line 28"/>
            <p:cNvSpPr>
              <a:spLocks noChangeShapeType="1"/>
            </p:cNvSpPr>
            <p:nvPr/>
          </p:nvSpPr>
          <p:spPr bwMode="auto">
            <a:xfrm rot="5400000">
              <a:off x="665957" y="5899943"/>
              <a:ext cx="0" cy="157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4" name="AutoShape 29"/>
            <p:cNvSpPr>
              <a:spLocks noChangeArrowheads="1"/>
            </p:cNvSpPr>
            <p:nvPr/>
          </p:nvSpPr>
          <p:spPr bwMode="auto">
            <a:xfrm>
              <a:off x="3817938" y="5141913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5" name="AutoShape 30"/>
            <p:cNvSpPr>
              <a:spLocks noChangeArrowheads="1"/>
            </p:cNvSpPr>
            <p:nvPr/>
          </p:nvSpPr>
          <p:spPr bwMode="auto">
            <a:xfrm>
              <a:off x="3819525" y="5291138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6" name="AutoShape 31"/>
            <p:cNvSpPr>
              <a:spLocks noChangeArrowheads="1"/>
            </p:cNvSpPr>
            <p:nvPr/>
          </p:nvSpPr>
          <p:spPr bwMode="auto">
            <a:xfrm>
              <a:off x="3819525" y="5440363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7" name="AutoShape 32"/>
            <p:cNvSpPr>
              <a:spLocks noChangeArrowheads="1"/>
            </p:cNvSpPr>
            <p:nvPr/>
          </p:nvSpPr>
          <p:spPr bwMode="auto">
            <a:xfrm>
              <a:off x="3821113" y="5589588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8" name="Line 33"/>
            <p:cNvSpPr>
              <a:spLocks noChangeShapeType="1"/>
            </p:cNvSpPr>
            <p:nvPr/>
          </p:nvSpPr>
          <p:spPr bwMode="auto">
            <a:xfrm flipV="1">
              <a:off x="3895725" y="4886325"/>
              <a:ext cx="1588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49" name="Line 34"/>
            <p:cNvSpPr>
              <a:spLocks noChangeShapeType="1"/>
            </p:cNvSpPr>
            <p:nvPr/>
          </p:nvSpPr>
          <p:spPr bwMode="auto">
            <a:xfrm flipV="1">
              <a:off x="3894138" y="5734050"/>
              <a:ext cx="1587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0" name="Line 35"/>
            <p:cNvSpPr>
              <a:spLocks noChangeShapeType="1"/>
            </p:cNvSpPr>
            <p:nvPr/>
          </p:nvSpPr>
          <p:spPr bwMode="auto">
            <a:xfrm rot="5400000">
              <a:off x="3893344" y="5903119"/>
              <a:ext cx="0" cy="157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5056188" y="4381500"/>
              <a:ext cx="3744912" cy="431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2" name="Text Box 37"/>
            <p:cNvSpPr txBox="1">
              <a:spLocks noChangeArrowheads="1"/>
            </p:cNvSpPr>
            <p:nvPr/>
          </p:nvSpPr>
          <p:spPr bwMode="auto">
            <a:xfrm>
              <a:off x="6135688" y="4433889"/>
              <a:ext cx="1512887" cy="49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600">
                  <a:solidFill>
                    <a:prstClr val="black"/>
                  </a:solidFill>
                </a:rPr>
                <a:t>Girder</a:t>
              </a:r>
            </a:p>
          </p:txBody>
        </p:sp>
        <p:sp>
          <p:nvSpPr>
            <p:cNvPr id="53" name="AutoShape 39"/>
            <p:cNvSpPr>
              <a:spLocks noChangeArrowheads="1"/>
            </p:cNvSpPr>
            <p:nvPr/>
          </p:nvSpPr>
          <p:spPr bwMode="auto">
            <a:xfrm>
              <a:off x="5316538" y="5137150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4" name="AutoShape 40"/>
            <p:cNvSpPr>
              <a:spLocks noChangeArrowheads="1"/>
            </p:cNvSpPr>
            <p:nvPr/>
          </p:nvSpPr>
          <p:spPr bwMode="auto">
            <a:xfrm>
              <a:off x="5318125" y="5286375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5" name="AutoShape 41"/>
            <p:cNvSpPr>
              <a:spLocks noChangeArrowheads="1"/>
            </p:cNvSpPr>
            <p:nvPr/>
          </p:nvSpPr>
          <p:spPr bwMode="auto">
            <a:xfrm>
              <a:off x="5318125" y="5435600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6" name="AutoShape 42"/>
            <p:cNvSpPr>
              <a:spLocks noChangeArrowheads="1"/>
            </p:cNvSpPr>
            <p:nvPr/>
          </p:nvSpPr>
          <p:spPr bwMode="auto">
            <a:xfrm>
              <a:off x="5319713" y="5584825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7" name="Line 43"/>
            <p:cNvSpPr>
              <a:spLocks noChangeShapeType="1"/>
            </p:cNvSpPr>
            <p:nvPr/>
          </p:nvSpPr>
          <p:spPr bwMode="auto">
            <a:xfrm flipV="1">
              <a:off x="5394325" y="4881563"/>
              <a:ext cx="1588" cy="252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8" name="Line 44"/>
            <p:cNvSpPr>
              <a:spLocks noChangeShapeType="1"/>
            </p:cNvSpPr>
            <p:nvPr/>
          </p:nvSpPr>
          <p:spPr bwMode="auto">
            <a:xfrm flipV="1">
              <a:off x="5392738" y="5729288"/>
              <a:ext cx="1587" cy="252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59" name="Line 45"/>
            <p:cNvSpPr>
              <a:spLocks noChangeShapeType="1"/>
            </p:cNvSpPr>
            <p:nvPr/>
          </p:nvSpPr>
          <p:spPr bwMode="auto">
            <a:xfrm rot="5400000">
              <a:off x="5391944" y="5898357"/>
              <a:ext cx="0" cy="1571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0" name="AutoShape 46"/>
            <p:cNvSpPr>
              <a:spLocks noChangeArrowheads="1"/>
            </p:cNvSpPr>
            <p:nvPr/>
          </p:nvSpPr>
          <p:spPr bwMode="auto">
            <a:xfrm>
              <a:off x="8543925" y="5140325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1" name="AutoShape 47"/>
            <p:cNvSpPr>
              <a:spLocks noChangeArrowheads="1"/>
            </p:cNvSpPr>
            <p:nvPr/>
          </p:nvSpPr>
          <p:spPr bwMode="auto">
            <a:xfrm>
              <a:off x="8545513" y="5289550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2" name="AutoShape 48"/>
            <p:cNvSpPr>
              <a:spLocks noChangeArrowheads="1"/>
            </p:cNvSpPr>
            <p:nvPr/>
          </p:nvSpPr>
          <p:spPr bwMode="auto">
            <a:xfrm>
              <a:off x="8545513" y="5438775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3" name="AutoShape 49"/>
            <p:cNvSpPr>
              <a:spLocks noChangeArrowheads="1"/>
            </p:cNvSpPr>
            <p:nvPr/>
          </p:nvSpPr>
          <p:spPr bwMode="auto">
            <a:xfrm>
              <a:off x="8547100" y="5588000"/>
              <a:ext cx="152400" cy="149225"/>
            </a:xfrm>
            <a:prstGeom prst="hexagon">
              <a:avLst>
                <a:gd name="adj" fmla="val 39584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4" name="Line 50"/>
            <p:cNvSpPr>
              <a:spLocks noChangeShapeType="1"/>
            </p:cNvSpPr>
            <p:nvPr/>
          </p:nvSpPr>
          <p:spPr bwMode="auto">
            <a:xfrm flipV="1">
              <a:off x="8621713" y="4884738"/>
              <a:ext cx="1587" cy="252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5" name="Line 51"/>
            <p:cNvSpPr>
              <a:spLocks noChangeShapeType="1"/>
            </p:cNvSpPr>
            <p:nvPr/>
          </p:nvSpPr>
          <p:spPr bwMode="auto">
            <a:xfrm flipV="1">
              <a:off x="8620125" y="5732463"/>
              <a:ext cx="1588" cy="252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6" name="Line 52"/>
            <p:cNvSpPr>
              <a:spLocks noChangeShapeType="1"/>
            </p:cNvSpPr>
            <p:nvPr/>
          </p:nvSpPr>
          <p:spPr bwMode="auto">
            <a:xfrm rot="5400000">
              <a:off x="8619332" y="5901531"/>
              <a:ext cx="0" cy="157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7" name="Line 53"/>
            <p:cNvSpPr>
              <a:spLocks noChangeShapeType="1"/>
            </p:cNvSpPr>
            <p:nvPr/>
          </p:nvSpPr>
          <p:spPr bwMode="auto">
            <a:xfrm flipV="1">
              <a:off x="5503863" y="3956050"/>
              <a:ext cx="1587" cy="423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8" name="Line 54"/>
            <p:cNvSpPr>
              <a:spLocks noChangeShapeType="1"/>
            </p:cNvSpPr>
            <p:nvPr/>
          </p:nvSpPr>
          <p:spPr bwMode="auto">
            <a:xfrm flipH="1" flipV="1">
              <a:off x="6069013" y="4156075"/>
              <a:ext cx="1587" cy="2206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69" name="Line 55"/>
            <p:cNvSpPr>
              <a:spLocks noChangeShapeType="1"/>
            </p:cNvSpPr>
            <p:nvPr/>
          </p:nvSpPr>
          <p:spPr bwMode="auto">
            <a:xfrm flipV="1">
              <a:off x="6686550" y="4252913"/>
              <a:ext cx="0" cy="125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0" name="Line 56"/>
            <p:cNvSpPr>
              <a:spLocks noChangeShapeType="1"/>
            </p:cNvSpPr>
            <p:nvPr/>
          </p:nvSpPr>
          <p:spPr bwMode="auto">
            <a:xfrm flipH="1" flipV="1">
              <a:off x="7277100" y="3835400"/>
              <a:ext cx="0" cy="541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1" name="Line 57"/>
            <p:cNvSpPr>
              <a:spLocks noChangeShapeType="1"/>
            </p:cNvSpPr>
            <p:nvPr/>
          </p:nvSpPr>
          <p:spPr bwMode="auto">
            <a:xfrm flipV="1">
              <a:off x="7872413" y="4138613"/>
              <a:ext cx="0" cy="247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2" name="Line 58"/>
            <p:cNvSpPr>
              <a:spLocks noChangeShapeType="1"/>
            </p:cNvSpPr>
            <p:nvPr/>
          </p:nvSpPr>
          <p:spPr bwMode="auto">
            <a:xfrm flipV="1">
              <a:off x="8464550" y="3832225"/>
              <a:ext cx="0" cy="5508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3" name="AutoShape 60"/>
            <p:cNvSpPr>
              <a:spLocks noChangeArrowheads="1"/>
            </p:cNvSpPr>
            <p:nvPr/>
          </p:nvSpPr>
          <p:spPr bwMode="auto">
            <a:xfrm rot="-5400000">
              <a:off x="5292726" y="4818062"/>
              <a:ext cx="195262" cy="169863"/>
            </a:xfrm>
            <a:prstGeom prst="rightArrow">
              <a:avLst>
                <a:gd name="adj1" fmla="val 32713"/>
                <a:gd name="adj2" fmla="val 57013"/>
              </a:avLst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4" name="AutoShape 62"/>
            <p:cNvSpPr>
              <a:spLocks noChangeArrowheads="1"/>
            </p:cNvSpPr>
            <p:nvPr/>
          </p:nvSpPr>
          <p:spPr bwMode="auto">
            <a:xfrm rot="-5400000">
              <a:off x="8524876" y="4818062"/>
              <a:ext cx="195262" cy="169863"/>
            </a:xfrm>
            <a:prstGeom prst="rightArrow">
              <a:avLst>
                <a:gd name="adj1" fmla="val 32713"/>
                <a:gd name="adj2" fmla="val 57013"/>
              </a:avLst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5" name="Line 63"/>
            <p:cNvSpPr>
              <a:spLocks noChangeShapeType="1"/>
            </p:cNvSpPr>
            <p:nvPr/>
          </p:nvSpPr>
          <p:spPr bwMode="auto">
            <a:xfrm flipV="1">
              <a:off x="4024313" y="4440238"/>
              <a:ext cx="684212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6" name="Line 64"/>
            <p:cNvSpPr>
              <a:spLocks noChangeShapeType="1"/>
            </p:cNvSpPr>
            <p:nvPr/>
          </p:nvSpPr>
          <p:spPr bwMode="auto">
            <a:xfrm flipH="1">
              <a:off x="4457700" y="4368800"/>
              <a:ext cx="7826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7" name="Text Box 65"/>
            <p:cNvSpPr txBox="1">
              <a:spLocks noChangeArrowheads="1"/>
            </p:cNvSpPr>
            <p:nvPr/>
          </p:nvSpPr>
          <p:spPr bwMode="auto">
            <a:xfrm>
              <a:off x="2519363" y="5333999"/>
              <a:ext cx="1246187" cy="537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>
                  <a:solidFill>
                    <a:prstClr val="black"/>
                  </a:solidFill>
                </a:rPr>
                <a:t>Movers</a:t>
              </a:r>
            </a:p>
          </p:txBody>
        </p:sp>
        <p:sp>
          <p:nvSpPr>
            <p:cNvPr id="78" name="Line 66"/>
            <p:cNvSpPr>
              <a:spLocks noChangeShapeType="1"/>
            </p:cNvSpPr>
            <p:nvPr/>
          </p:nvSpPr>
          <p:spPr bwMode="auto">
            <a:xfrm flipV="1">
              <a:off x="3457575" y="5203825"/>
              <a:ext cx="336550" cy="1857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79" name="Text Box 67"/>
            <p:cNvSpPr txBox="1">
              <a:spLocks noChangeArrowheads="1"/>
            </p:cNvSpPr>
            <p:nvPr/>
          </p:nvSpPr>
          <p:spPr bwMode="auto">
            <a:xfrm>
              <a:off x="447675" y="2987675"/>
              <a:ext cx="1835088" cy="403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>
                  <a:solidFill>
                    <a:prstClr val="black"/>
                  </a:solidFill>
                </a:rPr>
                <a:t>AS with WFM</a:t>
              </a:r>
            </a:p>
          </p:txBody>
        </p:sp>
        <p:sp>
          <p:nvSpPr>
            <p:cNvPr id="80" name="Line 68"/>
            <p:cNvSpPr>
              <a:spLocks noChangeShapeType="1"/>
            </p:cNvSpPr>
            <p:nvPr/>
          </p:nvSpPr>
          <p:spPr bwMode="auto">
            <a:xfrm flipH="1">
              <a:off x="847725" y="3452813"/>
              <a:ext cx="149225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sp>
          <p:nvSpPr>
            <p:cNvPr id="81" name="Text Box 69"/>
            <p:cNvSpPr txBox="1">
              <a:spLocks noChangeArrowheads="1"/>
            </p:cNvSpPr>
            <p:nvPr/>
          </p:nvSpPr>
          <p:spPr bwMode="auto">
            <a:xfrm>
              <a:off x="219075" y="1843088"/>
              <a:ext cx="2300288" cy="49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600">
                  <a:solidFill>
                    <a:prstClr val="black"/>
                  </a:solidFill>
                </a:rPr>
                <a:t>Electron bunch</a:t>
              </a:r>
            </a:p>
          </p:txBody>
        </p:sp>
        <p:sp>
          <p:nvSpPr>
            <p:cNvPr id="82" name="Line 70"/>
            <p:cNvSpPr>
              <a:spLocks noChangeShapeType="1"/>
            </p:cNvSpPr>
            <p:nvPr/>
          </p:nvSpPr>
          <p:spPr bwMode="auto">
            <a:xfrm flipH="1">
              <a:off x="430213" y="2425700"/>
              <a:ext cx="123825" cy="195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>
                <a:solidFill>
                  <a:prstClr val="black"/>
                </a:solidFill>
              </a:endParaRPr>
            </a:p>
          </p:txBody>
        </p:sp>
        <p:pic>
          <p:nvPicPr>
            <p:cNvPr id="83" name="Picture 7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95850" y="2527300"/>
              <a:ext cx="4286250" cy="66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4" name="Rectangle 75"/>
          <p:cNvSpPr>
            <a:spLocks noChangeArrowheads="1"/>
          </p:cNvSpPr>
          <p:nvPr/>
        </p:nvSpPr>
        <p:spPr bwMode="auto">
          <a:xfrm>
            <a:off x="898531" y="4211810"/>
            <a:ext cx="777716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pitchFamily="-110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 Wakefield kicks from misaligned AS can be cancelled by another AS</a:t>
            </a:r>
          </a:p>
          <a:p>
            <a:endParaRPr lang="en-US" sz="1600" dirty="0">
              <a:solidFill>
                <a:prstClr val="black"/>
              </a:solidFill>
            </a:endParaRPr>
          </a:p>
          <a:p>
            <a:pPr>
              <a:buFont typeface="Wingdings" pitchFamily="-110" charset="2"/>
              <a:buChar char="Ø"/>
            </a:pPr>
            <a:r>
              <a:rPr lang="en-US" sz="1600" dirty="0">
                <a:solidFill>
                  <a:prstClr val="black"/>
                </a:solidFill>
              </a:rPr>
              <a:t> One WFM per </a:t>
            </a:r>
            <a:r>
              <a:rPr lang="en-US" sz="1600" dirty="0" smtClean="0">
                <a:solidFill>
                  <a:prstClr val="black"/>
                </a:solidFill>
              </a:rPr>
              <a:t>structure (142000 monitors) </a:t>
            </a:r>
            <a:r>
              <a:rPr lang="en-US" sz="1600" dirty="0">
                <a:solidFill>
                  <a:prstClr val="black"/>
                </a:solidFill>
              </a:rPr>
              <a:t>and mean offset of the 8 AS </a:t>
            </a:r>
            <a:r>
              <a:rPr lang="en-US" sz="1600" dirty="0" smtClean="0">
                <a:solidFill>
                  <a:prstClr val="black"/>
                </a:solidFill>
              </a:rPr>
              <a:t>computed</a:t>
            </a:r>
          </a:p>
          <a:p>
            <a:pPr>
              <a:buFont typeface="Wingdings" pitchFamily="-110" charset="2"/>
              <a:buChar char="Ø"/>
            </a:pPr>
            <a:endParaRPr lang="en-US" sz="1600" dirty="0" smtClean="0">
              <a:solidFill>
                <a:prstClr val="black"/>
              </a:solidFill>
            </a:endParaRPr>
          </a:p>
          <a:p>
            <a:pPr>
              <a:buFont typeface="Wingdings" pitchFamily="-110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 WFM with 5um resolution</a:t>
            </a:r>
          </a:p>
          <a:p>
            <a:pPr>
              <a:buFont typeface="Wingdings" pitchFamily="-110" charset="2"/>
              <a:buChar char="Ø"/>
            </a:pPr>
            <a:endParaRPr lang="en-US" sz="1600" dirty="0" smtClean="0">
              <a:solidFill>
                <a:prstClr val="black"/>
              </a:solidFill>
            </a:endParaRPr>
          </a:p>
          <a:p>
            <a:pPr>
              <a:buFont typeface="Wingdings" pitchFamily="-110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 Need to get rid of the 100MW of RF power at 12GHz present in the structures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85" name="Text Box 77"/>
          <p:cNvSpPr txBox="1">
            <a:spLocks noChangeArrowheads="1"/>
          </p:cNvSpPr>
          <p:nvPr/>
        </p:nvSpPr>
        <p:spPr bwMode="auto">
          <a:xfrm>
            <a:off x="6740531" y="3807005"/>
            <a:ext cx="1281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>
                <a:solidFill>
                  <a:prstClr val="black"/>
                </a:solidFill>
              </a:rPr>
              <a:t>D. Schulte</a:t>
            </a:r>
          </a:p>
        </p:txBody>
      </p:sp>
      <p:cxnSp>
        <p:nvCxnSpPr>
          <p:cNvPr id="86" name="Connecteur droit 85"/>
          <p:cNvCxnSpPr/>
          <p:nvPr/>
        </p:nvCxnSpPr>
        <p:spPr>
          <a:xfrm rot="5400000">
            <a:off x="3126587" y="2636217"/>
            <a:ext cx="2890837" cy="0"/>
          </a:xfrm>
          <a:prstGeom prst="line">
            <a:avLst/>
          </a:prstGeom>
          <a:ln w="12700">
            <a:solidFill>
              <a:schemeClr val="bg2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10" descr="clic-logo2010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14792" y="627936"/>
            <a:ext cx="964466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5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WakeField</a:t>
            </a:r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Monitor design 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3788" y="1479550"/>
            <a:ext cx="3867150" cy="25606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pic>
        <p:nvPicPr>
          <p:cNvPr id="88" name="Picture 3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056" y="1479550"/>
            <a:ext cx="4352925" cy="264318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sp>
        <p:nvSpPr>
          <p:cNvPr id="89" name="ZoneTexte 4"/>
          <p:cNvSpPr txBox="1">
            <a:spLocks noChangeArrowheads="1"/>
          </p:cNvSpPr>
          <p:nvPr/>
        </p:nvSpPr>
        <p:spPr bwMode="auto">
          <a:xfrm>
            <a:off x="1395419" y="836613"/>
            <a:ext cx="2592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2400">
                <a:solidFill>
                  <a:prstClr val="black"/>
                </a:solidFill>
              </a:rPr>
              <a:t>Monopole mode</a:t>
            </a:r>
          </a:p>
        </p:txBody>
      </p:sp>
      <p:sp>
        <p:nvSpPr>
          <p:cNvPr id="90" name="ZoneTexte 14"/>
          <p:cNvSpPr txBox="1">
            <a:spLocks noChangeArrowheads="1"/>
          </p:cNvSpPr>
          <p:nvPr/>
        </p:nvSpPr>
        <p:spPr bwMode="auto">
          <a:xfrm>
            <a:off x="1066800" y="4306888"/>
            <a:ext cx="2482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prstClr val="black"/>
                </a:solidFill>
              </a:rPr>
              <a:t>Opposite ports signals  are in phase</a:t>
            </a:r>
          </a:p>
        </p:txBody>
      </p:sp>
      <p:sp>
        <p:nvSpPr>
          <p:cNvPr id="91" name="ZoneTexte 15"/>
          <p:cNvSpPr txBox="1">
            <a:spLocks noChangeArrowheads="1"/>
          </p:cNvSpPr>
          <p:nvPr/>
        </p:nvSpPr>
        <p:spPr bwMode="auto">
          <a:xfrm>
            <a:off x="5557844" y="836613"/>
            <a:ext cx="25923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2400">
                <a:solidFill>
                  <a:prstClr val="black"/>
                </a:solidFill>
              </a:rPr>
              <a:t>Dipole mode</a:t>
            </a:r>
          </a:p>
        </p:txBody>
      </p:sp>
      <p:sp>
        <p:nvSpPr>
          <p:cNvPr id="92" name="ZoneTexte 16"/>
          <p:cNvSpPr txBox="1">
            <a:spLocks noChangeArrowheads="1"/>
          </p:cNvSpPr>
          <p:nvPr/>
        </p:nvSpPr>
        <p:spPr bwMode="auto">
          <a:xfrm>
            <a:off x="5521325" y="4352937"/>
            <a:ext cx="26289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prstClr val="black"/>
                </a:solidFill>
              </a:rPr>
              <a:t>Opposite ports signal have opposite phase</a:t>
            </a:r>
          </a:p>
        </p:txBody>
      </p:sp>
      <p:sp>
        <p:nvSpPr>
          <p:cNvPr id="93" name="ZoneTexte 18"/>
          <p:cNvSpPr txBox="1">
            <a:spLocks noChangeArrowheads="1"/>
          </p:cNvSpPr>
          <p:nvPr/>
        </p:nvSpPr>
        <p:spPr bwMode="auto">
          <a:xfrm>
            <a:off x="2819403" y="1676400"/>
            <a:ext cx="876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600">
                <a:solidFill>
                  <a:prstClr val="black"/>
                </a:solidFill>
              </a:rPr>
              <a:t>E Field</a:t>
            </a:r>
          </a:p>
        </p:txBody>
      </p:sp>
      <p:sp>
        <p:nvSpPr>
          <p:cNvPr id="94" name="ZoneTexte 19"/>
          <p:cNvSpPr txBox="1">
            <a:spLocks noChangeArrowheads="1"/>
          </p:cNvSpPr>
          <p:nvPr/>
        </p:nvSpPr>
        <p:spPr bwMode="auto">
          <a:xfrm>
            <a:off x="7894643" y="2735275"/>
            <a:ext cx="876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1600">
                <a:solidFill>
                  <a:prstClr val="black"/>
                </a:solidFill>
              </a:rPr>
              <a:t>E Field</a:t>
            </a:r>
          </a:p>
        </p:txBody>
      </p:sp>
      <p:sp>
        <p:nvSpPr>
          <p:cNvPr id="95" name="ZoneTexte 20"/>
          <p:cNvSpPr txBox="1">
            <a:spLocks noChangeArrowheads="1"/>
          </p:cNvSpPr>
          <p:nvPr/>
        </p:nvSpPr>
        <p:spPr bwMode="auto">
          <a:xfrm>
            <a:off x="1066806" y="5400687"/>
            <a:ext cx="7083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fr-FR">
                <a:solidFill>
                  <a:prstClr val="black"/>
                </a:solidFill>
              </a:rPr>
              <a:t>When we substract the opposite port signals, the monopole mode is cancelled and the dipole mode amplitude is increased</a:t>
            </a:r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7894638" y="6106870"/>
            <a:ext cx="124936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 smtClean="0">
                <a:solidFill>
                  <a:prstClr val="black"/>
                </a:solidFill>
              </a:rPr>
              <a:t>F. </a:t>
            </a:r>
            <a:r>
              <a:rPr lang="en-GB" sz="1400" dirty="0" err="1" smtClean="0">
                <a:solidFill>
                  <a:prstClr val="black"/>
                </a:solidFill>
              </a:rPr>
              <a:t>Peauger</a:t>
            </a:r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Luminosity of high energy Collider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8" name="Picture 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6267" y="1603348"/>
            <a:ext cx="2973189" cy="1609651"/>
          </a:xfrm>
          <a:prstGeom prst="rect">
            <a:avLst/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pic>
      <p:grpSp>
        <p:nvGrpSpPr>
          <p:cNvPr id="71" name="Grouper 70"/>
          <p:cNvGrpSpPr/>
          <p:nvPr/>
        </p:nvGrpSpPr>
        <p:grpSpPr>
          <a:xfrm>
            <a:off x="236508" y="3751675"/>
            <a:ext cx="8243888" cy="1508105"/>
            <a:chOff x="371475" y="869039"/>
            <a:chExt cx="8243888" cy="1508105"/>
          </a:xfrm>
        </p:grpSpPr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5927725" y="1784350"/>
              <a:ext cx="1025525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 flipH="1" flipV="1">
              <a:off x="6953250" y="1784350"/>
              <a:ext cx="769938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31" name="Group 80"/>
            <p:cNvGrpSpPr>
              <a:grpSpLocks/>
            </p:cNvGrpSpPr>
            <p:nvPr/>
          </p:nvGrpSpPr>
          <p:grpSpPr bwMode="auto">
            <a:xfrm>
              <a:off x="5157788" y="1739900"/>
              <a:ext cx="3457575" cy="88900"/>
              <a:chOff x="3249" y="1096"/>
              <a:chExt cx="2178" cy="56"/>
            </a:xfrm>
          </p:grpSpPr>
          <p:sp>
            <p:nvSpPr>
              <p:cNvPr id="32" name="Line 81"/>
              <p:cNvSpPr>
                <a:spLocks noChangeShapeType="1"/>
              </p:cNvSpPr>
              <p:nvPr/>
            </p:nvSpPr>
            <p:spPr bwMode="auto">
              <a:xfrm>
                <a:off x="3249" y="1124"/>
                <a:ext cx="922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Line 82"/>
              <p:cNvSpPr>
                <a:spLocks noChangeShapeType="1"/>
              </p:cNvSpPr>
              <p:nvPr/>
            </p:nvSpPr>
            <p:spPr bwMode="auto">
              <a:xfrm>
                <a:off x="4561" y="1124"/>
                <a:ext cx="86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34" name="Group 83"/>
              <p:cNvGrpSpPr>
                <a:grpSpLocks/>
              </p:cNvGrpSpPr>
              <p:nvPr/>
            </p:nvGrpSpPr>
            <p:grpSpPr bwMode="auto">
              <a:xfrm>
                <a:off x="3331" y="1096"/>
                <a:ext cx="2096" cy="56"/>
                <a:chOff x="3331" y="1096"/>
                <a:chExt cx="2096" cy="56"/>
              </a:xfrm>
            </p:grpSpPr>
            <p:sp>
              <p:nvSpPr>
                <p:cNvPr id="35" name="Oval 84"/>
                <p:cNvSpPr>
                  <a:spLocks noChangeArrowheads="1"/>
                </p:cNvSpPr>
                <p:nvPr/>
              </p:nvSpPr>
              <p:spPr bwMode="auto">
                <a:xfrm>
                  <a:off x="4021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Oval 85"/>
                <p:cNvSpPr>
                  <a:spLocks noChangeArrowheads="1"/>
                </p:cNvSpPr>
                <p:nvPr/>
              </p:nvSpPr>
              <p:spPr bwMode="auto">
                <a:xfrm>
                  <a:off x="3929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Oval 86"/>
                <p:cNvSpPr>
                  <a:spLocks noChangeArrowheads="1"/>
                </p:cNvSpPr>
                <p:nvPr/>
              </p:nvSpPr>
              <p:spPr bwMode="auto">
                <a:xfrm>
                  <a:off x="4653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Oval 87"/>
                <p:cNvSpPr>
                  <a:spLocks noChangeArrowheads="1"/>
                </p:cNvSpPr>
                <p:nvPr/>
              </p:nvSpPr>
              <p:spPr bwMode="auto">
                <a:xfrm>
                  <a:off x="4747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39" name="Group 88"/>
                <p:cNvGrpSpPr>
                  <a:grpSpLocks/>
                </p:cNvGrpSpPr>
                <p:nvPr/>
              </p:nvGrpSpPr>
              <p:grpSpPr bwMode="auto">
                <a:xfrm>
                  <a:off x="3331" y="1096"/>
                  <a:ext cx="242" cy="56"/>
                  <a:chOff x="3573" y="1096"/>
                  <a:chExt cx="242" cy="56"/>
                </a:xfrm>
              </p:grpSpPr>
              <p:sp>
                <p:nvSpPr>
                  <p:cNvPr id="43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3759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4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3665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45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3573" y="1096"/>
                    <a:ext cx="56" cy="5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9999"/>
                      </a:gs>
                      <a:gs pos="100000">
                        <a:srgbClr val="004747"/>
                      </a:gs>
                    </a:gsLst>
                    <a:path path="shape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40" name="Oval 92"/>
                <p:cNvSpPr>
                  <a:spLocks noChangeArrowheads="1"/>
                </p:cNvSpPr>
                <p:nvPr/>
              </p:nvSpPr>
              <p:spPr bwMode="auto">
                <a:xfrm>
                  <a:off x="5185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Oval 93"/>
                <p:cNvSpPr>
                  <a:spLocks noChangeArrowheads="1"/>
                </p:cNvSpPr>
                <p:nvPr/>
              </p:nvSpPr>
              <p:spPr bwMode="auto">
                <a:xfrm>
                  <a:off x="5277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Oval 94"/>
                <p:cNvSpPr>
                  <a:spLocks noChangeArrowheads="1"/>
                </p:cNvSpPr>
                <p:nvPr/>
              </p:nvSpPr>
              <p:spPr bwMode="auto">
                <a:xfrm>
                  <a:off x="5371" y="1096"/>
                  <a:ext cx="56" cy="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71475" y="869039"/>
              <a:ext cx="7204075" cy="150810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82563" indent="-182563" algn="l"/>
              <a:r>
                <a:rPr lang="en-US" sz="2000" dirty="0">
                  <a:solidFill>
                    <a:srgbClr val="3366FF"/>
                  </a:solidFill>
                  <a:latin typeface="Comic Sans MS" pitchFamily="-110" charset="0"/>
                </a:rPr>
                <a:t>A linear collider uses the beam pulses only once:</a:t>
              </a:r>
              <a:endParaRPr lang="en-US" sz="2000" dirty="0" smtClean="0">
                <a:solidFill>
                  <a:srgbClr val="3366FF"/>
                </a:solidFill>
                <a:latin typeface="Comic Sans MS" pitchFamily="-110" charset="0"/>
              </a:endParaRPr>
            </a:p>
            <a:p>
              <a:pPr marL="182563" indent="-182563" algn="l"/>
              <a:endParaRPr lang="en-US" dirty="0" smtClean="0">
                <a:solidFill>
                  <a:schemeClr val="tx1"/>
                </a:solidFill>
                <a:latin typeface="Comic Sans MS" pitchFamily="-110" charset="0"/>
              </a:endParaRPr>
            </a:p>
            <a:p>
              <a:pPr marL="182563" indent="-182563" algn="l">
                <a:buFontTx/>
                <a:buChar char="•"/>
              </a:pPr>
              <a:r>
                <a:rPr lang="en-US" dirty="0">
                  <a:solidFill>
                    <a:schemeClr val="tx1"/>
                  </a:solidFill>
                  <a:latin typeface="Comic Sans MS" pitchFamily="-110" charset="0"/>
                </a:rPr>
                <a:t>Need to accelerate lots of </a:t>
              </a:r>
              <a:r>
                <a:rPr lang="en-US" dirty="0" smtClean="0">
                  <a:solidFill>
                    <a:schemeClr val="tx1"/>
                  </a:solidFill>
                  <a:latin typeface="Comic Sans MS" pitchFamily="-110" charset="0"/>
                </a:rPr>
                <a:t>particles</a:t>
              </a:r>
            </a:p>
            <a:p>
              <a:pPr marL="182563" indent="-182563" algn="l">
                <a:buFontTx/>
                <a:buChar char="•"/>
              </a:pPr>
              <a:endParaRPr lang="en-US" dirty="0">
                <a:solidFill>
                  <a:schemeClr val="tx1"/>
                </a:solidFill>
                <a:latin typeface="Comic Sans MS" pitchFamily="-110" charset="0"/>
              </a:endParaRPr>
            </a:p>
            <a:p>
              <a:pPr marL="182563" indent="-182563" algn="l">
                <a:buFontTx/>
                <a:buChar char="•"/>
              </a:pPr>
              <a:r>
                <a:rPr lang="en-US" dirty="0">
                  <a:solidFill>
                    <a:schemeClr val="tx1"/>
                  </a:solidFill>
                  <a:latin typeface="Comic Sans MS" pitchFamily="-110" charset="0"/>
                </a:rPr>
                <a:t>Need very small beam sizes</a:t>
              </a:r>
            </a:p>
          </p:txBody>
        </p:sp>
        <p:sp>
          <p:nvSpPr>
            <p:cNvPr id="47" name="Line 16"/>
            <p:cNvSpPr>
              <a:spLocks noChangeShapeType="1"/>
            </p:cNvSpPr>
            <p:nvPr/>
          </p:nvSpPr>
          <p:spPr bwMode="auto">
            <a:xfrm>
              <a:off x="6577013" y="1201738"/>
              <a:ext cx="376237" cy="582612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Line 21"/>
            <p:cNvSpPr>
              <a:spLocks noChangeShapeType="1"/>
            </p:cNvSpPr>
            <p:nvPr/>
          </p:nvSpPr>
          <p:spPr bwMode="auto">
            <a:xfrm>
              <a:off x="6577013" y="1406525"/>
              <a:ext cx="376237" cy="377825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>
              <a:off x="6819900" y="1335088"/>
              <a:ext cx="133350" cy="449262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Line 23"/>
            <p:cNvSpPr>
              <a:spLocks noChangeShapeType="1"/>
            </p:cNvSpPr>
            <p:nvPr/>
          </p:nvSpPr>
          <p:spPr bwMode="auto">
            <a:xfrm flipH="1">
              <a:off x="6819900" y="1784350"/>
              <a:ext cx="133350" cy="21748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Line 24"/>
            <p:cNvSpPr>
              <a:spLocks noChangeShapeType="1"/>
            </p:cNvSpPr>
            <p:nvPr/>
          </p:nvSpPr>
          <p:spPr bwMode="auto">
            <a:xfrm>
              <a:off x="6953250" y="1784350"/>
              <a:ext cx="161925" cy="341313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Line 25"/>
            <p:cNvSpPr>
              <a:spLocks noChangeShapeType="1"/>
            </p:cNvSpPr>
            <p:nvPr/>
          </p:nvSpPr>
          <p:spPr bwMode="auto">
            <a:xfrm>
              <a:off x="6953250" y="1784350"/>
              <a:ext cx="161925" cy="150813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Rectangle 26"/>
            <p:cNvSpPr>
              <a:spLocks noChangeArrowheads="1"/>
            </p:cNvSpPr>
            <p:nvPr/>
          </p:nvSpPr>
          <p:spPr bwMode="auto">
            <a:xfrm>
              <a:off x="6276975" y="1476375"/>
              <a:ext cx="341313" cy="2746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9999"/>
                  </a:solidFill>
                  <a:latin typeface="Comic Sans MS" pitchFamily="-110" charset="0"/>
                </a:rPr>
                <a:t>e+</a:t>
              </a:r>
            </a:p>
          </p:txBody>
        </p:sp>
        <p:sp>
          <p:nvSpPr>
            <p:cNvPr id="54" name="Rectangle 27"/>
            <p:cNvSpPr>
              <a:spLocks noChangeArrowheads="1"/>
            </p:cNvSpPr>
            <p:nvPr/>
          </p:nvSpPr>
          <p:spPr bwMode="auto">
            <a:xfrm>
              <a:off x="7292975" y="1784350"/>
              <a:ext cx="333746" cy="27699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FF6600"/>
                  </a:solidFill>
                  <a:latin typeface="Comic Sans MS" pitchFamily="-110" charset="0"/>
                </a:rPr>
                <a:t>e-</a:t>
              </a:r>
            </a:p>
          </p:txBody>
        </p:sp>
        <p:sp>
          <p:nvSpPr>
            <p:cNvPr id="55" name="Oval 33"/>
            <p:cNvSpPr>
              <a:spLocks noChangeArrowheads="1"/>
            </p:cNvSpPr>
            <p:nvPr/>
          </p:nvSpPr>
          <p:spPr bwMode="auto">
            <a:xfrm>
              <a:off x="6532563" y="1739900"/>
              <a:ext cx="88900" cy="88900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7240588" y="1739900"/>
              <a:ext cx="88900" cy="88900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57" name="Group 104"/>
            <p:cNvGrpSpPr>
              <a:grpSpLocks/>
            </p:cNvGrpSpPr>
            <p:nvPr/>
          </p:nvGrpSpPr>
          <p:grpSpPr bwMode="auto">
            <a:xfrm>
              <a:off x="5287963" y="1201738"/>
              <a:ext cx="3089275" cy="1008062"/>
              <a:chOff x="3331" y="757"/>
              <a:chExt cx="1946" cy="635"/>
            </a:xfrm>
          </p:grpSpPr>
          <p:sp>
            <p:nvSpPr>
              <p:cNvPr id="58" name="Rectangle 105"/>
              <p:cNvSpPr>
                <a:spLocks noChangeArrowheads="1"/>
              </p:cNvSpPr>
              <p:nvPr/>
            </p:nvSpPr>
            <p:spPr bwMode="auto">
              <a:xfrm>
                <a:off x="3369" y="1219"/>
                <a:ext cx="220" cy="173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Comic Sans MS" pitchFamily="-110" charset="0"/>
                  </a:rPr>
                  <a:t>n</a:t>
                </a:r>
                <a:r>
                  <a:rPr lang="en-US" sz="1200" baseline="-25000">
                    <a:solidFill>
                      <a:srgbClr val="000000"/>
                    </a:solidFill>
                    <a:latin typeface="Comic Sans MS" pitchFamily="-110" charset="0"/>
                  </a:rPr>
                  <a:t>b</a:t>
                </a:r>
              </a:p>
            </p:txBody>
          </p:sp>
          <p:sp>
            <p:nvSpPr>
              <p:cNvPr id="59" name="Line 106"/>
              <p:cNvSpPr>
                <a:spLocks noChangeShapeType="1"/>
              </p:cNvSpPr>
              <p:nvPr/>
            </p:nvSpPr>
            <p:spPr bwMode="auto">
              <a:xfrm>
                <a:off x="4772" y="1011"/>
                <a:ext cx="50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" name="Rectangle 107"/>
              <p:cNvSpPr>
                <a:spLocks noChangeArrowheads="1"/>
              </p:cNvSpPr>
              <p:nvPr/>
            </p:nvSpPr>
            <p:spPr bwMode="auto">
              <a:xfrm>
                <a:off x="4865" y="757"/>
                <a:ext cx="376" cy="173"/>
              </a:xfrm>
              <a:prstGeom prst="rect">
                <a:avLst/>
              </a:prstGeom>
              <a:solidFill>
                <a:schemeClr val="bg1"/>
              </a:solidFill>
              <a:ln w="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Comic Sans MS" pitchFamily="-110" charset="0"/>
                  </a:rPr>
                  <a:t>1/f</a:t>
                </a:r>
                <a:r>
                  <a:rPr lang="en-US" sz="1200" baseline="-25000">
                    <a:solidFill>
                      <a:srgbClr val="000000"/>
                    </a:solidFill>
                    <a:latin typeface="Comic Sans MS" pitchFamily="-110" charset="0"/>
                  </a:rPr>
                  <a:t>rep</a:t>
                </a:r>
              </a:p>
            </p:txBody>
          </p:sp>
          <p:sp>
            <p:nvSpPr>
              <p:cNvPr id="61" name="Rectangle 108"/>
              <p:cNvSpPr>
                <a:spLocks noChangeArrowheads="1"/>
              </p:cNvSpPr>
              <p:nvPr/>
            </p:nvSpPr>
            <p:spPr bwMode="auto">
              <a:xfrm>
                <a:off x="3734" y="841"/>
                <a:ext cx="220" cy="173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Comic Sans MS" pitchFamily="-110" charset="0"/>
                  </a:rPr>
                  <a:t>N</a:t>
                </a:r>
                <a:endParaRPr lang="en-US" sz="1200" baseline="-25000">
                  <a:solidFill>
                    <a:srgbClr val="000000"/>
                  </a:solidFill>
                  <a:latin typeface="Comic Sans MS" pitchFamily="-110" charset="0"/>
                </a:endParaRPr>
              </a:p>
            </p:txBody>
          </p:sp>
          <p:sp>
            <p:nvSpPr>
              <p:cNvPr id="62" name="Line 109"/>
              <p:cNvSpPr>
                <a:spLocks noChangeShapeType="1"/>
              </p:cNvSpPr>
              <p:nvPr/>
            </p:nvSpPr>
            <p:spPr bwMode="auto">
              <a:xfrm>
                <a:off x="3844" y="1014"/>
                <a:ext cx="85" cy="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" name="Line 110"/>
              <p:cNvSpPr>
                <a:spLocks noChangeShapeType="1"/>
              </p:cNvSpPr>
              <p:nvPr/>
            </p:nvSpPr>
            <p:spPr bwMode="auto">
              <a:xfrm>
                <a:off x="3331" y="1226"/>
                <a:ext cx="24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" name="Line 111"/>
              <p:cNvSpPr>
                <a:spLocks noChangeShapeType="1"/>
              </p:cNvSpPr>
              <p:nvPr/>
            </p:nvSpPr>
            <p:spPr bwMode="auto">
              <a:xfrm>
                <a:off x="3331" y="1196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" name="Line 112"/>
              <p:cNvSpPr>
                <a:spLocks noChangeShapeType="1"/>
              </p:cNvSpPr>
              <p:nvPr/>
            </p:nvSpPr>
            <p:spPr bwMode="auto">
              <a:xfrm>
                <a:off x="3573" y="1196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66" name="Group 124"/>
            <p:cNvGrpSpPr>
              <a:grpSpLocks/>
            </p:cNvGrpSpPr>
            <p:nvPr/>
          </p:nvGrpSpPr>
          <p:grpSpPr bwMode="auto">
            <a:xfrm>
              <a:off x="6148388" y="1476375"/>
              <a:ext cx="1574800" cy="671513"/>
              <a:chOff x="3873" y="930"/>
              <a:chExt cx="992" cy="423"/>
            </a:xfrm>
          </p:grpSpPr>
          <p:sp>
            <p:nvSpPr>
              <p:cNvPr id="67" name="Line 125"/>
              <p:cNvSpPr>
                <a:spLocks noChangeShapeType="1"/>
              </p:cNvSpPr>
              <p:nvPr/>
            </p:nvSpPr>
            <p:spPr bwMode="auto">
              <a:xfrm flipV="1">
                <a:off x="4482" y="969"/>
                <a:ext cx="321" cy="155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" name="Oval 126"/>
              <p:cNvSpPr>
                <a:spLocks noChangeArrowheads="1"/>
              </p:cNvSpPr>
              <p:nvPr/>
            </p:nvSpPr>
            <p:spPr bwMode="auto">
              <a:xfrm>
                <a:off x="4809" y="930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" name="Line 127"/>
              <p:cNvSpPr>
                <a:spLocks noChangeShapeType="1"/>
              </p:cNvSpPr>
              <p:nvPr/>
            </p:nvSpPr>
            <p:spPr bwMode="auto">
              <a:xfrm flipH="1">
                <a:off x="3929" y="1124"/>
                <a:ext cx="340" cy="186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" name="Oval 128"/>
              <p:cNvSpPr>
                <a:spLocks noChangeArrowheads="1"/>
              </p:cNvSpPr>
              <p:nvPr/>
            </p:nvSpPr>
            <p:spPr bwMode="auto">
              <a:xfrm>
                <a:off x="3873" y="1297"/>
                <a:ext cx="56" cy="56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sp>
        <p:nvSpPr>
          <p:cNvPr id="73" name="Rectangle 72"/>
          <p:cNvSpPr/>
          <p:nvPr/>
        </p:nvSpPr>
        <p:spPr>
          <a:xfrm>
            <a:off x="3892978" y="1542375"/>
            <a:ext cx="5077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hangingPunct="0">
              <a:spcBef>
                <a:spcPct val="50000"/>
              </a:spcBef>
              <a:tabLst>
                <a:tab pos="914400" algn="l"/>
              </a:tabLst>
            </a:pPr>
            <a:r>
              <a:rPr lang="en-GB" i="1" dirty="0" err="1" smtClean="0">
                <a:latin typeface="Comic Sans MS"/>
                <a:cs typeface="Comic Sans MS"/>
              </a:rPr>
              <a:t>n</a:t>
            </a:r>
            <a:r>
              <a:rPr lang="en-GB" i="1" baseline="-25000" dirty="0" err="1" smtClean="0">
                <a:latin typeface="Comic Sans MS"/>
                <a:cs typeface="Comic Sans MS"/>
              </a:rPr>
              <a:t>b</a:t>
            </a:r>
            <a:r>
              <a:rPr lang="en-GB" dirty="0" smtClean="0">
                <a:latin typeface="Comic Sans MS"/>
                <a:cs typeface="Comic Sans MS"/>
              </a:rPr>
              <a:t> 	= bunches / train</a:t>
            </a:r>
            <a:br>
              <a:rPr lang="en-GB" dirty="0" smtClean="0">
                <a:latin typeface="Comic Sans MS"/>
                <a:cs typeface="Comic Sans MS"/>
              </a:rPr>
            </a:br>
            <a:r>
              <a:rPr lang="en-GB" i="1" dirty="0" smtClean="0">
                <a:latin typeface="Comic Sans MS"/>
                <a:cs typeface="Comic Sans MS"/>
              </a:rPr>
              <a:t>N</a:t>
            </a:r>
            <a:r>
              <a:rPr lang="en-GB" dirty="0" smtClean="0">
                <a:latin typeface="Comic Sans MS"/>
                <a:cs typeface="Comic Sans MS"/>
              </a:rPr>
              <a:t> 	= particles per bunch</a:t>
            </a:r>
            <a:br>
              <a:rPr lang="en-GB" dirty="0" smtClean="0">
                <a:latin typeface="Comic Sans MS"/>
                <a:cs typeface="Comic Sans MS"/>
              </a:rPr>
            </a:br>
            <a:r>
              <a:rPr lang="en-GB" i="1" dirty="0" err="1" smtClean="0">
                <a:latin typeface="Comic Sans MS"/>
                <a:cs typeface="Comic Sans MS"/>
              </a:rPr>
              <a:t>f</a:t>
            </a:r>
            <a:r>
              <a:rPr lang="en-GB" i="1" baseline="-25000" dirty="0" err="1" smtClean="0">
                <a:latin typeface="Comic Sans MS"/>
                <a:cs typeface="Comic Sans MS"/>
              </a:rPr>
              <a:t>rep</a:t>
            </a:r>
            <a:r>
              <a:rPr lang="en-GB" dirty="0" smtClean="0">
                <a:latin typeface="Comic Sans MS"/>
                <a:cs typeface="Comic Sans MS"/>
              </a:rPr>
              <a:t> 	= repetition frequency</a:t>
            </a:r>
            <a:br>
              <a:rPr lang="en-GB" dirty="0" smtClean="0">
                <a:latin typeface="Comic Sans MS"/>
                <a:cs typeface="Comic Sans MS"/>
              </a:rPr>
            </a:br>
            <a:r>
              <a:rPr lang="en-GB" i="1" dirty="0" err="1" smtClean="0">
                <a:latin typeface="Symbol" charset="2"/>
                <a:cs typeface="Symbol" charset="2"/>
              </a:rPr>
              <a:t>s</a:t>
            </a:r>
            <a:r>
              <a:rPr lang="en-GB" i="1" baseline="-25000" dirty="0" err="1" smtClean="0">
                <a:latin typeface="Comic Sans MS"/>
                <a:cs typeface="Comic Sans MS"/>
              </a:rPr>
              <a:t>x,y</a:t>
            </a:r>
            <a:r>
              <a:rPr lang="en-GB" dirty="0" smtClean="0">
                <a:latin typeface="Comic Sans MS"/>
                <a:cs typeface="Comic Sans MS"/>
              </a:rPr>
              <a:t>	= beam size at IP</a:t>
            </a:r>
            <a:br>
              <a:rPr lang="en-GB" dirty="0" smtClean="0">
                <a:latin typeface="Comic Sans MS"/>
                <a:cs typeface="Comic Sans MS"/>
              </a:rPr>
            </a:br>
            <a:r>
              <a:rPr lang="en-GB" i="1" dirty="0" smtClean="0">
                <a:latin typeface="Comic Sans MS"/>
                <a:cs typeface="Comic Sans MS"/>
              </a:rPr>
              <a:t>H</a:t>
            </a:r>
            <a:r>
              <a:rPr lang="en-GB" i="1" baseline="-25000" dirty="0" smtClean="0">
                <a:latin typeface="Comic Sans MS"/>
                <a:cs typeface="Comic Sans MS"/>
              </a:rPr>
              <a:t>D</a:t>
            </a:r>
            <a:r>
              <a:rPr lang="en-GB" dirty="0" smtClean="0">
                <a:latin typeface="Comic Sans MS"/>
                <a:cs typeface="Comic Sans MS"/>
              </a:rPr>
              <a:t> 	= beam-beam enhancement factor</a:t>
            </a:r>
            <a:endParaRPr lang="en-GB" dirty="0">
              <a:latin typeface="Comic Sans MS"/>
              <a:cs typeface="Comic Sans M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4089" y="946706"/>
            <a:ext cx="6881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914400" algn="l"/>
              </a:tabLst>
            </a:pPr>
            <a:r>
              <a:rPr lang="en-GB" sz="2000" dirty="0" smtClean="0">
                <a:solidFill>
                  <a:srgbClr val="3366FF"/>
                </a:solidFill>
                <a:latin typeface="Comic Sans MS"/>
                <a:cs typeface="Comic Sans MS"/>
              </a:rPr>
              <a:t>Collider luminosity [cm</a:t>
            </a:r>
            <a:r>
              <a:rPr lang="en-GB" sz="2000" baseline="30000" dirty="0" smtClean="0">
                <a:solidFill>
                  <a:srgbClr val="3366FF"/>
                </a:solidFill>
                <a:latin typeface="Comic Sans MS"/>
                <a:cs typeface="Comic Sans MS"/>
              </a:rPr>
              <a:t>-2 </a:t>
            </a:r>
            <a:r>
              <a:rPr lang="en-GB" sz="2000" dirty="0" smtClean="0">
                <a:solidFill>
                  <a:srgbClr val="3366FF"/>
                </a:solidFill>
                <a:latin typeface="Comic Sans MS"/>
                <a:cs typeface="Comic Sans MS"/>
              </a:rPr>
              <a:t>s</a:t>
            </a:r>
            <a:r>
              <a:rPr lang="en-GB" sz="2000" baseline="30000" dirty="0" smtClean="0">
                <a:solidFill>
                  <a:srgbClr val="3366FF"/>
                </a:solidFill>
                <a:latin typeface="Comic Sans MS"/>
                <a:cs typeface="Comic Sans MS"/>
              </a:rPr>
              <a:t>-1</a:t>
            </a:r>
            <a:r>
              <a:rPr lang="en-GB" sz="2000" dirty="0" smtClean="0">
                <a:solidFill>
                  <a:srgbClr val="3366FF"/>
                </a:solidFill>
                <a:latin typeface="Comic Sans MS"/>
                <a:cs typeface="Comic Sans MS"/>
              </a:rPr>
              <a:t>]</a:t>
            </a:r>
            <a:r>
              <a:rPr lang="en-GB" sz="2000" baseline="30000" dirty="0" smtClean="0">
                <a:solidFill>
                  <a:srgbClr val="3366FF"/>
                </a:solidFill>
                <a:latin typeface="Comic Sans MS"/>
                <a:cs typeface="Comic Sans MS"/>
              </a:rPr>
              <a:t>  </a:t>
            </a:r>
            <a:r>
              <a:rPr lang="en-GB" sz="2000" dirty="0" smtClean="0">
                <a:solidFill>
                  <a:srgbClr val="3366FF"/>
                </a:solidFill>
                <a:latin typeface="Comic Sans MS"/>
                <a:cs typeface="Comic Sans MS"/>
              </a:rPr>
              <a:t>is approximately given by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9" name="Picture 11"/>
          <p:cNvPicPr>
            <a:picLocks noChangeAspect="1" noChangeArrowheads="1"/>
          </p:cNvPicPr>
          <p:nvPr/>
        </p:nvPicPr>
        <p:blipFill>
          <a:blip r:embed="rId3" cstate="print"/>
          <a:srcRect l="23230" t="23547" r="29521" b="26053"/>
          <a:stretch>
            <a:fillRect/>
          </a:stretch>
        </p:blipFill>
        <p:spPr bwMode="auto">
          <a:xfrm>
            <a:off x="6037980" y="839057"/>
            <a:ext cx="1471073" cy="98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8"/>
          <p:cNvPicPr>
            <a:picLocks noChangeAspect="1" noChangeArrowheads="1"/>
          </p:cNvPicPr>
          <p:nvPr/>
        </p:nvPicPr>
        <p:blipFill>
          <a:blip r:embed="rId4" cstate="print"/>
          <a:srcRect l="3542" t="7798" r="19677" b="10304"/>
          <a:stretch>
            <a:fillRect/>
          </a:stretch>
        </p:blipFill>
        <p:spPr bwMode="auto">
          <a:xfrm>
            <a:off x="350340" y="839045"/>
            <a:ext cx="5143221" cy="34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8"/>
          <p:cNvPicPr>
            <a:picLocks noChangeAspect="1" noChangeArrowheads="1"/>
          </p:cNvPicPr>
          <p:nvPr/>
        </p:nvPicPr>
        <p:blipFill>
          <a:blip r:embed="rId5" cstate="print"/>
          <a:srcRect l="28348" t="28587" r="35821" b="32983"/>
          <a:stretch>
            <a:fillRect/>
          </a:stretch>
        </p:blipFill>
        <p:spPr bwMode="auto">
          <a:xfrm>
            <a:off x="1641676" y="4941900"/>
            <a:ext cx="1489228" cy="99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" name="ZoneTexte 111"/>
          <p:cNvSpPr txBox="1"/>
          <p:nvPr/>
        </p:nvSpPr>
        <p:spPr>
          <a:xfrm>
            <a:off x="5493561" y="1819760"/>
            <a:ext cx="267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black"/>
                </a:solidFill>
              </a:rPr>
              <a:t>Regular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cells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with</a:t>
            </a:r>
            <a:r>
              <a:rPr lang="fr-FR" dirty="0" smtClean="0">
                <a:solidFill>
                  <a:prstClr val="black"/>
                </a:solidFill>
              </a:rPr>
              <a:t> SIC </a:t>
            </a:r>
            <a:r>
              <a:rPr lang="fr-FR" dirty="0" err="1" smtClean="0">
                <a:solidFill>
                  <a:prstClr val="black"/>
                </a:solidFill>
              </a:rPr>
              <a:t>load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1111550" y="4404797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Middle </a:t>
            </a:r>
            <a:r>
              <a:rPr lang="fr-FR" dirty="0" err="1" smtClean="0">
                <a:solidFill>
                  <a:prstClr val="black"/>
                </a:solidFill>
              </a:rPr>
              <a:t>cell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with</a:t>
            </a:r>
            <a:r>
              <a:rPr lang="fr-FR" dirty="0" smtClean="0">
                <a:solidFill>
                  <a:prstClr val="black"/>
                </a:solidFill>
              </a:rPr>
              <a:t> WFM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666911" y="1023711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SIC </a:t>
            </a:r>
            <a:r>
              <a:rPr lang="fr-FR" dirty="0" err="1" smtClean="0">
                <a:solidFill>
                  <a:prstClr val="black"/>
                </a:solidFill>
              </a:rPr>
              <a:t>Load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5" name="ZoneTexte 114"/>
          <p:cNvSpPr txBox="1"/>
          <p:nvPr/>
        </p:nvSpPr>
        <p:spPr>
          <a:xfrm>
            <a:off x="815848" y="3475156"/>
            <a:ext cx="1858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Coaxial </a:t>
            </a:r>
            <a:r>
              <a:rPr lang="fr-FR" dirty="0" err="1" smtClean="0">
                <a:solidFill>
                  <a:prstClr val="black"/>
                </a:solidFill>
              </a:rPr>
              <a:t>connector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6" name="ZoneTexte 115"/>
          <p:cNvSpPr txBox="1"/>
          <p:nvPr/>
        </p:nvSpPr>
        <p:spPr>
          <a:xfrm>
            <a:off x="666905" y="512046"/>
            <a:ext cx="258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12GHz </a:t>
            </a:r>
            <a:r>
              <a:rPr lang="fr-FR" dirty="0" err="1" smtClean="0">
                <a:solidFill>
                  <a:prstClr val="black"/>
                </a:solidFill>
              </a:rPr>
              <a:t>accelerating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cavity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3249665" y="902697"/>
            <a:ext cx="1744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</a:rPr>
              <a:t>Long </a:t>
            </a:r>
            <a:r>
              <a:rPr lang="fr-FR" dirty="0" err="1" smtClean="0">
                <a:solidFill>
                  <a:prstClr val="black"/>
                </a:solidFill>
              </a:rPr>
              <a:t>Waveguide</a:t>
            </a:r>
            <a:endParaRPr lang="fr-FR" dirty="0" smtClean="0">
              <a:solidFill>
                <a:prstClr val="black"/>
              </a:solidFill>
            </a:endParaRPr>
          </a:p>
          <a:p>
            <a:r>
              <a:rPr lang="fr-FR" dirty="0" err="1" smtClean="0">
                <a:solidFill>
                  <a:prstClr val="black"/>
                </a:solidFill>
              </a:rPr>
              <a:t>Cut-off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at</a:t>
            </a:r>
            <a:r>
              <a:rPr lang="fr-FR" dirty="0" smtClean="0">
                <a:solidFill>
                  <a:prstClr val="black"/>
                </a:solidFill>
              </a:rPr>
              <a:t> 12GHz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11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7131" y="3590937"/>
            <a:ext cx="3833813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Text Box 42"/>
          <p:cNvSpPr txBox="1">
            <a:spLocks noChangeArrowheads="1"/>
          </p:cNvSpPr>
          <p:nvPr/>
        </p:nvSpPr>
        <p:spPr bwMode="auto">
          <a:xfrm>
            <a:off x="6267634" y="4007388"/>
            <a:ext cx="1241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 dirty="0">
                <a:solidFill>
                  <a:prstClr val="black"/>
                </a:solidFill>
              </a:rPr>
              <a:t>18.19 GHz</a:t>
            </a:r>
          </a:p>
        </p:txBody>
      </p:sp>
      <p:sp>
        <p:nvSpPr>
          <p:cNvPr id="121" name="Line 43"/>
          <p:cNvSpPr>
            <a:spLocks noChangeShapeType="1"/>
          </p:cNvSpPr>
          <p:nvPr/>
        </p:nvSpPr>
        <p:spPr bwMode="auto">
          <a:xfrm flipH="1" flipV="1">
            <a:off x="5950128" y="3802593"/>
            <a:ext cx="45561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122" name="Text Box 42"/>
          <p:cNvSpPr txBox="1">
            <a:spLocks noChangeArrowheads="1"/>
          </p:cNvSpPr>
          <p:nvPr/>
        </p:nvSpPr>
        <p:spPr bwMode="auto">
          <a:xfrm>
            <a:off x="5016500" y="5489587"/>
            <a:ext cx="10747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>
                <a:solidFill>
                  <a:prstClr val="black"/>
                </a:solidFill>
              </a:rPr>
              <a:t>11.95 GHz</a:t>
            </a:r>
          </a:p>
        </p:txBody>
      </p:sp>
      <p:sp>
        <p:nvSpPr>
          <p:cNvPr id="123" name="Line 43"/>
          <p:cNvSpPr>
            <a:spLocks noChangeShapeType="1"/>
          </p:cNvSpPr>
          <p:nvPr/>
        </p:nvSpPr>
        <p:spPr bwMode="auto">
          <a:xfrm>
            <a:off x="5422900" y="5767388"/>
            <a:ext cx="268288" cy="19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124" name="Text Box 42"/>
          <p:cNvSpPr txBox="1">
            <a:spLocks noChangeArrowheads="1"/>
          </p:cNvSpPr>
          <p:nvPr/>
        </p:nvSpPr>
        <p:spPr bwMode="auto">
          <a:xfrm>
            <a:off x="4937131" y="4313250"/>
            <a:ext cx="1241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 b="1" dirty="0">
                <a:solidFill>
                  <a:prstClr val="black"/>
                </a:solidFill>
              </a:rPr>
              <a:t>14.81 GHz</a:t>
            </a:r>
          </a:p>
        </p:txBody>
      </p:sp>
      <p:sp>
        <p:nvSpPr>
          <p:cNvPr id="125" name="Line 43"/>
          <p:cNvSpPr>
            <a:spLocks noChangeShapeType="1"/>
          </p:cNvSpPr>
          <p:nvPr/>
        </p:nvSpPr>
        <p:spPr bwMode="auto">
          <a:xfrm>
            <a:off x="5691190" y="4589475"/>
            <a:ext cx="169862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126" name="Rectangle 34"/>
          <p:cNvSpPr>
            <a:spLocks noChangeArrowheads="1"/>
          </p:cNvSpPr>
          <p:nvPr/>
        </p:nvSpPr>
        <p:spPr bwMode="auto">
          <a:xfrm>
            <a:off x="5616753" y="3190875"/>
            <a:ext cx="130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5F5F5F"/>
                </a:solidFill>
              </a:rPr>
              <a:t>Recombined port signal amplitude  </a:t>
            </a:r>
          </a:p>
        </p:txBody>
      </p:sp>
      <p:sp>
        <p:nvSpPr>
          <p:cNvPr id="127" name="Rectangle 35"/>
          <p:cNvSpPr>
            <a:spLocks noChangeArrowheads="1"/>
          </p:cNvSpPr>
          <p:nvPr/>
        </p:nvSpPr>
        <p:spPr bwMode="auto">
          <a:xfrm>
            <a:off x="8054978" y="6137287"/>
            <a:ext cx="774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5F5F5F"/>
                </a:solidFill>
              </a:rPr>
              <a:t>F (GHz) 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-133231" y="6106870"/>
            <a:ext cx="1249362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dirty="0" smtClean="0">
                <a:solidFill>
                  <a:prstClr val="black"/>
                </a:solidFill>
              </a:rPr>
              <a:t>F. </a:t>
            </a:r>
            <a:r>
              <a:rPr lang="en-GB" sz="1400" dirty="0" err="1" smtClean="0">
                <a:solidFill>
                  <a:prstClr val="black"/>
                </a:solidFill>
              </a:rPr>
              <a:t>Peauger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WakeField</a:t>
            </a:r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Monitor design 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62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Conserving small </a:t>
            </a:r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Emittance</a:t>
            </a:r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along the Main </a:t>
            </a:r>
            <a:r>
              <a:rPr lang="en-US" sz="2800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Linac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01625" y="996245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lvl="1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  <a:defRPr/>
            </a:pPr>
            <a:r>
              <a:rPr lang="en-US" u="sng" kern="0" dirty="0" smtClean="0">
                <a:solidFill>
                  <a:prstClr val="black"/>
                </a:solidFill>
                <a:ea typeface="ＭＳ Ｐゴシック" pitchFamily="-108" charset="-128"/>
              </a:rPr>
              <a:t>Dispersive </a:t>
            </a:r>
            <a:r>
              <a:rPr lang="en-US" u="sng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emittance</a:t>
            </a:r>
            <a:r>
              <a:rPr lang="en-US" u="sng" kern="0" dirty="0" smtClean="0">
                <a:solidFill>
                  <a:prstClr val="black"/>
                </a:solidFill>
                <a:ea typeface="ＭＳ Ｐゴシック" pitchFamily="-108" charset="-128"/>
              </a:rPr>
              <a:t> dilutions : offset of </a:t>
            </a:r>
            <a:r>
              <a:rPr lang="en-US" u="sng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quadrupoles</a:t>
            </a:r>
            <a:endParaRPr lang="en-US" u="sng" kern="0" dirty="0" smtClean="0">
              <a:solidFill>
                <a:prstClr val="black"/>
              </a:solidFill>
              <a:ea typeface="ＭＳ Ｐゴシック" pitchFamily="-108" charset="-128"/>
            </a:endParaRP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Beam based alignment to define a precise reference using high precision BPM (50nm resolution)</a:t>
            </a: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Dispersion free-steering - Align </a:t>
            </a: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quadrupoles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precisely</a:t>
            </a: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High resolution cavity BPM (50nm for CLIC) </a:t>
            </a:r>
          </a:p>
          <a:p>
            <a:pPr marL="838200" lvl="2" indent="-190500" defTabSz="914400" fontAlgn="base">
              <a:spcBef>
                <a:spcPct val="5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Long </a:t>
            </a: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linac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</a:t>
            </a:r>
            <a:r>
              <a:rPr lang="fr-FR" kern="0" dirty="0" err="1" smtClean="0">
                <a:solidFill>
                  <a:prstClr val="black"/>
                </a:solidFill>
                <a:ea typeface="ＭＳ Ｐゴシック" pitchFamily="-108" charset="-128"/>
                <a:sym typeface="Wingdings"/>
              </a:rPr>
              <a:t></a:t>
            </a:r>
            <a:r>
              <a:rPr lang="fr-FR" kern="0" dirty="0" smtClean="0">
                <a:solidFill>
                  <a:prstClr val="black"/>
                </a:solidFill>
                <a:ea typeface="ＭＳ Ｐゴシック" pitchFamily="-108" charset="-128"/>
                <a:sym typeface="Wingdings"/>
              </a:rPr>
              <a:t> l</a:t>
            </a: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arge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 number of </a:t>
            </a:r>
            <a:r>
              <a:rPr lang="en-US" kern="0" dirty="0" err="1" smtClean="0">
                <a:solidFill>
                  <a:prstClr val="black"/>
                </a:solidFill>
                <a:ea typeface="ＭＳ Ｐゴシック" pitchFamily="-108" charset="-128"/>
              </a:rPr>
              <a:t>BPMs</a:t>
            </a:r>
            <a:r>
              <a:rPr lang="en-US" kern="0" dirty="0" smtClean="0">
                <a:solidFill>
                  <a:prstClr val="black"/>
                </a:solidFill>
                <a:ea typeface="ＭＳ Ｐゴシック" pitchFamily="-108" charset="-128"/>
              </a:rPr>
              <a:t>:  2000@ILC – 4000@CLIC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450" y="3495675"/>
            <a:ext cx="34099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manfred\Documents\ILC\Instrumentation\CERN_Activities\HiRezBPM\pick up clic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8675" y="3668889"/>
            <a:ext cx="3487749" cy="273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834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1" y="1103882"/>
            <a:ext cx="9028670" cy="22818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Standard BPMs give intensity signals which need to be subtracted to obtain a difference which is then proportional to position</a:t>
            </a:r>
          </a:p>
          <a:p>
            <a:pPr lvl="1"/>
            <a:r>
              <a:rPr lang="en-US" dirty="0" smtClean="0"/>
              <a:t>Difficult to do electronically without some of the intensity information leaking through</a:t>
            </a:r>
          </a:p>
          <a:p>
            <a:pPr lvl="2"/>
            <a:r>
              <a:rPr lang="en-US" dirty="0" smtClean="0"/>
              <a:t>When looking for small differences this leakage can dominate the measurement</a:t>
            </a:r>
          </a:p>
          <a:p>
            <a:pPr lvl="2"/>
            <a:r>
              <a:rPr lang="en-US" dirty="0" smtClean="0"/>
              <a:t>Typically 40-80dB (100 to 10000 in V) rejection </a:t>
            </a:r>
            <a:r>
              <a:rPr lang="en-US" dirty="0" smtClean="0">
                <a:sym typeface="Symbol"/>
              </a:rPr>
              <a:t> tens </a:t>
            </a:r>
            <a:r>
              <a:rPr lang="en-US" dirty="0" smtClean="0"/>
              <a:t>micron resolution for typical apertures</a:t>
            </a:r>
          </a:p>
          <a:p>
            <a:r>
              <a:rPr lang="en-US" dirty="0" smtClean="0"/>
              <a:t>Solution – cavity BPMs allowing sub micron resolution</a:t>
            </a:r>
          </a:p>
          <a:p>
            <a:pPr lvl="1"/>
            <a:r>
              <a:rPr lang="en-US" dirty="0" smtClean="0"/>
              <a:t>Design the detector to collect only the difference signal</a:t>
            </a:r>
          </a:p>
          <a:p>
            <a:pPr lvl="2"/>
            <a:r>
              <a:rPr lang="en-US" dirty="0" smtClean="0"/>
              <a:t>Dipole Mode TM</a:t>
            </a:r>
            <a:r>
              <a:rPr lang="en-US" baseline="-25000" dirty="0" smtClean="0"/>
              <a:t>11</a:t>
            </a:r>
            <a:r>
              <a:rPr lang="en-US" dirty="0" smtClean="0"/>
              <a:t> proportional to position &amp; shifted in frequency with respect to monopole mode</a:t>
            </a:r>
          </a:p>
          <a:p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812801" y="35555"/>
            <a:ext cx="8232346" cy="944746"/>
          </a:xfrm>
        </p:spPr>
        <p:txBody>
          <a:bodyPr/>
          <a:lstStyle/>
          <a:p>
            <a:r>
              <a:rPr lang="en-US" dirty="0" smtClean="0"/>
              <a:t>Improving the Precision for Next Generation Accelerators</a:t>
            </a:r>
            <a:endParaRPr lang="en-US" dirty="0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432094" y="3287556"/>
            <a:ext cx="6410328" cy="3368693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</a:endParaRPr>
          </a:p>
        </p:txBody>
      </p:sp>
      <p:grpSp>
        <p:nvGrpSpPr>
          <p:cNvPr id="37" name="Group 59"/>
          <p:cNvGrpSpPr>
            <a:grpSpLocks/>
          </p:cNvGrpSpPr>
          <p:nvPr/>
        </p:nvGrpSpPr>
        <p:grpSpPr bwMode="auto">
          <a:xfrm>
            <a:off x="1476785" y="3302759"/>
            <a:ext cx="6070433" cy="3276586"/>
            <a:chOff x="6055" y="1253"/>
            <a:chExt cx="4218" cy="2475"/>
          </a:xfrm>
        </p:grpSpPr>
        <p:grpSp>
          <p:nvGrpSpPr>
            <p:cNvPr id="39" name="Group 21"/>
            <p:cNvGrpSpPr>
              <a:grpSpLocks/>
            </p:cNvGrpSpPr>
            <p:nvPr/>
          </p:nvGrpSpPr>
          <p:grpSpPr bwMode="auto">
            <a:xfrm>
              <a:off x="6055" y="1253"/>
              <a:ext cx="4218" cy="2306"/>
              <a:chOff x="2960" y="1026"/>
              <a:chExt cx="2800" cy="1515"/>
            </a:xfrm>
          </p:grpSpPr>
          <p:pic>
            <p:nvPicPr>
              <p:cNvPr id="63" name="Picture 12" descr="resonator_movie_v2_voltage14_lin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60" y="1026"/>
                <a:ext cx="2800" cy="1515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64" name="Rectangle 14"/>
              <p:cNvSpPr>
                <a:spLocks noChangeArrowheads="1"/>
              </p:cNvSpPr>
              <p:nvPr/>
            </p:nvSpPr>
            <p:spPr bwMode="auto">
              <a:xfrm>
                <a:off x="4105" y="2432"/>
                <a:ext cx="544" cy="9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5511" y="1162"/>
                <a:ext cx="182" cy="182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Rectangle 16"/>
              <p:cNvSpPr>
                <a:spLocks noChangeArrowheads="1"/>
              </p:cNvSpPr>
              <p:nvPr/>
            </p:nvSpPr>
            <p:spPr bwMode="auto">
              <a:xfrm>
                <a:off x="4014" y="1071"/>
                <a:ext cx="726" cy="1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Text Box 17"/>
              <p:cNvSpPr txBox="1">
                <a:spLocks noChangeArrowheads="1"/>
              </p:cNvSpPr>
              <p:nvPr/>
            </p:nvSpPr>
            <p:spPr bwMode="auto">
              <a:xfrm>
                <a:off x="5107" y="2387"/>
                <a:ext cx="269" cy="1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FFFFFF"/>
                    </a:solidFill>
                  </a:rPr>
                  <a:t>f / GHz</a:t>
                </a:r>
              </a:p>
            </p:txBody>
          </p:sp>
          <p:sp>
            <p:nvSpPr>
              <p:cNvPr id="68" name="Text Box 18"/>
              <p:cNvSpPr txBox="1">
                <a:spLocks noChangeArrowheads="1"/>
              </p:cNvSpPr>
              <p:nvPr/>
            </p:nvSpPr>
            <p:spPr bwMode="auto">
              <a:xfrm rot="16200000">
                <a:off x="2998" y="1371"/>
                <a:ext cx="232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>
                    <a:solidFill>
                      <a:srgbClr val="FFFFFF"/>
                    </a:solidFill>
                  </a:rPr>
                  <a:t>U / V</a:t>
                </a:r>
              </a:p>
            </p:txBody>
          </p:sp>
        </p:grp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7336" y="1267"/>
              <a:ext cx="1483" cy="27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Frequency Domain</a:t>
              </a:r>
            </a:p>
          </p:txBody>
        </p:sp>
        <p:grpSp>
          <p:nvGrpSpPr>
            <p:cNvPr id="53" name="Group 58"/>
            <p:cNvGrpSpPr>
              <a:grpSpLocks/>
            </p:cNvGrpSpPr>
            <p:nvPr/>
          </p:nvGrpSpPr>
          <p:grpSpPr bwMode="auto">
            <a:xfrm>
              <a:off x="6736" y="1525"/>
              <a:ext cx="3039" cy="2203"/>
              <a:chOff x="1066" y="1316"/>
              <a:chExt cx="3039" cy="2203"/>
            </a:xfrm>
          </p:grpSpPr>
          <p:sp>
            <p:nvSpPr>
              <p:cNvPr id="54" name="Text Box 42"/>
              <p:cNvSpPr txBox="1">
                <a:spLocks noChangeArrowheads="1"/>
              </p:cNvSpPr>
              <p:nvPr/>
            </p:nvSpPr>
            <p:spPr bwMode="auto">
              <a:xfrm>
                <a:off x="1894" y="1316"/>
                <a:ext cx="439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01</a:t>
                </a:r>
              </a:p>
            </p:txBody>
          </p:sp>
          <p:sp>
            <p:nvSpPr>
              <p:cNvPr id="55" name="Text Box 43"/>
              <p:cNvSpPr txBox="1">
                <a:spLocks noChangeArrowheads="1"/>
              </p:cNvSpPr>
              <p:nvPr/>
            </p:nvSpPr>
            <p:spPr bwMode="auto">
              <a:xfrm>
                <a:off x="2463" y="2627"/>
                <a:ext cx="432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11</a:t>
                </a:r>
              </a:p>
            </p:txBody>
          </p:sp>
          <p:sp>
            <p:nvSpPr>
              <p:cNvPr id="56" name="Text Box 44"/>
              <p:cNvSpPr txBox="1">
                <a:spLocks noChangeArrowheads="1"/>
              </p:cNvSpPr>
              <p:nvPr/>
            </p:nvSpPr>
            <p:spPr bwMode="auto">
              <a:xfrm>
                <a:off x="3547" y="2150"/>
                <a:ext cx="439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>
                    <a:solidFill>
                      <a:srgbClr val="FFFFFF"/>
                    </a:solidFill>
                  </a:rPr>
                  <a:t>TM</a:t>
                </a:r>
                <a:r>
                  <a:rPr lang="en-US" sz="1600" baseline="-25000">
                    <a:solidFill>
                      <a:srgbClr val="FFFFFF"/>
                    </a:solidFill>
                  </a:rPr>
                  <a:t>02</a:t>
                </a:r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1820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 dirty="0">
                    <a:solidFill>
                      <a:srgbClr val="010199"/>
                    </a:solidFill>
                  </a:rPr>
                  <a:t>U~Q</a:t>
                </a: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2471" y="3263"/>
                <a:ext cx="474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>
                    <a:solidFill>
                      <a:srgbClr val="010199"/>
                    </a:solidFill>
                  </a:rPr>
                  <a:t>U~Qr</a:t>
                </a:r>
              </a:p>
            </p:txBody>
          </p:sp>
          <p:sp>
            <p:nvSpPr>
              <p:cNvPr id="59" name="Text Box 48"/>
              <p:cNvSpPr txBox="1">
                <a:spLocks noChangeArrowheads="1"/>
              </p:cNvSpPr>
              <p:nvPr/>
            </p:nvSpPr>
            <p:spPr bwMode="auto">
              <a:xfrm>
                <a:off x="3560" y="3263"/>
                <a:ext cx="426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i="1" dirty="0">
                    <a:solidFill>
                      <a:srgbClr val="010199"/>
                    </a:solidFill>
                  </a:rPr>
                  <a:t>U~Q</a:t>
                </a:r>
              </a:p>
            </p:txBody>
          </p:sp>
          <p:pic>
            <p:nvPicPr>
              <p:cNvPr id="60" name="Picture 55" descr="resonator_movie_v2_06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66" y="1661"/>
                <a:ext cx="873" cy="471"/>
              </a:xfrm>
              <a:prstGeom prst="rect">
                <a:avLst/>
              </a:prstGeom>
              <a:noFill/>
            </p:spPr>
          </p:pic>
          <p:pic>
            <p:nvPicPr>
              <p:cNvPr id="61" name="Picture 56" descr="resonator_movie_v2_09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200" y="1616"/>
                <a:ext cx="953" cy="516"/>
              </a:xfrm>
              <a:prstGeom prst="rect">
                <a:avLst/>
              </a:prstGeom>
              <a:noFill/>
            </p:spPr>
          </p:pic>
          <p:pic>
            <p:nvPicPr>
              <p:cNvPr id="62" name="Picture 57" descr="resonator_movie_v2_10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52" y="1661"/>
                <a:ext cx="953" cy="51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260394" y="6206533"/>
            <a:ext cx="2044110" cy="45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Courtesy of D. Lipka,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DESY, Hamburg</a:t>
            </a:r>
          </a:p>
        </p:txBody>
      </p:sp>
      <p:pic>
        <p:nvPicPr>
          <p:cNvPr id="44" name="Picture 56" descr="resonator_movie_v2_0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19174" y="3940708"/>
            <a:ext cx="1603706" cy="868323"/>
          </a:xfrm>
          <a:prstGeom prst="rect">
            <a:avLst/>
          </a:prstGeom>
          <a:noFill/>
        </p:spPr>
      </p:pic>
      <p:pic>
        <p:nvPicPr>
          <p:cNvPr id="29" name="Picture 55" descr="resonator_movie_v2_0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62086" y="3927975"/>
            <a:ext cx="1724925" cy="930630"/>
          </a:xfrm>
          <a:prstGeom prst="rect">
            <a:avLst/>
          </a:prstGeom>
          <a:noFill/>
        </p:spPr>
      </p:pic>
      <p:pic>
        <p:nvPicPr>
          <p:cNvPr id="31" name="Picture 57" descr="resonator_movie_v2_10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2047" y="3916911"/>
            <a:ext cx="1591062" cy="859808"/>
          </a:xfrm>
          <a:prstGeom prst="rect">
            <a:avLst/>
          </a:prstGeom>
          <a:noFill/>
        </p:spPr>
      </p:pic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3631873" y="3694212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</a:rPr>
              <a:t>TM</a:t>
            </a:r>
            <a:r>
              <a:rPr lang="en-US" sz="1600" baseline="-25000">
                <a:solidFill>
                  <a:srgbClr val="000000"/>
                </a:solidFill>
              </a:rPr>
              <a:t>01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4603708" y="5420577"/>
            <a:ext cx="6217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TM</a:t>
            </a:r>
            <a:r>
              <a:rPr lang="en-US" sz="1600" baseline="-25000" dirty="0">
                <a:solidFill>
                  <a:srgbClr val="000000"/>
                </a:solidFill>
              </a:rPr>
              <a:t>11</a:t>
            </a:r>
          </a:p>
        </p:txBody>
      </p:sp>
      <p:sp>
        <p:nvSpPr>
          <p:cNvPr id="33" name="Text Box 44"/>
          <p:cNvSpPr txBox="1">
            <a:spLocks noChangeArrowheads="1"/>
          </p:cNvSpPr>
          <p:nvPr/>
        </p:nvSpPr>
        <p:spPr bwMode="auto">
          <a:xfrm>
            <a:off x="6187767" y="4827090"/>
            <a:ext cx="6319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</a:rPr>
              <a:t>TM</a:t>
            </a:r>
            <a:r>
              <a:rPr lang="en-US" sz="1600" baseline="-25000" dirty="0">
                <a:solidFill>
                  <a:srgbClr val="000000"/>
                </a:solidFill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50537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85986" y="980228"/>
            <a:ext cx="8772040" cy="404123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Obtain signal using waveguides that only couple to dipole mode</a:t>
            </a:r>
          </a:p>
          <a:p>
            <a:pPr lvl="1"/>
            <a:r>
              <a:rPr lang="en-US" dirty="0" smtClean="0"/>
              <a:t>Further suppression of monopole mode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Prototype BPM for ILC Final Focus</a:t>
            </a:r>
          </a:p>
          <a:p>
            <a:pPr lvl="1"/>
            <a:r>
              <a:rPr lang="en-US" dirty="0" smtClean="0"/>
              <a:t>Required resolution of 2nm (yes </a:t>
            </a:r>
            <a:r>
              <a:rPr lang="en-US" dirty="0" err="1" smtClean="0"/>
              <a:t>nano</a:t>
            </a:r>
            <a:r>
              <a:rPr lang="en-US" dirty="0" smtClean="0"/>
              <a:t>!) in a 6×12mm diameter beam pipe</a:t>
            </a:r>
          </a:p>
          <a:p>
            <a:pPr lvl="1"/>
            <a:r>
              <a:rPr lang="en-US" dirty="0" smtClean="0"/>
              <a:t>Achieved World Record (so far!) resolution of 8.7nm at ATF2 (KEK, Japan)</a:t>
            </a:r>
            <a:endParaRPr lang="en-US" dirty="0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State of the Art BPMs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39315" y="1490113"/>
            <a:ext cx="8162246" cy="2496921"/>
            <a:chOff x="-51647" y="3838092"/>
            <a:chExt cx="9195647" cy="2813050"/>
          </a:xfrm>
        </p:grpSpPr>
        <p:grpSp>
          <p:nvGrpSpPr>
            <p:cNvPr id="2" name="Group 8"/>
            <p:cNvGrpSpPr>
              <a:grpSpLocks/>
            </p:cNvGrpSpPr>
            <p:nvPr/>
          </p:nvGrpSpPr>
          <p:grpSpPr bwMode="auto">
            <a:xfrm>
              <a:off x="-5305" y="3838092"/>
              <a:ext cx="5051425" cy="2813050"/>
              <a:chOff x="83" y="1491"/>
              <a:chExt cx="2854" cy="1591"/>
            </a:xfrm>
          </p:grpSpPr>
          <p:pic>
            <p:nvPicPr>
              <p:cNvPr id="52229" name="Picture 5" descr="resonator_movie_v5_waveguide_04"/>
              <p:cNvPicPr>
                <a:picLocks noChangeAspect="1" noChangeArrowheads="1" noCrop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" y="1563"/>
                <a:ext cx="2809" cy="1519"/>
              </a:xfrm>
              <a:prstGeom prst="rect">
                <a:avLst/>
              </a:prstGeom>
              <a:noFill/>
            </p:spPr>
          </p:pic>
          <p:sp>
            <p:nvSpPr>
              <p:cNvPr id="52231" name="Rectangle 7"/>
              <p:cNvSpPr>
                <a:spLocks noChangeArrowheads="1"/>
              </p:cNvSpPr>
              <p:nvPr/>
            </p:nvSpPr>
            <p:spPr bwMode="auto">
              <a:xfrm>
                <a:off x="2519" y="1491"/>
                <a:ext cx="418" cy="9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52230" name="Picture 6" descr="resonator_movie_v5_waveguide_03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76560" y="3966788"/>
              <a:ext cx="4967440" cy="2682389"/>
            </a:xfrm>
            <a:prstGeom prst="rect">
              <a:avLst/>
            </a:prstGeom>
            <a:noFill/>
          </p:spPr>
        </p:pic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8388864" y="3983058"/>
              <a:ext cx="749831" cy="157779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52235" name="Text Box 11"/>
            <p:cNvSpPr txBox="1">
              <a:spLocks noChangeArrowheads="1"/>
            </p:cNvSpPr>
            <p:nvPr/>
          </p:nvSpPr>
          <p:spPr bwMode="auto">
            <a:xfrm>
              <a:off x="-51647" y="3990141"/>
              <a:ext cx="2071793" cy="416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Monopole Mode</a:t>
              </a:r>
            </a:p>
          </p:txBody>
        </p:sp>
        <p:sp>
          <p:nvSpPr>
            <p:cNvPr id="52236" name="Text Box 12"/>
            <p:cNvSpPr txBox="1">
              <a:spLocks noChangeArrowheads="1"/>
            </p:cNvSpPr>
            <p:nvPr/>
          </p:nvSpPr>
          <p:spPr bwMode="auto">
            <a:xfrm>
              <a:off x="7312082" y="4047373"/>
              <a:ext cx="1667258" cy="416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</a:rPr>
                <a:t>Dipole Mode</a:t>
              </a:r>
            </a:p>
          </p:txBody>
        </p:sp>
      </p:grpSp>
      <p:sp>
        <p:nvSpPr>
          <p:cNvPr id="19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Hermann Schmickler – CERN Beam Instrumentation Group         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05113" y="3529641"/>
            <a:ext cx="2059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Courtesy of D. Lipka,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</a:rPr>
              <a:t>DESY, Hamburg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90298" y="4831493"/>
            <a:ext cx="8281749" cy="1817280"/>
            <a:chOff x="490292" y="4831493"/>
            <a:chExt cx="8281749" cy="1817280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51579" y="4874218"/>
              <a:ext cx="2642905" cy="177455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t="52531"/>
            <a:stretch>
              <a:fillRect/>
            </a:stretch>
          </p:blipFill>
          <p:spPr bwMode="auto">
            <a:xfrm>
              <a:off x="5578664" y="4873610"/>
              <a:ext cx="3193377" cy="177516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29697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l="14015" r="7861"/>
            <a:stretch>
              <a:fillRect/>
            </a:stretch>
          </p:blipFill>
          <p:spPr bwMode="auto">
            <a:xfrm>
              <a:off x="495946" y="4874217"/>
              <a:ext cx="2071454" cy="177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490292" y="4831493"/>
              <a:ext cx="20594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rgbClr val="000000"/>
                  </a:solidFill>
                </a:rPr>
                <a:t>Courtesy of D. Lipka &amp; Y. Honda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127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Cavity BPM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Documents and Settings\manfred\My Documents\ILC\Instrumentation\FNAL_Activities\ILCFermiCommunity School\cavity_bp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6" y="1219200"/>
            <a:ext cx="2836863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C:\Documents and Settings\manfred\My Documents\ILC\Instrumentation\FNAL_Activities\ILCFermiCommunity School\cavity_bpm_spe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3" y="1295412"/>
            <a:ext cx="2514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C:\Documents and Settings\manfred\My Documents\ILC\Instrumentation\FNAL_Activities\ILCFermiCommunity School\cavity_bpm_cro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3962400"/>
            <a:ext cx="269398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C:\Documents and Settings\manfred\My Documents\ILC\Instrumentation\FNAL_Activities\ILCFermiCommunity School\cavity_bpm_lo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886200"/>
            <a:ext cx="2643188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6" y="1790700"/>
            <a:ext cx="2278063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2700" y="2705100"/>
            <a:ext cx="16208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5372100" y="1104900"/>
            <a:ext cx="3657600" cy="53340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2000" b="1" kern="0" dirty="0">
                <a:solidFill>
                  <a:prstClr val="black"/>
                </a:solidFill>
              </a:rPr>
              <a:t>“Pillbox” cavity BPM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 err="1">
                <a:solidFill>
                  <a:srgbClr val="000099"/>
                </a:solidFill>
              </a:rPr>
              <a:t>Eigenmodes</a:t>
            </a:r>
            <a:r>
              <a:rPr lang="en-US" b="1" kern="0" dirty="0">
                <a:solidFill>
                  <a:srgbClr val="000099"/>
                </a:solidFill>
              </a:rPr>
              <a:t>:</a:t>
            </a:r>
            <a:br>
              <a:rPr lang="en-US" b="1" kern="0" dirty="0">
                <a:solidFill>
                  <a:srgbClr val="000099"/>
                </a:solidFill>
              </a:rPr>
            </a:br>
            <a:r>
              <a:rPr lang="en-US" b="1" kern="0" dirty="0">
                <a:solidFill>
                  <a:srgbClr val="000099"/>
                </a:solidFill>
              </a:rPr>
              <a:t/>
            </a:r>
            <a:br>
              <a:rPr lang="en-US" b="1" kern="0" dirty="0">
                <a:solidFill>
                  <a:srgbClr val="000099"/>
                </a:solidFill>
              </a:rPr>
            </a:br>
            <a:endParaRPr lang="en-US" b="1" kern="0" dirty="0">
              <a:solidFill>
                <a:srgbClr val="000099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>
                <a:solidFill>
                  <a:srgbClr val="000099"/>
                </a:solidFill>
              </a:rPr>
              <a:t>Beam couples to </a:t>
            </a:r>
            <a:br>
              <a:rPr lang="en-US" b="1" kern="0" dirty="0">
                <a:solidFill>
                  <a:srgbClr val="000099"/>
                </a:solidFill>
              </a:rPr>
            </a:br>
            <a:r>
              <a:rPr lang="en-US" b="1" kern="0" dirty="0">
                <a:solidFill>
                  <a:srgbClr val="000099"/>
                </a:solidFill>
              </a:rPr>
              <a:t/>
            </a:r>
            <a:br>
              <a:rPr lang="en-US" b="1" kern="0" dirty="0">
                <a:solidFill>
                  <a:srgbClr val="000099"/>
                </a:solidFill>
              </a:rPr>
            </a:br>
            <a:r>
              <a:rPr lang="en-US" b="1" kern="0" dirty="0">
                <a:solidFill>
                  <a:srgbClr val="00B0F0"/>
                </a:solidFill>
              </a:rPr>
              <a:t>dipole (TM</a:t>
            </a:r>
            <a:r>
              <a:rPr lang="en-US" b="1" kern="0" baseline="-25000" dirty="0">
                <a:solidFill>
                  <a:srgbClr val="00B0F0"/>
                </a:solidFill>
              </a:rPr>
              <a:t>110</a:t>
            </a:r>
            <a:r>
              <a:rPr lang="en-US" b="1" kern="0" dirty="0">
                <a:solidFill>
                  <a:srgbClr val="00B0F0"/>
                </a:solidFill>
              </a:rPr>
              <a:t>) </a:t>
            </a:r>
            <a:r>
              <a:rPr lang="en-US" b="1" kern="0" dirty="0">
                <a:solidFill>
                  <a:srgbClr val="000099"/>
                </a:solidFill>
              </a:rPr>
              <a:t>and </a:t>
            </a:r>
            <a:r>
              <a:rPr lang="en-US" b="1" kern="0" dirty="0">
                <a:solidFill>
                  <a:srgbClr val="0070C0"/>
                </a:solidFill>
              </a:rPr>
              <a:t>monopole (TM</a:t>
            </a:r>
            <a:r>
              <a:rPr lang="en-US" b="1" kern="0" baseline="-25000" dirty="0">
                <a:solidFill>
                  <a:srgbClr val="0070C0"/>
                </a:solidFill>
              </a:rPr>
              <a:t>010</a:t>
            </a:r>
            <a:r>
              <a:rPr lang="en-US" b="1" kern="0" dirty="0">
                <a:solidFill>
                  <a:srgbClr val="0070C0"/>
                </a:solidFill>
              </a:rPr>
              <a:t>) </a:t>
            </a:r>
            <a:r>
              <a:rPr lang="en-US" b="1" kern="0" dirty="0">
                <a:solidFill>
                  <a:srgbClr val="000099"/>
                </a:solidFill>
              </a:rPr>
              <a:t>modes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>
                <a:solidFill>
                  <a:srgbClr val="000099"/>
                </a:solidFill>
              </a:rPr>
              <a:t>Common mode </a:t>
            </a:r>
            <a:r>
              <a:rPr lang="en-US" b="1" kern="0" dirty="0">
                <a:solidFill>
                  <a:srgbClr val="0070C0"/>
                </a:solidFill>
              </a:rPr>
              <a:t>(TM</a:t>
            </a:r>
            <a:r>
              <a:rPr lang="en-US" b="1" kern="0" baseline="-25000" dirty="0">
                <a:solidFill>
                  <a:srgbClr val="0070C0"/>
                </a:solidFill>
              </a:rPr>
              <a:t>010</a:t>
            </a:r>
            <a:r>
              <a:rPr lang="en-US" b="1" kern="0" dirty="0">
                <a:solidFill>
                  <a:srgbClr val="0070C0"/>
                </a:solidFill>
              </a:rPr>
              <a:t>) </a:t>
            </a:r>
            <a:r>
              <a:rPr lang="en-US" b="1" kern="0" dirty="0">
                <a:solidFill>
                  <a:srgbClr val="000099"/>
                </a:solidFill>
              </a:rPr>
              <a:t>suppression by frequency discrimination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>
                <a:solidFill>
                  <a:srgbClr val="000099"/>
                </a:solidFill>
              </a:rPr>
              <a:t>Orthogonal dipole mode polarization (</a:t>
            </a:r>
            <a:r>
              <a:rPr lang="en-US" b="1" kern="0" dirty="0" err="1">
                <a:solidFill>
                  <a:srgbClr val="000099"/>
                </a:solidFill>
              </a:rPr>
              <a:t>xy</a:t>
            </a:r>
            <a:r>
              <a:rPr lang="en-US" b="1" kern="0" dirty="0">
                <a:solidFill>
                  <a:srgbClr val="000099"/>
                </a:solidFill>
              </a:rPr>
              <a:t> cross talk)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>
                <a:solidFill>
                  <a:srgbClr val="000099"/>
                </a:solidFill>
              </a:rPr>
              <a:t>Transient (single bunch) response (</a:t>
            </a:r>
            <a:r>
              <a:rPr lang="en-US" b="1" i="1" kern="0" dirty="0">
                <a:solidFill>
                  <a:srgbClr val="000099"/>
                </a:solidFill>
              </a:rPr>
              <a:t>Q</a:t>
            </a:r>
            <a:r>
              <a:rPr lang="en-US" b="1" kern="0" baseline="-25000" dirty="0">
                <a:solidFill>
                  <a:srgbClr val="000099"/>
                </a:solidFill>
              </a:rPr>
              <a:t>L</a:t>
            </a:r>
            <a:r>
              <a:rPr lang="en-US" b="1" kern="0" dirty="0">
                <a:solidFill>
                  <a:srgbClr val="000099"/>
                </a:solidFill>
              </a:rPr>
              <a:t>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b="1" kern="0" dirty="0">
                <a:solidFill>
                  <a:srgbClr val="000099"/>
                </a:solidFill>
              </a:rPr>
              <a:t>Normalization and phase reference</a:t>
            </a:r>
          </a:p>
        </p:txBody>
      </p:sp>
    </p:spTree>
    <p:extLst>
      <p:ext uri="{BB962C8B-B14F-4D97-AF65-F5344CB8AC3E}">
        <p14:creationId xmlns:p14="http://schemas.microsoft.com/office/powerpoint/2010/main" val="181273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D427E9E-D2C0-4DE9-9376-F9CF6F4685FE}" type="slidenum">
              <a:rPr lang="en-GB" altLang="en-US"/>
              <a:pPr/>
              <a:t>25</a:t>
            </a:fld>
            <a:endParaRPr lang="en-GB" alt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23430" y="762001"/>
            <a:ext cx="3877985" cy="92333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buFont typeface="Times New Roman" pitchFamily="18" charset="0"/>
              <a:buAutoNum type="arabicPeriod"/>
            </a:pPr>
            <a:r>
              <a:rPr lang="en-US" altLang="en-US" sz="1800">
                <a:solidFill>
                  <a:schemeClr val="tx1"/>
                </a:solidFill>
              </a:rPr>
              <a:t>General idea: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low Q-factors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monopole modes decoupling	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447498" y="2286000"/>
            <a:ext cx="2475678" cy="147732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chemeClr val="tx1"/>
                </a:solidFill>
              </a:rPr>
              <a:t>BPM parameters: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Cavity</a:t>
            </a:r>
            <a:r>
              <a:rPr lang="en-US" altLang="en-US" sz="1800"/>
              <a:t> </a:t>
            </a:r>
            <a:r>
              <a:rPr lang="en-US" altLang="en-US" sz="1800">
                <a:solidFill>
                  <a:schemeClr val="tx1"/>
                </a:solidFill>
              </a:rPr>
              <a:t>length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Waveguide dimensions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Coupling slot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Coaxial transition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23429" y="3810003"/>
            <a:ext cx="2492990" cy="95410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000">
                <a:solidFill>
                  <a:schemeClr val="tx1"/>
                </a:solidFill>
              </a:rPr>
              <a:t>3.	</a:t>
            </a:r>
            <a:r>
              <a:rPr lang="en-US" altLang="en-US" sz="1800">
                <a:solidFill>
                  <a:schemeClr val="tx1"/>
                </a:solidFill>
              </a:rPr>
              <a:t>Parasitic signals: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monopole modes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quadruple modes	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517826" y="4953000"/>
            <a:ext cx="2768258" cy="147732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chemeClr val="tx1"/>
                </a:solidFill>
              </a:rPr>
              <a:t>5. 	Tolerances calculation:</a:t>
            </a:r>
          </a:p>
          <a:p>
            <a:endParaRPr lang="en-US" altLang="en-US" sz="1800">
              <a:solidFill>
                <a:schemeClr val="tx1"/>
              </a:solidFill>
            </a:endParaRPr>
          </a:p>
          <a:p>
            <a:r>
              <a:rPr lang="en-US" altLang="en-US" sz="1800">
                <a:solidFill>
                  <a:schemeClr val="tx1"/>
                </a:solidFill>
              </a:rPr>
              <a:t>	- coupling slots</a:t>
            </a:r>
          </a:p>
          <a:p>
            <a:pPr lvl="1">
              <a:buFontTx/>
              <a:buChar char="-"/>
            </a:pPr>
            <a:r>
              <a:rPr lang="en-US" altLang="en-US" sz="1800">
                <a:solidFill>
                  <a:schemeClr val="tx1"/>
                </a:solidFill>
              </a:rPr>
              <a:t> waveguide to cavity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cavity to pipe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 rot="16200000">
            <a:off x="4423269" y="934955"/>
            <a:ext cx="228600" cy="49229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276006" y="685802"/>
            <a:ext cx="2929007" cy="1200329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chemeClr val="tx1"/>
                </a:solidFill>
              </a:rPr>
              <a:t>Cavity spectrum calculations: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Frequency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R/Q, Q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- TM11 output voltage</a:t>
            </a: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 rot="2482711">
            <a:off x="4994696" y="1905000"/>
            <a:ext cx="210982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043115" y="2"/>
            <a:ext cx="2461228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Cavity BPM design steps</a:t>
            </a:r>
            <a:endParaRPr lang="en-GB" altLang="en-US" sz="1800">
              <a:latin typeface="Arial" pitchFamily="34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6471567" y="3886200"/>
            <a:ext cx="2428870" cy="92333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800">
                <a:solidFill>
                  <a:schemeClr val="tx1"/>
                </a:solidFill>
              </a:rPr>
              <a:t>4. 	Cross coupling: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waveguide tuning</a:t>
            </a:r>
          </a:p>
          <a:p>
            <a:r>
              <a:rPr lang="en-US" altLang="en-US" sz="1800">
                <a:solidFill>
                  <a:schemeClr val="tx1"/>
                </a:solidFill>
              </a:rPr>
              <a:t>	- 2 ports vs 4 ports</a:t>
            </a:r>
          </a:p>
        </p:txBody>
      </p:sp>
      <p:sp>
        <p:nvSpPr>
          <p:cNvPr id="25616" name="AutoShape 16"/>
          <p:cNvSpPr>
            <a:spLocks noChangeArrowheads="1"/>
          </p:cNvSpPr>
          <p:nvPr/>
        </p:nvSpPr>
        <p:spPr bwMode="auto">
          <a:xfrm rot="2482711">
            <a:off x="3025534" y="3429000"/>
            <a:ext cx="210982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AutoShape 17"/>
          <p:cNvSpPr>
            <a:spLocks noChangeArrowheads="1"/>
          </p:cNvSpPr>
          <p:nvPr/>
        </p:nvSpPr>
        <p:spPr bwMode="auto">
          <a:xfrm rot="-3417301">
            <a:off x="6111122" y="3449555"/>
            <a:ext cx="228600" cy="49229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AutoShape 18"/>
          <p:cNvSpPr>
            <a:spLocks noChangeArrowheads="1"/>
          </p:cNvSpPr>
          <p:nvPr/>
        </p:nvSpPr>
        <p:spPr bwMode="auto">
          <a:xfrm rot="10800000">
            <a:off x="4572733" y="3962400"/>
            <a:ext cx="210982" cy="609600"/>
          </a:xfrm>
          <a:prstGeom prst="downArrow">
            <a:avLst>
              <a:gd name="adj1" fmla="val 50000"/>
              <a:gd name="adj2" fmla="val 66667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AutoShape 19"/>
          <p:cNvSpPr>
            <a:spLocks noChangeArrowheads="1"/>
          </p:cNvSpPr>
          <p:nvPr/>
        </p:nvSpPr>
        <p:spPr bwMode="auto">
          <a:xfrm rot="-3417301">
            <a:off x="3298034" y="4668755"/>
            <a:ext cx="228600" cy="49229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AutoShape 20"/>
          <p:cNvSpPr>
            <a:spLocks noChangeArrowheads="1"/>
          </p:cNvSpPr>
          <p:nvPr/>
        </p:nvSpPr>
        <p:spPr bwMode="auto">
          <a:xfrm rot="2482711">
            <a:off x="6119931" y="4572000"/>
            <a:ext cx="210982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25" name="Group 25"/>
          <p:cNvGrpSpPr>
            <a:grpSpLocks/>
          </p:cNvGrpSpPr>
          <p:nvPr/>
        </p:nvGrpSpPr>
        <p:grpSpPr bwMode="auto">
          <a:xfrm>
            <a:off x="3447501" y="3886200"/>
            <a:ext cx="843926" cy="609600"/>
            <a:chOff x="2353" y="2448"/>
            <a:chExt cx="576" cy="384"/>
          </a:xfrm>
        </p:grpSpPr>
        <p:sp>
          <p:nvSpPr>
            <p:cNvPr id="25623" name="AutoShape 23"/>
            <p:cNvSpPr>
              <a:spLocks noChangeArrowheads="1"/>
            </p:cNvSpPr>
            <p:nvPr/>
          </p:nvSpPr>
          <p:spPr bwMode="auto">
            <a:xfrm>
              <a:off x="2353" y="2448"/>
              <a:ext cx="576" cy="384"/>
            </a:xfrm>
            <a:prstGeom prst="wedgeEllipseCallout">
              <a:avLst>
                <a:gd name="adj1" fmla="val -43750"/>
                <a:gd name="adj2" fmla="val 7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en-US" altLang="en-US"/>
            </a:p>
          </p:txBody>
        </p:sp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2449" y="2496"/>
              <a:ext cx="41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chemeClr val="accent2"/>
                  </a:solidFill>
                </a:rPr>
                <a:t>loop</a:t>
              </a:r>
            </a:p>
          </p:txBody>
        </p:sp>
      </p:grpSp>
      <p:sp>
        <p:nvSpPr>
          <p:cNvPr id="25627" name="AutoShape 27"/>
          <p:cNvSpPr>
            <a:spLocks noChangeArrowheads="1"/>
          </p:cNvSpPr>
          <p:nvPr/>
        </p:nvSpPr>
        <p:spPr bwMode="auto">
          <a:xfrm flipH="1">
            <a:off x="4994696" y="3886200"/>
            <a:ext cx="843926" cy="609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altLang="en-US"/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5135351" y="3962400"/>
            <a:ext cx="6030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accent2"/>
                </a:solidFill>
              </a:rPr>
              <a:t>loop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71793" y="457200"/>
            <a:ext cx="351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/>
              <a:t>1</a:t>
            </a: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4854042" y="457200"/>
            <a:ext cx="351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/>
              <a:t>1</a:t>
            </a:r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353102" y="3352800"/>
            <a:ext cx="351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/>
              <a:t>1</a:t>
            </a:r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3025535" y="1981200"/>
            <a:ext cx="351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/>
              <a:t>1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3095862" y="5105400"/>
            <a:ext cx="3516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682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E1A9EF0-BAA4-488C-BE76-ADA93105A593}" type="slidenum">
              <a:rPr lang="en-GB" altLang="en-US"/>
              <a:pPr/>
              <a:t>26</a:t>
            </a:fld>
            <a:endParaRPr lang="en-GB" alt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28" y="576266"/>
            <a:ext cx="8056859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Line 2"/>
          <p:cNvSpPr>
            <a:spLocks noChangeShapeType="1"/>
          </p:cNvSpPr>
          <p:nvPr/>
        </p:nvSpPr>
        <p:spPr bwMode="auto">
          <a:xfrm flipV="1">
            <a:off x="7850274" y="3065466"/>
            <a:ext cx="465918" cy="2317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7859063" y="2398713"/>
            <a:ext cx="404381" cy="2222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8131581" y="2466975"/>
            <a:ext cx="1466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5169048" y="1579563"/>
            <a:ext cx="1916416" cy="8318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892064" y="1657353"/>
            <a:ext cx="1466" cy="20859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V="1">
            <a:off x="5002021" y="1636716"/>
            <a:ext cx="1466" cy="9366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5230584" y="1560513"/>
            <a:ext cx="1466" cy="9461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V="1">
            <a:off x="5002023" y="1722441"/>
            <a:ext cx="237354" cy="1174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517198" y="1733550"/>
            <a:ext cx="662248" cy="6286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>
            <a:off x="2732505" y="4705350"/>
            <a:ext cx="275448" cy="228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949419" y="1952628"/>
            <a:ext cx="1784552" cy="29241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 flipV="1">
            <a:off x="1009489" y="893763"/>
            <a:ext cx="354566" cy="6413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 flipH="1" flipV="1">
            <a:off x="2521523" y="579438"/>
            <a:ext cx="231494" cy="3556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V="1">
            <a:off x="1195564" y="684215"/>
            <a:ext cx="1397753" cy="5746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3859204" y="2962275"/>
            <a:ext cx="562618" cy="952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>
            <a:off x="3998394" y="3609975"/>
            <a:ext cx="380939" cy="190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V="1">
            <a:off x="4500941" y="3322638"/>
            <a:ext cx="474709" cy="2222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789717" y="1084266"/>
            <a:ext cx="389730" cy="65087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V="1">
            <a:off x="914253" y="1065213"/>
            <a:ext cx="193400" cy="203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8115436" y="2605089"/>
            <a:ext cx="402973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R4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6773995" y="2128838"/>
            <a:ext cx="74601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solidFill>
                  <a:srgbClr val="FF0000"/>
                </a:solidFill>
                <a:latin typeface="Comic Sans MS" pitchFamily="66" charset="0"/>
              </a:rPr>
              <a:t>R12.05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4953342" y="1357314"/>
            <a:ext cx="29076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2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590490" y="3071814"/>
            <a:ext cx="261908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1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3995135" y="3005138"/>
            <a:ext cx="29076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solidFill>
                  <a:srgbClr val="FF00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724919" y="804864"/>
            <a:ext cx="29076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2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1580050" y="700088"/>
            <a:ext cx="37091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solidFill>
                  <a:srgbClr val="FF00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364898" y="3262313"/>
            <a:ext cx="3997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solidFill>
                  <a:srgbClr val="FF00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562619" y="2314578"/>
            <a:ext cx="2048279" cy="3438525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127544" y="3957638"/>
            <a:ext cx="3997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25</a:t>
            </a: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315636" y="2"/>
            <a:ext cx="2980601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BPM Geometrical Dimensions</a:t>
            </a:r>
            <a:r>
              <a:rPr lang="en-GB" altLang="en-US" sz="1800"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630966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712B834-2314-486E-9D23-E57F005A4CE5}" type="slidenum">
              <a:rPr lang="en-GB" altLang="en-US"/>
              <a:pPr/>
              <a:t>27</a:t>
            </a:fld>
            <a:endParaRPr lang="en-GB" altLang="en-US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20" y="457203"/>
            <a:ext cx="4852576" cy="382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043118" y="2"/>
            <a:ext cx="3011443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Waveguide to coaxial transition</a:t>
            </a: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426" y="3200403"/>
            <a:ext cx="5756574" cy="315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6" name="Line 10"/>
          <p:cNvSpPr>
            <a:spLocks noChangeShapeType="1"/>
          </p:cNvSpPr>
          <p:nvPr/>
        </p:nvSpPr>
        <p:spPr bwMode="auto">
          <a:xfrm flipV="1">
            <a:off x="3588152" y="1752600"/>
            <a:ext cx="112523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7" name="Line 11"/>
          <p:cNvSpPr>
            <a:spLocks noChangeShapeType="1"/>
          </p:cNvSpPr>
          <p:nvPr/>
        </p:nvSpPr>
        <p:spPr bwMode="auto">
          <a:xfrm flipV="1">
            <a:off x="3728806" y="1295400"/>
            <a:ext cx="562618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 flipH="1" flipV="1">
            <a:off x="2111281" y="1143000"/>
            <a:ext cx="1265889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 flipH="1" flipV="1">
            <a:off x="2955207" y="914400"/>
            <a:ext cx="703272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0" name="Line 14"/>
          <p:cNvSpPr>
            <a:spLocks noChangeShapeType="1"/>
          </p:cNvSpPr>
          <p:nvPr/>
        </p:nvSpPr>
        <p:spPr bwMode="auto">
          <a:xfrm flipV="1">
            <a:off x="2322263" y="990600"/>
            <a:ext cx="703272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4080443" y="1371600"/>
            <a:ext cx="49229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2319420" y="838200"/>
            <a:ext cx="553654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5.05</a:t>
            </a: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4420028" y="1295400"/>
            <a:ext cx="290762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Font typeface="Comic Sans MS" pitchFamily="66" charset="0"/>
              <a:buNone/>
            </a:pPr>
            <a:r>
              <a:rPr lang="en-GB" altLang="en-US" sz="1400">
                <a:latin typeface="Comic Sans MS" pitchFamily="66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552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BE09BDA-CED9-423B-AC52-9D649E718B9E}" type="slidenum">
              <a:rPr lang="en-GB" altLang="en-US"/>
              <a:pPr/>
              <a:t>28</a:t>
            </a:fld>
            <a:endParaRPr lang="en-GB" altLang="en-US"/>
          </a:p>
        </p:txBody>
      </p:sp>
      <p:pic>
        <p:nvPicPr>
          <p:cNvPr id="5162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4" y="3657603"/>
            <a:ext cx="4078977" cy="275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61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34" y="571501"/>
            <a:ext cx="4219631" cy="277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60" name="Picture 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387" y="3644903"/>
            <a:ext cx="4289958" cy="272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59" name="Picture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01" y="558800"/>
            <a:ext cx="40086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3118" y="3"/>
            <a:ext cx="198994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BPM Cavity Modes</a:t>
            </a:r>
            <a:r>
              <a:rPr lang="en-GB" altLang="en-US" sz="1800">
                <a:latin typeface="Arial" pitchFamily="34" charset="0"/>
              </a:rPr>
              <a:t> 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5718505" y="457200"/>
            <a:ext cx="1100279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01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1832101" y="3505200"/>
            <a:ext cx="1119515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02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577850" y="3505200"/>
            <a:ext cx="1100279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21</a:t>
            </a:r>
          </a:p>
        </p:txBody>
      </p:sp>
      <p:pic>
        <p:nvPicPr>
          <p:cNvPr id="5163" name="Picture 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0" t="42105" b="36842"/>
          <a:stretch>
            <a:fillRect/>
          </a:stretch>
        </p:blipFill>
        <p:spPr bwMode="auto">
          <a:xfrm>
            <a:off x="2673900" y="533400"/>
            <a:ext cx="1775761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640354" y="457200"/>
            <a:ext cx="1081043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11</a:t>
            </a:r>
          </a:p>
        </p:txBody>
      </p:sp>
      <p:pic>
        <p:nvPicPr>
          <p:cNvPr id="5164" name="Picture 4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62"/>
          <a:stretch>
            <a:fillRect/>
          </a:stretch>
        </p:blipFill>
        <p:spPr bwMode="auto">
          <a:xfrm>
            <a:off x="6823203" y="533403"/>
            <a:ext cx="2171352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65" name="Picture 4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2" t="80000"/>
          <a:stretch>
            <a:fillRect/>
          </a:stretch>
        </p:blipFill>
        <p:spPr bwMode="auto">
          <a:xfrm>
            <a:off x="7315493" y="3581400"/>
            <a:ext cx="1679062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66" name="Picture 4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209" y="3581403"/>
            <a:ext cx="159115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459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C411DBE-3566-4D22-ACED-750384219402}" type="slidenum">
              <a:rPr lang="en-GB" altLang="en-US"/>
              <a:pPr/>
              <a:t>29</a:t>
            </a:fld>
            <a:endParaRPr lang="en-GB" altLang="en-US"/>
          </a:p>
        </p:txBody>
      </p:sp>
      <p:pic>
        <p:nvPicPr>
          <p:cNvPr id="30482" name="Picture 7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5" y="685800"/>
            <a:ext cx="3938323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827" name="Text Box 131"/>
          <p:cNvSpPr txBox="1">
            <a:spLocks noChangeArrowheads="1"/>
          </p:cNvSpPr>
          <p:nvPr/>
        </p:nvSpPr>
        <p:spPr bwMode="auto">
          <a:xfrm>
            <a:off x="3043117" y="2"/>
            <a:ext cx="297778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Waveguide Low-Q resonances</a:t>
            </a:r>
            <a:endParaRPr lang="en-GB" altLang="en-US" sz="1800">
              <a:latin typeface="Arial" pitchFamily="34" charset="0"/>
            </a:endParaRPr>
          </a:p>
        </p:txBody>
      </p:sp>
      <p:sp>
        <p:nvSpPr>
          <p:cNvPr id="29966" name="Text Box 270"/>
          <p:cNvSpPr txBox="1">
            <a:spLocks noChangeArrowheads="1"/>
          </p:cNvSpPr>
          <p:nvPr/>
        </p:nvSpPr>
        <p:spPr bwMode="auto">
          <a:xfrm>
            <a:off x="848697" y="533400"/>
            <a:ext cx="1501030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WG_TM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11</a:t>
            </a:r>
          </a:p>
        </p:txBody>
      </p:sp>
      <p:pic>
        <p:nvPicPr>
          <p:cNvPr id="30483" name="Picture 7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060" y="685803"/>
            <a:ext cx="4289958" cy="290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84" name="Picture 7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74" y="3429003"/>
            <a:ext cx="4219631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85" name="Picture 7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751" y="3581403"/>
            <a:ext cx="4710456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86" name="Picture 79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" b="57895"/>
          <a:stretch>
            <a:fillRect/>
          </a:stretch>
        </p:blipFill>
        <p:spPr bwMode="auto">
          <a:xfrm>
            <a:off x="2322264" y="533400"/>
            <a:ext cx="2338379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87" name="Picture 7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0" t="78070"/>
          <a:stretch>
            <a:fillRect/>
          </a:stretch>
        </p:blipFill>
        <p:spPr bwMode="auto">
          <a:xfrm>
            <a:off x="2322264" y="3429003"/>
            <a:ext cx="1775761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88" name="Picture 79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2" t="31538" b="50000"/>
          <a:stretch>
            <a:fillRect/>
          </a:stretch>
        </p:blipFill>
        <p:spPr bwMode="auto">
          <a:xfrm>
            <a:off x="7245166" y="533400"/>
            <a:ext cx="16790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967" name="Text Box 271"/>
          <p:cNvSpPr txBox="1">
            <a:spLocks noChangeArrowheads="1"/>
          </p:cNvSpPr>
          <p:nvPr/>
        </p:nvSpPr>
        <p:spPr bwMode="auto">
          <a:xfrm>
            <a:off x="5278481" y="457200"/>
            <a:ext cx="1520266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Mode WG_TM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21</a:t>
            </a:r>
          </a:p>
        </p:txBody>
      </p:sp>
      <p:pic>
        <p:nvPicPr>
          <p:cNvPr id="30489" name="Picture 79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2" t="62308" b="19231"/>
          <a:stretch>
            <a:fillRect/>
          </a:stretch>
        </p:blipFill>
        <p:spPr bwMode="auto">
          <a:xfrm>
            <a:off x="7245166" y="3581400"/>
            <a:ext cx="16790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0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small beam size challenge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12" name="Grouper 11"/>
          <p:cNvGrpSpPr/>
          <p:nvPr/>
        </p:nvGrpSpPr>
        <p:grpSpPr>
          <a:xfrm>
            <a:off x="387355" y="818255"/>
            <a:ext cx="8408988" cy="4735512"/>
            <a:chOff x="387350" y="1566863"/>
            <a:chExt cx="8408988" cy="4735512"/>
          </a:xfrm>
        </p:grpSpPr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87350" y="1566863"/>
              <a:ext cx="8408988" cy="47355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" y="1893888"/>
              <a:ext cx="8140700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387350" y="6027738"/>
              <a:ext cx="5035550" cy="27463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de-CH" sz="1200">
                  <a:solidFill>
                    <a:srgbClr val="00187E"/>
                  </a:solidFill>
                  <a:latin typeface="Arial" pitchFamily="-110" charset="0"/>
                </a:rPr>
                <a:t>Adapded from S. Chattopadhyay, K. Yokoya, Proc. Nanobeam `02</a:t>
              </a:r>
              <a:endParaRPr lang="en-US" sz="1200">
                <a:solidFill>
                  <a:srgbClr val="00187E"/>
                </a:solidFill>
                <a:latin typeface="Arial" pitchFamily="-110" charset="0"/>
              </a:endParaRPr>
            </a:p>
          </p:txBody>
        </p:sp>
      </p:grpSp>
      <p:grpSp>
        <p:nvGrpSpPr>
          <p:cNvPr id="19" name="Grouper 18"/>
          <p:cNvGrpSpPr/>
          <p:nvPr/>
        </p:nvGrpSpPr>
        <p:grpSpPr>
          <a:xfrm>
            <a:off x="1951784" y="5674079"/>
            <a:ext cx="4237785" cy="784830"/>
            <a:chOff x="1951784" y="5674079"/>
            <a:chExt cx="4237785" cy="784830"/>
          </a:xfrm>
        </p:grpSpPr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2920488" y="5674079"/>
              <a:ext cx="3269081" cy="784830"/>
            </a:xfrm>
            <a:prstGeom prst="rect">
              <a:avLst/>
            </a:prstGeom>
            <a:solidFill>
              <a:srgbClr val="C6D9F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 dirty="0">
                  <a:solidFill>
                    <a:srgbClr val="00187E"/>
                  </a:solidFill>
                  <a:latin typeface="Arial" pitchFamily="-110" charset="0"/>
                </a:rPr>
                <a:t>LEP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: 	</a:t>
              </a:r>
              <a:r>
                <a:rPr lang="en-US" i="1" dirty="0" err="1">
                  <a:solidFill>
                    <a:srgbClr val="00187E"/>
                  </a:solidFill>
                  <a:latin typeface="Symbol" pitchFamily="-110" charset="2"/>
                </a:rPr>
                <a:t>s</a:t>
              </a:r>
              <a:r>
                <a:rPr lang="en-US" i="1" baseline="-25000" dirty="0" err="1">
                  <a:solidFill>
                    <a:srgbClr val="00187E"/>
                  </a:solidFill>
                  <a:latin typeface="Arial" pitchFamily="-110" charset="0"/>
                </a:rPr>
                <a:t>x</a:t>
              </a:r>
              <a:r>
                <a:rPr lang="en-US" i="1" dirty="0" err="1">
                  <a:solidFill>
                    <a:srgbClr val="00187E"/>
                  </a:solidFill>
                  <a:latin typeface="Symbol" pitchFamily="-110" charset="2"/>
                </a:rPr>
                <a:t>s</a:t>
              </a:r>
              <a:r>
                <a:rPr lang="en-US" i="1" baseline="-25000" dirty="0" err="1">
                  <a:solidFill>
                    <a:srgbClr val="00187E"/>
                  </a:solidFill>
                  <a:latin typeface="Arial" pitchFamily="-110" charset="0"/>
                </a:rPr>
                <a:t>y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 </a:t>
              </a:r>
              <a:r>
                <a:rPr lang="en-US" dirty="0" err="1">
                  <a:solidFill>
                    <a:srgbClr val="00187E"/>
                  </a:solidFill>
                  <a:latin typeface="Arial" pitchFamily="-110" charset="0"/>
                  <a:sym typeface="Symbol" pitchFamily="-110" charset="2"/>
                </a:rPr>
                <a:t>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 130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  <a:sym typeface="Symbol" pitchFamily="-110" charset="2"/>
                </a:rPr>
                <a:t>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6 </a:t>
              </a:r>
              <a:r>
                <a:rPr lang="en-US" dirty="0">
                  <a:solidFill>
                    <a:srgbClr val="00187E"/>
                  </a:solidFill>
                  <a:latin typeface="Symbol" pitchFamily="-110" charset="2"/>
                </a:rPr>
                <a:t>m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m</a:t>
              </a:r>
              <a:r>
                <a:rPr lang="en-US" baseline="30000" dirty="0">
                  <a:solidFill>
                    <a:srgbClr val="00187E"/>
                  </a:solidFill>
                  <a:latin typeface="Arial" pitchFamily="-110" charset="0"/>
                </a:rPr>
                <a:t>2</a:t>
              </a:r>
              <a:endParaRPr lang="en-US" dirty="0">
                <a:solidFill>
                  <a:srgbClr val="00187E"/>
                </a:solidFill>
                <a:latin typeface="Arial" pitchFamily="-110" charset="0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b="1" dirty="0">
                  <a:solidFill>
                    <a:srgbClr val="00187E"/>
                  </a:solidFill>
                  <a:latin typeface="Arial" pitchFamily="-110" charset="0"/>
                </a:rPr>
                <a:t>ILC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:  	</a:t>
              </a:r>
              <a:r>
                <a:rPr lang="en-US" i="1" dirty="0" err="1">
                  <a:solidFill>
                    <a:srgbClr val="00187E"/>
                  </a:solidFill>
                  <a:latin typeface="Symbol" pitchFamily="-110" charset="2"/>
                </a:rPr>
                <a:t>s</a:t>
              </a:r>
              <a:r>
                <a:rPr lang="en-US" i="1" baseline="-25000" dirty="0" err="1">
                  <a:solidFill>
                    <a:srgbClr val="00187E"/>
                  </a:solidFill>
                  <a:latin typeface="Arial" pitchFamily="-110" charset="0"/>
                </a:rPr>
                <a:t>x</a:t>
              </a:r>
              <a:r>
                <a:rPr lang="en-US" i="1" dirty="0" err="1">
                  <a:solidFill>
                    <a:srgbClr val="00187E"/>
                  </a:solidFill>
                  <a:latin typeface="Symbol" pitchFamily="-110" charset="2"/>
                </a:rPr>
                <a:t>s</a:t>
              </a:r>
              <a:r>
                <a:rPr lang="en-US" i="1" baseline="-25000" dirty="0" err="1">
                  <a:solidFill>
                    <a:srgbClr val="00187E"/>
                  </a:solidFill>
                  <a:latin typeface="Arial" pitchFamily="-110" charset="0"/>
                </a:rPr>
                <a:t>y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 </a:t>
              </a:r>
              <a:r>
                <a:rPr lang="en-US" dirty="0" err="1">
                  <a:solidFill>
                    <a:srgbClr val="00187E"/>
                  </a:solidFill>
                  <a:latin typeface="Arial" pitchFamily="-110" charset="0"/>
                  <a:sym typeface="Symbol" pitchFamily="-110" charset="2"/>
                </a:rPr>
                <a:t>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 500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  <a:sym typeface="Symbol" pitchFamily="-110" charset="2"/>
                </a:rPr>
                <a:t>(</a:t>
              </a:r>
              <a:r>
                <a:rPr lang="en-US" dirty="0">
                  <a:solidFill>
                    <a:srgbClr val="00187E"/>
                  </a:solidFill>
                  <a:latin typeface="Arial" pitchFamily="-110" charset="0"/>
                </a:rPr>
                <a:t>3-5) nm</a:t>
              </a:r>
              <a:r>
                <a:rPr lang="en-US" baseline="30000" dirty="0">
                  <a:solidFill>
                    <a:srgbClr val="00187E"/>
                  </a:solidFill>
                  <a:latin typeface="Arial" pitchFamily="-110" charset="0"/>
                </a:rPr>
                <a:t>2</a:t>
              </a:r>
            </a:p>
          </p:txBody>
        </p:sp>
        <p:sp>
          <p:nvSpPr>
            <p:cNvPr id="18" name="Flèche vers la droite 17"/>
            <p:cNvSpPr/>
            <p:nvPr/>
          </p:nvSpPr>
          <p:spPr>
            <a:xfrm>
              <a:off x="1951784" y="5962317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11E9AF5-FEB3-4094-9FD5-A793F1959DC1}" type="slidenum">
              <a:rPr lang="en-GB" altLang="en-US"/>
              <a:pPr/>
              <a:t>30</a:t>
            </a:fld>
            <a:endParaRPr lang="en-GB" altLang="en-US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043116" y="2"/>
            <a:ext cx="2914878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Multi-bunch Regime Rejection</a:t>
            </a:r>
            <a:endParaRPr lang="en-GB" altLang="en-US" sz="1800">
              <a:latin typeface="Arial" pitchFamily="34" charset="0"/>
            </a:endParaRPr>
          </a:p>
        </p:txBody>
      </p:sp>
      <p:graphicFrame>
        <p:nvGraphicFramePr>
          <p:cNvPr id="48138" name="Object 10"/>
          <p:cNvGraphicFramePr>
            <a:graphicFrameLocks noChangeAspect="1"/>
          </p:cNvGraphicFramePr>
          <p:nvPr/>
        </p:nvGraphicFramePr>
        <p:xfrm>
          <a:off x="212447" y="457200"/>
          <a:ext cx="611846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2" name="Mathcad" r:id="rId3" imgW="10115640" imgH="2781360" progId="Mathcad">
                  <p:embed/>
                </p:oleObj>
              </mc:Choice>
              <mc:Fallback>
                <p:oleObj name="Mathcad" r:id="rId3" imgW="10115640" imgH="2781360" progId="Mathcad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196" r="2248" b="11888"/>
                      <a:stretch>
                        <a:fillRect/>
                      </a:stretch>
                    </p:blipFill>
                    <p:spPr bwMode="auto">
                      <a:xfrm>
                        <a:off x="212447" y="457200"/>
                        <a:ext cx="6118465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9" name="Object 11"/>
          <p:cNvGraphicFramePr>
            <a:graphicFrameLocks noChangeAspect="1"/>
          </p:cNvGraphicFramePr>
          <p:nvPr/>
        </p:nvGraphicFramePr>
        <p:xfrm>
          <a:off x="353102" y="1981200"/>
          <a:ext cx="6048138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3" name="Mathcad" r:id="rId5" imgW="10010880" imgH="2552760" progId="Mathcad">
                  <p:embed/>
                </p:oleObj>
              </mc:Choice>
              <mc:Fallback>
                <p:oleObj name="Mathcad" r:id="rId5" imgW="10010880" imgH="2552760" progId="Mathcad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524" r="1923" b="14043"/>
                      <a:stretch>
                        <a:fillRect/>
                      </a:stretch>
                    </p:blipFill>
                    <p:spPr bwMode="auto">
                      <a:xfrm>
                        <a:off x="353102" y="1981200"/>
                        <a:ext cx="6048138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0" name="Object 12"/>
          <p:cNvGraphicFramePr>
            <a:graphicFrameLocks noChangeAspect="1"/>
          </p:cNvGraphicFramePr>
          <p:nvPr/>
        </p:nvGraphicFramePr>
        <p:xfrm>
          <a:off x="423430" y="3352800"/>
          <a:ext cx="5977811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4" name="Mathcad" r:id="rId7" imgW="9934560" imgH="2552760" progId="Mathcad">
                  <p:embed/>
                </p:oleObj>
              </mc:Choice>
              <mc:Fallback>
                <p:oleObj name="Mathcad" r:id="rId7" imgW="9934560" imgH="2552760" progId="Mathcad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491" r="1923" b="14687"/>
                      <a:stretch>
                        <a:fillRect/>
                      </a:stretch>
                    </p:blipFill>
                    <p:spPr bwMode="auto">
                      <a:xfrm>
                        <a:off x="423430" y="3352800"/>
                        <a:ext cx="5977811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1" name="Object 13"/>
          <p:cNvGraphicFramePr>
            <a:graphicFrameLocks noChangeAspect="1"/>
          </p:cNvGraphicFramePr>
          <p:nvPr/>
        </p:nvGraphicFramePr>
        <p:xfrm>
          <a:off x="423430" y="4724400"/>
          <a:ext cx="5977811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5" name="Mathcad" r:id="rId9" imgW="9934560" imgH="2552760" progId="Mathcad">
                  <p:embed/>
                </p:oleObj>
              </mc:Choice>
              <mc:Fallback>
                <p:oleObj name="Mathcad" r:id="rId9" imgW="9934560" imgH="2552760" progId="Mathcad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491" r="1923" b="14687"/>
                      <a:stretch>
                        <a:fillRect/>
                      </a:stretch>
                    </p:blipFill>
                    <p:spPr bwMode="auto">
                      <a:xfrm>
                        <a:off x="423430" y="4724400"/>
                        <a:ext cx="5977811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6330913" y="533402"/>
            <a:ext cx="19623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tx1"/>
                </a:solidFill>
              </a:rPr>
              <a:t>Single Bunch Signals :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6471568" y="2362202"/>
            <a:ext cx="11015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accent2"/>
                </a:solidFill>
              </a:rPr>
              <a:t>TM</a:t>
            </a:r>
            <a:r>
              <a:rPr lang="en-US" altLang="en-US" sz="1600" baseline="-25000">
                <a:solidFill>
                  <a:schemeClr val="accent2"/>
                </a:solidFill>
              </a:rPr>
              <a:t>11 </a:t>
            </a:r>
            <a:r>
              <a:rPr lang="en-US" altLang="en-US" sz="1600">
                <a:solidFill>
                  <a:schemeClr val="accent2"/>
                </a:solidFill>
              </a:rPr>
              <a:t>signal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6471568" y="3352802"/>
            <a:ext cx="11176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rgbClr val="FF0000"/>
                </a:solidFill>
              </a:rPr>
              <a:t>TM</a:t>
            </a:r>
            <a:r>
              <a:rPr lang="en-US" altLang="en-US" sz="1600" baseline="-25000">
                <a:solidFill>
                  <a:srgbClr val="FF0000"/>
                </a:solidFill>
              </a:rPr>
              <a:t>01</a:t>
            </a:r>
            <a:r>
              <a:rPr lang="en-US" altLang="en-US" sz="1600">
                <a:solidFill>
                  <a:srgbClr val="FF0000"/>
                </a:solidFill>
              </a:rPr>
              <a:t> signal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6471568" y="4876802"/>
            <a:ext cx="11176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rgbClr val="009900"/>
                </a:solidFill>
              </a:rPr>
              <a:t>TM</a:t>
            </a:r>
            <a:r>
              <a:rPr lang="en-US" altLang="en-US" sz="1600" baseline="-25000">
                <a:solidFill>
                  <a:srgbClr val="009900"/>
                </a:solidFill>
              </a:rPr>
              <a:t>21</a:t>
            </a:r>
            <a:r>
              <a:rPr lang="en-US" altLang="en-US" sz="1600">
                <a:solidFill>
                  <a:srgbClr val="009900"/>
                </a:solidFill>
              </a:rPr>
              <a:t> signal</a:t>
            </a:r>
          </a:p>
        </p:txBody>
      </p:sp>
      <p:pic>
        <p:nvPicPr>
          <p:cNvPr id="48146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894" y="2667003"/>
            <a:ext cx="1406544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47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894" y="3581403"/>
            <a:ext cx="1406544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6471567" y="4191002"/>
            <a:ext cx="10675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tx1"/>
                </a:solidFill>
              </a:rPr>
              <a:t>Rejection: </a:t>
            </a:r>
          </a:p>
        </p:txBody>
      </p:sp>
      <p:graphicFrame>
        <p:nvGraphicFramePr>
          <p:cNvPr id="48149" name="Object 21"/>
          <p:cNvGraphicFramePr>
            <a:graphicFrameLocks noChangeAspect="1"/>
          </p:cNvGraphicFramePr>
          <p:nvPr/>
        </p:nvGraphicFramePr>
        <p:xfrm>
          <a:off x="7561638" y="4191000"/>
          <a:ext cx="644666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6" name="Equation" r:id="rId13" imgW="698400" imgH="393480" progId="Equation.DSMT4">
                  <p:embed/>
                </p:oleObj>
              </mc:Choice>
              <mc:Fallback>
                <p:oleObj name="Equation" r:id="rId13" imgW="6984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1638" y="4191000"/>
                        <a:ext cx="644666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50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894" y="5257803"/>
            <a:ext cx="1406544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6541894" y="5867402"/>
            <a:ext cx="10675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tx1"/>
                </a:solidFill>
              </a:rPr>
              <a:t>Rejection: </a:t>
            </a:r>
          </a:p>
        </p:txBody>
      </p:sp>
      <p:graphicFrame>
        <p:nvGraphicFramePr>
          <p:cNvPr id="48152" name="Object 24"/>
          <p:cNvGraphicFramePr>
            <a:graphicFrameLocks noChangeAspect="1"/>
          </p:cNvGraphicFramePr>
          <p:nvPr/>
        </p:nvGraphicFramePr>
        <p:xfrm>
          <a:off x="7667129" y="5791200"/>
          <a:ext cx="656387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417" name="Equation" r:id="rId16" imgW="711000" imgH="393480" progId="Equation.DSMT4">
                  <p:embed/>
                </p:oleObj>
              </mc:Choice>
              <mc:Fallback>
                <p:oleObj name="Equation" r:id="rId16" imgW="7110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129" y="5791200"/>
                        <a:ext cx="656387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6401239" y="1905002"/>
            <a:ext cx="249670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tx1"/>
                </a:solidFill>
              </a:rPr>
              <a:t>Multi-bunch regime (2 GHz)</a:t>
            </a:r>
          </a:p>
        </p:txBody>
      </p:sp>
      <p:sp>
        <p:nvSpPr>
          <p:cNvPr id="48154" name="Text Box 26"/>
          <p:cNvSpPr txBox="1">
            <a:spLocks noChangeArrowheads="1"/>
          </p:cNvSpPr>
          <p:nvPr/>
        </p:nvSpPr>
        <p:spPr bwMode="auto">
          <a:xfrm>
            <a:off x="6330913" y="914402"/>
            <a:ext cx="16161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rgbClr val="FF0000"/>
                </a:solidFill>
              </a:rPr>
              <a:t>TM</a:t>
            </a:r>
            <a:r>
              <a:rPr lang="en-US" altLang="en-US" sz="1600" baseline="-25000">
                <a:solidFill>
                  <a:srgbClr val="FF0000"/>
                </a:solidFill>
              </a:rPr>
              <a:t>01</a:t>
            </a:r>
            <a:r>
              <a:rPr lang="en-US" altLang="en-US" sz="1600">
                <a:solidFill>
                  <a:srgbClr val="FF0000"/>
                </a:solidFill>
              </a:rPr>
              <a:t>, </a:t>
            </a:r>
            <a:r>
              <a:rPr lang="en-US" altLang="en-US" sz="1600">
                <a:solidFill>
                  <a:schemeClr val="accent2"/>
                </a:solidFill>
              </a:rPr>
              <a:t>TM</a:t>
            </a:r>
            <a:r>
              <a:rPr lang="en-US" altLang="en-US" sz="1600" baseline="-25000">
                <a:solidFill>
                  <a:schemeClr val="accent2"/>
                </a:solidFill>
              </a:rPr>
              <a:t>11</a:t>
            </a:r>
            <a:r>
              <a:rPr lang="en-US" altLang="en-US" sz="1600">
                <a:solidFill>
                  <a:srgbClr val="FF0000"/>
                </a:solidFill>
              </a:rPr>
              <a:t>, </a:t>
            </a:r>
            <a:r>
              <a:rPr lang="en-US" altLang="en-US" sz="1600">
                <a:solidFill>
                  <a:srgbClr val="009900"/>
                </a:solidFill>
              </a:rPr>
              <a:t>TM</a:t>
            </a:r>
            <a:r>
              <a:rPr lang="en-US" altLang="en-US" sz="1600" baseline="-25000">
                <a:solidFill>
                  <a:srgbClr val="009900"/>
                </a:solidFill>
              </a:rPr>
              <a:t>21</a:t>
            </a:r>
          </a:p>
        </p:txBody>
      </p:sp>
      <p:sp>
        <p:nvSpPr>
          <p:cNvPr id="48155" name="Text Box 27"/>
          <p:cNvSpPr txBox="1">
            <a:spLocks noChangeArrowheads="1"/>
          </p:cNvSpPr>
          <p:nvPr/>
        </p:nvSpPr>
        <p:spPr bwMode="auto">
          <a:xfrm>
            <a:off x="3095863" y="6096000"/>
            <a:ext cx="8114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chemeClr val="tx1"/>
                </a:solidFill>
              </a:rPr>
              <a:t>Time, [s]</a:t>
            </a:r>
          </a:p>
        </p:txBody>
      </p:sp>
    </p:spTree>
    <p:extLst>
      <p:ext uri="{BB962C8B-B14F-4D97-AF65-F5344CB8AC3E}">
        <p14:creationId xmlns:p14="http://schemas.microsoft.com/office/powerpoint/2010/main" val="349475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6ED77A2-7A20-485F-94EE-D88C11AC737E}" type="slidenum">
              <a:rPr lang="en-GB" altLang="en-US"/>
              <a:pPr/>
              <a:t>31</a:t>
            </a:fld>
            <a:endParaRPr lang="en-GB" altLang="en-US"/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392591" y="2"/>
            <a:ext cx="4854512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Monopole Mode Coupling due to Mechanical Errors</a:t>
            </a:r>
            <a:endParaRPr lang="en-GB" altLang="en-US" sz="1800">
              <a:latin typeface="Arial" pitchFamily="34" charset="0"/>
            </a:endParaRP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953615" y="1143000"/>
            <a:ext cx="1207680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Slot Rotation</a:t>
            </a:r>
          </a:p>
        </p:txBody>
      </p:sp>
      <p:sp>
        <p:nvSpPr>
          <p:cNvPr id="51228" name="Text Box 28"/>
          <p:cNvSpPr txBox="1">
            <a:spLocks noChangeArrowheads="1"/>
          </p:cNvSpPr>
          <p:nvPr/>
        </p:nvSpPr>
        <p:spPr bwMode="auto">
          <a:xfrm>
            <a:off x="7014987" y="1143000"/>
            <a:ext cx="899904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Slot Shift</a:t>
            </a:r>
          </a:p>
        </p:txBody>
      </p:sp>
      <p:pic>
        <p:nvPicPr>
          <p:cNvPr id="51254" name="Picture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499" y="4419603"/>
            <a:ext cx="2531779" cy="180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6" name="Picture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896" y="4495800"/>
            <a:ext cx="2503940" cy="179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7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91" y="1524000"/>
            <a:ext cx="2648991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6" name="Picture 6" descr="c13_TM01_rot1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810"/>
          <a:stretch>
            <a:fillRect/>
          </a:stretch>
        </p:blipFill>
        <p:spPr bwMode="auto">
          <a:xfrm>
            <a:off x="474708" y="1524000"/>
            <a:ext cx="2439475" cy="18430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10" name="Line 10"/>
          <p:cNvSpPr>
            <a:spLocks noChangeShapeType="1"/>
          </p:cNvSpPr>
          <p:nvPr/>
        </p:nvSpPr>
        <p:spPr bwMode="auto">
          <a:xfrm rot="480000" flipV="1">
            <a:off x="1387499" y="2432053"/>
            <a:ext cx="142119" cy="4763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1388962" y="2438400"/>
            <a:ext cx="0" cy="5032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 flipH="1">
            <a:off x="1248308" y="2438400"/>
            <a:ext cx="140654" cy="45720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318636" y="2819403"/>
            <a:ext cx="364823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chemeClr val="accent2"/>
                </a:solidFill>
                <a:latin typeface="Arial Unicode MS" pitchFamily="34" charset="-128"/>
              </a:rPr>
              <a:t>H</a:t>
            </a:r>
            <a:r>
              <a:rPr lang="el-GR" altLang="en-US" sz="1200" baseline="-25000">
                <a:solidFill>
                  <a:schemeClr val="accent2"/>
                </a:solidFill>
                <a:latin typeface="Arial Unicode MS" pitchFamily="34" charset="-128"/>
              </a:rPr>
              <a:t>φ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1318636" y="2057400"/>
            <a:ext cx="36482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rgbClr val="FF0000"/>
                </a:solidFill>
                <a:latin typeface="Arial Unicode MS" pitchFamily="34" charset="-128"/>
              </a:rPr>
              <a:t>H</a:t>
            </a:r>
            <a:r>
              <a:rPr lang="en-US" altLang="en-US" sz="1200" baseline="-25000">
                <a:solidFill>
                  <a:srgbClr val="FF0000"/>
                </a:solidFill>
                <a:latin typeface="Arial Unicode MS" pitchFamily="34" charset="-128"/>
              </a:rPr>
              <a:t>z</a:t>
            </a:r>
            <a:endParaRPr lang="en-US" altLang="en-US" sz="1200" baseline="-25000">
              <a:solidFill>
                <a:srgbClr val="FF0000"/>
              </a:solidFill>
            </a:endParaRPr>
          </a:p>
        </p:txBody>
      </p:sp>
      <p:sp>
        <p:nvSpPr>
          <p:cNvPr id="51258" name="Line 58"/>
          <p:cNvSpPr>
            <a:spLocks noChangeShapeType="1"/>
          </p:cNvSpPr>
          <p:nvPr/>
        </p:nvSpPr>
        <p:spPr bwMode="auto">
          <a:xfrm rot="5400000" flipV="1">
            <a:off x="858515" y="1925686"/>
            <a:ext cx="20638" cy="1350868"/>
          </a:xfrm>
          <a:prstGeom prst="line">
            <a:avLst/>
          </a:prstGeom>
          <a:noFill/>
          <a:ln w="1587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9" name="Line 59"/>
          <p:cNvSpPr>
            <a:spLocks noChangeShapeType="1"/>
          </p:cNvSpPr>
          <p:nvPr/>
        </p:nvSpPr>
        <p:spPr bwMode="auto">
          <a:xfrm rot="16200000" flipH="1">
            <a:off x="682754" y="2025246"/>
            <a:ext cx="76200" cy="1054908"/>
          </a:xfrm>
          <a:prstGeom prst="line">
            <a:avLst/>
          </a:prstGeom>
          <a:noFill/>
          <a:ln w="15875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1260" name="Group 60"/>
          <p:cNvGrpSpPr>
            <a:grpSpLocks/>
          </p:cNvGrpSpPr>
          <p:nvPr/>
        </p:nvGrpSpPr>
        <p:grpSpPr bwMode="auto">
          <a:xfrm>
            <a:off x="634410" y="2151066"/>
            <a:ext cx="87909" cy="522287"/>
            <a:chOff x="3064" y="1081"/>
            <a:chExt cx="57" cy="308"/>
          </a:xfrm>
        </p:grpSpPr>
        <p:sp>
          <p:nvSpPr>
            <p:cNvPr id="51261" name="Arc 61"/>
            <p:cNvSpPr>
              <a:spLocks/>
            </p:cNvSpPr>
            <p:nvPr/>
          </p:nvSpPr>
          <p:spPr bwMode="auto">
            <a:xfrm rot="-5631833">
              <a:off x="3017" y="1128"/>
              <a:ext cx="141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115 w 16922"/>
                <a:gd name="T1" fmla="*/ 0 h 21600"/>
                <a:gd name="T2" fmla="*/ 16922 w 16922"/>
                <a:gd name="T3" fmla="*/ 8176 h 21600"/>
                <a:gd name="T4" fmla="*/ 0 w 1692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22" h="21600" fill="none" extrusionOk="0">
                  <a:moveTo>
                    <a:pt x="114" y="0"/>
                  </a:moveTo>
                  <a:cubicBezTo>
                    <a:pt x="6667" y="35"/>
                    <a:pt x="12849" y="3042"/>
                    <a:pt x="16922" y="8175"/>
                  </a:cubicBezTo>
                </a:path>
                <a:path w="16922" h="21600" stroke="0" extrusionOk="0">
                  <a:moveTo>
                    <a:pt x="114" y="0"/>
                  </a:moveTo>
                  <a:cubicBezTo>
                    <a:pt x="6667" y="35"/>
                    <a:pt x="12849" y="3042"/>
                    <a:pt x="16922" y="817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62" name="Arc 62"/>
            <p:cNvSpPr>
              <a:spLocks/>
            </p:cNvSpPr>
            <p:nvPr/>
          </p:nvSpPr>
          <p:spPr bwMode="auto">
            <a:xfrm rot="16200000" flipH="1">
              <a:off x="3026" y="1295"/>
              <a:ext cx="141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115 w 16922"/>
                <a:gd name="T1" fmla="*/ 0 h 21600"/>
                <a:gd name="T2" fmla="*/ 16922 w 16922"/>
                <a:gd name="T3" fmla="*/ 8176 h 21600"/>
                <a:gd name="T4" fmla="*/ 0 w 1692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22" h="21600" fill="none" extrusionOk="0">
                  <a:moveTo>
                    <a:pt x="114" y="0"/>
                  </a:moveTo>
                  <a:cubicBezTo>
                    <a:pt x="6667" y="35"/>
                    <a:pt x="12849" y="3042"/>
                    <a:pt x="16922" y="8175"/>
                  </a:cubicBezTo>
                </a:path>
                <a:path w="16922" h="21600" stroke="0" extrusionOk="0">
                  <a:moveTo>
                    <a:pt x="114" y="0"/>
                  </a:moveTo>
                  <a:cubicBezTo>
                    <a:pt x="6667" y="35"/>
                    <a:pt x="12849" y="3042"/>
                    <a:pt x="16922" y="817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3" name="Text Box 63"/>
          <p:cNvSpPr txBox="1">
            <a:spLocks noChangeArrowheads="1"/>
          </p:cNvSpPr>
          <p:nvPr/>
        </p:nvSpPr>
        <p:spPr bwMode="auto">
          <a:xfrm>
            <a:off x="334054" y="1981200"/>
            <a:ext cx="46445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rgbClr val="0066FF"/>
                </a:solidFill>
                <a:latin typeface="Arial Unicode MS" pitchFamily="34" charset="-128"/>
              </a:rPr>
              <a:t>∆</a:t>
            </a:r>
            <a:r>
              <a:rPr lang="el-GR" altLang="en-US" sz="1200">
                <a:solidFill>
                  <a:srgbClr val="0066FF"/>
                </a:solidFill>
                <a:latin typeface="Arial Unicode MS" pitchFamily="34" charset="-128"/>
              </a:rPr>
              <a:t>α</a:t>
            </a:r>
            <a:endParaRPr lang="en-US" altLang="en-US" sz="1200" baseline="-25000"/>
          </a:p>
        </p:txBody>
      </p:sp>
      <p:sp>
        <p:nvSpPr>
          <p:cNvPr id="51264" name="Text Box 64"/>
          <p:cNvSpPr txBox="1">
            <a:spLocks noChangeArrowheads="1"/>
          </p:cNvSpPr>
          <p:nvPr/>
        </p:nvSpPr>
        <p:spPr bwMode="auto">
          <a:xfrm>
            <a:off x="3511264" y="1143000"/>
            <a:ext cx="2241617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accent2"/>
                </a:solidFill>
                <a:latin typeface="Arial" pitchFamily="34" charset="0"/>
              </a:rPr>
              <a:t>Strong Magnetic Coupling</a:t>
            </a:r>
          </a:p>
        </p:txBody>
      </p:sp>
      <p:sp>
        <p:nvSpPr>
          <p:cNvPr id="51265" name="AutoShape 65"/>
          <p:cNvSpPr>
            <a:spLocks noChangeArrowheads="1"/>
          </p:cNvSpPr>
          <p:nvPr/>
        </p:nvSpPr>
        <p:spPr bwMode="auto">
          <a:xfrm>
            <a:off x="2833601" y="2286000"/>
            <a:ext cx="421963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76" name="Group 76"/>
          <p:cNvGrpSpPr>
            <a:grpSpLocks/>
          </p:cNvGrpSpPr>
          <p:nvPr/>
        </p:nvGrpSpPr>
        <p:grpSpPr bwMode="auto">
          <a:xfrm>
            <a:off x="5838622" y="1447800"/>
            <a:ext cx="2742760" cy="1981200"/>
            <a:chOff x="3854" y="576"/>
            <a:chExt cx="1872" cy="1248"/>
          </a:xfrm>
        </p:grpSpPr>
        <p:pic>
          <p:nvPicPr>
            <p:cNvPr id="51221" name="Picture 21" descr="c13_TM01_shift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71" t="25627" r="2609" b="35558"/>
            <a:stretch>
              <a:fillRect/>
            </a:stretch>
          </p:blipFill>
          <p:spPr bwMode="auto">
            <a:xfrm>
              <a:off x="4190" y="576"/>
              <a:ext cx="1536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4190" y="934"/>
              <a:ext cx="317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6634" tIns="23317" rIns="46634" bIns="23317"/>
            <a:lstStyle/>
            <a:p>
              <a:pPr algn="ctr"/>
              <a:r>
                <a:rPr lang="en-US" altLang="en-US" sz="1200">
                  <a:solidFill>
                    <a:srgbClr val="0066FF"/>
                  </a:solidFill>
                  <a:latin typeface="Arial Unicode MS" pitchFamily="34" charset="-128"/>
                </a:rPr>
                <a:t>~∆</a:t>
              </a:r>
              <a:r>
                <a:rPr lang="el-GR" altLang="en-US" sz="1200">
                  <a:solidFill>
                    <a:srgbClr val="0066FF"/>
                  </a:solidFill>
                  <a:latin typeface="Arial Unicode MS" pitchFamily="34" charset="-128"/>
                </a:rPr>
                <a:t>α</a:t>
              </a:r>
              <a:r>
                <a:rPr lang="en-US" altLang="en-US" sz="1200" baseline="-25000">
                  <a:solidFill>
                    <a:srgbClr val="0066FF"/>
                  </a:solidFill>
                  <a:latin typeface="Arial Unicode MS" pitchFamily="34" charset="-128"/>
                </a:rPr>
                <a:t>x</a:t>
              </a:r>
              <a:endParaRPr lang="en-US" altLang="en-US" sz="1200" baseline="-25000"/>
            </a:p>
          </p:txBody>
        </p:sp>
        <p:sp>
          <p:nvSpPr>
            <p:cNvPr id="51222" name="Line 22"/>
            <p:cNvSpPr>
              <a:spLocks noChangeShapeType="1"/>
            </p:cNvSpPr>
            <p:nvPr/>
          </p:nvSpPr>
          <p:spPr bwMode="auto">
            <a:xfrm rot="5400000" flipH="1" flipV="1">
              <a:off x="4614" y="745"/>
              <a:ext cx="73" cy="92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3" name="Line 23"/>
            <p:cNvSpPr>
              <a:spLocks noChangeShapeType="1"/>
            </p:cNvSpPr>
            <p:nvPr/>
          </p:nvSpPr>
          <p:spPr bwMode="auto">
            <a:xfrm rot="5400000" flipV="1">
              <a:off x="4644" y="753"/>
              <a:ext cx="13" cy="92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 rot="5400000">
              <a:off x="5180" y="1163"/>
              <a:ext cx="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5" name="Line 25"/>
            <p:cNvSpPr>
              <a:spLocks noChangeShapeType="1"/>
            </p:cNvSpPr>
            <p:nvPr/>
          </p:nvSpPr>
          <p:spPr bwMode="auto">
            <a:xfrm rot="5400000" flipH="1">
              <a:off x="5180" y="1236"/>
              <a:ext cx="6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6" name="Text Box 26"/>
            <p:cNvSpPr txBox="1">
              <a:spLocks noChangeArrowheads="1"/>
            </p:cNvSpPr>
            <p:nvPr/>
          </p:nvSpPr>
          <p:spPr bwMode="auto">
            <a:xfrm>
              <a:off x="5163" y="986"/>
              <a:ext cx="178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8289" tIns="24144" rIns="48289" bIns="24144"/>
            <a:lstStyle/>
            <a:p>
              <a:pPr algn="ctr"/>
              <a:r>
                <a:rPr lang="en-US" altLang="en-US" sz="1200">
                  <a:solidFill>
                    <a:srgbClr val="0066FF"/>
                  </a:solidFill>
                  <a:latin typeface="Arial Unicode MS" pitchFamily="34" charset="-128"/>
                </a:rPr>
                <a:t>∆x</a:t>
              </a:r>
              <a:endParaRPr lang="en-US" altLang="en-US" sz="1200"/>
            </a:p>
          </p:txBody>
        </p:sp>
        <p:sp>
          <p:nvSpPr>
            <p:cNvPr id="51232" name="Line 32"/>
            <p:cNvSpPr>
              <a:spLocks noChangeShapeType="1"/>
            </p:cNvSpPr>
            <p:nvPr/>
          </p:nvSpPr>
          <p:spPr bwMode="auto">
            <a:xfrm flipV="1">
              <a:off x="4958" y="1200"/>
              <a:ext cx="103" cy="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3" name="Line 33"/>
            <p:cNvSpPr>
              <a:spLocks noChangeShapeType="1"/>
            </p:cNvSpPr>
            <p:nvPr/>
          </p:nvSpPr>
          <p:spPr bwMode="auto">
            <a:xfrm>
              <a:off x="5059" y="1194"/>
              <a:ext cx="1" cy="3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4" name="Line 34"/>
            <p:cNvSpPr>
              <a:spLocks noChangeShapeType="1"/>
            </p:cNvSpPr>
            <p:nvPr/>
          </p:nvSpPr>
          <p:spPr bwMode="auto">
            <a:xfrm rot="300000" flipH="1">
              <a:off x="5006" y="1190"/>
              <a:ext cx="53" cy="307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7" name="Text Box 37"/>
            <p:cNvSpPr txBox="1">
              <a:spLocks noChangeArrowheads="1"/>
            </p:cNvSpPr>
            <p:nvPr/>
          </p:nvSpPr>
          <p:spPr bwMode="auto">
            <a:xfrm>
              <a:off x="4753" y="1344"/>
              <a:ext cx="266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6634" tIns="23317" rIns="46634" bIns="23317"/>
            <a:lstStyle/>
            <a:p>
              <a:pPr algn="ctr"/>
              <a:r>
                <a:rPr lang="en-US" altLang="en-US" sz="1200">
                  <a:solidFill>
                    <a:schemeClr val="accent2"/>
                  </a:solidFill>
                  <a:latin typeface="Arial Unicode MS" pitchFamily="34" charset="-128"/>
                </a:rPr>
                <a:t>H</a:t>
              </a:r>
              <a:r>
                <a:rPr lang="el-GR" altLang="en-US" sz="1200" baseline="-25000">
                  <a:solidFill>
                    <a:schemeClr val="accent2"/>
                  </a:solidFill>
                  <a:latin typeface="Arial Unicode MS" pitchFamily="34" charset="-128"/>
                </a:rPr>
                <a:t>φ</a:t>
              </a:r>
            </a:p>
          </p:txBody>
        </p:sp>
        <p:sp>
          <p:nvSpPr>
            <p:cNvPr id="51238" name="Text Box 38"/>
            <p:cNvSpPr txBox="1">
              <a:spLocks noChangeArrowheads="1"/>
            </p:cNvSpPr>
            <p:nvPr/>
          </p:nvSpPr>
          <p:spPr bwMode="auto">
            <a:xfrm>
              <a:off x="4856" y="986"/>
              <a:ext cx="265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6634" tIns="23317" rIns="46634" bIns="23317"/>
            <a:lstStyle/>
            <a:p>
              <a:pPr algn="ctr"/>
              <a:r>
                <a:rPr lang="en-US" altLang="en-US" sz="1200">
                  <a:solidFill>
                    <a:srgbClr val="FF0000"/>
                  </a:solidFill>
                  <a:latin typeface="Arial Unicode MS" pitchFamily="34" charset="-128"/>
                </a:rPr>
                <a:t>H</a:t>
              </a:r>
              <a:r>
                <a:rPr lang="en-US" altLang="en-US" sz="1200" baseline="-25000">
                  <a:solidFill>
                    <a:srgbClr val="FF0000"/>
                  </a:solidFill>
                  <a:latin typeface="Arial Unicode MS" pitchFamily="34" charset="-128"/>
                </a:rPr>
                <a:t>z</a:t>
              </a:r>
              <a:endParaRPr lang="en-US" altLang="en-US" sz="1200" baseline="-25000">
                <a:solidFill>
                  <a:srgbClr val="FF0000"/>
                </a:solidFill>
              </a:endParaRPr>
            </a:p>
          </p:txBody>
        </p:sp>
        <p:grpSp>
          <p:nvGrpSpPr>
            <p:cNvPr id="51246" name="Group 46"/>
            <p:cNvGrpSpPr>
              <a:grpSpLocks/>
            </p:cNvGrpSpPr>
            <p:nvPr/>
          </p:nvGrpSpPr>
          <p:grpSpPr bwMode="auto">
            <a:xfrm>
              <a:off x="4232" y="1063"/>
              <a:ext cx="60" cy="329"/>
              <a:chOff x="3064" y="1081"/>
              <a:chExt cx="57" cy="308"/>
            </a:xfrm>
          </p:grpSpPr>
          <p:sp>
            <p:nvSpPr>
              <p:cNvPr id="51244" name="Arc 44"/>
              <p:cNvSpPr>
                <a:spLocks/>
              </p:cNvSpPr>
              <p:nvPr/>
            </p:nvSpPr>
            <p:spPr bwMode="auto">
              <a:xfrm rot="-5631833">
                <a:off x="3017" y="1128"/>
                <a:ext cx="141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115 w 16922"/>
                  <a:gd name="T1" fmla="*/ 0 h 21600"/>
                  <a:gd name="T2" fmla="*/ 16922 w 16922"/>
                  <a:gd name="T3" fmla="*/ 8176 h 21600"/>
                  <a:gd name="T4" fmla="*/ 0 w 1692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22" h="21600" fill="none" extrusionOk="0">
                    <a:moveTo>
                      <a:pt x="114" y="0"/>
                    </a:moveTo>
                    <a:cubicBezTo>
                      <a:pt x="6667" y="35"/>
                      <a:pt x="12849" y="3042"/>
                      <a:pt x="16922" y="8175"/>
                    </a:cubicBezTo>
                  </a:path>
                  <a:path w="16922" h="21600" stroke="0" extrusionOk="0">
                    <a:moveTo>
                      <a:pt x="114" y="0"/>
                    </a:moveTo>
                    <a:cubicBezTo>
                      <a:pt x="6667" y="35"/>
                      <a:pt x="12849" y="3042"/>
                      <a:pt x="16922" y="817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5" name="Arc 45"/>
              <p:cNvSpPr>
                <a:spLocks/>
              </p:cNvSpPr>
              <p:nvPr/>
            </p:nvSpPr>
            <p:spPr bwMode="auto">
              <a:xfrm rot="16200000" flipH="1">
                <a:off x="3026" y="1295"/>
                <a:ext cx="141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115 w 16922"/>
                  <a:gd name="T1" fmla="*/ 0 h 21600"/>
                  <a:gd name="T2" fmla="*/ 16922 w 16922"/>
                  <a:gd name="T3" fmla="*/ 8176 h 21600"/>
                  <a:gd name="T4" fmla="*/ 0 w 16922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22" h="21600" fill="none" extrusionOk="0">
                    <a:moveTo>
                      <a:pt x="114" y="0"/>
                    </a:moveTo>
                    <a:cubicBezTo>
                      <a:pt x="6667" y="35"/>
                      <a:pt x="12849" y="3042"/>
                      <a:pt x="16922" y="8175"/>
                    </a:cubicBezTo>
                  </a:path>
                  <a:path w="16922" h="21600" stroke="0" extrusionOk="0">
                    <a:moveTo>
                      <a:pt x="114" y="0"/>
                    </a:moveTo>
                    <a:cubicBezTo>
                      <a:pt x="6667" y="35"/>
                      <a:pt x="12849" y="3042"/>
                      <a:pt x="16922" y="817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66" name="AutoShape 66"/>
            <p:cNvSpPr>
              <a:spLocks noChangeArrowheads="1"/>
            </p:cNvSpPr>
            <p:nvPr/>
          </p:nvSpPr>
          <p:spPr bwMode="auto">
            <a:xfrm flipH="1">
              <a:off x="3854" y="1008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B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7" name="Text Box 67"/>
          <p:cNvSpPr txBox="1">
            <a:spLocks noChangeArrowheads="1"/>
          </p:cNvSpPr>
          <p:nvPr/>
        </p:nvSpPr>
        <p:spPr bwMode="auto">
          <a:xfrm>
            <a:off x="1168923" y="4114800"/>
            <a:ext cx="769739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Slot Tilt</a:t>
            </a:r>
          </a:p>
        </p:txBody>
      </p:sp>
      <p:sp>
        <p:nvSpPr>
          <p:cNvPr id="51268" name="Text Box 68"/>
          <p:cNvSpPr txBox="1">
            <a:spLocks noChangeArrowheads="1"/>
          </p:cNvSpPr>
          <p:nvPr/>
        </p:nvSpPr>
        <p:spPr bwMode="auto">
          <a:xfrm>
            <a:off x="3951079" y="4114800"/>
            <a:ext cx="2031560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accent2"/>
                </a:solidFill>
                <a:latin typeface="Arial" pitchFamily="34" charset="0"/>
              </a:rPr>
              <a:t>Weak Electric Coupling</a:t>
            </a:r>
          </a:p>
        </p:txBody>
      </p:sp>
      <p:sp>
        <p:nvSpPr>
          <p:cNvPr id="51269" name="Text Box 69"/>
          <p:cNvSpPr txBox="1">
            <a:spLocks noChangeArrowheads="1"/>
          </p:cNvSpPr>
          <p:nvPr/>
        </p:nvSpPr>
        <p:spPr bwMode="auto">
          <a:xfrm>
            <a:off x="6591211" y="4114800"/>
            <a:ext cx="2169418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accent2"/>
                </a:solidFill>
                <a:latin typeface="Arial" pitchFamily="34" charset="0"/>
              </a:rPr>
              <a:t>Weak Magnetic Coupling</a:t>
            </a:r>
          </a:p>
        </p:txBody>
      </p:sp>
      <p:sp>
        <p:nvSpPr>
          <p:cNvPr id="51270" name="Text Box 70"/>
          <p:cNvSpPr txBox="1">
            <a:spLocks noChangeArrowheads="1"/>
          </p:cNvSpPr>
          <p:nvPr/>
        </p:nvSpPr>
        <p:spPr bwMode="auto">
          <a:xfrm>
            <a:off x="6049604" y="5029200"/>
            <a:ext cx="300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accent2"/>
                </a:solidFill>
              </a:rPr>
              <a:t>+</a:t>
            </a:r>
          </a:p>
        </p:txBody>
      </p:sp>
      <p:sp>
        <p:nvSpPr>
          <p:cNvPr id="51271" name="Text Box 71"/>
          <p:cNvSpPr txBox="1">
            <a:spLocks noChangeArrowheads="1"/>
          </p:cNvSpPr>
          <p:nvPr/>
        </p:nvSpPr>
        <p:spPr bwMode="auto">
          <a:xfrm>
            <a:off x="142120" y="3505202"/>
            <a:ext cx="86502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>
                <a:solidFill>
                  <a:schemeClr val="tx1"/>
                </a:solidFill>
              </a:rPr>
              <a:t>2.	Slot tilt causes the non zero projection of TM</a:t>
            </a:r>
            <a:r>
              <a:rPr lang="en-US" altLang="en-US" sz="1200" baseline="-25000">
                <a:solidFill>
                  <a:schemeClr val="tx1"/>
                </a:solidFill>
              </a:rPr>
              <a:t>01</a:t>
            </a:r>
            <a:r>
              <a:rPr lang="en-US" altLang="en-US" sz="1200">
                <a:solidFill>
                  <a:schemeClr val="tx1"/>
                </a:solidFill>
              </a:rPr>
              <a:t>  azimuth magnetic</a:t>
            </a:r>
            <a:r>
              <a:rPr lang="ru-RU" altLang="en-US" sz="1200">
                <a:solidFill>
                  <a:schemeClr val="tx1"/>
                </a:solidFill>
              </a:rPr>
              <a:t> </a:t>
            </a:r>
            <a:r>
              <a:rPr lang="en-US" altLang="en-US" sz="1200">
                <a:solidFill>
                  <a:schemeClr val="tx1"/>
                </a:solidFill>
              </a:rPr>
              <a:t> (H</a:t>
            </a:r>
            <a:r>
              <a:rPr lang="el-GR" altLang="en-US" sz="1200" baseline="-25000">
                <a:solidFill>
                  <a:schemeClr val="tx1"/>
                </a:solidFill>
              </a:rPr>
              <a:t>φ</a:t>
            </a:r>
            <a:r>
              <a:rPr lang="en-US" altLang="en-US" sz="1200">
                <a:solidFill>
                  <a:schemeClr val="tx1"/>
                </a:solidFill>
              </a:rPr>
              <a:t>) and longitudinal electric  (E</a:t>
            </a:r>
            <a:r>
              <a:rPr lang="en-US" altLang="en-US" sz="1200" baseline="-25000">
                <a:solidFill>
                  <a:schemeClr val="tx1"/>
                </a:solidFill>
              </a:rPr>
              <a:t>z</a:t>
            </a:r>
            <a:r>
              <a:rPr lang="en-US" altLang="en-US" sz="1200">
                <a:solidFill>
                  <a:schemeClr val="tx1"/>
                </a:solidFill>
              </a:rPr>
              <a:t>) filelds components  in the cavity to a transverse  (H</a:t>
            </a:r>
            <a:r>
              <a:rPr lang="en-US" altLang="en-US" sz="1200" baseline="-25000">
                <a:solidFill>
                  <a:schemeClr val="tx1"/>
                </a:solidFill>
              </a:rPr>
              <a:t>x</a:t>
            </a:r>
            <a:r>
              <a:rPr lang="en-US" altLang="en-US" sz="1200">
                <a:solidFill>
                  <a:schemeClr val="tx1"/>
                </a:solidFill>
              </a:rPr>
              <a:t>) and vertical (E</a:t>
            </a:r>
            <a:r>
              <a:rPr lang="en-US" altLang="en-US" sz="1200" baseline="-25000">
                <a:solidFill>
                  <a:schemeClr val="tx1"/>
                </a:solidFill>
              </a:rPr>
              <a:t>y</a:t>
            </a:r>
            <a:r>
              <a:rPr lang="en-US" altLang="en-US" sz="1200">
                <a:solidFill>
                  <a:schemeClr val="tx1"/>
                </a:solidFill>
              </a:rPr>
              <a:t>) components of TE</a:t>
            </a:r>
            <a:r>
              <a:rPr lang="en-US" altLang="en-US" sz="1200" baseline="-25000">
                <a:solidFill>
                  <a:schemeClr val="tx1"/>
                </a:solidFill>
              </a:rPr>
              <a:t>10</a:t>
            </a:r>
            <a:r>
              <a:rPr lang="en-US" altLang="en-US" sz="1200">
                <a:solidFill>
                  <a:schemeClr val="tx1"/>
                </a:solidFill>
              </a:rPr>
              <a:t> mode in the waveguide. Because both H</a:t>
            </a:r>
            <a:r>
              <a:rPr lang="en-US" altLang="en-US" sz="1200" baseline="-25000">
                <a:solidFill>
                  <a:schemeClr val="tx1"/>
                </a:solidFill>
              </a:rPr>
              <a:t>x</a:t>
            </a:r>
            <a:r>
              <a:rPr lang="en-US" altLang="en-US" sz="1200">
                <a:solidFill>
                  <a:schemeClr val="tx1"/>
                </a:solidFill>
              </a:rPr>
              <a:t> and E</a:t>
            </a:r>
            <a:r>
              <a:rPr lang="en-US" altLang="en-US" sz="1200" baseline="-25000">
                <a:solidFill>
                  <a:schemeClr val="tx1"/>
                </a:solidFill>
              </a:rPr>
              <a:t>y</a:t>
            </a:r>
            <a:r>
              <a:rPr lang="en-US" altLang="en-US" sz="1200">
                <a:solidFill>
                  <a:schemeClr val="tx1"/>
                </a:solidFill>
              </a:rPr>
              <a:t> are close to zero near the waveguide wall tilt error causes the weak electric and weak magnetic coupling of monopole mode to waveguide. </a:t>
            </a:r>
          </a:p>
        </p:txBody>
      </p:sp>
      <p:pic>
        <p:nvPicPr>
          <p:cNvPr id="51278" name="Picture 7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72"/>
          <a:stretch>
            <a:fillRect/>
          </a:stretch>
        </p:blipFill>
        <p:spPr bwMode="auto">
          <a:xfrm>
            <a:off x="493757" y="4495800"/>
            <a:ext cx="2180143" cy="16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281" name="Group 81"/>
          <p:cNvGrpSpPr>
            <a:grpSpLocks/>
          </p:cNvGrpSpPr>
          <p:nvPr/>
        </p:nvGrpSpPr>
        <p:grpSpPr bwMode="auto">
          <a:xfrm>
            <a:off x="943556" y="5548313"/>
            <a:ext cx="1828507" cy="381000"/>
            <a:chOff x="625" y="3456"/>
            <a:chExt cx="1248" cy="240"/>
          </a:xfrm>
        </p:grpSpPr>
        <p:sp>
          <p:nvSpPr>
            <p:cNvPr id="51279" name="Line 79"/>
            <p:cNvSpPr>
              <a:spLocks noChangeShapeType="1"/>
            </p:cNvSpPr>
            <p:nvPr/>
          </p:nvSpPr>
          <p:spPr bwMode="auto">
            <a:xfrm rot="5400000" flipV="1">
              <a:off x="1249" y="3072"/>
              <a:ext cx="0" cy="124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80" name="Line 80"/>
            <p:cNvSpPr>
              <a:spLocks noChangeShapeType="1"/>
            </p:cNvSpPr>
            <p:nvPr/>
          </p:nvSpPr>
          <p:spPr bwMode="auto">
            <a:xfrm rot="5400000" flipH="1" flipV="1">
              <a:off x="1129" y="2952"/>
              <a:ext cx="240" cy="1248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82" name="Arc 82"/>
          <p:cNvSpPr>
            <a:spLocks/>
          </p:cNvSpPr>
          <p:nvPr/>
        </p:nvSpPr>
        <p:spPr bwMode="auto">
          <a:xfrm rot="-388751">
            <a:off x="2389659" y="5594353"/>
            <a:ext cx="181679" cy="320675"/>
          </a:xfrm>
          <a:custGeom>
            <a:avLst/>
            <a:gdLst>
              <a:gd name="G0" fmla="+- 0 0 0"/>
              <a:gd name="G1" fmla="+- 15636 0 0"/>
              <a:gd name="G2" fmla="+- 21600 0 0"/>
              <a:gd name="T0" fmla="*/ 14903 w 21600"/>
              <a:gd name="T1" fmla="*/ 0 h 30087"/>
              <a:gd name="T2" fmla="*/ 16054 w 21600"/>
              <a:gd name="T3" fmla="*/ 30087 h 30087"/>
              <a:gd name="T4" fmla="*/ 0 w 21600"/>
              <a:gd name="T5" fmla="*/ 15636 h 30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087" fill="none" extrusionOk="0">
                <a:moveTo>
                  <a:pt x="14902" y="0"/>
                </a:moveTo>
                <a:cubicBezTo>
                  <a:pt x="19179" y="4076"/>
                  <a:pt x="21600" y="9727"/>
                  <a:pt x="21600" y="15636"/>
                </a:cubicBezTo>
                <a:cubicBezTo>
                  <a:pt x="21600" y="20972"/>
                  <a:pt x="19624" y="26120"/>
                  <a:pt x="16053" y="30086"/>
                </a:cubicBezTo>
              </a:path>
              <a:path w="21600" h="30087" stroke="0" extrusionOk="0">
                <a:moveTo>
                  <a:pt x="14902" y="0"/>
                </a:moveTo>
                <a:cubicBezTo>
                  <a:pt x="19179" y="4076"/>
                  <a:pt x="21600" y="9727"/>
                  <a:pt x="21600" y="15636"/>
                </a:cubicBezTo>
                <a:cubicBezTo>
                  <a:pt x="21600" y="20972"/>
                  <a:pt x="19624" y="26120"/>
                  <a:pt x="16053" y="30086"/>
                </a:cubicBezTo>
                <a:lnTo>
                  <a:pt x="0" y="1563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3" name="Text Box 83"/>
          <p:cNvSpPr txBox="1">
            <a:spLocks noChangeArrowheads="1"/>
          </p:cNvSpPr>
          <p:nvPr/>
        </p:nvSpPr>
        <p:spPr bwMode="auto">
          <a:xfrm>
            <a:off x="2657515" y="5562602"/>
            <a:ext cx="3946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400">
                <a:solidFill>
                  <a:srgbClr val="0066FF"/>
                </a:solidFill>
                <a:latin typeface="Arial Unicode MS" pitchFamily="34" charset="-128"/>
                <a:sym typeface="Symbol" pitchFamily="18" charset="2"/>
              </a:rPr>
              <a:t>∆</a:t>
            </a:r>
            <a:r>
              <a:rPr lang="el-GR" altLang="en-US" sz="1400">
                <a:solidFill>
                  <a:srgbClr val="0066FF"/>
                </a:solidFill>
                <a:latin typeface="Arial Unicode MS" pitchFamily="34" charset="-128"/>
                <a:sym typeface="Symbol" pitchFamily="18" charset="2"/>
              </a:rPr>
              <a:t>θ</a:t>
            </a:r>
          </a:p>
        </p:txBody>
      </p:sp>
      <p:sp>
        <p:nvSpPr>
          <p:cNvPr id="51284" name="Line 84"/>
          <p:cNvSpPr>
            <a:spLocks noChangeShapeType="1"/>
          </p:cNvSpPr>
          <p:nvPr/>
        </p:nvSpPr>
        <p:spPr bwMode="auto">
          <a:xfrm>
            <a:off x="961138" y="5943600"/>
            <a:ext cx="0" cy="304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5" name="Text Box 85"/>
          <p:cNvSpPr txBox="1">
            <a:spLocks noChangeArrowheads="1"/>
          </p:cNvSpPr>
          <p:nvPr/>
        </p:nvSpPr>
        <p:spPr bwMode="auto">
          <a:xfrm>
            <a:off x="915719" y="6096003"/>
            <a:ext cx="36482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chemeClr val="accent2"/>
                </a:solidFill>
                <a:latin typeface="Arial Unicode MS" pitchFamily="34" charset="-128"/>
              </a:rPr>
              <a:t>H</a:t>
            </a:r>
            <a:r>
              <a:rPr lang="el-GR" altLang="en-US" sz="1200" baseline="-25000">
                <a:solidFill>
                  <a:schemeClr val="accent2"/>
                </a:solidFill>
                <a:latin typeface="Arial Unicode MS" pitchFamily="34" charset="-128"/>
              </a:rPr>
              <a:t>φ</a:t>
            </a:r>
          </a:p>
        </p:txBody>
      </p:sp>
      <p:sp>
        <p:nvSpPr>
          <p:cNvPr id="51286" name="Line 86"/>
          <p:cNvSpPr>
            <a:spLocks noChangeShapeType="1"/>
          </p:cNvSpPr>
          <p:nvPr/>
        </p:nvSpPr>
        <p:spPr bwMode="auto">
          <a:xfrm flipH="1">
            <a:off x="634410" y="5943600"/>
            <a:ext cx="351636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7" name="Text Box 87"/>
          <p:cNvSpPr txBox="1">
            <a:spLocks noChangeArrowheads="1"/>
          </p:cNvSpPr>
          <p:nvPr/>
        </p:nvSpPr>
        <p:spPr bwMode="auto">
          <a:xfrm>
            <a:off x="493756" y="5638803"/>
            <a:ext cx="364822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rgbClr val="009900"/>
                </a:solidFill>
                <a:latin typeface="Arial Unicode MS" pitchFamily="34" charset="-128"/>
              </a:rPr>
              <a:t>E</a:t>
            </a:r>
            <a:r>
              <a:rPr lang="en-US" altLang="en-US" sz="1200" baseline="-25000">
                <a:solidFill>
                  <a:srgbClr val="009900"/>
                </a:solidFill>
                <a:latin typeface="Arial Unicode MS" pitchFamily="34" charset="-128"/>
              </a:rPr>
              <a:t>y</a:t>
            </a:r>
            <a:endParaRPr lang="el-GR" altLang="en-US" sz="1200" baseline="-25000">
              <a:solidFill>
                <a:srgbClr val="009900"/>
              </a:solidFill>
              <a:latin typeface="Arial Unicode MS" pitchFamily="34" charset="-128"/>
            </a:endParaRPr>
          </a:p>
        </p:txBody>
      </p:sp>
      <p:sp>
        <p:nvSpPr>
          <p:cNvPr id="51288" name="Line 88"/>
          <p:cNvSpPr>
            <a:spLocks noChangeShapeType="1"/>
          </p:cNvSpPr>
          <p:nvPr/>
        </p:nvSpPr>
        <p:spPr bwMode="auto">
          <a:xfrm rot="21000000">
            <a:off x="1188238" y="5857875"/>
            <a:ext cx="218307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9" name="Line 89"/>
          <p:cNvSpPr>
            <a:spLocks noChangeShapeType="1"/>
          </p:cNvSpPr>
          <p:nvPr/>
        </p:nvSpPr>
        <p:spPr bwMode="auto">
          <a:xfrm rot="21000000" flipH="1" flipV="1">
            <a:off x="1409476" y="5788025"/>
            <a:ext cx="2930" cy="30480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0" name="Text Box 90"/>
          <p:cNvSpPr txBox="1">
            <a:spLocks noChangeArrowheads="1"/>
          </p:cNvSpPr>
          <p:nvPr/>
        </p:nvSpPr>
        <p:spPr bwMode="auto">
          <a:xfrm>
            <a:off x="1478338" y="5943600"/>
            <a:ext cx="36482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rgbClr val="FF0000"/>
                </a:solidFill>
                <a:latin typeface="Arial Unicode MS" pitchFamily="34" charset="-128"/>
              </a:rPr>
              <a:t>E</a:t>
            </a:r>
            <a:r>
              <a:rPr lang="en-US" altLang="en-US" sz="1200" baseline="-25000">
                <a:solidFill>
                  <a:srgbClr val="FF0000"/>
                </a:solidFill>
                <a:latin typeface="Arial Unicode MS" pitchFamily="34" charset="-128"/>
              </a:rPr>
              <a:t>y</a:t>
            </a:r>
            <a:endParaRPr lang="en-US" altLang="en-US" sz="1200" baseline="-25000">
              <a:solidFill>
                <a:srgbClr val="FF0000"/>
              </a:solidFill>
            </a:endParaRPr>
          </a:p>
        </p:txBody>
      </p:sp>
      <p:sp>
        <p:nvSpPr>
          <p:cNvPr id="51291" name="Text Box 91"/>
          <p:cNvSpPr txBox="1">
            <a:spLocks noChangeArrowheads="1"/>
          </p:cNvSpPr>
          <p:nvPr/>
        </p:nvSpPr>
        <p:spPr bwMode="auto">
          <a:xfrm>
            <a:off x="1056375" y="5486400"/>
            <a:ext cx="36482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BCBC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6634" tIns="23317" rIns="46634" bIns="23317"/>
          <a:lstStyle/>
          <a:p>
            <a:pPr algn="ctr"/>
            <a:r>
              <a:rPr lang="en-US" altLang="en-US" sz="1200">
                <a:solidFill>
                  <a:srgbClr val="FF0000"/>
                </a:solidFill>
                <a:latin typeface="Arial Unicode MS" pitchFamily="34" charset="-128"/>
              </a:rPr>
              <a:t>H</a:t>
            </a:r>
            <a:r>
              <a:rPr lang="en-US" altLang="en-US" sz="1200" baseline="-25000">
                <a:solidFill>
                  <a:srgbClr val="FF0000"/>
                </a:solidFill>
                <a:latin typeface="Arial Unicode MS" pitchFamily="34" charset="-128"/>
              </a:rPr>
              <a:t>x</a:t>
            </a:r>
            <a:endParaRPr lang="en-US" altLang="en-US" sz="1200" baseline="-25000">
              <a:solidFill>
                <a:srgbClr val="FF0000"/>
              </a:solidFill>
            </a:endParaRPr>
          </a:p>
        </p:txBody>
      </p:sp>
      <p:sp>
        <p:nvSpPr>
          <p:cNvPr id="51292" name="Rectangle 92"/>
          <p:cNvSpPr>
            <a:spLocks noChangeArrowheads="1"/>
          </p:cNvSpPr>
          <p:nvPr/>
        </p:nvSpPr>
        <p:spPr bwMode="auto">
          <a:xfrm>
            <a:off x="282775" y="533402"/>
            <a:ext cx="84392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marL="27432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marL="32004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marL="36576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marL="4114800" indent="-457200"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buFont typeface="Times New Roman" pitchFamily="18" charset="0"/>
              <a:buAutoNum type="arabicPeriod"/>
            </a:pPr>
            <a:r>
              <a:rPr lang="en-US" altLang="en-US" sz="1200">
                <a:solidFill>
                  <a:schemeClr val="tx1"/>
                </a:solidFill>
              </a:rPr>
              <a:t>Slot rotation causes the non zero projection of TM01  azimuth magnetic</a:t>
            </a:r>
            <a:r>
              <a:rPr lang="ru-RU" altLang="en-US" sz="1200">
                <a:solidFill>
                  <a:schemeClr val="tx1"/>
                </a:solidFill>
              </a:rPr>
              <a:t> </a:t>
            </a:r>
            <a:r>
              <a:rPr lang="en-US" altLang="en-US" sz="1200">
                <a:solidFill>
                  <a:schemeClr val="tx1"/>
                </a:solidFill>
              </a:rPr>
              <a:t>field</a:t>
            </a:r>
            <a:r>
              <a:rPr lang="en-US" altLang="en-US" sz="1200">
                <a:solidFill>
                  <a:schemeClr val="bg1"/>
                </a:solidFill>
              </a:rPr>
              <a:t>  </a:t>
            </a:r>
            <a:r>
              <a:rPr lang="en-US" altLang="en-US" sz="1200">
                <a:solidFill>
                  <a:schemeClr val="tx1"/>
                </a:solidFill>
              </a:rPr>
              <a:t>component  (H</a:t>
            </a:r>
            <a:r>
              <a:rPr lang="el-GR" altLang="en-US" sz="1200">
                <a:solidFill>
                  <a:schemeClr val="tx1"/>
                </a:solidFill>
              </a:rPr>
              <a:t>φ</a:t>
            </a:r>
            <a:r>
              <a:rPr lang="en-US" altLang="en-US" sz="1200">
                <a:solidFill>
                  <a:schemeClr val="tx1"/>
                </a:solidFill>
              </a:rPr>
              <a:t>)  in the cavity to a longitudinal 	one (Hz) of TE10 mode in the waveguide. Small slot shift is equivalent to rotation with angle: </a:t>
            </a:r>
            <a:r>
              <a:rPr lang="el-GR" altLang="en-US" sz="1200">
                <a:solidFill>
                  <a:schemeClr val="tx1"/>
                </a:solidFill>
              </a:rPr>
              <a:t>α</a:t>
            </a:r>
            <a:r>
              <a:rPr lang="en-US" altLang="en-US" sz="1200" baseline="-25000">
                <a:solidFill>
                  <a:schemeClr val="tx1"/>
                </a:solidFill>
              </a:rPr>
              <a:t>x</a:t>
            </a:r>
            <a:r>
              <a:rPr lang="en-US" altLang="en-US" sz="1200">
                <a:solidFill>
                  <a:schemeClr val="tx1"/>
                </a:solidFill>
              </a:rPr>
              <a:t> ~ arctan(</a:t>
            </a:r>
            <a:r>
              <a:rPr lang="el-GR" altLang="en-US" sz="1200">
                <a:solidFill>
                  <a:schemeClr val="tx1"/>
                </a:solidFill>
              </a:rPr>
              <a:t>Δ</a:t>
            </a:r>
            <a:r>
              <a:rPr lang="en-US" altLang="en-US" sz="1200">
                <a:solidFill>
                  <a:schemeClr val="tx1"/>
                </a:solidFill>
              </a:rPr>
              <a:t>x/Rslot). Therefore both  slot rotation and shift cause strong magnetic coupling of monopole mode to waveguide.</a:t>
            </a:r>
          </a:p>
        </p:txBody>
      </p:sp>
    </p:spTree>
    <p:extLst>
      <p:ext uri="{BB962C8B-B14F-4D97-AF65-F5344CB8AC3E}">
        <p14:creationId xmlns:p14="http://schemas.microsoft.com/office/powerpoint/2010/main" val="22146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E378A1E-E129-4AD9-8919-E3EBEEE9F83E}" type="slidenum">
              <a:rPr lang="en-GB" altLang="en-US"/>
              <a:pPr/>
              <a:t>32</a:t>
            </a:fld>
            <a:endParaRPr lang="en-GB" altLang="en-US"/>
          </a:p>
        </p:txBody>
      </p:sp>
      <p:graphicFrame>
        <p:nvGraphicFramePr>
          <p:cNvPr id="49226" name="Object 74"/>
          <p:cNvGraphicFramePr>
            <a:graphicFrameLocks noChangeAspect="1"/>
          </p:cNvGraphicFramePr>
          <p:nvPr/>
        </p:nvGraphicFramePr>
        <p:xfrm>
          <a:off x="4713388" y="3705225"/>
          <a:ext cx="3586687" cy="265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414" name="SPW 11.0 Graph" r:id="rId3" imgW="7312320" imgH="5304960" progId="SigmaPlotGraphicObject.10">
                  <p:embed/>
                </p:oleObj>
              </mc:Choice>
              <mc:Fallback>
                <p:oleObj name="SPW 11.0 Graph" r:id="rId3" imgW="7312320" imgH="5304960" progId="SigmaPlotGraphicObject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864"/>
                      <a:stretch>
                        <a:fillRect/>
                      </a:stretch>
                    </p:blipFill>
                    <p:spPr bwMode="auto">
                      <a:xfrm>
                        <a:off x="4713388" y="3705225"/>
                        <a:ext cx="3586687" cy="265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043117" y="2"/>
            <a:ext cx="3969654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00000"/>
              </a:lnSpc>
              <a:buFont typeface="Arial" pitchFamily="34" charset="0"/>
              <a:buNone/>
            </a:pPr>
            <a:r>
              <a:rPr lang="en-GB" altLang="en-US" sz="1600">
                <a:latin typeface="Arial" pitchFamily="34" charset="0"/>
              </a:rPr>
              <a:t>TM</a:t>
            </a:r>
            <a:r>
              <a:rPr lang="en-GB" altLang="en-US" sz="1600" baseline="-25000">
                <a:latin typeface="Arial" pitchFamily="34" charset="0"/>
              </a:rPr>
              <a:t>01</a:t>
            </a:r>
            <a:r>
              <a:rPr lang="en-GB" altLang="en-US" sz="1600">
                <a:latin typeface="Arial" pitchFamily="34" charset="0"/>
              </a:rPr>
              <a:t> Mode Leak (tolerances calculations)</a:t>
            </a:r>
            <a:endParaRPr lang="en-GB" altLang="en-US" sz="1800">
              <a:latin typeface="Arial" pitchFamily="34" charset="0"/>
            </a:endParaRPr>
          </a:p>
        </p:txBody>
      </p:sp>
      <p:sp>
        <p:nvSpPr>
          <p:cNvPr id="49181" name="AutoShape 29"/>
          <p:cNvSpPr>
            <a:spLocks noChangeAspect="1" noChangeArrowheads="1"/>
          </p:cNvSpPr>
          <p:nvPr/>
        </p:nvSpPr>
        <p:spPr bwMode="auto">
          <a:xfrm>
            <a:off x="5346333" y="533403"/>
            <a:ext cx="125709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9208" name="Object 56"/>
          <p:cNvGraphicFramePr>
            <a:graphicFrameLocks noChangeAspect="1"/>
          </p:cNvGraphicFramePr>
          <p:nvPr/>
        </p:nvGraphicFramePr>
        <p:xfrm>
          <a:off x="4643061" y="685800"/>
          <a:ext cx="3586687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415" name="SPW 11.0 Graph" r:id="rId5" imgW="6743160" imgH="5268240" progId="SigmaPlotGraphicObject.10">
                  <p:embed/>
                </p:oleObj>
              </mc:Choice>
              <mc:Fallback>
                <p:oleObj name="SPW 11.0 Graph" r:id="rId5" imgW="6743160" imgH="5268240" progId="SigmaPlotGraphicObject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061" y="685800"/>
                        <a:ext cx="3586687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190" name="Group 38"/>
          <p:cNvGrpSpPr>
            <a:grpSpLocks/>
          </p:cNvGrpSpPr>
          <p:nvPr/>
        </p:nvGrpSpPr>
        <p:grpSpPr bwMode="auto">
          <a:xfrm>
            <a:off x="5276005" y="828675"/>
            <a:ext cx="1328890" cy="1169988"/>
            <a:chOff x="3601" y="336"/>
            <a:chExt cx="907" cy="786"/>
          </a:xfrm>
        </p:grpSpPr>
        <p:pic>
          <p:nvPicPr>
            <p:cNvPr id="49182" name="Picture 30" descr="c13_TM01_shift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71" t="25627" r="2609" b="35558"/>
            <a:stretch>
              <a:fillRect/>
            </a:stretch>
          </p:blipFill>
          <p:spPr bwMode="auto">
            <a:xfrm>
              <a:off x="3601" y="336"/>
              <a:ext cx="907" cy="78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183" name="Line 31"/>
            <p:cNvSpPr>
              <a:spLocks noChangeShapeType="1"/>
            </p:cNvSpPr>
            <p:nvPr/>
          </p:nvSpPr>
          <p:spPr bwMode="auto">
            <a:xfrm rot="5400000" flipH="1" flipV="1">
              <a:off x="3838" y="532"/>
              <a:ext cx="0" cy="37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4" name="Line 32"/>
            <p:cNvSpPr>
              <a:spLocks noChangeShapeType="1"/>
            </p:cNvSpPr>
            <p:nvPr/>
          </p:nvSpPr>
          <p:spPr bwMode="auto">
            <a:xfrm rot="5400000" flipV="1">
              <a:off x="3848" y="548"/>
              <a:ext cx="0" cy="39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5" name="Line 33"/>
            <p:cNvSpPr>
              <a:spLocks noChangeShapeType="1"/>
            </p:cNvSpPr>
            <p:nvPr/>
          </p:nvSpPr>
          <p:spPr bwMode="auto">
            <a:xfrm rot="5400000">
              <a:off x="3626" y="690"/>
              <a:ext cx="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6" name="Line 34"/>
            <p:cNvSpPr>
              <a:spLocks noChangeShapeType="1"/>
            </p:cNvSpPr>
            <p:nvPr/>
          </p:nvSpPr>
          <p:spPr bwMode="auto">
            <a:xfrm rot="5400000" flipH="1">
              <a:off x="3625" y="777"/>
              <a:ext cx="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7" name="Text Box 35"/>
            <p:cNvSpPr txBox="1">
              <a:spLocks noChangeArrowheads="1"/>
            </p:cNvSpPr>
            <p:nvPr/>
          </p:nvSpPr>
          <p:spPr bwMode="auto">
            <a:xfrm>
              <a:off x="3679" y="538"/>
              <a:ext cx="167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8289" tIns="24144" rIns="48289" bIns="24144"/>
            <a:lstStyle/>
            <a:p>
              <a:pPr algn="ctr"/>
              <a:r>
                <a:rPr lang="en-US" altLang="en-US" sz="800">
                  <a:solidFill>
                    <a:srgbClr val="0066FF"/>
                  </a:solidFill>
                  <a:latin typeface="Arial Unicode MS" pitchFamily="34" charset="-128"/>
                </a:rPr>
                <a:t>∆x</a:t>
              </a:r>
              <a:endParaRPr lang="en-US" altLang="en-US"/>
            </a:p>
          </p:txBody>
        </p:sp>
      </p:grpSp>
      <p:sp>
        <p:nvSpPr>
          <p:cNvPr id="49188" name="Text Box 36"/>
          <p:cNvSpPr txBox="1">
            <a:spLocks noChangeArrowheads="1"/>
          </p:cNvSpPr>
          <p:nvPr/>
        </p:nvSpPr>
        <p:spPr bwMode="auto">
          <a:xfrm>
            <a:off x="2599176" y="2667003"/>
            <a:ext cx="306217" cy="2381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800"/>
              <a:t>a)</a:t>
            </a:r>
            <a:endParaRPr lang="en-US" altLang="en-US"/>
          </a:p>
        </p:txBody>
      </p:sp>
      <p:sp>
        <p:nvSpPr>
          <p:cNvPr id="49174" name="AutoShape 22"/>
          <p:cNvSpPr>
            <a:spLocks noChangeAspect="1" noChangeArrowheads="1"/>
          </p:cNvSpPr>
          <p:nvPr/>
        </p:nvSpPr>
        <p:spPr bwMode="auto">
          <a:xfrm>
            <a:off x="986046" y="457200"/>
            <a:ext cx="1317169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9201" name="Object 49"/>
          <p:cNvGraphicFramePr>
            <a:graphicFrameLocks noChangeAspect="1"/>
          </p:cNvGraphicFramePr>
          <p:nvPr/>
        </p:nvGraphicFramePr>
        <p:xfrm>
          <a:off x="212447" y="685800"/>
          <a:ext cx="3797668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416" name="SPW 11.0 Graph" r:id="rId8" imgW="7111080" imgH="5268240" progId="SigmaPlotGraphicObject.10">
                  <p:embed/>
                </p:oleObj>
              </mc:Choice>
              <mc:Fallback>
                <p:oleObj name="SPW 11.0 Graph" r:id="rId8" imgW="7111080" imgH="5268240" progId="SigmaPlotGraphicObject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47" y="685800"/>
                        <a:ext cx="3797668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193" name="Group 41"/>
          <p:cNvGrpSpPr>
            <a:grpSpLocks/>
          </p:cNvGrpSpPr>
          <p:nvPr/>
        </p:nvGrpSpPr>
        <p:grpSpPr bwMode="auto">
          <a:xfrm>
            <a:off x="797043" y="823916"/>
            <a:ext cx="1387497" cy="1038225"/>
            <a:chOff x="673" y="288"/>
            <a:chExt cx="960" cy="776"/>
          </a:xfrm>
        </p:grpSpPr>
        <p:pic>
          <p:nvPicPr>
            <p:cNvPr id="49175" name="Picture 23" descr="c13_TM01_rot1a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2810"/>
            <a:stretch>
              <a:fillRect/>
            </a:stretch>
          </p:blipFill>
          <p:spPr bwMode="auto">
            <a:xfrm>
              <a:off x="673" y="288"/>
              <a:ext cx="960" cy="7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9176" name="Line 24"/>
            <p:cNvSpPr>
              <a:spLocks noChangeShapeType="1"/>
            </p:cNvSpPr>
            <p:nvPr/>
          </p:nvSpPr>
          <p:spPr bwMode="auto">
            <a:xfrm rot="5400000" flipV="1">
              <a:off x="1240" y="472"/>
              <a:ext cx="83" cy="499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7" name="Line 25"/>
            <p:cNvSpPr>
              <a:spLocks noChangeShapeType="1"/>
            </p:cNvSpPr>
            <p:nvPr/>
          </p:nvSpPr>
          <p:spPr bwMode="auto">
            <a:xfrm rot="5400000" flipV="1">
              <a:off x="1285" y="431"/>
              <a:ext cx="0" cy="496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8" name="Text Box 26"/>
            <p:cNvSpPr txBox="1">
              <a:spLocks noChangeArrowheads="1"/>
            </p:cNvSpPr>
            <p:nvPr/>
          </p:nvSpPr>
          <p:spPr bwMode="auto">
            <a:xfrm>
              <a:off x="1249" y="768"/>
              <a:ext cx="192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BCBCB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46634" tIns="23317" rIns="46634" bIns="23317"/>
            <a:lstStyle/>
            <a:p>
              <a:pPr algn="ctr"/>
              <a:r>
                <a:rPr lang="en-US" altLang="en-US" sz="900">
                  <a:solidFill>
                    <a:srgbClr val="0066FF"/>
                  </a:solidFill>
                  <a:latin typeface="Arial Unicode MS" pitchFamily="34" charset="-128"/>
                </a:rPr>
                <a:t>∆</a:t>
              </a:r>
              <a:r>
                <a:rPr lang="el-GR" altLang="en-US" sz="900">
                  <a:solidFill>
                    <a:srgbClr val="0066FF"/>
                  </a:solidFill>
                  <a:latin typeface="Arial Unicode MS" pitchFamily="34" charset="-128"/>
                </a:rPr>
                <a:t>α</a:t>
              </a:r>
              <a:endParaRPr lang="en-US" altLang="en-US" sz="900"/>
            </a:p>
          </p:txBody>
        </p:sp>
      </p:grp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986048" y="457203"/>
            <a:ext cx="306216" cy="2381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800"/>
              <a:t>c)</a:t>
            </a:r>
            <a:endParaRPr lang="en-US" altLang="en-US"/>
          </a:p>
        </p:txBody>
      </p:sp>
      <p:sp>
        <p:nvSpPr>
          <p:cNvPr id="49197" name="Text Box 45"/>
          <p:cNvSpPr txBox="1">
            <a:spLocks noChangeArrowheads="1"/>
          </p:cNvSpPr>
          <p:nvPr/>
        </p:nvSpPr>
        <p:spPr bwMode="auto">
          <a:xfrm>
            <a:off x="1501581" y="457200"/>
            <a:ext cx="1207680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Slot Rotation</a:t>
            </a:r>
          </a:p>
        </p:txBody>
      </p:sp>
      <p:sp>
        <p:nvSpPr>
          <p:cNvPr id="49198" name="Text Box 46"/>
          <p:cNvSpPr txBox="1">
            <a:spLocks noChangeArrowheads="1"/>
          </p:cNvSpPr>
          <p:nvPr/>
        </p:nvSpPr>
        <p:spPr bwMode="auto">
          <a:xfrm>
            <a:off x="6295599" y="457200"/>
            <a:ext cx="899904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Slot Shift</a:t>
            </a:r>
          </a:p>
        </p:txBody>
      </p:sp>
      <p:sp>
        <p:nvSpPr>
          <p:cNvPr id="49200" name="Text Box 48"/>
          <p:cNvSpPr txBox="1">
            <a:spLocks noChangeArrowheads="1"/>
          </p:cNvSpPr>
          <p:nvPr/>
        </p:nvSpPr>
        <p:spPr bwMode="auto">
          <a:xfrm>
            <a:off x="5423231" y="3657600"/>
            <a:ext cx="2140628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TM</a:t>
            </a:r>
            <a:r>
              <a:rPr lang="en-GB" altLang="en-US" sz="1400" baseline="-25000">
                <a:solidFill>
                  <a:srgbClr val="0066FF"/>
                </a:solidFill>
                <a:latin typeface="Comic Sans MS" pitchFamily="66" charset="0"/>
              </a:rPr>
              <a:t>01 </a:t>
            </a:r>
            <a:r>
              <a:rPr lang="en-GB" altLang="en-US" sz="1400">
                <a:solidFill>
                  <a:srgbClr val="0066FF"/>
                </a:solidFill>
                <a:latin typeface="Comic Sans MS" pitchFamily="66" charset="0"/>
              </a:rPr>
              <a:t>normalized signals</a:t>
            </a:r>
          </a:p>
        </p:txBody>
      </p:sp>
      <p:graphicFrame>
        <p:nvGraphicFramePr>
          <p:cNvPr id="49211" name="Object 59"/>
          <p:cNvGraphicFramePr>
            <a:graphicFrameLocks noChangeAspect="1"/>
          </p:cNvGraphicFramePr>
          <p:nvPr/>
        </p:nvGraphicFramePr>
        <p:xfrm>
          <a:off x="142121" y="3733800"/>
          <a:ext cx="3727341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417" name="SPW 11.0 Graph" r:id="rId11" imgW="7421400" imgH="5277600" progId="SigmaPlotGraphicObject.10">
                  <p:embed/>
                </p:oleObj>
              </mc:Choice>
              <mc:Fallback>
                <p:oleObj name="SPW 11.0 Graph" r:id="rId11" imgW="7421400" imgH="5277600" progId="SigmaPlotGraphicObject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121" y="3733800"/>
                        <a:ext cx="3727341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213" name="Picture 61" descr="c13_TM01_til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282" b="17442"/>
          <a:stretch>
            <a:fillRect/>
          </a:stretch>
        </p:blipFill>
        <p:spPr bwMode="auto">
          <a:xfrm>
            <a:off x="704738" y="3886200"/>
            <a:ext cx="2039488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9215" name="Arc 63"/>
          <p:cNvSpPr>
            <a:spLocks/>
          </p:cNvSpPr>
          <p:nvPr/>
        </p:nvSpPr>
        <p:spPr bwMode="auto">
          <a:xfrm rot="-388751">
            <a:off x="2249006" y="4038603"/>
            <a:ext cx="111351" cy="250825"/>
          </a:xfrm>
          <a:custGeom>
            <a:avLst/>
            <a:gdLst>
              <a:gd name="G0" fmla="+- 0 0 0"/>
              <a:gd name="G1" fmla="+- 15636 0 0"/>
              <a:gd name="G2" fmla="+- 21600 0 0"/>
              <a:gd name="T0" fmla="*/ 14903 w 21600"/>
              <a:gd name="T1" fmla="*/ 0 h 30087"/>
              <a:gd name="T2" fmla="*/ 16054 w 21600"/>
              <a:gd name="T3" fmla="*/ 30087 h 30087"/>
              <a:gd name="T4" fmla="*/ 0 w 21600"/>
              <a:gd name="T5" fmla="*/ 15636 h 30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087" fill="none" extrusionOk="0">
                <a:moveTo>
                  <a:pt x="14902" y="0"/>
                </a:moveTo>
                <a:cubicBezTo>
                  <a:pt x="19179" y="4076"/>
                  <a:pt x="21600" y="9727"/>
                  <a:pt x="21600" y="15636"/>
                </a:cubicBezTo>
                <a:cubicBezTo>
                  <a:pt x="21600" y="20972"/>
                  <a:pt x="19624" y="26120"/>
                  <a:pt x="16053" y="30086"/>
                </a:cubicBezTo>
              </a:path>
              <a:path w="21600" h="30087" stroke="0" extrusionOk="0">
                <a:moveTo>
                  <a:pt x="14902" y="0"/>
                </a:moveTo>
                <a:cubicBezTo>
                  <a:pt x="19179" y="4076"/>
                  <a:pt x="21600" y="9727"/>
                  <a:pt x="21600" y="15636"/>
                </a:cubicBezTo>
                <a:cubicBezTo>
                  <a:pt x="21600" y="20972"/>
                  <a:pt x="19624" y="26120"/>
                  <a:pt x="16053" y="30086"/>
                </a:cubicBezTo>
                <a:lnTo>
                  <a:pt x="0" y="15636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FF6600"/>
            </a:solidFill>
            <a:round/>
            <a:headEnd type="stealth" w="med" len="med"/>
            <a:tailEnd type="stealth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16" name="Line 64"/>
          <p:cNvSpPr>
            <a:spLocks noChangeShapeType="1"/>
          </p:cNvSpPr>
          <p:nvPr/>
        </p:nvSpPr>
        <p:spPr bwMode="auto">
          <a:xfrm>
            <a:off x="1151608" y="4279900"/>
            <a:ext cx="1252703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7" name="Line 65"/>
          <p:cNvSpPr>
            <a:spLocks noChangeShapeType="1"/>
          </p:cNvSpPr>
          <p:nvPr/>
        </p:nvSpPr>
        <p:spPr bwMode="auto">
          <a:xfrm flipV="1">
            <a:off x="1134026" y="4019550"/>
            <a:ext cx="1230726" cy="26035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8" name="Text Box 66"/>
          <p:cNvSpPr txBox="1">
            <a:spLocks noChangeArrowheads="1"/>
          </p:cNvSpPr>
          <p:nvPr/>
        </p:nvSpPr>
        <p:spPr bwMode="auto">
          <a:xfrm>
            <a:off x="2305879" y="3962402"/>
            <a:ext cx="3946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400">
                <a:solidFill>
                  <a:srgbClr val="0066FF"/>
                </a:solidFill>
                <a:latin typeface="Arial Unicode MS" pitchFamily="34" charset="-128"/>
                <a:sym typeface="Symbol" pitchFamily="18" charset="2"/>
              </a:rPr>
              <a:t>∆</a:t>
            </a:r>
            <a:r>
              <a:rPr lang="el-GR" altLang="en-US" sz="1400">
                <a:solidFill>
                  <a:srgbClr val="0066FF"/>
                </a:solidFill>
                <a:latin typeface="Arial Unicode MS" pitchFamily="34" charset="-128"/>
                <a:sym typeface="Symbol" pitchFamily="18" charset="2"/>
              </a:rPr>
              <a:t>θ</a:t>
            </a:r>
          </a:p>
        </p:txBody>
      </p:sp>
      <p:sp>
        <p:nvSpPr>
          <p:cNvPr id="49222" name="Text Box 70"/>
          <p:cNvSpPr txBox="1">
            <a:spLocks noChangeArrowheads="1"/>
          </p:cNvSpPr>
          <p:nvPr/>
        </p:nvSpPr>
        <p:spPr bwMode="auto">
          <a:xfrm>
            <a:off x="1355876" y="3505200"/>
            <a:ext cx="1399463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0000"/>
              </a:lnSpc>
              <a:buClr>
                <a:srgbClr val="0066FF"/>
              </a:buClr>
              <a:buFont typeface="Comic Sans MS" pitchFamily="66" charset="0"/>
              <a:buNone/>
            </a:pPr>
            <a:r>
              <a:rPr lang="en-GB" altLang="en-US" sz="1400">
                <a:solidFill>
                  <a:schemeClr val="tx1"/>
                </a:solidFill>
                <a:latin typeface="Arial" pitchFamily="34" charset="0"/>
              </a:rPr>
              <a:t>Waveguide  Tilt</a:t>
            </a:r>
          </a:p>
        </p:txBody>
      </p:sp>
    </p:spTree>
    <p:extLst>
      <p:ext uri="{BB962C8B-B14F-4D97-AF65-F5344CB8AC3E}">
        <p14:creationId xmlns:p14="http://schemas.microsoft.com/office/powerpoint/2010/main" val="219852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Now we treat in detail: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91450" y="2261684"/>
            <a:ext cx="796067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- 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Measurement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of nm beam positions</a:t>
            </a:r>
          </a:p>
          <a:p>
            <a:r>
              <a:rPr lang="en-US" sz="3200" dirty="0">
                <a:solidFill>
                  <a:srgbClr val="0066FF"/>
                </a:solidFill>
              </a:rPr>
              <a:t>- Measurement of um transverse beam </a:t>
            </a:r>
            <a:r>
              <a:rPr lang="en-US" sz="3200" dirty="0" smtClean="0">
                <a:solidFill>
                  <a:srgbClr val="0066FF"/>
                </a:solidFill>
              </a:rPr>
              <a:t>sizes:</a:t>
            </a:r>
            <a:br>
              <a:rPr lang="en-US" sz="3200" dirty="0" smtClean="0">
                <a:solidFill>
                  <a:srgbClr val="0066FF"/>
                </a:solidFill>
              </a:rPr>
            </a:br>
            <a:r>
              <a:rPr lang="en-US" sz="3200" dirty="0" smtClean="0">
                <a:solidFill>
                  <a:srgbClr val="0066FF"/>
                </a:solidFill>
              </a:rPr>
              <a:t>        OTR, ODR, laser wire scanner (LWS)</a:t>
            </a:r>
            <a:endParaRPr lang="en-US" sz="3200" dirty="0">
              <a:solidFill>
                <a:srgbClr val="0066FF"/>
              </a:solidFill>
            </a:endParaRPr>
          </a:p>
          <a:p>
            <a:r>
              <a:rPr lang="en-US" sz="3200" dirty="0">
                <a:solidFill>
                  <a:srgbClr val="0066FF"/>
                </a:solidFill>
              </a:rPr>
              <a:t>-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Measurement of </a:t>
            </a:r>
            <a:r>
              <a:rPr lang="en-US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 long profiles</a:t>
            </a:r>
            <a:b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Beam synchronization at the </a:t>
            </a:r>
            <a:r>
              <a:rPr lang="en-US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</a:t>
            </a:r>
            <a:b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Keeping the beams in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collision (IP feedback)</a:t>
            </a:r>
            <a:endParaRPr lang="en-US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Measuring small beam size in a Linear Collider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91454" y="3463515"/>
            <a:ext cx="2213235" cy="707886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 Small </a:t>
            </a:r>
            <a:r>
              <a:rPr lang="fr-FR" sz="2000" dirty="0" err="1" smtClean="0"/>
              <a:t>beam</a:t>
            </a:r>
            <a:r>
              <a:rPr lang="fr-FR" sz="2000" dirty="0" smtClean="0"/>
              <a:t> size </a:t>
            </a:r>
          </a:p>
          <a:p>
            <a:pPr>
              <a:buFont typeface="Arial"/>
              <a:buChar char="•"/>
            </a:pPr>
            <a:r>
              <a:rPr lang="fr-FR" sz="2000" dirty="0" smtClean="0"/>
              <a:t> High </a:t>
            </a:r>
            <a:r>
              <a:rPr lang="fr-FR" sz="2000" dirty="0" err="1" smtClean="0"/>
              <a:t>beam</a:t>
            </a:r>
            <a:r>
              <a:rPr lang="fr-FR" sz="2000" dirty="0" smtClean="0"/>
              <a:t> charge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24560" y="851803"/>
            <a:ext cx="8099781" cy="1015663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 </a:t>
            </a:r>
            <a:r>
              <a:rPr lang="fr-FR" sz="2000" dirty="0" err="1" smtClean="0"/>
              <a:t>Required</a:t>
            </a:r>
            <a:r>
              <a:rPr lang="fr-FR" sz="2000" dirty="0" smtClean="0"/>
              <a:t> </a:t>
            </a:r>
            <a:r>
              <a:rPr lang="fr-FR" sz="2000" dirty="0" err="1" smtClean="0"/>
              <a:t>high</a:t>
            </a:r>
            <a:r>
              <a:rPr lang="fr-FR" sz="2000" dirty="0" smtClean="0"/>
              <a:t> </a:t>
            </a:r>
            <a:r>
              <a:rPr lang="fr-FR" sz="2000" dirty="0" err="1" smtClean="0"/>
              <a:t>precision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Damping</a:t>
            </a:r>
            <a:r>
              <a:rPr lang="fr-FR" sz="2000" dirty="0" smtClean="0"/>
              <a:t> ring to the Interaction Point (IP)</a:t>
            </a:r>
          </a:p>
          <a:p>
            <a:pPr lvl="1">
              <a:buFont typeface="Arial"/>
              <a:buChar char="•"/>
            </a:pPr>
            <a:r>
              <a:rPr lang="fr-FR" sz="2000" dirty="0" smtClean="0"/>
              <a:t> </a:t>
            </a:r>
            <a:r>
              <a:rPr lang="fr-FR" sz="2000" dirty="0" err="1" smtClean="0"/>
              <a:t>Beam</a:t>
            </a:r>
            <a:r>
              <a:rPr lang="fr-FR" sz="2000" dirty="0" smtClean="0"/>
              <a:t>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ranges </a:t>
            </a:r>
            <a:r>
              <a:rPr lang="fr-FR" sz="2000" dirty="0" err="1" smtClean="0"/>
              <a:t>from</a:t>
            </a:r>
            <a:r>
              <a:rPr lang="fr-FR" sz="2000" dirty="0" smtClean="0"/>
              <a:t> 2.4GeV </a:t>
            </a:r>
            <a:r>
              <a:rPr lang="fr-FR" sz="2000" dirty="0" err="1" smtClean="0">
                <a:sym typeface="Wingdings"/>
              </a:rPr>
              <a:t></a:t>
            </a:r>
            <a:r>
              <a:rPr lang="fr-FR" sz="2000" dirty="0" smtClean="0">
                <a:sym typeface="Wingdings"/>
              </a:rPr>
              <a:t> 1.5TeV</a:t>
            </a:r>
          </a:p>
          <a:p>
            <a:pPr lvl="1">
              <a:buFont typeface="Arial"/>
              <a:buChar char="•"/>
            </a:pPr>
            <a:r>
              <a:rPr lang="fr-FR" sz="2000" dirty="0" smtClean="0">
                <a:sym typeface="Wingdings"/>
              </a:rPr>
              <a:t> </a:t>
            </a:r>
            <a:r>
              <a:rPr lang="fr-FR" sz="2000" dirty="0" err="1" smtClean="0">
                <a:sym typeface="Wingdings"/>
              </a:rPr>
              <a:t>Tens</a:t>
            </a:r>
            <a:r>
              <a:rPr lang="fr-FR" sz="2000" dirty="0" smtClean="0">
                <a:sym typeface="Wingdings"/>
              </a:rPr>
              <a:t> of km of </a:t>
            </a:r>
            <a:r>
              <a:rPr lang="fr-FR" sz="2000" dirty="0" err="1" smtClean="0">
                <a:sym typeface="Wingdings"/>
              </a:rPr>
              <a:t>beam</a:t>
            </a:r>
            <a:r>
              <a:rPr lang="fr-FR" sz="2000" dirty="0" smtClean="0">
                <a:sym typeface="Wingdings"/>
              </a:rPr>
              <a:t> </a:t>
            </a:r>
            <a:r>
              <a:rPr lang="fr-FR" sz="2000" dirty="0" err="1" smtClean="0">
                <a:sym typeface="Wingdings"/>
              </a:rPr>
              <a:t>lines</a:t>
            </a:r>
            <a:r>
              <a:rPr lang="fr-FR" sz="2000" dirty="0" smtClean="0">
                <a:sym typeface="Wingdings"/>
              </a:rPr>
              <a:t> – </a:t>
            </a:r>
            <a:r>
              <a:rPr lang="fr-FR" sz="2000" dirty="0" err="1" smtClean="0">
                <a:sym typeface="Wingdings"/>
              </a:rPr>
              <a:t>Big</a:t>
            </a:r>
            <a:r>
              <a:rPr lang="fr-FR" sz="2000" dirty="0" smtClean="0">
                <a:sym typeface="Wingdings"/>
              </a:rPr>
              <a:t> </a:t>
            </a:r>
            <a:r>
              <a:rPr lang="fr-FR" sz="2000" dirty="0" err="1" smtClean="0">
                <a:sym typeface="Wingdings"/>
              </a:rPr>
              <a:t>number</a:t>
            </a:r>
            <a:r>
              <a:rPr lang="fr-FR" sz="2000" dirty="0" smtClean="0">
                <a:sym typeface="Wingdings"/>
              </a:rPr>
              <a:t> of instruments</a:t>
            </a:r>
          </a:p>
        </p:txBody>
      </p:sp>
      <p:sp>
        <p:nvSpPr>
          <p:cNvPr id="13" name="Flèche vers la droite 12"/>
          <p:cNvSpPr/>
          <p:nvPr/>
        </p:nvSpPr>
        <p:spPr>
          <a:xfrm>
            <a:off x="4296337" y="3709145"/>
            <a:ext cx="628316" cy="2673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725536" y="3548563"/>
            <a:ext cx="2456891" cy="1015663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u="sng" dirty="0" smtClean="0">
                <a:solidFill>
                  <a:srgbClr val="FF0000"/>
                </a:solidFill>
              </a:rPr>
              <a:t>High Charge </a:t>
            </a:r>
            <a:r>
              <a:rPr lang="fr-FR" sz="2000" u="sng" dirty="0" err="1" smtClean="0">
                <a:solidFill>
                  <a:srgbClr val="FF0000"/>
                </a:solidFill>
              </a:rPr>
              <a:t>Densities</a:t>
            </a:r>
            <a:endParaRPr lang="fr-FR" sz="2000" u="sng" dirty="0" smtClean="0">
              <a:solidFill>
                <a:srgbClr val="FF0000"/>
              </a:solidFill>
            </a:endParaRPr>
          </a:p>
          <a:p>
            <a:pPr algn="ctr"/>
            <a:endParaRPr lang="fr-FR" sz="2000" dirty="0" smtClean="0">
              <a:solidFill>
                <a:srgbClr val="FF0000"/>
              </a:solidFill>
            </a:endParaRPr>
          </a:p>
          <a:p>
            <a:pPr algn="ctr"/>
            <a:r>
              <a:rPr lang="fr-FR" sz="2000" dirty="0" smtClean="0">
                <a:solidFill>
                  <a:srgbClr val="FF0000"/>
                </a:solidFill>
              </a:rPr>
              <a:t>&gt; 10</a:t>
            </a:r>
            <a:r>
              <a:rPr lang="fr-FR" sz="2000" baseline="30000" dirty="0" smtClean="0">
                <a:solidFill>
                  <a:srgbClr val="FF0000"/>
                </a:solidFill>
              </a:rPr>
              <a:t>10</a:t>
            </a:r>
            <a:r>
              <a:rPr lang="fr-FR" sz="2000" dirty="0" smtClean="0">
                <a:solidFill>
                  <a:srgbClr val="FF0000"/>
                </a:solidFill>
              </a:rPr>
              <a:t> nC/cm</a:t>
            </a:r>
            <a:r>
              <a:rPr lang="fr-FR" sz="2000" baseline="300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Accolade ouvrante 14"/>
          <p:cNvSpPr/>
          <p:nvPr/>
        </p:nvSpPr>
        <p:spPr>
          <a:xfrm>
            <a:off x="324561" y="3505848"/>
            <a:ext cx="223339" cy="70788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" name="Grouper 18"/>
          <p:cNvGrpSpPr/>
          <p:nvPr/>
        </p:nvGrpSpPr>
        <p:grpSpPr>
          <a:xfrm>
            <a:off x="324555" y="1965337"/>
            <a:ext cx="6859509" cy="1322555"/>
            <a:chOff x="324555" y="1965325"/>
            <a:chExt cx="6859509" cy="1322555"/>
          </a:xfrm>
        </p:grpSpPr>
        <p:sp>
          <p:nvSpPr>
            <p:cNvPr id="17" name="ZoneTexte 16"/>
            <p:cNvSpPr txBox="1"/>
            <p:nvPr/>
          </p:nvSpPr>
          <p:spPr>
            <a:xfrm>
              <a:off x="324555" y="2351061"/>
              <a:ext cx="4969694" cy="400110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fr-FR" sz="2000" dirty="0" smtClean="0"/>
                <a:t> </a:t>
              </a:r>
              <a:r>
                <a:rPr lang="en-US" sz="2000" dirty="0" smtClean="0"/>
                <a:t>Flat Beams (</a:t>
              </a:r>
              <a:r>
                <a:rPr lang="en-US" sz="2000" dirty="0" smtClean="0">
                  <a:latin typeface="Symbol" charset="2"/>
                  <a:cs typeface="Symbol" charset="2"/>
                </a:rPr>
                <a:t>e</a:t>
              </a:r>
              <a:r>
                <a:rPr lang="en-US" sz="2000" baseline="-25000" dirty="0" smtClean="0"/>
                <a:t>x</a:t>
              </a:r>
              <a:r>
                <a:rPr lang="en-US" sz="2000" dirty="0" smtClean="0"/>
                <a:t> &gt;&gt; </a:t>
              </a:r>
              <a:r>
                <a:rPr lang="en-US" sz="2000" dirty="0" err="1" smtClean="0">
                  <a:latin typeface="Symbol" charset="2"/>
                  <a:cs typeface="Symbol" charset="2"/>
                </a:rPr>
                <a:t>e</a:t>
              </a:r>
              <a:r>
                <a:rPr lang="en-US" sz="2000" baseline="-25000" dirty="0" err="1" smtClean="0"/>
                <a:t>y</a:t>
              </a:r>
              <a:r>
                <a:rPr lang="en-US" sz="2000" dirty="0" smtClean="0"/>
                <a:t>) : Think of a flat noodle !</a:t>
              </a:r>
              <a:endParaRPr lang="fr-FR" sz="2000" dirty="0" smtClean="0">
                <a:sym typeface="Wingdings"/>
              </a:endParaRPr>
            </a:p>
          </p:txBody>
        </p:sp>
        <p:pic>
          <p:nvPicPr>
            <p:cNvPr id="18" name="Image 17" descr="ori-tagliatelle-2-mm-accessoire-machine-a-pate-pro-1245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1161" y="1965325"/>
              <a:ext cx="1502903" cy="1322555"/>
            </a:xfrm>
            <a:prstGeom prst="rect">
              <a:avLst/>
            </a:prstGeom>
          </p:spPr>
        </p:pic>
      </p:grpSp>
      <p:grpSp>
        <p:nvGrpSpPr>
          <p:cNvPr id="24" name="Grouper 23"/>
          <p:cNvGrpSpPr/>
          <p:nvPr/>
        </p:nvGrpSpPr>
        <p:grpSpPr>
          <a:xfrm>
            <a:off x="1295407" y="5899317"/>
            <a:ext cx="6870629" cy="646331"/>
            <a:chOff x="1295401" y="5899312"/>
            <a:chExt cx="6870629" cy="646331"/>
          </a:xfrm>
        </p:grpSpPr>
        <p:sp>
          <p:nvSpPr>
            <p:cNvPr id="21" name="Flèche vers la droite 20"/>
            <p:cNvSpPr/>
            <p:nvPr/>
          </p:nvSpPr>
          <p:spPr>
            <a:xfrm>
              <a:off x="1295401" y="5978055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ext Box 62"/>
            <p:cNvSpPr txBox="1">
              <a:spLocks noChangeArrowheads="1"/>
            </p:cNvSpPr>
            <p:nvPr/>
          </p:nvSpPr>
          <p:spPr bwMode="auto">
            <a:xfrm>
              <a:off x="2367837" y="5899312"/>
              <a:ext cx="5798193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i="1" dirty="0">
                  <a:latin typeface="Calibri"/>
                  <a:cs typeface="Calibri"/>
                </a:rPr>
                <a:t>The thermal limit for ‘best’ material (C, Be, </a:t>
              </a:r>
              <a:r>
                <a:rPr lang="en-US" i="1" dirty="0" err="1">
                  <a:latin typeface="Calibri"/>
                  <a:cs typeface="Calibri"/>
                </a:rPr>
                <a:t>SiC</a:t>
              </a:r>
              <a:r>
                <a:rPr lang="en-US" i="1" dirty="0">
                  <a:latin typeface="Calibri"/>
                  <a:cs typeface="Calibri"/>
                </a:rPr>
                <a:t>) </a:t>
              </a:r>
              <a:r>
                <a:rPr lang="en-US" i="1" dirty="0" smtClean="0">
                  <a:latin typeface="Calibri"/>
                  <a:cs typeface="Calibri"/>
                </a:rPr>
                <a:t>is 10</a:t>
              </a:r>
              <a:r>
                <a:rPr lang="en-US" i="1" baseline="30000" dirty="0" smtClean="0">
                  <a:latin typeface="Calibri"/>
                  <a:cs typeface="Calibri"/>
                </a:rPr>
                <a:t>6</a:t>
              </a:r>
              <a:r>
                <a:rPr lang="en-US" i="1" dirty="0" smtClean="0">
                  <a:latin typeface="Calibri"/>
                  <a:cs typeface="Calibri"/>
                </a:rPr>
                <a:t> </a:t>
              </a:r>
              <a:r>
                <a:rPr lang="en-US" i="1" dirty="0">
                  <a:latin typeface="Calibri"/>
                  <a:cs typeface="Calibri"/>
                </a:rPr>
                <a:t>nC/cm</a:t>
              </a:r>
              <a:r>
                <a:rPr lang="en-US" i="1" baseline="30000" dirty="0">
                  <a:latin typeface="Calibri"/>
                  <a:cs typeface="Calibri"/>
                </a:rPr>
                <a:t>2</a:t>
              </a:r>
              <a:r>
                <a:rPr lang="en-US" i="1" dirty="0">
                  <a:latin typeface="Calibri"/>
                  <a:cs typeface="Calibri"/>
                </a:rPr>
                <a:t> </a:t>
              </a:r>
            </a:p>
          </p:txBody>
        </p:sp>
      </p:grpSp>
      <p:graphicFrame>
        <p:nvGraphicFramePr>
          <p:cNvPr id="23" name="Group 148"/>
          <p:cNvGraphicFramePr>
            <a:graphicFrameLocks noGrp="1"/>
          </p:cNvGraphicFramePr>
          <p:nvPr/>
        </p:nvGraphicFramePr>
        <p:xfrm>
          <a:off x="454328" y="4414183"/>
          <a:ext cx="4470331" cy="1228096"/>
        </p:xfrm>
        <a:graphic>
          <a:graphicData uri="http://schemas.openxmlformats.org/drawingml/2006/table">
            <a:tbl>
              <a:tblPr/>
              <a:tblGrid>
                <a:gridCol w="2236794"/>
                <a:gridCol w="1109469"/>
                <a:gridCol w="1124068"/>
              </a:tblGrid>
              <a:tr h="313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CLIC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Charge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nC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Hor.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Emittance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(nm)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655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Ver.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Emittance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(nm)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‘Beam Profile Horror Picture Show’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er 36"/>
          <p:cNvGrpSpPr/>
          <p:nvPr/>
        </p:nvGrpSpPr>
        <p:grpSpPr>
          <a:xfrm>
            <a:off x="1295405" y="5915869"/>
            <a:ext cx="7171269" cy="400110"/>
            <a:chOff x="1295401" y="5915869"/>
            <a:chExt cx="7171269" cy="400110"/>
          </a:xfrm>
        </p:grpSpPr>
        <p:sp>
          <p:nvSpPr>
            <p:cNvPr id="19" name="ZoneTexte 18"/>
            <p:cNvSpPr txBox="1"/>
            <p:nvPr/>
          </p:nvSpPr>
          <p:spPr>
            <a:xfrm>
              <a:off x="2248116" y="5915869"/>
              <a:ext cx="6218554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2000" u="sng" dirty="0" err="1" smtClean="0">
                  <a:latin typeface="Calibri"/>
                  <a:cs typeface="Calibri"/>
                </a:rPr>
                <a:t>Intercepting</a:t>
              </a:r>
              <a:r>
                <a:rPr lang="fr-FR" sz="2000" u="sng" dirty="0" smtClean="0">
                  <a:latin typeface="Calibri"/>
                  <a:cs typeface="Calibri"/>
                </a:rPr>
                <a:t> </a:t>
              </a:r>
              <a:r>
                <a:rPr lang="fr-FR" sz="2000" u="sng" dirty="0" err="1" smtClean="0">
                  <a:latin typeface="Calibri"/>
                  <a:cs typeface="Calibri"/>
                </a:rPr>
                <a:t>devices</a:t>
              </a:r>
              <a:r>
                <a:rPr lang="fr-FR" sz="2000" dirty="0" smtClean="0">
                  <a:latin typeface="Calibri"/>
                  <a:cs typeface="Calibri"/>
                </a:rPr>
                <a:t> </a:t>
              </a:r>
              <a:r>
                <a:rPr lang="fr-FR" sz="2000" dirty="0" err="1" smtClean="0">
                  <a:latin typeface="Calibri"/>
                  <a:cs typeface="Calibri"/>
                </a:rPr>
                <a:t>limited</a:t>
              </a:r>
              <a:r>
                <a:rPr lang="fr-FR" sz="2000" dirty="0" smtClean="0">
                  <a:latin typeface="Calibri"/>
                  <a:cs typeface="Calibri"/>
                </a:rPr>
                <a:t> to single (or few) </a:t>
              </a:r>
              <a:r>
                <a:rPr lang="fr-FR" sz="2000" dirty="0" err="1" smtClean="0">
                  <a:latin typeface="Calibri"/>
                  <a:cs typeface="Calibri"/>
                </a:rPr>
                <a:t>bunch</a:t>
              </a:r>
              <a:r>
                <a:rPr lang="fr-FR" sz="2000" dirty="0" smtClean="0">
                  <a:latin typeface="Calibri"/>
                  <a:cs typeface="Calibri"/>
                </a:rPr>
                <a:t> mode</a:t>
              </a:r>
              <a:endParaRPr lang="fr-FR" sz="2000" i="1" baseline="-25000" dirty="0">
                <a:latin typeface="Calibri"/>
                <a:cs typeface="Calibri"/>
              </a:endParaRPr>
            </a:p>
          </p:txBody>
        </p:sp>
        <p:sp>
          <p:nvSpPr>
            <p:cNvPr id="23" name="Flèche vers la droite 22"/>
            <p:cNvSpPr/>
            <p:nvPr/>
          </p:nvSpPr>
          <p:spPr>
            <a:xfrm>
              <a:off x="1295401" y="5978055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7" name="Picture 4" descr="Pages from slac-pub-5556 mcrwire"/>
          <p:cNvPicPr>
            <a:picLocks noChangeAspect="1" noChangeArrowheads="1"/>
          </p:cNvPicPr>
          <p:nvPr/>
        </p:nvPicPr>
        <p:blipFill>
          <a:blip r:embed="rId3"/>
          <a:srcRect l="7088" t="55547" r="50000" b="18742"/>
          <a:stretch>
            <a:fillRect/>
          </a:stretch>
        </p:blipFill>
        <p:spPr bwMode="auto">
          <a:xfrm>
            <a:off x="859117" y="1631561"/>
            <a:ext cx="2699723" cy="2090647"/>
          </a:xfrm>
          <a:prstGeom prst="rect">
            <a:avLst/>
          </a:prstGeom>
          <a:noFill/>
        </p:spPr>
      </p:pic>
      <p:sp>
        <p:nvSpPr>
          <p:cNvPr id="32" name="ZoneTexte 31"/>
          <p:cNvSpPr txBox="1"/>
          <p:nvPr/>
        </p:nvSpPr>
        <p:spPr>
          <a:xfrm>
            <a:off x="1295401" y="930052"/>
            <a:ext cx="1580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u="sng" dirty="0" err="1" smtClean="0"/>
              <a:t>Wire</a:t>
            </a:r>
            <a:r>
              <a:rPr lang="fr-FR" sz="2000" u="sng" dirty="0" smtClean="0"/>
              <a:t> Scanner</a:t>
            </a:r>
            <a:endParaRPr lang="fr-FR" sz="2000" u="sng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491450" y="3667655"/>
            <a:ext cx="8162074" cy="1649106"/>
            <a:chOff x="491450" y="3667655"/>
            <a:chExt cx="8162074" cy="1649106"/>
          </a:xfrm>
        </p:grpSpPr>
        <p:pic>
          <p:nvPicPr>
            <p:cNvPr id="25" name="Picture 2" descr="Pages from slac-pub-6717"/>
            <p:cNvPicPr>
              <a:picLocks noChangeAspect="1" noChangeArrowheads="1"/>
            </p:cNvPicPr>
            <p:nvPr/>
          </p:nvPicPr>
          <p:blipFill>
            <a:blip r:embed="rId4"/>
            <a:srcRect l="23491" t="14772" r="16396" b="52957"/>
            <a:stretch>
              <a:fillRect/>
            </a:stretch>
          </p:blipFill>
          <p:spPr bwMode="auto">
            <a:xfrm>
              <a:off x="2318594" y="4055972"/>
              <a:ext cx="1732215" cy="1201387"/>
            </a:xfrm>
            <a:prstGeom prst="rect">
              <a:avLst/>
            </a:prstGeom>
            <a:noFill/>
          </p:spPr>
        </p:pic>
        <p:pic>
          <p:nvPicPr>
            <p:cNvPr id="26" name="Picture 3" descr="Pages from slac-pub-6717-3"/>
            <p:cNvPicPr>
              <a:picLocks noChangeAspect="1" noChangeArrowheads="1"/>
            </p:cNvPicPr>
            <p:nvPr/>
          </p:nvPicPr>
          <p:blipFill>
            <a:blip r:embed="rId5"/>
            <a:srcRect l="21315" t="16426" r="19005" b="50120"/>
            <a:stretch>
              <a:fillRect/>
            </a:stretch>
          </p:blipFill>
          <p:spPr bwMode="auto">
            <a:xfrm>
              <a:off x="491450" y="4055972"/>
              <a:ext cx="1658616" cy="1201387"/>
            </a:xfrm>
            <a:prstGeom prst="rect">
              <a:avLst/>
            </a:prstGeom>
            <a:noFill/>
          </p:spPr>
        </p:pic>
        <p:pic>
          <p:nvPicPr>
            <p:cNvPr id="28" name="Picture 8" descr="Col_2e10_9x8_F_7 copy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6266" y="3667655"/>
              <a:ext cx="1404058" cy="1649105"/>
            </a:xfrm>
            <a:prstGeom prst="rect">
              <a:avLst/>
            </a:prstGeom>
            <a:noFill/>
          </p:spPr>
        </p:pic>
        <p:pic>
          <p:nvPicPr>
            <p:cNvPr id="29" name="Picture 9" descr="Col_2e10_9x8_B_7 copy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248937" y="3667656"/>
              <a:ext cx="1404587" cy="1649105"/>
            </a:xfrm>
            <a:prstGeom prst="rect">
              <a:avLst/>
            </a:prstGeom>
            <a:noFill/>
          </p:spPr>
        </p:pic>
      </p:grpSp>
      <p:pic>
        <p:nvPicPr>
          <p:cNvPr id="30" name="Picture 15" descr="\\cern.ch\dfs\Departments\AB\Projects\Datatlefevre\Diagnostic_study\Project\CTF3\Devices\EMTV\OTR_Screen\Design_2005\Si-SiC_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5985" y="1631343"/>
            <a:ext cx="2088678" cy="1571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 bwMode="auto">
          <a:xfrm>
            <a:off x="5178780" y="3119684"/>
            <a:ext cx="3767666" cy="52322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solidFill>
              <a:srgbClr val="FF0000"/>
            </a:solidFill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200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m </a:t>
            </a:r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thick mirror polished Si and CVD </a:t>
            </a:r>
            <a:r>
              <a:rPr lang="en-US" sz="1400" dirty="0" err="1">
                <a:solidFill>
                  <a:srgbClr val="FF0000"/>
                </a:solidFill>
                <a:latin typeface="Calibri"/>
                <a:cs typeface="Calibri"/>
              </a:rPr>
              <a:t>SiC</a:t>
            </a:r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 wafer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445062" y="930052"/>
            <a:ext cx="3059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u="sng" dirty="0" smtClean="0"/>
              <a:t>Optical Transition Radiation</a:t>
            </a:r>
            <a:endParaRPr lang="fr-FR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High Resolution Imaging System using OTR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" y="661571"/>
            <a:ext cx="8819442" cy="40011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 Diffraction </a:t>
            </a:r>
            <a:r>
              <a:rPr lang="fr-FR" sz="2000" dirty="0" err="1" smtClean="0"/>
              <a:t>effect</a:t>
            </a:r>
            <a:r>
              <a:rPr lang="fr-FR" sz="2000" dirty="0" smtClean="0"/>
              <a:t> </a:t>
            </a:r>
            <a:r>
              <a:rPr lang="fr-FR" sz="2000" dirty="0" err="1" smtClean="0"/>
              <a:t>would</a:t>
            </a:r>
            <a:r>
              <a:rPr lang="fr-FR" sz="2000" dirty="0" smtClean="0"/>
              <a:t> </a:t>
            </a:r>
            <a:r>
              <a:rPr lang="fr-FR" sz="2000" dirty="0" err="1" smtClean="0"/>
              <a:t>determine</a:t>
            </a:r>
            <a:r>
              <a:rPr lang="fr-FR" sz="2000" dirty="0" smtClean="0"/>
              <a:t> the </a:t>
            </a:r>
            <a:r>
              <a:rPr lang="fr-FR" sz="2000" dirty="0" err="1" smtClean="0"/>
              <a:t>resolution</a:t>
            </a:r>
            <a:r>
              <a:rPr lang="fr-FR" sz="2000" dirty="0" smtClean="0"/>
              <a:t> </a:t>
            </a:r>
            <a:r>
              <a:rPr lang="fr-FR" sz="2000" dirty="0" err="1" smtClean="0"/>
              <a:t>limit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endParaRPr lang="fr-FR" sz="20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950274" name="Object 2"/>
          <p:cNvGraphicFramePr>
            <a:graphicFrameLocks noChangeAspect="1"/>
          </p:cNvGraphicFramePr>
          <p:nvPr/>
        </p:nvGraphicFramePr>
        <p:xfrm>
          <a:off x="4085727" y="1270680"/>
          <a:ext cx="3448974" cy="731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0295" name="…quation" r:id="rId4" imgW="1854200" imgH="393700" progId="Equation.3">
                  <p:embed/>
                </p:oleObj>
              </mc:Choice>
              <mc:Fallback>
                <p:oleObj name="…quation" r:id="rId4" imgW="18542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5727" y="1270680"/>
                        <a:ext cx="3448974" cy="7316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0"/>
          <p:cNvSpPr>
            <a:spLocks noChangeArrowheads="1"/>
          </p:cNvSpPr>
          <p:nvPr/>
        </p:nvSpPr>
        <p:spPr bwMode="auto">
          <a:xfrm rot="2580504">
            <a:off x="1261361" y="2202468"/>
            <a:ext cx="1486820" cy="4571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Line 21"/>
          <p:cNvSpPr>
            <a:spLocks noChangeShapeType="1"/>
          </p:cNvSpPr>
          <p:nvPr/>
        </p:nvSpPr>
        <p:spPr bwMode="auto">
          <a:xfrm>
            <a:off x="772787" y="2212367"/>
            <a:ext cx="2147360" cy="35719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 flipH="1" flipV="1">
            <a:off x="1989667" y="2248085"/>
            <a:ext cx="0" cy="2182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42" name="Grouper 41"/>
          <p:cNvGrpSpPr/>
          <p:nvPr/>
        </p:nvGrpSpPr>
        <p:grpSpPr>
          <a:xfrm>
            <a:off x="1397002" y="4049900"/>
            <a:ext cx="1170370" cy="691445"/>
            <a:chOff x="1481668" y="3993444"/>
            <a:chExt cx="1170370" cy="691445"/>
          </a:xfrm>
        </p:grpSpPr>
        <p:sp>
          <p:nvSpPr>
            <p:cNvPr id="40" name="Rectangle 39"/>
            <p:cNvSpPr/>
            <p:nvPr/>
          </p:nvSpPr>
          <p:spPr>
            <a:xfrm>
              <a:off x="1481668" y="4191000"/>
              <a:ext cx="1170370" cy="4938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Camera</a:t>
              </a:r>
              <a:endParaRPr lang="fr-FR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818600" y="3993444"/>
              <a:ext cx="481511" cy="1975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/>
          <p:cNvSpPr txBox="1"/>
          <p:nvPr/>
        </p:nvSpPr>
        <p:spPr>
          <a:xfrm>
            <a:off x="2" y="1516685"/>
            <a:ext cx="961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Charged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Particle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1097849" y="3415158"/>
            <a:ext cx="1788436" cy="18018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/>
          <p:cNvSpPr txBox="1"/>
          <p:nvPr/>
        </p:nvSpPr>
        <p:spPr>
          <a:xfrm>
            <a:off x="1509778" y="1270680"/>
            <a:ext cx="123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OTR </a:t>
            </a:r>
            <a:r>
              <a:rPr lang="fr-FR" dirty="0" err="1" smtClean="0"/>
              <a:t>screen</a:t>
            </a:r>
            <a:endParaRPr lang="fr-FR" dirty="0"/>
          </a:p>
        </p:txBody>
      </p:sp>
      <p:sp>
        <p:nvSpPr>
          <p:cNvPr id="46" name="Ellipse 45"/>
          <p:cNvSpPr/>
          <p:nvPr/>
        </p:nvSpPr>
        <p:spPr>
          <a:xfrm>
            <a:off x="1030343" y="1800304"/>
            <a:ext cx="166287" cy="83848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Freeform 69"/>
          <p:cNvSpPr>
            <a:spLocks/>
          </p:cNvSpPr>
          <p:nvPr/>
        </p:nvSpPr>
        <p:spPr bwMode="auto">
          <a:xfrm rot="6227866">
            <a:off x="1214731" y="2650338"/>
            <a:ext cx="1104900" cy="258762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54" name="ZoneTexte 53"/>
          <p:cNvSpPr txBox="1"/>
          <p:nvPr/>
        </p:nvSpPr>
        <p:spPr>
          <a:xfrm>
            <a:off x="403246" y="3296555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3366FF"/>
                </a:solidFill>
              </a:rPr>
              <a:t>Lens</a:t>
            </a:r>
            <a:endParaRPr lang="fr-FR" dirty="0">
              <a:solidFill>
                <a:srgbClr val="3366FF"/>
              </a:solidFill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 rot="4223494">
            <a:off x="1649351" y="2718072"/>
            <a:ext cx="1104900" cy="258762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59" name="Rectangle 34"/>
          <p:cNvSpPr>
            <a:spLocks noChangeArrowheads="1"/>
          </p:cNvSpPr>
          <p:nvPr/>
        </p:nvSpPr>
        <p:spPr bwMode="auto">
          <a:xfrm>
            <a:off x="2" y="5977544"/>
            <a:ext cx="2807948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X. </a:t>
            </a:r>
            <a:r>
              <a:rPr lang="en-US" sz="1200" dirty="0" err="1"/>
              <a:t>Artru</a:t>
            </a:r>
            <a:r>
              <a:rPr lang="en-US" sz="1200" dirty="0"/>
              <a:t> et al, </a:t>
            </a:r>
            <a:r>
              <a:rPr lang="en-US" sz="1200" b="1" dirty="0"/>
              <a:t>NIM AB 145 (1998) 160-168</a:t>
            </a:r>
          </a:p>
        </p:txBody>
      </p:sp>
      <p:sp>
        <p:nvSpPr>
          <p:cNvPr id="60" name="Rectangle 35"/>
          <p:cNvSpPr>
            <a:spLocks noChangeArrowheads="1"/>
          </p:cNvSpPr>
          <p:nvPr/>
        </p:nvSpPr>
        <p:spPr bwMode="auto">
          <a:xfrm>
            <a:off x="3" y="6225019"/>
            <a:ext cx="4583306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Castellano</a:t>
            </a:r>
            <a:r>
              <a:rPr lang="en-US" sz="1200" dirty="0"/>
              <a:t> and V.A. </a:t>
            </a:r>
            <a:r>
              <a:rPr lang="en-US" sz="1200" dirty="0" err="1"/>
              <a:t>Verzilov</a:t>
            </a:r>
            <a:r>
              <a:rPr lang="en-US" sz="1200" dirty="0"/>
              <a:t>, </a:t>
            </a:r>
            <a:r>
              <a:rPr lang="en-US" sz="1200" b="1" dirty="0"/>
              <a:t>Physical Review STAB 1, (1998) 062801</a:t>
            </a:r>
          </a:p>
        </p:txBody>
      </p:sp>
      <p:grpSp>
        <p:nvGrpSpPr>
          <p:cNvPr id="35" name="Grouper 34"/>
          <p:cNvGrpSpPr/>
          <p:nvPr/>
        </p:nvGrpSpPr>
        <p:grpSpPr>
          <a:xfrm>
            <a:off x="3314399" y="2254854"/>
            <a:ext cx="5829607" cy="3785652"/>
            <a:chOff x="3314393" y="2254854"/>
            <a:chExt cx="5829607" cy="3785652"/>
          </a:xfrm>
        </p:grpSpPr>
        <p:grpSp>
          <p:nvGrpSpPr>
            <p:cNvPr id="20" name="Grouper 35"/>
            <p:cNvGrpSpPr>
              <a:grpSpLocks/>
            </p:cNvGrpSpPr>
            <p:nvPr/>
          </p:nvGrpSpPr>
          <p:grpSpPr bwMode="auto">
            <a:xfrm>
              <a:off x="3865847" y="2873463"/>
              <a:ext cx="3960813" cy="2747962"/>
              <a:chOff x="5334000" y="1443038"/>
              <a:chExt cx="3960813" cy="2747962"/>
            </a:xfrm>
          </p:grpSpPr>
          <p:pic>
            <p:nvPicPr>
              <p:cNvPr id="24" name="Object 8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334000" y="1443038"/>
                <a:ext cx="3960813" cy="2747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91" descr="energy_27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7829542" y="1889124"/>
                <a:ext cx="981082" cy="7604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6" name="ZoneTexte 55"/>
            <p:cNvSpPr txBox="1"/>
            <p:nvPr/>
          </p:nvSpPr>
          <p:spPr>
            <a:xfrm>
              <a:off x="3314393" y="2254854"/>
              <a:ext cx="5829607" cy="378565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pPr>
                <a:buFont typeface="Arial"/>
                <a:buChar char="•"/>
              </a:pPr>
              <a:r>
                <a:rPr lang="fr-FR" sz="2000" dirty="0" smtClean="0"/>
                <a:t>  OTR </a:t>
              </a:r>
              <a:r>
                <a:rPr lang="fr-FR" sz="2000" dirty="0" err="1" smtClean="0"/>
                <a:t>angular</a:t>
              </a:r>
              <a:r>
                <a:rPr lang="fr-FR" sz="2000" dirty="0" smtClean="0"/>
                <a:t> distribution: </a:t>
              </a:r>
              <a:r>
                <a:rPr lang="fr-FR" sz="2000" dirty="0" err="1" smtClean="0"/>
                <a:t>Peak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at</a:t>
              </a:r>
              <a:r>
                <a:rPr lang="fr-FR" sz="2000" dirty="0" smtClean="0"/>
                <a:t> 1/</a:t>
              </a:r>
              <a:r>
                <a:rPr lang="fr-FR" sz="2000" dirty="0" smtClean="0">
                  <a:latin typeface="Symbol" charset="2"/>
                  <a:cs typeface="Symbol" charset="2"/>
                </a:rPr>
                <a:t>g</a:t>
              </a:r>
              <a:r>
                <a:rPr lang="fr-FR" sz="2000" dirty="0" smtClean="0"/>
                <a:t> but large </a:t>
              </a:r>
              <a:r>
                <a:rPr lang="fr-FR" sz="2000" dirty="0" err="1" smtClean="0"/>
                <a:t>tails</a:t>
              </a:r>
              <a:endParaRPr lang="fr-FR" sz="2000" dirty="0" smtClean="0"/>
            </a:p>
            <a:p>
              <a:pPr lvl="1">
                <a:buFont typeface="Arial"/>
                <a:buChar char="•"/>
              </a:pPr>
              <a:r>
                <a:rPr lang="fr-FR" sz="2000" dirty="0" smtClean="0"/>
                <a:t> </a:t>
              </a:r>
              <a:r>
                <a:rPr lang="fr-FR" sz="2000" dirty="0" err="1" smtClean="0"/>
                <a:t>Problem</a:t>
              </a:r>
              <a:r>
                <a:rPr lang="fr-FR" sz="2000" dirty="0" smtClean="0"/>
                <a:t> for </a:t>
              </a:r>
              <a:r>
                <a:rPr lang="fr-FR" sz="2000" dirty="0" err="1" smtClean="0"/>
                <a:t>very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high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energy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particles</a:t>
              </a:r>
              <a:endParaRPr lang="fr-FR" sz="2000" dirty="0" smtClean="0">
                <a:solidFill>
                  <a:srgbClr val="FF0000"/>
                </a:solidFill>
              </a:endParaRPr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endParaRPr lang="fr-FR" sz="2000" dirty="0" smtClean="0"/>
            </a:p>
            <a:p>
              <a:pPr>
                <a:buFont typeface="Arial"/>
                <a:buChar char="•"/>
              </a:pPr>
              <a:r>
                <a:rPr lang="fr-FR" sz="2000" dirty="0" smtClean="0"/>
                <a:t> Aperture of the </a:t>
              </a:r>
              <a:r>
                <a:rPr lang="fr-FR" sz="2000" dirty="0" err="1" smtClean="0"/>
                <a:t>focussing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lens</a:t>
              </a:r>
              <a:r>
                <a:rPr lang="fr-FR" sz="2000" dirty="0" smtClean="0"/>
                <a:t> : </a:t>
              </a:r>
              <a:r>
                <a:rPr lang="fr-FR" sz="2000" dirty="0" smtClean="0">
                  <a:latin typeface="Symbol" charset="2"/>
                  <a:cs typeface="Symbol" charset="2"/>
                </a:rPr>
                <a:t>q</a:t>
              </a:r>
              <a:r>
                <a:rPr lang="fr-FR" sz="2000" dirty="0" smtClean="0"/>
                <a:t> &gt;&gt; 1/</a:t>
              </a:r>
              <a:r>
                <a:rPr lang="fr-FR" sz="2000" dirty="0" smtClean="0">
                  <a:latin typeface="Symbol" charset="2"/>
                  <a:cs typeface="Symbol" charset="2"/>
                </a:rPr>
                <a:t>g</a:t>
              </a:r>
              <a:endParaRPr lang="fr-FR" sz="2000" dirty="0" smtClean="0"/>
            </a:p>
          </p:txBody>
        </p:sp>
        <p:sp>
          <p:nvSpPr>
            <p:cNvPr id="61" name="Line 9"/>
            <p:cNvSpPr>
              <a:spLocks noChangeShapeType="1"/>
            </p:cNvSpPr>
            <p:nvPr/>
          </p:nvSpPr>
          <p:spPr bwMode="auto">
            <a:xfrm flipH="1">
              <a:off x="6801555" y="4079960"/>
              <a:ext cx="999695" cy="91537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Text Box 10"/>
            <p:cNvSpPr txBox="1">
              <a:spLocks noChangeArrowheads="1"/>
            </p:cNvSpPr>
            <p:nvPr/>
          </p:nvSpPr>
          <p:spPr bwMode="auto">
            <a:xfrm>
              <a:off x="7585351" y="3719596"/>
              <a:ext cx="1162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Large </a:t>
              </a:r>
              <a:r>
                <a:rPr lang="en-US" altLang="ja-JP" dirty="0" smtClean="0">
                  <a:solidFill>
                    <a:srgbClr val="FF0000"/>
                  </a:solidFill>
                </a:rPr>
                <a:t>tails </a:t>
              </a:r>
              <a:endParaRPr lang="en-US" altLang="ja-JP" dirty="0">
                <a:solidFill>
                  <a:srgbClr val="FF0000"/>
                </a:solidFill>
              </a:endParaRPr>
            </a:p>
          </p:txBody>
        </p:sp>
      </p:grpSp>
      <p:sp>
        <p:nvSpPr>
          <p:cNvPr id="64" name="Line 12"/>
          <p:cNvSpPr>
            <a:spLocks noChangeShapeType="1"/>
          </p:cNvSpPr>
          <p:nvPr/>
        </p:nvSpPr>
        <p:spPr bwMode="auto">
          <a:xfrm flipH="1">
            <a:off x="1567745" y="2288504"/>
            <a:ext cx="431800" cy="112665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Line 13"/>
          <p:cNvSpPr>
            <a:spLocks noChangeShapeType="1"/>
          </p:cNvSpPr>
          <p:nvPr/>
        </p:nvSpPr>
        <p:spPr bwMode="auto">
          <a:xfrm>
            <a:off x="1567745" y="3595332"/>
            <a:ext cx="287337" cy="4545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Line 14"/>
          <p:cNvSpPr>
            <a:spLocks noChangeShapeType="1"/>
          </p:cNvSpPr>
          <p:nvPr/>
        </p:nvSpPr>
        <p:spPr bwMode="auto">
          <a:xfrm>
            <a:off x="1999545" y="2288504"/>
            <a:ext cx="431800" cy="112665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" name="Line 15"/>
          <p:cNvSpPr>
            <a:spLocks noChangeShapeType="1"/>
          </p:cNvSpPr>
          <p:nvPr/>
        </p:nvSpPr>
        <p:spPr bwMode="auto">
          <a:xfrm flipH="1">
            <a:off x="2142424" y="3595332"/>
            <a:ext cx="288925" cy="4545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High Resolution Imaging System using OTR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25431" y="2918324"/>
            <a:ext cx="344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u="sng" dirty="0" err="1" smtClean="0"/>
              <a:t>Classical</a:t>
            </a:r>
            <a:r>
              <a:rPr lang="fr-FR" i="1" u="sng" dirty="0" smtClean="0"/>
              <a:t> OTR configuration :</a:t>
            </a:r>
          </a:p>
          <a:p>
            <a:r>
              <a:rPr lang="fr-FR" i="1" u="sng" dirty="0" smtClean="0"/>
              <a:t> 90</a:t>
            </a:r>
            <a:r>
              <a:rPr lang="fr-FR" i="1" u="sng" baseline="30000" dirty="0" smtClean="0"/>
              <a:t>o</a:t>
            </a:r>
            <a:r>
              <a:rPr lang="fr-FR" i="1" u="sng" dirty="0" smtClean="0"/>
              <a:t> observation angle</a:t>
            </a:r>
            <a:endParaRPr lang="fr-FR" i="1" u="sng" dirty="0"/>
          </a:p>
        </p:txBody>
      </p:sp>
      <p:sp>
        <p:nvSpPr>
          <p:cNvPr id="42" name="Line 21"/>
          <p:cNvSpPr>
            <a:spLocks noChangeShapeType="1"/>
          </p:cNvSpPr>
          <p:nvPr/>
        </p:nvSpPr>
        <p:spPr bwMode="auto">
          <a:xfrm>
            <a:off x="3366056" y="2095467"/>
            <a:ext cx="2147360" cy="35719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ZoneTexte 53"/>
          <p:cNvSpPr txBox="1"/>
          <p:nvPr/>
        </p:nvSpPr>
        <p:spPr>
          <a:xfrm>
            <a:off x="2409828" y="1399783"/>
            <a:ext cx="961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Charged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Particle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4060714" y="1266668"/>
            <a:ext cx="123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OTR </a:t>
            </a:r>
            <a:r>
              <a:rPr lang="fr-FR" dirty="0" err="1" smtClean="0"/>
              <a:t>screen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3696776" y="1790076"/>
            <a:ext cx="166389" cy="69398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avec flèche 47"/>
          <p:cNvCxnSpPr>
            <a:endCxn id="96" idx="1"/>
          </p:cNvCxnSpPr>
          <p:nvPr/>
        </p:nvCxnSpPr>
        <p:spPr>
          <a:xfrm rot="16200000" flipH="1">
            <a:off x="5324332" y="2167872"/>
            <a:ext cx="651926" cy="28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20"/>
          <p:cNvSpPr>
            <a:spLocks noChangeArrowheads="1"/>
          </p:cNvSpPr>
          <p:nvPr/>
        </p:nvSpPr>
        <p:spPr bwMode="auto">
          <a:xfrm rot="2580504">
            <a:off x="3840519" y="2057334"/>
            <a:ext cx="148682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7" name="Line 22"/>
          <p:cNvSpPr>
            <a:spLocks noChangeShapeType="1"/>
          </p:cNvSpPr>
          <p:nvPr/>
        </p:nvSpPr>
        <p:spPr bwMode="auto">
          <a:xfrm flipH="1" flipV="1">
            <a:off x="4568825" y="2102950"/>
            <a:ext cx="0" cy="277779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-11112" y="599550"/>
            <a:ext cx="89114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Font typeface="Arial"/>
              <a:buChar char="•"/>
            </a:pPr>
            <a:r>
              <a:rPr lang="en-US" sz="2000" dirty="0" smtClean="0"/>
              <a:t> Depth of  field limits the resolution because the image source is not normal to the optical axis</a:t>
            </a:r>
            <a:endParaRPr lang="fr-FR" sz="2000" dirty="0" smtClean="0"/>
          </a:p>
        </p:txBody>
      </p:sp>
      <p:sp>
        <p:nvSpPr>
          <p:cNvPr id="96" name="Line 21"/>
          <p:cNvSpPr>
            <a:spLocks noChangeShapeType="1"/>
          </p:cNvSpPr>
          <p:nvPr/>
        </p:nvSpPr>
        <p:spPr bwMode="auto">
          <a:xfrm>
            <a:off x="3504345" y="2459532"/>
            <a:ext cx="2147360" cy="3571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Line 21"/>
          <p:cNvSpPr>
            <a:spLocks noChangeShapeType="1"/>
          </p:cNvSpPr>
          <p:nvPr/>
        </p:nvSpPr>
        <p:spPr bwMode="auto">
          <a:xfrm>
            <a:off x="3501524" y="1807596"/>
            <a:ext cx="2147360" cy="3571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" name="Text Box 62"/>
          <p:cNvSpPr txBox="1">
            <a:spLocks noChangeArrowheads="1"/>
          </p:cNvSpPr>
          <p:nvPr/>
        </p:nvSpPr>
        <p:spPr bwMode="auto">
          <a:xfrm>
            <a:off x="3863165" y="5969000"/>
            <a:ext cx="141394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latin typeface="Calibri"/>
                <a:cs typeface="Calibri"/>
              </a:rPr>
              <a:t>Make </a:t>
            </a:r>
            <a:r>
              <a:rPr lang="en-US" i="1" dirty="0" err="1" smtClean="0">
                <a:latin typeface="Calibri"/>
                <a:cs typeface="Calibri"/>
              </a:rPr>
              <a:t>Df</a:t>
            </a:r>
            <a:r>
              <a:rPr lang="en-US" i="1" dirty="0" smtClean="0">
                <a:latin typeface="Calibri"/>
                <a:cs typeface="Calibri"/>
              </a:rPr>
              <a:t> &gt; </a:t>
            </a:r>
            <a:r>
              <a:rPr lang="en-US" i="1" dirty="0" err="1" smtClean="0">
                <a:latin typeface="Symbol" charset="2"/>
                <a:cs typeface="Symbol" charset="2"/>
              </a:rPr>
              <a:t>s</a:t>
            </a:r>
            <a:r>
              <a:rPr lang="en-US" i="1" baseline="-25000" dirty="0" err="1" smtClean="0">
                <a:latin typeface="Calibri"/>
                <a:cs typeface="Calibri"/>
              </a:rPr>
              <a:t>y</a:t>
            </a:r>
            <a:endParaRPr lang="en-US" i="1" baseline="-25000" dirty="0">
              <a:latin typeface="Symbol" charset="2"/>
              <a:cs typeface="Symbol" charset="2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3042270" y="2053122"/>
            <a:ext cx="1279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fr-FR" baseline="-25000" dirty="0" err="1" smtClean="0">
                <a:solidFill>
                  <a:srgbClr val="FF0000"/>
                </a:solidFill>
              </a:rPr>
              <a:t>y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33" name="Connecteur droit avec flèche 132"/>
          <p:cNvCxnSpPr/>
          <p:nvPr/>
        </p:nvCxnSpPr>
        <p:spPr>
          <a:xfrm rot="5400000">
            <a:off x="3132433" y="2125776"/>
            <a:ext cx="651928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5" name="Grouper 144"/>
          <p:cNvGrpSpPr/>
          <p:nvPr/>
        </p:nvGrpSpPr>
        <p:grpSpPr>
          <a:xfrm>
            <a:off x="3674607" y="2082763"/>
            <a:ext cx="1788436" cy="3489435"/>
            <a:chOff x="3858757" y="2377959"/>
            <a:chExt cx="1788436" cy="3489435"/>
          </a:xfrm>
        </p:grpSpPr>
        <p:sp>
          <p:nvSpPr>
            <p:cNvPr id="146" name="Freeform 69"/>
            <p:cNvSpPr>
              <a:spLocks/>
            </p:cNvSpPr>
            <p:nvPr/>
          </p:nvSpPr>
          <p:spPr bwMode="auto">
            <a:xfrm rot="6227866">
              <a:off x="4093475" y="2854618"/>
              <a:ext cx="1104900" cy="258762"/>
            </a:xfrm>
            <a:custGeom>
              <a:avLst/>
              <a:gdLst>
                <a:gd name="T0" fmla="*/ 0 w 3552"/>
                <a:gd name="T1" fmla="*/ 0 h 1952"/>
                <a:gd name="T2" fmla="*/ 0 w 3552"/>
                <a:gd name="T3" fmla="*/ 0 h 1952"/>
                <a:gd name="T4" fmla="*/ 0 w 3552"/>
                <a:gd name="T5" fmla="*/ 0 h 1952"/>
                <a:gd name="T6" fmla="*/ 0 w 3552"/>
                <a:gd name="T7" fmla="*/ 0 h 1952"/>
                <a:gd name="T8" fmla="*/ 0 w 3552"/>
                <a:gd name="T9" fmla="*/ 0 h 1952"/>
                <a:gd name="T10" fmla="*/ 0 w 3552"/>
                <a:gd name="T11" fmla="*/ 0 h 1952"/>
                <a:gd name="T12" fmla="*/ 0 w 3552"/>
                <a:gd name="T13" fmla="*/ 0 h 1952"/>
                <a:gd name="T14" fmla="*/ 0 w 3552"/>
                <a:gd name="T15" fmla="*/ 0 h 1952"/>
                <a:gd name="T16" fmla="*/ 0 w 3552"/>
                <a:gd name="T17" fmla="*/ 0 h 1952"/>
                <a:gd name="T18" fmla="*/ 0 w 3552"/>
                <a:gd name="T19" fmla="*/ 0 h 1952"/>
                <a:gd name="T20" fmla="*/ 0 w 3552"/>
                <a:gd name="T21" fmla="*/ 0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 sz="1800"/>
            </a:p>
          </p:txBody>
        </p:sp>
        <p:sp>
          <p:nvSpPr>
            <p:cNvPr id="148" name="Freeform 69"/>
            <p:cNvSpPr>
              <a:spLocks/>
            </p:cNvSpPr>
            <p:nvPr/>
          </p:nvSpPr>
          <p:spPr bwMode="auto">
            <a:xfrm rot="4223494">
              <a:off x="4370816" y="2843466"/>
              <a:ext cx="1104900" cy="258762"/>
            </a:xfrm>
            <a:custGeom>
              <a:avLst/>
              <a:gdLst>
                <a:gd name="T0" fmla="*/ 0 w 3552"/>
                <a:gd name="T1" fmla="*/ 0 h 1952"/>
                <a:gd name="T2" fmla="*/ 0 w 3552"/>
                <a:gd name="T3" fmla="*/ 0 h 1952"/>
                <a:gd name="T4" fmla="*/ 0 w 3552"/>
                <a:gd name="T5" fmla="*/ 0 h 1952"/>
                <a:gd name="T6" fmla="*/ 0 w 3552"/>
                <a:gd name="T7" fmla="*/ 0 h 1952"/>
                <a:gd name="T8" fmla="*/ 0 w 3552"/>
                <a:gd name="T9" fmla="*/ 0 h 1952"/>
                <a:gd name="T10" fmla="*/ 0 w 3552"/>
                <a:gd name="T11" fmla="*/ 0 h 1952"/>
                <a:gd name="T12" fmla="*/ 0 w 3552"/>
                <a:gd name="T13" fmla="*/ 0 h 1952"/>
                <a:gd name="T14" fmla="*/ 0 w 3552"/>
                <a:gd name="T15" fmla="*/ 0 h 1952"/>
                <a:gd name="T16" fmla="*/ 0 w 3552"/>
                <a:gd name="T17" fmla="*/ 0 h 1952"/>
                <a:gd name="T18" fmla="*/ 0 w 3552"/>
                <a:gd name="T19" fmla="*/ 0 h 1952"/>
                <a:gd name="T20" fmla="*/ 0 w 3552"/>
                <a:gd name="T21" fmla="*/ 0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19050">
              <a:solidFill>
                <a:srgbClr val="008000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 sz="1800"/>
            </a:p>
          </p:txBody>
        </p:sp>
        <p:grpSp>
          <p:nvGrpSpPr>
            <p:cNvPr id="149" name="Grouper 112"/>
            <p:cNvGrpSpPr/>
            <p:nvPr/>
          </p:nvGrpSpPr>
          <p:grpSpPr>
            <a:xfrm>
              <a:off x="4157912" y="5175949"/>
              <a:ext cx="1170370" cy="691445"/>
              <a:chOff x="1481668" y="3993444"/>
              <a:chExt cx="1170370" cy="691445"/>
            </a:xfrm>
          </p:grpSpPr>
          <p:sp>
            <p:nvSpPr>
              <p:cNvPr id="155" name="Rectangle 154"/>
              <p:cNvSpPr/>
              <p:nvPr/>
            </p:nvSpPr>
            <p:spPr>
              <a:xfrm>
                <a:off x="1481668" y="4191000"/>
                <a:ext cx="1170370" cy="49388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Camera</a:t>
                </a:r>
                <a:endParaRPr lang="fr-FR" dirty="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1818600" y="3993444"/>
                <a:ext cx="481511" cy="19755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50" name="Ellipse 149"/>
            <p:cNvSpPr/>
            <p:nvPr/>
          </p:nvSpPr>
          <p:spPr>
            <a:xfrm>
              <a:off x="3858757" y="4541212"/>
              <a:ext cx="1788436" cy="180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Line 12"/>
            <p:cNvSpPr>
              <a:spLocks noChangeShapeType="1"/>
            </p:cNvSpPr>
            <p:nvPr/>
          </p:nvSpPr>
          <p:spPr bwMode="auto">
            <a:xfrm flipH="1">
              <a:off x="4328655" y="2377959"/>
              <a:ext cx="424320" cy="216325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Line 13"/>
            <p:cNvSpPr>
              <a:spLocks noChangeShapeType="1"/>
            </p:cNvSpPr>
            <p:nvPr/>
          </p:nvSpPr>
          <p:spPr bwMode="auto">
            <a:xfrm>
              <a:off x="4328655" y="4721393"/>
              <a:ext cx="287337" cy="45455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Line 14"/>
            <p:cNvSpPr>
              <a:spLocks noChangeShapeType="1"/>
            </p:cNvSpPr>
            <p:nvPr/>
          </p:nvSpPr>
          <p:spPr bwMode="auto">
            <a:xfrm>
              <a:off x="4752975" y="2409015"/>
              <a:ext cx="439280" cy="213219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Line 15"/>
            <p:cNvSpPr>
              <a:spLocks noChangeShapeType="1"/>
            </p:cNvSpPr>
            <p:nvPr/>
          </p:nvSpPr>
          <p:spPr bwMode="auto">
            <a:xfrm flipH="1">
              <a:off x="4903328" y="4721393"/>
              <a:ext cx="288925" cy="45455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163" name="ZoneTexte 162"/>
          <p:cNvSpPr txBox="1"/>
          <p:nvPr/>
        </p:nvSpPr>
        <p:spPr>
          <a:xfrm>
            <a:off x="5724949" y="1936766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3366FF"/>
                </a:solidFill>
              </a:rPr>
              <a:t>Df</a:t>
            </a:r>
            <a:endParaRPr lang="fr-FR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High Resolution Imaging System using OTR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43311" y="1038717"/>
            <a:ext cx="8720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 Imaging </a:t>
            </a:r>
            <a:r>
              <a:rPr lang="fr-FR" sz="2000" dirty="0" err="1" smtClean="0"/>
              <a:t>small</a:t>
            </a:r>
            <a:r>
              <a:rPr lang="fr-FR" sz="2000" dirty="0" smtClean="0"/>
              <a:t> </a:t>
            </a:r>
            <a:r>
              <a:rPr lang="fr-FR" sz="2000" dirty="0" err="1" smtClean="0"/>
              <a:t>beam</a:t>
            </a:r>
            <a:r>
              <a:rPr lang="fr-FR" sz="2000" dirty="0" smtClean="0"/>
              <a:t> size </a:t>
            </a:r>
            <a:r>
              <a:rPr lang="fr-FR" sz="2000" dirty="0" err="1" smtClean="0">
                <a:sym typeface="Wingdings"/>
              </a:rPr>
              <a:t></a:t>
            </a:r>
            <a:r>
              <a:rPr lang="fr-FR" sz="2000" dirty="0" smtClean="0"/>
              <a:t> large magnification  </a:t>
            </a:r>
            <a:r>
              <a:rPr lang="fr-FR" sz="2000" dirty="0" err="1" smtClean="0">
                <a:sym typeface="Wingdings"/>
              </a:rPr>
              <a:t></a:t>
            </a:r>
            <a:r>
              <a:rPr lang="fr-FR" sz="2000" dirty="0" smtClean="0">
                <a:sym typeface="Wingdings"/>
              </a:rPr>
              <a:t> short </a:t>
            </a:r>
            <a:r>
              <a:rPr lang="fr-FR" sz="2000" dirty="0" err="1" smtClean="0">
                <a:sym typeface="Wingdings"/>
              </a:rPr>
              <a:t>Depth</a:t>
            </a:r>
            <a:r>
              <a:rPr lang="fr-FR" sz="2000" dirty="0" smtClean="0">
                <a:sym typeface="Wingdings"/>
              </a:rPr>
              <a:t> of </a:t>
            </a:r>
            <a:r>
              <a:rPr lang="fr-FR" sz="2000" dirty="0" err="1" smtClean="0">
                <a:sym typeface="Wingdings"/>
              </a:rPr>
              <a:t>field</a:t>
            </a:r>
            <a:r>
              <a:rPr lang="fr-FR" sz="2000" dirty="0" smtClean="0">
                <a:sym typeface="Wingdings"/>
              </a:rPr>
              <a:t> (</a:t>
            </a:r>
            <a:r>
              <a:rPr lang="fr-FR" sz="2000" dirty="0" err="1" smtClean="0">
                <a:sym typeface="Wingdings"/>
              </a:rPr>
              <a:t>Df</a:t>
            </a:r>
            <a:r>
              <a:rPr lang="fr-FR" sz="2000" dirty="0" smtClean="0">
                <a:sym typeface="Wingdings"/>
              </a:rPr>
              <a:t>)</a:t>
            </a:r>
            <a:endParaRPr lang="fr-FR" sz="2000" dirty="0" smtClean="0"/>
          </a:p>
        </p:txBody>
      </p:sp>
      <p:grpSp>
        <p:nvGrpSpPr>
          <p:cNvPr id="4" name="Grouper 164"/>
          <p:cNvGrpSpPr/>
          <p:nvPr/>
        </p:nvGrpSpPr>
        <p:grpSpPr>
          <a:xfrm>
            <a:off x="1137312" y="1716113"/>
            <a:ext cx="6976583" cy="4644814"/>
            <a:chOff x="3723496" y="2159535"/>
            <a:chExt cx="6976583" cy="4644814"/>
          </a:xfrm>
        </p:grpSpPr>
        <p:pic>
          <p:nvPicPr>
            <p:cNvPr id="26" name="Picture 4" descr="OTR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11191" y="4529998"/>
              <a:ext cx="2588888" cy="2274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3723496" y="6115112"/>
              <a:ext cx="3158034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r>
                <a:rPr lang="fr-FR" sz="2000" dirty="0" smtClean="0"/>
                <a:t> </a:t>
              </a:r>
              <a:r>
                <a:rPr lang="fr-FR" sz="2000" dirty="0" err="1" smtClean="0"/>
                <a:t>Smaller</a:t>
              </a:r>
              <a:r>
                <a:rPr lang="fr-FR" sz="2000" dirty="0" smtClean="0"/>
                <a:t> </a:t>
              </a:r>
              <a:r>
                <a:rPr lang="fr-FR" sz="2000" dirty="0" err="1" smtClean="0"/>
                <a:t>Df</a:t>
              </a:r>
              <a:r>
                <a:rPr lang="fr-FR" sz="2000" dirty="0" smtClean="0"/>
                <a:t> </a:t>
              </a:r>
              <a:r>
                <a:rPr lang="fr-FR" sz="2000" dirty="0" err="1" smtClean="0">
                  <a:sym typeface="Wingdings"/>
                </a:rPr>
                <a:t></a:t>
              </a:r>
              <a:r>
                <a:rPr lang="fr-FR" sz="2000" dirty="0" smtClean="0">
                  <a:sym typeface="Wingdings"/>
                </a:rPr>
                <a:t> Tilt the </a:t>
              </a:r>
              <a:r>
                <a:rPr lang="fr-FR" sz="2000" dirty="0" err="1" smtClean="0">
                  <a:sym typeface="Wingdings"/>
                </a:rPr>
                <a:t>screen</a:t>
              </a:r>
              <a:endParaRPr lang="fr-FR" sz="2000" dirty="0" smtClean="0"/>
            </a:p>
          </p:txBody>
        </p:sp>
        <p:sp>
          <p:nvSpPr>
            <p:cNvPr id="101" name="Line 21"/>
            <p:cNvSpPr>
              <a:spLocks noChangeShapeType="1"/>
            </p:cNvSpPr>
            <p:nvPr/>
          </p:nvSpPr>
          <p:spPr bwMode="auto">
            <a:xfrm>
              <a:off x="6338699" y="3079492"/>
              <a:ext cx="2147360" cy="35719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Ellipse 101"/>
            <p:cNvSpPr/>
            <p:nvPr/>
          </p:nvSpPr>
          <p:spPr>
            <a:xfrm>
              <a:off x="6597789" y="2774101"/>
              <a:ext cx="195680" cy="69398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Rectangle 20"/>
            <p:cNvSpPr>
              <a:spLocks noChangeArrowheads="1"/>
            </p:cNvSpPr>
            <p:nvPr/>
          </p:nvSpPr>
          <p:spPr bwMode="auto">
            <a:xfrm rot="15000000">
              <a:off x="7084508" y="3061495"/>
              <a:ext cx="1486820" cy="45719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Line 21"/>
            <p:cNvSpPr>
              <a:spLocks noChangeShapeType="1"/>
            </p:cNvSpPr>
            <p:nvPr/>
          </p:nvSpPr>
          <p:spPr bwMode="auto">
            <a:xfrm>
              <a:off x="6291370" y="3443557"/>
              <a:ext cx="1621251" cy="28393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Line 21"/>
            <p:cNvSpPr>
              <a:spLocks noChangeShapeType="1"/>
            </p:cNvSpPr>
            <p:nvPr/>
          </p:nvSpPr>
          <p:spPr bwMode="auto">
            <a:xfrm flipV="1">
              <a:off x="6237904" y="2791630"/>
              <a:ext cx="1435929" cy="3249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Line 22"/>
            <p:cNvSpPr>
              <a:spLocks noChangeShapeType="1"/>
            </p:cNvSpPr>
            <p:nvPr/>
          </p:nvSpPr>
          <p:spPr bwMode="auto">
            <a:xfrm rot="8400000">
              <a:off x="5418070" y="3980953"/>
              <a:ext cx="2819643" cy="14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5" name="Grouper 143"/>
            <p:cNvGrpSpPr/>
            <p:nvPr/>
          </p:nvGrpSpPr>
          <p:grpSpPr>
            <a:xfrm rot="2984239">
              <a:off x="5625392" y="2486284"/>
              <a:ext cx="1788436" cy="3489435"/>
              <a:chOff x="3858757" y="2377959"/>
              <a:chExt cx="1788436" cy="3489435"/>
            </a:xfrm>
          </p:grpSpPr>
          <p:sp>
            <p:nvSpPr>
              <p:cNvPr id="109" name="Freeform 69"/>
              <p:cNvSpPr>
                <a:spLocks/>
              </p:cNvSpPr>
              <p:nvPr/>
            </p:nvSpPr>
            <p:spPr bwMode="auto">
              <a:xfrm rot="6227866">
                <a:off x="4093475" y="2854618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sp>
            <p:nvSpPr>
              <p:cNvPr id="111" name="Freeform 69"/>
              <p:cNvSpPr>
                <a:spLocks/>
              </p:cNvSpPr>
              <p:nvPr/>
            </p:nvSpPr>
            <p:spPr bwMode="auto">
              <a:xfrm rot="4223494">
                <a:off x="4370816" y="2843466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grpSp>
            <p:nvGrpSpPr>
              <p:cNvPr id="6" name="Grouper 112"/>
              <p:cNvGrpSpPr/>
              <p:nvPr/>
            </p:nvGrpSpPr>
            <p:grpSpPr>
              <a:xfrm>
                <a:off x="4157912" y="5175949"/>
                <a:ext cx="1170370" cy="691445"/>
                <a:chOff x="1481668" y="3993444"/>
                <a:chExt cx="1170370" cy="691445"/>
              </a:xfrm>
            </p:grpSpPr>
            <p:sp>
              <p:nvSpPr>
                <p:cNvPr id="114" name="Rectangle 113"/>
                <p:cNvSpPr/>
                <p:nvPr/>
              </p:nvSpPr>
              <p:spPr>
                <a:xfrm>
                  <a:off x="1481668" y="4191000"/>
                  <a:ext cx="1170370" cy="493889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 smtClean="0"/>
                    <a:t>Camera</a:t>
                  </a:r>
                  <a:endParaRPr lang="fr-FR" dirty="0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1818600" y="3993444"/>
                  <a:ext cx="481511" cy="19755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16" name="Ellipse 115"/>
              <p:cNvSpPr/>
              <p:nvPr/>
            </p:nvSpPr>
            <p:spPr>
              <a:xfrm>
                <a:off x="3858757" y="4541212"/>
                <a:ext cx="1788436" cy="180181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7" name="Line 12"/>
              <p:cNvSpPr>
                <a:spLocks noChangeShapeType="1"/>
              </p:cNvSpPr>
              <p:nvPr/>
            </p:nvSpPr>
            <p:spPr bwMode="auto">
              <a:xfrm flipH="1">
                <a:off x="4328655" y="2377959"/>
                <a:ext cx="424320" cy="216325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" name="Line 13"/>
              <p:cNvSpPr>
                <a:spLocks noChangeShapeType="1"/>
              </p:cNvSpPr>
              <p:nvPr/>
            </p:nvSpPr>
            <p:spPr bwMode="auto">
              <a:xfrm>
                <a:off x="4328655" y="4721393"/>
                <a:ext cx="287337" cy="45455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" name="Line 14"/>
              <p:cNvSpPr>
                <a:spLocks noChangeShapeType="1"/>
              </p:cNvSpPr>
              <p:nvPr/>
            </p:nvSpPr>
            <p:spPr bwMode="auto">
              <a:xfrm>
                <a:off x="4752975" y="2409015"/>
                <a:ext cx="439280" cy="213219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" name="Line 15"/>
              <p:cNvSpPr>
                <a:spLocks noChangeShapeType="1"/>
              </p:cNvSpPr>
              <p:nvPr/>
            </p:nvSpPr>
            <p:spPr bwMode="auto">
              <a:xfrm flipH="1">
                <a:off x="4903328" y="4721393"/>
                <a:ext cx="288925" cy="45455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136" name="Rectangle 135"/>
            <p:cNvSpPr/>
            <p:nvPr/>
          </p:nvSpPr>
          <p:spPr>
            <a:xfrm>
              <a:off x="5966406" y="3047402"/>
              <a:ext cx="127908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fr-FR" baseline="-25000" dirty="0" err="1" smtClean="0">
                  <a:solidFill>
                    <a:srgbClr val="FF0000"/>
                  </a:solidFill>
                </a:rPr>
                <a:t>y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cxnSp>
          <p:nvCxnSpPr>
            <p:cNvPr id="137" name="Connecteur droit avec flèche 136"/>
            <p:cNvCxnSpPr/>
            <p:nvPr/>
          </p:nvCxnSpPr>
          <p:spPr>
            <a:xfrm rot="5400000">
              <a:off x="6056569" y="3120050"/>
              <a:ext cx="651928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Line 21"/>
            <p:cNvSpPr>
              <a:spLocks noChangeShapeType="1"/>
            </p:cNvSpPr>
            <p:nvPr/>
          </p:nvSpPr>
          <p:spPr bwMode="auto">
            <a:xfrm rot="3000000" flipV="1">
              <a:off x="7454225" y="3334221"/>
              <a:ext cx="1435929" cy="3249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Line 21"/>
            <p:cNvSpPr>
              <a:spLocks noChangeShapeType="1"/>
            </p:cNvSpPr>
            <p:nvPr/>
          </p:nvSpPr>
          <p:spPr bwMode="auto">
            <a:xfrm rot="3000000" flipV="1">
              <a:off x="7785128" y="3762438"/>
              <a:ext cx="834057" cy="3249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60" name="Connecteur droit avec flèche 159"/>
            <p:cNvCxnSpPr/>
            <p:nvPr/>
          </p:nvCxnSpPr>
          <p:spPr>
            <a:xfrm rot="8400000">
              <a:off x="8307696" y="3991727"/>
              <a:ext cx="508492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ZoneTexte 161"/>
            <p:cNvSpPr txBox="1"/>
            <p:nvPr/>
          </p:nvSpPr>
          <p:spPr>
            <a:xfrm>
              <a:off x="7603278" y="2159535"/>
              <a:ext cx="12382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OTR </a:t>
              </a:r>
              <a:r>
                <a:rPr lang="fr-FR" dirty="0" err="1" smtClean="0"/>
                <a:t>screen</a:t>
              </a:r>
              <a:endParaRPr lang="fr-FR" dirty="0"/>
            </a:p>
          </p:txBody>
        </p:sp>
        <p:sp>
          <p:nvSpPr>
            <p:cNvPr id="164" name="ZoneTexte 163"/>
            <p:cNvSpPr txBox="1"/>
            <p:nvPr/>
          </p:nvSpPr>
          <p:spPr>
            <a:xfrm>
              <a:off x="8593876" y="3975912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rgbClr val="3366FF"/>
                  </a:solidFill>
                </a:rPr>
                <a:t>Df</a:t>
              </a:r>
              <a:endParaRPr lang="fr-FR" dirty="0">
                <a:solidFill>
                  <a:srgbClr val="3366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 with Diffraction Radiation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Line 21"/>
          <p:cNvSpPr>
            <a:spLocks noChangeShapeType="1"/>
          </p:cNvSpPr>
          <p:nvPr/>
        </p:nvSpPr>
        <p:spPr bwMode="auto">
          <a:xfrm>
            <a:off x="1061163" y="2886691"/>
            <a:ext cx="3115725" cy="35719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104936" y="2191018"/>
            <a:ext cx="961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Charged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Particle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2110648" y="1610634"/>
            <a:ext cx="1920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slits</a:t>
            </a:r>
            <a:r>
              <a:rPr lang="fr-FR" dirty="0" smtClean="0"/>
              <a:t> DR </a:t>
            </a:r>
            <a:r>
              <a:rPr lang="fr-FR" dirty="0" err="1" smtClean="0"/>
              <a:t>target</a:t>
            </a:r>
            <a:endParaRPr lang="fr-FR" dirty="0"/>
          </a:p>
        </p:txBody>
      </p:sp>
      <p:sp>
        <p:nvSpPr>
          <p:cNvPr id="64" name="Ellipse 63"/>
          <p:cNvSpPr/>
          <p:nvPr/>
        </p:nvSpPr>
        <p:spPr>
          <a:xfrm>
            <a:off x="1391879" y="2581300"/>
            <a:ext cx="166389" cy="69398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20"/>
          <p:cNvSpPr>
            <a:spLocks noChangeArrowheads="1"/>
          </p:cNvSpPr>
          <p:nvPr/>
        </p:nvSpPr>
        <p:spPr bwMode="auto">
          <a:xfrm rot="2580504">
            <a:off x="1872448" y="2362474"/>
            <a:ext cx="917072" cy="6093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rot="2580504">
            <a:off x="2885456" y="3401904"/>
            <a:ext cx="917072" cy="60934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Freeform 69"/>
          <p:cNvSpPr>
            <a:spLocks/>
          </p:cNvSpPr>
          <p:nvPr/>
        </p:nvSpPr>
        <p:spPr bwMode="auto">
          <a:xfrm rot="5400000">
            <a:off x="2090084" y="3113007"/>
            <a:ext cx="1104900" cy="258762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800"/>
          </a:p>
        </p:txBody>
      </p:sp>
      <p:grpSp>
        <p:nvGrpSpPr>
          <p:cNvPr id="78" name="Grouper 112"/>
          <p:cNvGrpSpPr/>
          <p:nvPr/>
        </p:nvGrpSpPr>
        <p:grpSpPr>
          <a:xfrm>
            <a:off x="2282277" y="4634818"/>
            <a:ext cx="1170370" cy="691445"/>
            <a:chOff x="1481668" y="3993444"/>
            <a:chExt cx="1170370" cy="691445"/>
          </a:xfrm>
        </p:grpSpPr>
        <p:sp>
          <p:nvSpPr>
            <p:cNvPr id="84" name="Rectangle 83"/>
            <p:cNvSpPr/>
            <p:nvPr/>
          </p:nvSpPr>
          <p:spPr>
            <a:xfrm>
              <a:off x="1481668" y="4191000"/>
              <a:ext cx="1170370" cy="4938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Camera</a:t>
              </a:r>
              <a:endParaRPr lang="fr-FR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818600" y="3993444"/>
              <a:ext cx="481511" cy="1975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6" name="Freeform 69"/>
          <p:cNvSpPr>
            <a:spLocks/>
          </p:cNvSpPr>
          <p:nvPr/>
        </p:nvSpPr>
        <p:spPr bwMode="auto">
          <a:xfrm rot="16200000" flipH="1">
            <a:off x="2444393" y="3548612"/>
            <a:ext cx="1104900" cy="258762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008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 sz="1800"/>
          </a:p>
        </p:txBody>
      </p:sp>
      <p:grpSp>
        <p:nvGrpSpPr>
          <p:cNvPr id="90" name="Grouper 35"/>
          <p:cNvGrpSpPr>
            <a:grpSpLocks/>
          </p:cNvGrpSpPr>
          <p:nvPr/>
        </p:nvGrpSpPr>
        <p:grpSpPr bwMode="auto">
          <a:xfrm>
            <a:off x="5295" y="3483084"/>
            <a:ext cx="2467335" cy="1302278"/>
            <a:chOff x="1332085" y="2074335"/>
            <a:chExt cx="2467335" cy="1302278"/>
          </a:xfrm>
        </p:grpSpPr>
        <p:sp>
          <p:nvSpPr>
            <p:cNvPr id="91" name="Text Box 51"/>
            <p:cNvSpPr txBox="1">
              <a:spLocks noChangeArrowheads="1"/>
            </p:cNvSpPr>
            <p:nvPr/>
          </p:nvSpPr>
          <p:spPr bwMode="auto">
            <a:xfrm>
              <a:off x="2719920" y="2074335"/>
              <a:ext cx="10795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Radiation wavelength</a:t>
              </a:r>
            </a:p>
          </p:txBody>
        </p:sp>
        <p:sp>
          <p:nvSpPr>
            <p:cNvPr id="92" name="Text Box 52"/>
            <p:cNvSpPr txBox="1">
              <a:spLocks noChangeArrowheads="1"/>
            </p:cNvSpPr>
            <p:nvPr/>
          </p:nvSpPr>
          <p:spPr bwMode="auto">
            <a:xfrm>
              <a:off x="1332085" y="2232026"/>
              <a:ext cx="115252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Beam energy</a:t>
              </a:r>
            </a:p>
          </p:txBody>
        </p:sp>
        <p:sp>
          <p:nvSpPr>
            <p:cNvPr id="93" name="Line 53"/>
            <p:cNvSpPr>
              <a:spLocks noChangeShapeType="1"/>
            </p:cNvSpPr>
            <p:nvPr/>
          </p:nvSpPr>
          <p:spPr bwMode="auto">
            <a:xfrm>
              <a:off x="2135187" y="2598738"/>
              <a:ext cx="287338" cy="144463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Line 54"/>
            <p:cNvSpPr>
              <a:spLocks noChangeShapeType="1"/>
            </p:cNvSpPr>
            <p:nvPr/>
          </p:nvSpPr>
          <p:spPr bwMode="auto">
            <a:xfrm flipH="1">
              <a:off x="2854325" y="2598738"/>
              <a:ext cx="288925" cy="144463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aphicFrame>
          <p:nvGraphicFramePr>
            <p:cNvPr id="95" name="Object 64"/>
            <p:cNvGraphicFramePr>
              <a:graphicFrameLocks noChangeAspect="1"/>
            </p:cNvGraphicFramePr>
            <p:nvPr/>
          </p:nvGraphicFramePr>
          <p:xfrm>
            <a:off x="1990725" y="2671763"/>
            <a:ext cx="863600" cy="704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4391" name="Equation" r:id="rId4" imgW="482400" imgH="393480" progId="Equation.3">
                    <p:embed/>
                  </p:oleObj>
                </mc:Choice>
                <mc:Fallback>
                  <p:oleObj name="Equation" r:id="rId4" imgW="482400" imgH="393480" progId="Equation.3">
                    <p:embed/>
                    <p:pic>
                      <p:nvPicPr>
                        <p:cNvPr id="0" name="Object 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0725" y="2671763"/>
                          <a:ext cx="863600" cy="70485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Line 66"/>
            <p:cNvSpPr>
              <a:spLocks noChangeShapeType="1"/>
            </p:cNvSpPr>
            <p:nvPr/>
          </p:nvSpPr>
          <p:spPr bwMode="auto">
            <a:xfrm>
              <a:off x="1990725" y="2574925"/>
              <a:ext cx="5032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Line 67"/>
            <p:cNvSpPr>
              <a:spLocks noChangeShapeType="1"/>
            </p:cNvSpPr>
            <p:nvPr/>
          </p:nvSpPr>
          <p:spPr bwMode="auto">
            <a:xfrm flipH="1">
              <a:off x="2782887" y="2574925"/>
              <a:ext cx="360363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cxnSp>
        <p:nvCxnSpPr>
          <p:cNvPr id="103" name="Connecteur droit avec flèche 102"/>
          <p:cNvCxnSpPr/>
          <p:nvPr/>
        </p:nvCxnSpPr>
        <p:spPr>
          <a:xfrm rot="16200000">
            <a:off x="3002271" y="2812315"/>
            <a:ext cx="246331" cy="1588"/>
          </a:xfrm>
          <a:prstGeom prst="straightConnector1">
            <a:avLst/>
          </a:prstGeom>
          <a:ln>
            <a:solidFill>
              <a:srgbClr val="00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rot="16200000" flipH="1">
            <a:off x="2892626" y="2526900"/>
            <a:ext cx="1588" cy="354310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>
            <a:off x="3216968" y="2517347"/>
            <a:ext cx="2043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 impact </a:t>
            </a:r>
            <a:r>
              <a:rPr lang="fr-FR" dirty="0" err="1" smtClean="0"/>
              <a:t>parameter</a:t>
            </a:r>
            <a:endParaRPr lang="fr-FR" dirty="0"/>
          </a:p>
        </p:txBody>
      </p:sp>
      <p:sp>
        <p:nvSpPr>
          <p:cNvPr id="124" name="Rectangle 123"/>
          <p:cNvSpPr/>
          <p:nvPr/>
        </p:nvSpPr>
        <p:spPr>
          <a:xfrm>
            <a:off x="5640878" y="2282761"/>
            <a:ext cx="3503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u="sng" dirty="0" smtClean="0"/>
              <a:t>Measuring the angular distribution of the interference pattern between the DR emitted by the two slits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2" y="694739"/>
            <a:ext cx="9143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/>
              <a:t> Non destructive alternative for </a:t>
            </a:r>
            <a:r>
              <a:rPr lang="fr-FR" sz="2000" dirty="0" err="1" smtClean="0"/>
              <a:t>beam</a:t>
            </a:r>
            <a:r>
              <a:rPr lang="fr-FR" sz="2000" dirty="0" smtClean="0"/>
              <a:t> size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(not </a:t>
            </a:r>
            <a:r>
              <a:rPr lang="fr-FR" sz="2000" dirty="0" err="1" smtClean="0"/>
              <a:t>imaging</a:t>
            </a:r>
            <a:r>
              <a:rPr lang="fr-FR" sz="2000" dirty="0" smtClean="0"/>
              <a:t> </a:t>
            </a:r>
            <a:r>
              <a:rPr lang="fr-FR" sz="2000" dirty="0" err="1" smtClean="0"/>
              <a:t>anymore</a:t>
            </a:r>
            <a:r>
              <a:rPr lang="fr-FR" sz="2000" dirty="0" smtClean="0"/>
              <a:t>)</a:t>
            </a:r>
          </a:p>
        </p:txBody>
      </p:sp>
      <p:grpSp>
        <p:nvGrpSpPr>
          <p:cNvPr id="34" name="Grouper 33"/>
          <p:cNvGrpSpPr/>
          <p:nvPr/>
        </p:nvGrpSpPr>
        <p:grpSpPr>
          <a:xfrm>
            <a:off x="383661" y="5631681"/>
            <a:ext cx="5720529" cy="646331"/>
            <a:chOff x="383655" y="5631669"/>
            <a:chExt cx="5720529" cy="646331"/>
          </a:xfrm>
        </p:grpSpPr>
        <p:sp>
          <p:nvSpPr>
            <p:cNvPr id="126" name="Flèche vers la droite 125"/>
            <p:cNvSpPr/>
            <p:nvPr/>
          </p:nvSpPr>
          <p:spPr>
            <a:xfrm>
              <a:off x="383655" y="5841947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Text Box 62"/>
            <p:cNvSpPr txBox="1">
              <a:spLocks noChangeArrowheads="1"/>
            </p:cNvSpPr>
            <p:nvPr/>
          </p:nvSpPr>
          <p:spPr bwMode="auto">
            <a:xfrm>
              <a:off x="1391878" y="5631669"/>
              <a:ext cx="4712306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i="1" dirty="0" smtClean="0">
                  <a:latin typeface="Calibri"/>
                  <a:cs typeface="Calibri"/>
                </a:rPr>
                <a:t>After the Damping ring the beam has few </a:t>
              </a:r>
              <a:r>
                <a:rPr lang="en-US" i="1" dirty="0" err="1" smtClean="0">
                  <a:latin typeface="Calibri"/>
                  <a:cs typeface="Calibri"/>
                </a:rPr>
                <a:t>GeV</a:t>
              </a:r>
              <a:r>
                <a:rPr lang="en-US" i="1" dirty="0" smtClean="0">
                  <a:latin typeface="Calibri"/>
                  <a:cs typeface="Calibri"/>
                </a:rPr>
                <a:t> and </a:t>
              </a:r>
              <a:r>
                <a:rPr lang="fr-FR" i="1" dirty="0" smtClean="0">
                  <a:latin typeface="Calibri"/>
                  <a:cs typeface="Calibri"/>
                  <a:sym typeface="Wingdings"/>
                </a:rPr>
                <a:t>ODR </a:t>
              </a:r>
              <a:r>
                <a:rPr lang="fr-FR" i="1" dirty="0" err="1" smtClean="0">
                  <a:latin typeface="Calibri"/>
                  <a:cs typeface="Calibri"/>
                  <a:sym typeface="Wingdings"/>
                </a:rPr>
                <a:t>is</a:t>
              </a:r>
              <a:r>
                <a:rPr lang="fr-FR" i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i="1" dirty="0" err="1" smtClean="0">
                  <a:latin typeface="Calibri"/>
                  <a:cs typeface="Calibri"/>
                  <a:sym typeface="Wingdings"/>
                </a:rPr>
                <a:t>generated</a:t>
              </a:r>
              <a:r>
                <a:rPr lang="fr-FR" i="1" dirty="0" smtClean="0">
                  <a:latin typeface="Calibri"/>
                  <a:cs typeface="Calibri"/>
                  <a:sym typeface="Wingdings"/>
                </a:rPr>
                <a:t> for </a:t>
              </a:r>
              <a:r>
                <a:rPr lang="fr-FR" i="1" dirty="0" err="1" smtClean="0">
                  <a:latin typeface="Calibri"/>
                  <a:cs typeface="Calibri"/>
                  <a:sym typeface="Wingdings"/>
                </a:rPr>
                <a:t>reasonable</a:t>
              </a:r>
              <a:r>
                <a:rPr lang="fr-FR" i="1" dirty="0" smtClean="0">
                  <a:latin typeface="Calibri"/>
                  <a:cs typeface="Calibri"/>
                  <a:sym typeface="Wingdings"/>
                </a:rPr>
                <a:t> values of h </a:t>
              </a:r>
              <a:r>
                <a:rPr lang="en-US" i="1" dirty="0" smtClean="0">
                  <a:latin typeface="Calibri"/>
                  <a:cs typeface="Calibri"/>
                </a:rPr>
                <a:t> </a:t>
              </a:r>
              <a:endParaRPr lang="en-US" i="1" dirty="0">
                <a:latin typeface="Calibri"/>
                <a:cs typeface="Calibri"/>
              </a:endParaRPr>
            </a:p>
          </p:txBody>
        </p:sp>
      </p:grpSp>
      <p:pic>
        <p:nvPicPr>
          <p:cNvPr id="128" name="Picture 22" descr="ODR_Polarization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66744" y="3486859"/>
            <a:ext cx="2631216" cy="283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Luminosity issue with intense beams - Disruption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29" name="Grouper 28"/>
          <p:cNvGrpSpPr/>
          <p:nvPr/>
        </p:nvGrpSpPr>
        <p:grpSpPr>
          <a:xfrm>
            <a:off x="494065" y="2047103"/>
            <a:ext cx="8315326" cy="3365394"/>
            <a:chOff x="494065" y="2047103"/>
            <a:chExt cx="8315326" cy="3365394"/>
          </a:xfrm>
        </p:grpSpPr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494065" y="2047103"/>
              <a:ext cx="69405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dirty="0" smtClean="0">
                  <a:solidFill>
                    <a:srgbClr val="141496"/>
                  </a:solidFill>
                  <a:latin typeface="Arial" pitchFamily="-110" charset="0"/>
                </a:rPr>
                <a:t>beam-beam characterised by</a:t>
              </a:r>
              <a:r>
                <a:rPr lang="en-GB" sz="2000" dirty="0" smtClean="0">
                  <a:latin typeface="Arial" pitchFamily="-110" charset="0"/>
                </a:rPr>
                <a:t> </a:t>
              </a:r>
              <a:r>
                <a:rPr lang="en-GB" sz="2000" b="1" i="1" dirty="0" smtClean="0">
                  <a:solidFill>
                    <a:srgbClr val="CC3300"/>
                  </a:solidFill>
                  <a:latin typeface="Arial" pitchFamily="-110" charset="0"/>
                </a:rPr>
                <a:t>Disruption Parameter</a:t>
              </a:r>
              <a:r>
                <a:rPr lang="en-GB" sz="2000" i="1" dirty="0" smtClean="0">
                  <a:solidFill>
                    <a:srgbClr val="000066"/>
                  </a:solidFill>
                  <a:latin typeface="Arial" pitchFamily="-110" charset="0"/>
                </a:rPr>
                <a:t>:</a:t>
              </a:r>
              <a:endParaRPr lang="en-GB" sz="2000" dirty="0">
                <a:solidFill>
                  <a:srgbClr val="000066"/>
                </a:solidFill>
                <a:latin typeface="Arial" pitchFamily="-110" charset="0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494065" y="3758322"/>
              <a:ext cx="660789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000" b="1" i="1" dirty="0">
                  <a:solidFill>
                    <a:srgbClr val="CC3300"/>
                  </a:solidFill>
                  <a:latin typeface="Arial" pitchFamily="-110" charset="0"/>
                </a:rPr>
                <a:t>Enhancement factor</a:t>
              </a:r>
              <a:r>
                <a:rPr lang="en-GB" sz="2000" i="1" dirty="0">
                  <a:solidFill>
                    <a:srgbClr val="141496"/>
                  </a:solidFill>
                  <a:latin typeface="Arial" pitchFamily="-110" charset="0"/>
                </a:rPr>
                <a:t> </a:t>
              </a:r>
              <a:r>
                <a:rPr lang="en-GB" sz="2000" dirty="0">
                  <a:solidFill>
                    <a:srgbClr val="141496"/>
                  </a:solidFill>
                  <a:latin typeface="Arial" pitchFamily="-110" charset="0"/>
                </a:rPr>
                <a:t>(typically </a:t>
              </a:r>
              <a:r>
                <a:rPr lang="en-GB" sz="2000" i="1" dirty="0">
                  <a:solidFill>
                    <a:srgbClr val="CC3300"/>
                  </a:solidFill>
                  <a:latin typeface="Arial" pitchFamily="-110" charset="0"/>
                </a:rPr>
                <a:t>H</a:t>
              </a:r>
              <a:r>
                <a:rPr lang="en-GB" sz="2000" i="1" baseline="-25000" dirty="0">
                  <a:solidFill>
                    <a:srgbClr val="CC3300"/>
                  </a:solidFill>
                  <a:latin typeface="Arial" pitchFamily="-110" charset="0"/>
                </a:rPr>
                <a:t>D</a:t>
              </a:r>
              <a:r>
                <a:rPr lang="en-GB" sz="2000" dirty="0">
                  <a:solidFill>
                    <a:srgbClr val="CC3300"/>
                  </a:solidFill>
                  <a:latin typeface="Arial" pitchFamily="-110" charset="0"/>
                </a:rPr>
                <a:t> ~ 1.5 </a:t>
              </a:r>
              <a:r>
                <a:rPr lang="en-GB" sz="2000" dirty="0">
                  <a:solidFill>
                    <a:srgbClr val="CC3300"/>
                  </a:solidFill>
                  <a:latin typeface="Arial" pitchFamily="-110" charset="0"/>
                  <a:ea typeface="Arial" pitchFamily="-110" charset="0"/>
                  <a:cs typeface="Arial" pitchFamily="-110" charset="0"/>
                </a:rPr>
                <a:t>÷</a:t>
              </a:r>
              <a:r>
                <a:rPr lang="en-GB" sz="2000" dirty="0">
                  <a:solidFill>
                    <a:srgbClr val="CC3300"/>
                  </a:solidFill>
                  <a:latin typeface="Arial" pitchFamily="-110" charset="0"/>
                </a:rPr>
                <a:t> 2</a:t>
              </a:r>
              <a:r>
                <a:rPr lang="en-GB" sz="2000" dirty="0">
                  <a:solidFill>
                    <a:srgbClr val="141496"/>
                  </a:solidFill>
                  <a:latin typeface="Arial" pitchFamily="-110" charset="0"/>
                </a:rPr>
                <a:t>) is given by:</a:t>
              </a:r>
            </a:p>
          </p:txBody>
        </p:sp>
        <p:graphicFrame>
          <p:nvGraphicFramePr>
            <p:cNvPr id="22" name="Object 4"/>
            <p:cNvGraphicFramePr>
              <a:graphicFrameLocks noChangeAspect="1"/>
            </p:cNvGraphicFramePr>
            <p:nvPr/>
          </p:nvGraphicFramePr>
          <p:xfrm>
            <a:off x="2006952" y="2647950"/>
            <a:ext cx="2414588" cy="782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442" name="…quation" r:id="rId4" imgW="1295400" imgH="419100" progId="Equation.3">
                    <p:embed/>
                  </p:oleObj>
                </mc:Choice>
                <mc:Fallback>
                  <p:oleObj name="…quation" r:id="rId4" imgW="1295400" imgH="4191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6952" y="2647950"/>
                          <a:ext cx="2414588" cy="782638"/>
                        </a:xfrm>
                        <a:prstGeom prst="rect">
                          <a:avLst/>
                        </a:prstGeom>
                        <a:solidFill>
                          <a:srgbClr val="DDF2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5123215" y="2779392"/>
              <a:ext cx="3686176" cy="45243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30000"/>
                </a:lnSpc>
                <a:tabLst>
                  <a:tab pos="628650" algn="l"/>
                </a:tabLst>
              </a:pPr>
              <a:r>
                <a:rPr lang="en-US" sz="1800" i="1" dirty="0" err="1" smtClean="0">
                  <a:latin typeface="Symbol" pitchFamily="-110" charset="2"/>
                </a:rPr>
                <a:t>s</a:t>
              </a:r>
              <a:r>
                <a:rPr lang="en-US" baseline="-25000" dirty="0" err="1" smtClean="0">
                  <a:latin typeface="Arial" pitchFamily="-110" charset="0"/>
                </a:rPr>
                <a:t>z</a:t>
              </a:r>
              <a:r>
                <a:rPr lang="en-US" dirty="0" smtClean="0">
                  <a:latin typeface="Arial" pitchFamily="-110" charset="0"/>
                </a:rPr>
                <a:t> = </a:t>
              </a:r>
              <a:r>
                <a:rPr lang="en-US" dirty="0">
                  <a:latin typeface="Arial" pitchFamily="-110" charset="0"/>
                </a:rPr>
                <a:t>bunch </a:t>
              </a:r>
              <a:r>
                <a:rPr lang="en-US" dirty="0" smtClean="0">
                  <a:latin typeface="Arial" pitchFamily="-110" charset="0"/>
                </a:rPr>
                <a:t>length</a:t>
              </a:r>
              <a:endParaRPr lang="en-US" dirty="0">
                <a:latin typeface="Arial" pitchFamily="-110" charset="0"/>
              </a:endParaRPr>
            </a:p>
          </p:txBody>
        </p:sp>
        <p:graphicFrame>
          <p:nvGraphicFramePr>
            <p:cNvPr id="27" name="Object 7"/>
            <p:cNvGraphicFramePr>
              <a:graphicFrameLocks noChangeAspect="1"/>
            </p:cNvGraphicFramePr>
            <p:nvPr/>
          </p:nvGraphicFramePr>
          <p:xfrm>
            <a:off x="1368777" y="4431422"/>
            <a:ext cx="6600825" cy="98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443" name="…quation" r:id="rId6" imgW="3416040" imgH="507960" progId="Equation.3">
                    <p:embed/>
                  </p:oleObj>
                </mc:Choice>
                <mc:Fallback>
                  <p:oleObj name="…quation" r:id="rId6" imgW="3416040" imgH="50796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8777" y="4431422"/>
                          <a:ext cx="6600825" cy="981075"/>
                        </a:xfrm>
                        <a:prstGeom prst="rect">
                          <a:avLst/>
                        </a:prstGeom>
                        <a:solidFill>
                          <a:srgbClr val="DDF2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Text Box 3"/>
          <p:cNvSpPr txBox="1">
            <a:spLocks noChangeArrowheads="1"/>
          </p:cNvSpPr>
          <p:nvPr/>
        </p:nvSpPr>
        <p:spPr bwMode="auto">
          <a:xfrm>
            <a:off x="358334" y="723676"/>
            <a:ext cx="8596312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solidFill>
                  <a:srgbClr val="141496"/>
                </a:solidFill>
                <a:latin typeface="Arial" pitchFamily="-110" charset="0"/>
              </a:rPr>
              <a:t>Field of the opposite particle will distort the other beam during collision: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solidFill>
                  <a:srgbClr val="141496"/>
                </a:solidFill>
                <a:latin typeface="Arial" pitchFamily="-110" charset="0"/>
              </a:rPr>
              <a:t>	- Pinch effect (can become instable if two strong)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solidFill>
                  <a:srgbClr val="141496"/>
                </a:solidFill>
                <a:latin typeface="Arial" pitchFamily="-110" charset="0"/>
              </a:rPr>
              <a:t>	– Beam-beam deflections – use to adjust beam overlap and luminosity</a:t>
            </a:r>
            <a:endParaRPr lang="en-GB" sz="2000" dirty="0">
              <a:solidFill>
                <a:srgbClr val="000066"/>
              </a:solidFill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4572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accent2"/>
                </a:solidFill>
              </a:rPr>
              <a:t>Approach for the beam size measurements</a:t>
            </a: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0" y="0"/>
          <a:ext cx="3205163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54" name="CorelDRAW" r:id="rId3" imgW="3811320" imgH="4080240" progId="CorelDRAW.Graphic.9">
                  <p:embed/>
                </p:oleObj>
              </mc:Choice>
              <mc:Fallback>
                <p:oleObj name="CorelDRAW" r:id="rId3" imgW="3811320" imgH="4080240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205163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Text Box 4"/>
          <p:cNvSpPr txBox="1">
            <a:spLocks noChangeArrowheads="1"/>
          </p:cNvSpPr>
          <p:nvPr/>
        </p:nvSpPr>
        <p:spPr bwMode="auto">
          <a:xfrm>
            <a:off x="3886200" y="5334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9900"/>
                </a:solidFill>
              </a:rPr>
              <a:t>Assume a Gaussian beam profile</a:t>
            </a:r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3424238" y="31480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3962400" y="1066800"/>
          <a:ext cx="44958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55" r:id="rId5" imgW="2298700" imgH="558800" progId="Equation.3">
                  <p:embed/>
                </p:oleObj>
              </mc:Choice>
              <mc:Fallback>
                <p:oleObj r:id="rId5" imgW="2298700" imgH="558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066800"/>
                        <a:ext cx="4495800" cy="1100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8"/>
          <p:cNvSpPr>
            <a:spLocks noChangeArrowheads="1"/>
          </p:cNvSpPr>
          <p:nvPr/>
        </p:nvSpPr>
        <p:spPr bwMode="auto">
          <a:xfrm>
            <a:off x="2500313" y="2805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1275" name="Rectangle 10"/>
          <p:cNvSpPr>
            <a:spLocks noChangeArrowheads="1"/>
          </p:cNvSpPr>
          <p:nvPr/>
        </p:nvSpPr>
        <p:spPr bwMode="auto">
          <a:xfrm>
            <a:off x="2500313" y="2805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28600" y="3429000"/>
          <a:ext cx="84582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56" name="Equation" r:id="rId7" imgW="4483080" imgH="1218960" progId="Equation.3">
                  <p:embed/>
                </p:oleObj>
              </mc:Choice>
              <mc:Fallback>
                <p:oleObj name="Equation" r:id="rId7" imgW="448308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429000"/>
                        <a:ext cx="8458200" cy="230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4419600" y="2362200"/>
            <a:ext cx="41910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1600" b="1" smtClean="0">
                <a:solidFill>
                  <a:srgbClr val="000000"/>
                </a:solidFill>
                <a:sym typeface="Symbol" pitchFamily="18" charset="2"/>
              </a:rPr>
              <a:t></a:t>
            </a:r>
            <a:r>
              <a:rPr lang="en-GB" altLang="en-US" sz="1600" b="1" baseline="-25000" smtClean="0">
                <a:solidFill>
                  <a:srgbClr val="000000"/>
                </a:solidFill>
                <a:sym typeface="Symbol" pitchFamily="18" charset="2"/>
              </a:rPr>
              <a:t>y</a:t>
            </a:r>
            <a:r>
              <a:rPr lang="en-US" altLang="en-US" sz="1600" b="1" smtClean="0">
                <a:solidFill>
                  <a:srgbClr val="000000"/>
                </a:solidFill>
                <a:sym typeface="Symbol" pitchFamily="18" charset="2"/>
              </a:rPr>
              <a:t> is the electron beam size and     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smtClean="0">
                <a:solidFill>
                  <a:srgbClr val="000000"/>
                </a:solidFill>
                <a:sym typeface="Symbol" pitchFamily="18" charset="2"/>
              </a:rPr>
              <a:t>     is its offset with respect to the slit center</a:t>
            </a:r>
            <a:endParaRPr lang="en-GB" altLang="en-US" sz="1600" b="1" smtClean="0">
              <a:solidFill>
                <a:srgbClr val="000000"/>
              </a:solidFill>
            </a:endParaRPr>
          </a:p>
        </p:txBody>
      </p:sp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419600" y="2743200"/>
          <a:ext cx="30003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57" name="Equation" r:id="rId9" imgW="190440" imgH="241200" progId="Equation.3">
                  <p:embed/>
                </p:oleObj>
              </mc:Choice>
              <mc:Fallback>
                <p:oleObj name="Equation" r:id="rId9" imgW="190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743200"/>
                        <a:ext cx="300038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1600200" y="5916613"/>
          <a:ext cx="2438400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58" name="Equation" r:id="rId11" imgW="1447560" imgH="558720" progId="Equation.3">
                  <p:embed/>
                </p:oleObj>
              </mc:Choice>
              <mc:Fallback>
                <p:oleObj name="Equation" r:id="rId11" imgW="144756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916613"/>
                        <a:ext cx="2438400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975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381000" y="3581400"/>
          <a:ext cx="36576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570" name="SPW 6.0 Graph" r:id="rId3" imgW="2843640" imgH="2349000" progId="SigmaPlotGraphicObject.4">
                  <p:embed/>
                </p:oleObj>
              </mc:Choice>
              <mc:Fallback>
                <p:oleObj name="SPW 6.0 Graph" r:id="rId3" imgW="2843640" imgH="234900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581400"/>
                        <a:ext cx="3657600" cy="302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5105400" y="3659188"/>
          <a:ext cx="3581400" cy="319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571" name="SPW 6.0 Graph" r:id="rId5" imgW="2627640" imgH="2346120" progId="SigmaPlotGraphicObject.4">
                  <p:embed/>
                </p:oleObj>
              </mc:Choice>
              <mc:Fallback>
                <p:oleObj name="SPW 6.0 Graph" r:id="rId5" imgW="2627640" imgH="234612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659188"/>
                        <a:ext cx="3581400" cy="319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FF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152400" y="0"/>
          <a:ext cx="4495800" cy="294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572" name="SPW 6.0 Graph" r:id="rId7" imgW="3813840" imgH="2496960" progId="SigmaPlotGraphicObject.4">
                  <p:embed/>
                </p:oleObj>
              </mc:Choice>
              <mc:Fallback>
                <p:oleObj name="SPW 6.0 Graph" r:id="rId7" imgW="3813840" imgH="249696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0"/>
                        <a:ext cx="4495800" cy="294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3810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accent2"/>
                </a:solidFill>
              </a:rPr>
              <a:t>Beam size effect</a:t>
            </a:r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1600200" y="33528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8000"/>
                </a:solidFill>
              </a:rPr>
              <a:t>Projection</a:t>
            </a:r>
            <a:endParaRPr lang="en-GB" altLang="en-US" sz="2000" b="1" smtClean="0">
              <a:solidFill>
                <a:srgbClr val="008000"/>
              </a:solidFill>
            </a:endParaRPr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3429000" y="685800"/>
            <a:ext cx="548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9900"/>
                </a:solidFill>
              </a:rPr>
              <a:t>Projected vertical polarization component</a:t>
            </a:r>
            <a:endParaRPr lang="en-GB" altLang="en-US" sz="2000" b="1" smtClean="0">
              <a:solidFill>
                <a:srgbClr val="009900"/>
              </a:solidFill>
            </a:endParaRPr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3810000" y="1143000"/>
          <a:ext cx="5334000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573" name="Equation" r:id="rId9" imgW="2286000" imgH="634680" progId="Equation.3">
                  <p:embed/>
                </p:oleObj>
              </mc:Choice>
              <mc:Fallback>
                <p:oleObj name="Equation" r:id="rId9" imgW="22860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143000"/>
                        <a:ext cx="5334000" cy="1481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6400800" y="34290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b="1" smtClean="0">
                <a:solidFill>
                  <a:srgbClr val="000000"/>
                </a:solidFill>
                <a:sym typeface="Symbol" pitchFamily="18" charset="2"/>
              </a:rPr>
              <a:t></a:t>
            </a:r>
            <a:r>
              <a:rPr lang="en-US" altLang="en-US" b="1" smtClean="0">
                <a:solidFill>
                  <a:srgbClr val="000000"/>
                </a:solidFill>
                <a:sym typeface="Symbol" pitchFamily="18" charset="2"/>
              </a:rPr>
              <a:t> = 2500</a:t>
            </a:r>
            <a:endParaRPr lang="en-GB" altLang="en-US" b="1" smtClean="0">
              <a:solidFill>
                <a:srgbClr val="000000"/>
              </a:solidFill>
            </a:endParaRPr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3733800" y="4343400"/>
            <a:ext cx="1447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3333CC"/>
                </a:solidFill>
                <a:sym typeface="Symbol" pitchFamily="18" charset="2"/>
              </a:rPr>
              <a:t></a:t>
            </a:r>
            <a:r>
              <a:rPr lang="en-US" altLang="en-US" sz="2000" b="1" baseline="-25000" smtClean="0">
                <a:solidFill>
                  <a:srgbClr val="3333CC"/>
                </a:solidFill>
                <a:sym typeface="Symbol" pitchFamily="18" charset="2"/>
              </a:rPr>
              <a:t>y</a:t>
            </a:r>
            <a:r>
              <a:rPr lang="en-US" altLang="en-US" sz="2000" b="1" smtClean="0">
                <a:solidFill>
                  <a:srgbClr val="3333CC"/>
                </a:solidFill>
                <a:sym typeface="Symbol" pitchFamily="18" charset="2"/>
              </a:rPr>
              <a:t>=0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US" altLang="en-US" sz="2000" b="1" baseline="-25000" smtClean="0">
                <a:solidFill>
                  <a:srgbClr val="FF0000"/>
                </a:solidFill>
                <a:sym typeface="Symbol" pitchFamily="18" charset="2"/>
              </a:rPr>
              <a:t>y</a:t>
            </a:r>
            <a:r>
              <a:rPr lang="en-US" altLang="en-US" sz="2000" b="1" smtClean="0">
                <a:solidFill>
                  <a:srgbClr val="FF0000"/>
                </a:solidFill>
                <a:sym typeface="Symbol" pitchFamily="18" charset="2"/>
              </a:rPr>
              <a:t>=30m</a:t>
            </a:r>
            <a:r>
              <a:rPr lang="en-US" altLang="en-US" sz="2000" smtClean="0">
                <a:solidFill>
                  <a:srgbClr val="000000"/>
                </a:solidFill>
                <a:sym typeface="Symbol" pitchFamily="18" charset="2"/>
              </a:rPr>
              <a:t> </a:t>
            </a:r>
            <a:endParaRPr lang="en-US" altLang="en-US" sz="2000" smtClean="0">
              <a:solidFill>
                <a:srgbClr val="000000"/>
              </a:solidFill>
            </a:endParaRPr>
          </a:p>
        </p:txBody>
      </p:sp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4114800" y="2667000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sym typeface="Symbol" pitchFamily="18" charset="2"/>
              </a:rPr>
              <a:t></a:t>
            </a:r>
            <a:r>
              <a:rPr lang="en-US" altLang="en-US" baseline="-25000" smtClean="0">
                <a:solidFill>
                  <a:srgbClr val="000000"/>
                </a:solidFill>
                <a:sym typeface="Symbol" pitchFamily="18" charset="2"/>
              </a:rPr>
              <a:t>x</a:t>
            </a:r>
            <a:r>
              <a:rPr lang="en-US" altLang="en-US" smtClean="0">
                <a:solidFill>
                  <a:srgbClr val="000000"/>
                </a:solidFill>
                <a:sym typeface="Symbol" pitchFamily="18" charset="2"/>
              </a:rPr>
              <a:t> – x detector angular acceptance</a:t>
            </a: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2300" name="Line 15"/>
          <p:cNvSpPr>
            <a:spLocks noChangeShapeType="1"/>
          </p:cNvSpPr>
          <p:nvPr/>
        </p:nvSpPr>
        <p:spPr bwMode="auto">
          <a:xfrm flipH="1">
            <a:off x="2514600" y="2590800"/>
            <a:ext cx="3810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2301" name="Line 16"/>
          <p:cNvSpPr>
            <a:spLocks noChangeShapeType="1"/>
          </p:cNvSpPr>
          <p:nvPr/>
        </p:nvSpPr>
        <p:spPr bwMode="auto">
          <a:xfrm flipV="1">
            <a:off x="2895600" y="2133600"/>
            <a:ext cx="3810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2302" name="Text Box 17"/>
          <p:cNvSpPr txBox="1">
            <a:spLocks noChangeArrowheads="1"/>
          </p:cNvSpPr>
          <p:nvPr/>
        </p:nvSpPr>
        <p:spPr bwMode="auto">
          <a:xfrm>
            <a:off x="2743200" y="2590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sym typeface="Symbol" pitchFamily="18" charset="2"/>
              </a:rPr>
              <a:t></a:t>
            </a:r>
            <a:r>
              <a:rPr lang="en-US" altLang="en-US" baseline="-25000" smtClean="0">
                <a:solidFill>
                  <a:srgbClr val="000000"/>
                </a:solidFill>
                <a:sym typeface="Symbol" pitchFamily="18" charset="2"/>
              </a:rPr>
              <a:t>x</a:t>
            </a:r>
          </a:p>
        </p:txBody>
      </p:sp>
      <p:sp>
        <p:nvSpPr>
          <p:cNvPr id="12303" name="Text Box 19"/>
          <p:cNvSpPr txBox="1">
            <a:spLocks noChangeArrowheads="1"/>
          </p:cNvSpPr>
          <p:nvPr/>
        </p:nvSpPr>
        <p:spPr bwMode="auto">
          <a:xfrm rot="-5400000">
            <a:off x="-959643" y="4769643"/>
            <a:ext cx="2286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</a:rPr>
              <a:t>Intensity (arb. units)</a:t>
            </a:r>
          </a:p>
        </p:txBody>
      </p:sp>
    </p:spTree>
    <p:extLst>
      <p:ext uri="{BB962C8B-B14F-4D97-AF65-F5344CB8AC3E}">
        <p14:creationId xmlns:p14="http://schemas.microsoft.com/office/powerpoint/2010/main" val="6055603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0" y="3733800"/>
          <a:ext cx="3352800" cy="295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02" r:id="rId3" imgW="3465576" imgH="3055010" progId="SigmaPlotGraphicObject.4">
                  <p:embed/>
                </p:oleObj>
              </mc:Choice>
              <mc:Fallback>
                <p:oleObj r:id="rId3" imgW="3465576" imgH="305501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33800"/>
                        <a:ext cx="3352800" cy="295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4419600" y="3714750"/>
          <a:ext cx="3657600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03" r:id="rId5" imgW="3391510" imgH="2914193" progId="SigmaPlotGraphicObject.4">
                  <p:embed/>
                </p:oleObj>
              </mc:Choice>
              <mc:Fallback>
                <p:oleObj r:id="rId5" imgW="3391510" imgH="2914193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714750"/>
                        <a:ext cx="3657600" cy="314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3"/>
          <p:cNvSpPr>
            <a:spLocks noChangeArrowheads="1"/>
          </p:cNvSpPr>
          <p:nvPr/>
        </p:nvSpPr>
        <p:spPr bwMode="auto">
          <a:xfrm>
            <a:off x="1943100" y="23574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90600" y="685800"/>
          <a:ext cx="662940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04" r:id="rId7" imgW="0" imgH="0" progId="CorelDRAW.Graphic.9">
                  <p:embed/>
                </p:oleObj>
              </mc:Choice>
              <mc:Fallback>
                <p:oleObj r:id="rId7" imgW="0" imgH="0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85800"/>
                        <a:ext cx="6629400" cy="270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5"/>
          <p:cNvSpPr>
            <a:spLocks noChangeArrowheads="1"/>
          </p:cNvSpPr>
          <p:nvPr/>
        </p:nvSpPr>
        <p:spPr bwMode="auto">
          <a:xfrm>
            <a:off x="2700338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52400" y="0"/>
          <a:ext cx="4064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05" name="Equation" r:id="rId9" imgW="2438280" imgH="431640" progId="Equation.3">
                  <p:embed/>
                </p:oleObj>
              </mc:Choice>
              <mc:Fallback>
                <p:oleObj name="Equation" r:id="rId9" imgW="2438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0"/>
                        <a:ext cx="40640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Line 7"/>
          <p:cNvSpPr>
            <a:spLocks noChangeShapeType="1"/>
          </p:cNvSpPr>
          <p:nvPr/>
        </p:nvSpPr>
        <p:spPr bwMode="auto">
          <a:xfrm>
            <a:off x="4419600" y="0"/>
            <a:ext cx="0" cy="685800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</a:endParaRP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2876550" y="3300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4495800" y="152400"/>
          <a:ext cx="464820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606" name="Equation" r:id="rId11" imgW="2565360" imgH="253800" progId="Equation.3">
                  <p:embed/>
                </p:oleObj>
              </mc:Choice>
              <mc:Fallback>
                <p:oleObj name="Equation" r:id="rId11" imgW="25653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52400"/>
                        <a:ext cx="4648200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2962275" y="2009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3059113" y="4437063"/>
            <a:ext cx="1360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  <a:sym typeface="Symbol" pitchFamily="18" charset="2"/>
              </a:rPr>
              <a:t>l = 0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9900"/>
                </a:solidFill>
                <a:sym typeface="Symbol" pitchFamily="18" charset="2"/>
              </a:rPr>
              <a:t>l = /10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FF0000"/>
                </a:solidFill>
                <a:sym typeface="Symbol" pitchFamily="18" charset="2"/>
              </a:rPr>
              <a:t>l = /4</a:t>
            </a:r>
          </a:p>
        </p:txBody>
      </p:sp>
      <p:sp>
        <p:nvSpPr>
          <p:cNvPr id="14349" name="Rectangle 15"/>
          <p:cNvSpPr>
            <a:spLocks noChangeArrowheads="1"/>
          </p:cNvSpPr>
          <p:nvPr/>
        </p:nvSpPr>
        <p:spPr bwMode="auto">
          <a:xfrm>
            <a:off x="2876550" y="1971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5410200" y="3733800"/>
            <a:ext cx="2209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0000"/>
                </a:solidFill>
                <a:sym typeface="Symbol" pitchFamily="18" charset="2"/>
              </a:rPr>
              <a:t> = 1/ = 0.4mrad</a:t>
            </a:r>
            <a:endParaRPr lang="en-US" altLang="en-US" sz="2000" b="1" smtClean="0">
              <a:solidFill>
                <a:srgbClr val="000000"/>
              </a:solidFill>
            </a:endParaRPr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7620000" y="4495800"/>
            <a:ext cx="1524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0000"/>
                </a:solidFill>
              </a:rPr>
              <a:t>a</a:t>
            </a:r>
            <a:r>
              <a:rPr lang="en-US" altLang="en-US" sz="2000" b="1" baseline="-25000" smtClean="0">
                <a:solidFill>
                  <a:srgbClr val="000000"/>
                </a:solidFill>
              </a:rPr>
              <a:t>x</a:t>
            </a:r>
            <a:r>
              <a:rPr lang="en-US" altLang="en-US" sz="2000" b="1" smtClean="0">
                <a:solidFill>
                  <a:srgbClr val="000000"/>
                </a:solidFill>
              </a:rPr>
              <a:t> = 0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9900"/>
                </a:solidFill>
              </a:rPr>
              <a:t>a</a:t>
            </a:r>
            <a:r>
              <a:rPr lang="en-US" altLang="en-US" sz="2000" b="1" baseline="-25000" smtClean="0">
                <a:solidFill>
                  <a:srgbClr val="009900"/>
                </a:solidFill>
              </a:rPr>
              <a:t>x</a:t>
            </a:r>
            <a:r>
              <a:rPr lang="en-US" altLang="en-US" sz="2000" b="1" smtClean="0">
                <a:solidFill>
                  <a:srgbClr val="009900"/>
                </a:solidFill>
              </a:rPr>
              <a:t>=0.05mm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FF0000"/>
                </a:solidFill>
              </a:rPr>
              <a:t>a</a:t>
            </a:r>
            <a:r>
              <a:rPr lang="en-US" altLang="en-US" sz="2000" b="1" baseline="-25000" smtClean="0">
                <a:solidFill>
                  <a:srgbClr val="FF0000"/>
                </a:solidFill>
              </a:rPr>
              <a:t>x</a:t>
            </a:r>
            <a:r>
              <a:rPr lang="en-US" altLang="en-US" sz="2000" b="1" smtClean="0">
                <a:solidFill>
                  <a:srgbClr val="FF0000"/>
                </a:solidFill>
              </a:rPr>
              <a:t> = 0.1mm</a:t>
            </a:r>
          </a:p>
        </p:txBody>
      </p:sp>
    </p:spTree>
    <p:extLst>
      <p:ext uri="{BB962C8B-B14F-4D97-AF65-F5344CB8AC3E}">
        <p14:creationId xmlns:p14="http://schemas.microsoft.com/office/powerpoint/2010/main" val="13778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3810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accent2"/>
                </a:solidFill>
              </a:rPr>
              <a:t>Target configuration</a:t>
            </a:r>
            <a:endParaRPr lang="en-US" altLang="en-US" smtClean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604963" y="1966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371600" y="685800"/>
            <a:ext cx="563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smtClean="0">
                <a:solidFill>
                  <a:srgbClr val="009900"/>
                </a:solidFill>
              </a:rPr>
              <a:t>A silicon wafer covered with a thin gold foil</a:t>
            </a: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1447800"/>
          <a:ext cx="9144000" cy="450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594" name="CorelDRAW" r:id="rId3" imgW="9010080" imgH="4441320" progId="CorelDRAW.Graphic.9">
                  <p:embed/>
                </p:oleObj>
              </mc:Choice>
              <mc:Fallback>
                <p:oleObj name="CorelDRAW" r:id="rId3" imgW="9010080" imgH="4441320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47800"/>
                        <a:ext cx="9144000" cy="450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670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1196975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accent2"/>
                </a:solidFill>
              </a:rPr>
              <a:t>Target configuration</a:t>
            </a:r>
            <a:br>
              <a:rPr lang="en-US" altLang="en-US" sz="2800" b="1" smtClean="0">
                <a:solidFill>
                  <a:schemeClr val="accent2"/>
                </a:solidFill>
              </a:rPr>
            </a:br>
            <a:r>
              <a:rPr lang="en-US" altLang="en-US" sz="2000" b="1" smtClean="0">
                <a:solidFill>
                  <a:srgbClr val="008000"/>
                </a:solidFill>
              </a:rPr>
              <a:t>E. Chiadroni, et al., NIM B 266 (2008) 3789</a:t>
            </a:r>
            <a:br>
              <a:rPr lang="en-US" altLang="en-US" sz="2000" b="1" smtClean="0">
                <a:solidFill>
                  <a:srgbClr val="008000"/>
                </a:solidFill>
              </a:rPr>
            </a:br>
            <a:r>
              <a:rPr lang="en-US" altLang="en-US" sz="2000" b="1" smtClean="0">
                <a:solidFill>
                  <a:srgbClr val="008000"/>
                </a:solidFill>
              </a:rPr>
              <a:t>E. Chiadroni, et al., DIPAC’09</a:t>
            </a:r>
            <a:endParaRPr lang="en-US" altLang="en-US" sz="2000" smtClean="0">
              <a:solidFill>
                <a:srgbClr val="008000"/>
              </a:solidFill>
            </a:endParaRP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1604963" y="1966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412875"/>
            <a:ext cx="3025775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6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953000" y="533400"/>
          <a:ext cx="36576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2" name="SPW 6.0 Graph" r:id="rId3" imgW="3079440" imgH="2488680" progId="SigmaPlotGraphicObject.4">
                  <p:embed/>
                </p:oleObj>
              </mc:Choice>
              <mc:Fallback>
                <p:oleObj name="SPW 6.0 Graph" r:id="rId3" imgW="3079440" imgH="248868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533400"/>
                        <a:ext cx="3657600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33400" y="3581400"/>
          <a:ext cx="3581400" cy="306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3" name="SPW 6.0 Graph" r:id="rId5" imgW="3025440" imgH="2593080" progId="SigmaPlotGraphicObject.4">
                  <p:embed/>
                </p:oleObj>
              </mc:Choice>
              <mc:Fallback>
                <p:oleObj name="SPW 6.0 Graph" r:id="rId5" imgW="3025440" imgH="259308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581400"/>
                        <a:ext cx="3581400" cy="306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0"/>
            <a:ext cx="7772400" cy="45720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accent2"/>
                </a:solidFill>
              </a:rPr>
              <a:t>Method for the beam size determination</a:t>
            </a:r>
          </a:p>
        </p:txBody>
      </p:sp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6629400" y="1219200"/>
            <a:ext cx="708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3333CC"/>
                </a:solidFill>
              </a:rPr>
              <a:t>max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6705600" y="2362200"/>
            <a:ext cx="65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FF0000"/>
                </a:solidFill>
              </a:rPr>
              <a:t>min</a:t>
            </a:r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5105400" y="3657600"/>
          <a:ext cx="3505200" cy="308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4" name="SPW 6.0 Graph" r:id="rId7" imgW="3228480" imgH="2844360" progId="SigmaPlotGraphicObject.4">
                  <p:embed/>
                </p:oleObj>
              </mc:Choice>
              <mc:Fallback>
                <p:oleObj name="SPW 6.0 Graph" r:id="rId7" imgW="3228480" imgH="284436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3657600"/>
                        <a:ext cx="3505200" cy="308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5"/>
          <p:cNvSpPr>
            <a:spLocks noChangeArrowheads="1"/>
          </p:cNvSpPr>
          <p:nvPr/>
        </p:nvSpPr>
        <p:spPr bwMode="auto">
          <a:xfrm>
            <a:off x="2938463" y="22288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381000" y="609600"/>
          <a:ext cx="4191000" cy="308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645" r:id="rId9" imgW="3788280" imgH="2782440" progId="SigmaPlotGraphicObject.4">
                  <p:embed/>
                </p:oleObj>
              </mc:Choice>
              <mc:Fallback>
                <p:oleObj r:id="rId9" imgW="3788280" imgH="2782440" progId="SigmaPlotGraphicObject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609600"/>
                        <a:ext cx="4191000" cy="308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Rectangle 17"/>
          <p:cNvSpPr>
            <a:spLocks noChangeArrowheads="1"/>
          </p:cNvSpPr>
          <p:nvPr/>
        </p:nvSpPr>
        <p:spPr bwMode="auto">
          <a:xfrm>
            <a:off x="3033713" y="2185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Diffraction Radiation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735" y="2996517"/>
            <a:ext cx="3429000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6" y="632177"/>
            <a:ext cx="2577029" cy="270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290512" y="56737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P. </a:t>
            </a:r>
            <a:r>
              <a:rPr lang="en-US" sz="1400" dirty="0" err="1" smtClean="0"/>
              <a:t>Karataev</a:t>
            </a:r>
            <a:r>
              <a:rPr lang="en-US" sz="1400" dirty="0" smtClean="0"/>
              <a:t> et al., </a:t>
            </a:r>
            <a:r>
              <a:rPr lang="en-GB" sz="1400" dirty="0" smtClean="0"/>
              <a:t>Physical Review Letters </a:t>
            </a:r>
            <a:r>
              <a:rPr lang="en-GB" sz="1400" b="1" dirty="0" smtClean="0"/>
              <a:t>93</a:t>
            </a:r>
            <a:r>
              <a:rPr lang="en-GB" sz="1400" dirty="0" smtClean="0"/>
              <a:t> </a:t>
            </a:r>
            <a:r>
              <a:rPr lang="en-US" sz="1400" dirty="0" smtClean="0"/>
              <a:t>(2004) 244802</a:t>
            </a:r>
          </a:p>
          <a:p>
            <a:r>
              <a:rPr lang="en-GB" sz="1400" dirty="0" smtClean="0"/>
              <a:t>P. </a:t>
            </a:r>
            <a:r>
              <a:rPr lang="en-GB" sz="1400" dirty="0" err="1" smtClean="0"/>
              <a:t>Karataev</a:t>
            </a:r>
            <a:r>
              <a:rPr lang="en-GB" sz="1400" dirty="0" smtClean="0"/>
              <a:t> et al, Physical Letters </a:t>
            </a:r>
            <a:r>
              <a:rPr lang="en-GB" sz="1400" b="1" dirty="0" smtClean="0"/>
              <a:t>A345</a:t>
            </a:r>
            <a:r>
              <a:rPr lang="en-GB" sz="1400" dirty="0" smtClean="0"/>
              <a:t> (2005) 428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grpSp>
        <p:nvGrpSpPr>
          <p:cNvPr id="16" name="Grouper 15"/>
          <p:cNvGrpSpPr/>
          <p:nvPr/>
        </p:nvGrpSpPr>
        <p:grpSpPr>
          <a:xfrm>
            <a:off x="3896741" y="912296"/>
            <a:ext cx="4261944" cy="4067605"/>
            <a:chOff x="3896735" y="912284"/>
            <a:chExt cx="4261943" cy="4067605"/>
          </a:xfrm>
        </p:grpSpPr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50624" y="912284"/>
              <a:ext cx="4080581" cy="402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ZoneTexte 13"/>
            <p:cNvSpPr txBox="1"/>
            <p:nvPr/>
          </p:nvSpPr>
          <p:spPr>
            <a:xfrm rot="16200000">
              <a:off x="2698266" y="2790779"/>
              <a:ext cx="27047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/>
                <a:t>Beam</a:t>
              </a:r>
              <a:r>
                <a:rPr lang="fr-FR" sz="1400" b="1" dirty="0" smtClean="0"/>
                <a:t> size </a:t>
              </a:r>
              <a:r>
                <a:rPr lang="fr-FR" sz="1400" b="1" dirty="0" err="1" smtClean="0"/>
                <a:t>measured</a:t>
              </a:r>
              <a:r>
                <a:rPr lang="fr-FR" sz="1400" b="1" dirty="0" smtClean="0"/>
                <a:t> by ODR (</a:t>
              </a:r>
              <a:r>
                <a:rPr lang="fr-FR" sz="1400" b="1" dirty="0" smtClean="0">
                  <a:latin typeface="Symbol" charset="2"/>
                  <a:cs typeface="Symbol" charset="2"/>
                </a:rPr>
                <a:t>m</a:t>
              </a:r>
              <a:r>
                <a:rPr lang="fr-FR" sz="1400" b="1" dirty="0" smtClean="0"/>
                <a:t>m)</a:t>
              </a:r>
              <a:endParaRPr lang="fr-FR" sz="1400" b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640087" y="4672112"/>
              <a:ext cx="35185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err="1" smtClean="0"/>
                <a:t>Beam</a:t>
              </a:r>
              <a:r>
                <a:rPr lang="fr-FR" sz="1400" b="1" dirty="0" smtClean="0"/>
                <a:t> size </a:t>
              </a:r>
              <a:r>
                <a:rPr lang="fr-FR" sz="1400" b="1" dirty="0" err="1" smtClean="0"/>
                <a:t>measured</a:t>
              </a:r>
              <a:r>
                <a:rPr lang="fr-FR" sz="1400" b="1" dirty="0" smtClean="0"/>
                <a:t> </a:t>
              </a:r>
              <a:r>
                <a:rPr lang="fr-FR" sz="1400" b="1" dirty="0" err="1" smtClean="0"/>
                <a:t>with</a:t>
              </a:r>
              <a:r>
                <a:rPr lang="fr-FR" sz="1400" b="1" dirty="0" smtClean="0"/>
                <a:t> </a:t>
              </a:r>
              <a:r>
                <a:rPr lang="fr-FR" sz="1400" b="1" dirty="0" err="1" smtClean="0"/>
                <a:t>Wire</a:t>
              </a:r>
              <a:r>
                <a:rPr lang="fr-FR" sz="1400" b="1" dirty="0" smtClean="0"/>
                <a:t> Scanner (</a:t>
              </a:r>
              <a:r>
                <a:rPr lang="fr-FR" sz="1400" b="1" dirty="0" smtClean="0">
                  <a:latin typeface="Symbol" charset="2"/>
                  <a:cs typeface="Symbol" charset="2"/>
                </a:rPr>
                <a:t>m</a:t>
              </a:r>
              <a:r>
                <a:rPr lang="fr-FR" sz="1400" b="1" dirty="0" smtClean="0"/>
                <a:t>m)</a:t>
              </a:r>
              <a:endParaRPr lang="fr-FR" sz="1400" b="1" dirty="0"/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3420599" y="728853"/>
            <a:ext cx="5734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Investigation on the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emittance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ATF, KEK, </a:t>
            </a:r>
            <a:r>
              <a:rPr lang="fr-FR" dirty="0" err="1" smtClean="0"/>
              <a:t>Japan</a:t>
            </a:r>
            <a:endParaRPr lang="fr-FR" dirty="0" smtClean="0"/>
          </a:p>
          <a:p>
            <a:r>
              <a:rPr lang="fr-FR" dirty="0" smtClean="0"/>
              <a:t>E=1.28GeV ; </a:t>
            </a:r>
            <a:r>
              <a:rPr lang="fr-FR" i="1" dirty="0" smtClean="0">
                <a:latin typeface="Symbol" charset="2"/>
                <a:cs typeface="Symbol" charset="2"/>
              </a:rPr>
              <a:t>l</a:t>
            </a:r>
            <a:r>
              <a:rPr lang="fr-FR" dirty="0" smtClean="0"/>
              <a:t>=445nm ; h=70</a:t>
            </a:r>
            <a:r>
              <a:rPr lang="fr-FR" dirty="0" smtClean="0">
                <a:latin typeface="Symbol" charset="2"/>
                <a:cs typeface="Symbol" charset="2"/>
              </a:rPr>
              <a:t>m</a:t>
            </a:r>
            <a:r>
              <a:rPr lang="fr-FR" dirty="0" smtClean="0"/>
              <a:t>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905869"/>
              </p:ext>
            </p:extLst>
          </p:nvPr>
        </p:nvGraphicFramePr>
        <p:xfrm>
          <a:off x="395536" y="3501008"/>
          <a:ext cx="4352159" cy="1353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343"/>
                <a:gridCol w="1088040"/>
                <a:gridCol w="1088040"/>
                <a:gridCol w="1171736"/>
              </a:tblGrid>
              <a:tr h="432048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 (</a:t>
                      </a:r>
                      <a:r>
                        <a:rPr lang="en-GB" dirty="0" err="1" smtClean="0"/>
                        <a:t>GeV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Calibri"/>
                          <a:cs typeface="Calibri"/>
                        </a:rPr>
                        <a:t>σ</a:t>
                      </a:r>
                      <a:r>
                        <a:rPr lang="en-GB" baseline="-25000" dirty="0" smtClean="0">
                          <a:latin typeface="Calibri"/>
                          <a:cs typeface="Calibri"/>
                        </a:rPr>
                        <a:t>H </a:t>
                      </a:r>
                      <a:r>
                        <a:rPr lang="en-GB" dirty="0" smtClean="0"/>
                        <a:t>(µm)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+mn-lt"/>
                          <a:cs typeface="Calibri"/>
                        </a:rPr>
                        <a:t>σ</a:t>
                      </a:r>
                      <a:r>
                        <a:rPr lang="en-GB" baseline="-25000" dirty="0" smtClean="0">
                          <a:latin typeface="+mn-lt"/>
                          <a:cs typeface="Calibri"/>
                        </a:rPr>
                        <a:t>V </a:t>
                      </a:r>
                      <a:r>
                        <a:rPr lang="en-GB" dirty="0" smtClean="0"/>
                        <a:t>(µm)</a:t>
                      </a:r>
                      <a:endParaRPr lang="en-GB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60698">
                <a:tc rowSpan="2"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chemeClr val="bg1"/>
                          </a:solidFill>
                        </a:rPr>
                        <a:t>CesrTA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∼</a:t>
                      </a:r>
                      <a:r>
                        <a:rPr lang="en-GB" dirty="0" smtClean="0"/>
                        <a:t>9.2</a:t>
                      </a:r>
                      <a:endParaRPr lang="en-GB" dirty="0"/>
                    </a:p>
                  </a:txBody>
                  <a:tcPr/>
                </a:tc>
              </a:tr>
              <a:tr h="460698">
                <a:tc v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∼</a:t>
                      </a:r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56164" y="1092716"/>
            <a:ext cx="8348284" cy="12561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288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prstClr val="black">
                  <a:lumMod val="50000"/>
                  <a:lumOff val="50000"/>
                </a:prstClr>
              </a:buClr>
            </a:pPr>
            <a:r>
              <a:rPr lang="en-GB" sz="2300" dirty="0" smtClean="0">
                <a:solidFill>
                  <a:srgbClr val="242852"/>
                </a:solidFill>
              </a:rPr>
              <a:t>To design and test an instrument to measure on the micron-scale the transverse (vertical) beam size for the Compact Linear Collider (CLIC) using incoherent Diffraction Radiation (DR) at UV/soft X-ray wavelengths.</a:t>
            </a:r>
            <a:endParaRPr lang="en-GB" sz="2300" dirty="0">
              <a:solidFill>
                <a:srgbClr val="242852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1519" y="260648"/>
            <a:ext cx="8410111" cy="79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Project </a:t>
            </a:r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aim : Exp. Validation of ODR transverse profile measurements in a circular machine (CESR-Ta, Cornell)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504" y="5305334"/>
            <a:ext cx="47862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i="1" dirty="0" smtClean="0">
                <a:solidFill>
                  <a:prstClr val="black"/>
                </a:solidFill>
              </a:rPr>
              <a:t>D. Rubin et al., “</a:t>
            </a:r>
            <a:r>
              <a:rPr lang="en-GB" i="1" dirty="0" err="1" smtClean="0">
                <a:solidFill>
                  <a:prstClr val="black"/>
                </a:solidFill>
              </a:rPr>
              <a:t>CesrTA</a:t>
            </a:r>
            <a:r>
              <a:rPr lang="en-GB" i="1" dirty="0" smtClean="0">
                <a:solidFill>
                  <a:prstClr val="black"/>
                </a:solidFill>
              </a:rPr>
              <a:t> Layout and Optics”, Proc. of PAC2009, Vancouver, Canada, WE6PFP103, p. 2751.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316" y="2710661"/>
            <a:ext cx="5026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Cornell Electron Storage Ring Test Accelerator (</a:t>
            </a:r>
            <a:r>
              <a:rPr lang="en-GB" dirty="0" err="1" smtClean="0">
                <a:solidFill>
                  <a:prstClr val="black"/>
                </a:solidFill>
              </a:rPr>
              <a:t>CesrTA</a:t>
            </a:r>
            <a:r>
              <a:rPr lang="en-GB" dirty="0" smtClean="0">
                <a:solidFill>
                  <a:prstClr val="black"/>
                </a:solidFill>
              </a:rPr>
              <a:t>) beam parameters: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8804" y="635833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</a:rPr>
              <a:t>http://www.cs.cornell.edu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728" y="3209508"/>
            <a:ext cx="2795622" cy="29921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44134" y="2536214"/>
            <a:ext cx="69020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</a:rPr>
              <a:t>DR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5400053"/>
            <a:ext cx="80500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n-US" dirty="0" err="1" smtClean="0">
                <a:solidFill>
                  <a:prstClr val="black"/>
                </a:solidFill>
              </a:rPr>
              <a:t>xBSM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6630" y="2536214"/>
            <a:ext cx="80500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en-US" dirty="0" err="1">
                <a:solidFill>
                  <a:prstClr val="black"/>
                </a:solidFill>
              </a:rPr>
              <a:t>v</a:t>
            </a:r>
            <a:r>
              <a:rPr lang="en-US" dirty="0" err="1" smtClean="0">
                <a:solidFill>
                  <a:prstClr val="black"/>
                </a:solidFill>
              </a:rPr>
              <a:t>BSM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15" name="Straight Arrow Connector 14"/>
          <p:cNvCxnSpPr>
            <a:stCxn id="12" idx="2"/>
          </p:cNvCxnSpPr>
          <p:nvPr/>
        </p:nvCxnSpPr>
        <p:spPr>
          <a:xfrm flipH="1">
            <a:off x="6989237" y="2905546"/>
            <a:ext cx="1" cy="303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164288" y="2720880"/>
            <a:ext cx="692342" cy="636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3"/>
          </p:cNvCxnSpPr>
          <p:nvPr/>
        </p:nvCxnSpPr>
        <p:spPr>
          <a:xfrm>
            <a:off x="5809049" y="5584719"/>
            <a:ext cx="779175" cy="3645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47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1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980728"/>
            <a:ext cx="72008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Phase 1</a:t>
            </a:r>
            <a:r>
              <a:rPr lang="en-US" sz="2400" dirty="0" smtClean="0"/>
              <a:t>: (2013)</a:t>
            </a:r>
            <a:endParaRPr lang="en-US" sz="2400" dirty="0" smtClean="0"/>
          </a:p>
          <a:p>
            <a:r>
              <a:rPr lang="en-US" sz="2400" dirty="0" smtClean="0"/>
              <a:t>UV - Optical wavelengths</a:t>
            </a:r>
          </a:p>
          <a:p>
            <a:r>
              <a:rPr lang="en-US" sz="2400" dirty="0" smtClean="0"/>
              <a:t>Measurement of </a:t>
            </a:r>
            <a:r>
              <a:rPr lang="en-GB" sz="2400" dirty="0" smtClean="0"/>
              <a:t>b</a:t>
            </a:r>
            <a:r>
              <a:rPr lang="en-GB" sz="2400" dirty="0" smtClean="0">
                <a:cs typeface="Calibri"/>
              </a:rPr>
              <a:t>eam </a:t>
            </a:r>
            <a:r>
              <a:rPr lang="en-GB" sz="2400" dirty="0">
                <a:cs typeface="Calibri"/>
              </a:rPr>
              <a:t>size </a:t>
            </a:r>
            <a:r>
              <a:rPr lang="el-GR" sz="2400" dirty="0">
                <a:cs typeface="Calibri"/>
              </a:rPr>
              <a:t>σ</a:t>
            </a:r>
            <a:r>
              <a:rPr lang="en-GB" sz="2400" baseline="-25000" dirty="0">
                <a:cs typeface="Calibri"/>
              </a:rPr>
              <a:t>y</a:t>
            </a:r>
            <a:r>
              <a:rPr lang="en-GB" sz="2400" dirty="0">
                <a:cs typeface="Calibri"/>
              </a:rPr>
              <a:t> ≤ 50 µm </a:t>
            </a:r>
            <a:endParaRPr lang="en-GB" sz="2400" dirty="0" smtClean="0">
              <a:cs typeface="Calibri"/>
            </a:endParaRPr>
          </a:p>
          <a:p>
            <a:r>
              <a:rPr lang="en-GB" sz="2400" dirty="0" smtClean="0">
                <a:cs typeface="Calibri"/>
              </a:rPr>
              <a:t>Observation of beam lifetime</a:t>
            </a:r>
          </a:p>
          <a:p>
            <a:endParaRPr lang="en-GB" sz="2400" dirty="0">
              <a:cs typeface="Calibri"/>
            </a:endParaRPr>
          </a:p>
          <a:p>
            <a:pPr marL="0" indent="0">
              <a:buNone/>
            </a:pPr>
            <a:r>
              <a:rPr lang="en-GB" sz="2400" dirty="0" smtClean="0">
                <a:cs typeface="Calibri"/>
              </a:rPr>
              <a:t>Phase </a:t>
            </a:r>
            <a:r>
              <a:rPr lang="en-GB" sz="2400" dirty="0" smtClean="0">
                <a:cs typeface="Calibri"/>
              </a:rPr>
              <a:t>2</a:t>
            </a:r>
            <a:r>
              <a:rPr lang="en-GB" sz="2400" dirty="0" smtClean="0">
                <a:cs typeface="Calibri"/>
                <a:sym typeface="Wingdings" panose="05000000000000000000" pitchFamily="2" charset="2"/>
              </a:rPr>
              <a:t>: (</a:t>
            </a:r>
            <a:r>
              <a:rPr lang="en-GB" sz="2400" dirty="0" smtClean="0">
                <a:cs typeface="Calibri"/>
                <a:sym typeface="Wingdings" panose="05000000000000000000" pitchFamily="2" charset="2"/>
              </a:rPr>
              <a:t>2014-2016)</a:t>
            </a:r>
            <a:endParaRPr lang="en-GB" sz="2400" dirty="0">
              <a:cs typeface="Calibri"/>
            </a:endParaRPr>
          </a:p>
          <a:p>
            <a:r>
              <a:rPr lang="en-US" sz="2400" dirty="0" smtClean="0"/>
              <a:t>Relocate experiment to beam waist in L3 straight section of </a:t>
            </a:r>
            <a:r>
              <a:rPr lang="en-US" sz="2400" dirty="0" err="1" smtClean="0"/>
              <a:t>CesrTA</a:t>
            </a:r>
            <a:endParaRPr lang="en-US" sz="2400" dirty="0" smtClean="0"/>
          </a:p>
          <a:p>
            <a:r>
              <a:rPr lang="en-US" sz="2400" dirty="0" smtClean="0"/>
              <a:t>Soft x-rays</a:t>
            </a:r>
          </a:p>
          <a:p>
            <a:r>
              <a:rPr lang="en-US" sz="2400" dirty="0"/>
              <a:t>Measurement of </a:t>
            </a:r>
            <a:r>
              <a:rPr lang="en-GB" sz="2400" dirty="0"/>
              <a:t>b</a:t>
            </a:r>
            <a:r>
              <a:rPr lang="en-GB" sz="2400" dirty="0">
                <a:cs typeface="Calibri"/>
              </a:rPr>
              <a:t>eam size </a:t>
            </a:r>
            <a:r>
              <a:rPr lang="el-GR" sz="2400" dirty="0">
                <a:cs typeface="Calibri"/>
              </a:rPr>
              <a:t>σ</a:t>
            </a:r>
            <a:r>
              <a:rPr lang="en-GB" sz="2400" baseline="-25000" dirty="0">
                <a:cs typeface="Calibri"/>
              </a:rPr>
              <a:t>y</a:t>
            </a:r>
            <a:r>
              <a:rPr lang="en-GB" sz="2400" dirty="0">
                <a:cs typeface="Calibri"/>
              </a:rPr>
              <a:t> ≤ </a:t>
            </a:r>
            <a:r>
              <a:rPr lang="en-GB" sz="2400" dirty="0" smtClean="0">
                <a:cs typeface="Calibri"/>
              </a:rPr>
              <a:t>10 </a:t>
            </a:r>
            <a:r>
              <a:rPr lang="en-GB" sz="2400" dirty="0">
                <a:cs typeface="Calibri"/>
              </a:rPr>
              <a:t>µm </a:t>
            </a:r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2819400" cy="1027584"/>
          </a:xfrm>
        </p:spPr>
        <p:txBody>
          <a:bodyPr/>
          <a:lstStyle/>
          <a:p>
            <a:pPr algn="l"/>
            <a:r>
              <a:rPr lang="en-GB" b="1" dirty="0" smtClean="0"/>
              <a:t>Project phases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48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6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3" y="144016"/>
            <a:ext cx="8136905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9903" y="296416"/>
            <a:ext cx="4528121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Vacuum chamber assembly 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61668" y="5015500"/>
            <a:ext cx="4314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Gate valve to disconnect CESR vacuum for target changeover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Target mechanism: rotation + translation IN/OUT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3204" y="6310606"/>
            <a:ext cx="2220268" cy="479233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LHS = Left Hand Side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RHS = Right Hand Side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12" y="1205136"/>
            <a:ext cx="5580112" cy="365104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9903" y="5008340"/>
            <a:ext cx="3916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LHS : CHESS operation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RHS: DR experiment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Optical system connected to DR viewport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49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Luminosity issue with intense beams - Disruption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71" y="975255"/>
            <a:ext cx="4669051" cy="270861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2590" y="3387319"/>
            <a:ext cx="5227410" cy="2804237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19826" y="5149334"/>
            <a:ext cx="3151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 LC, </a:t>
            </a:r>
            <a:r>
              <a:rPr lang="fr-FR" dirty="0" err="1" smtClean="0"/>
              <a:t>typical</a:t>
            </a:r>
            <a:r>
              <a:rPr lang="fr-FR" dirty="0" smtClean="0"/>
              <a:t> value of HD ~ 1-2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956759" y="2825374"/>
                <a:ext cx="2378348" cy="99972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normAutofit/>
              </a:bodyPr>
              <a:lstStyle/>
              <a:p>
                <a:pPr algn="ctr" defTabSz="914400"/>
                <a:r>
                  <a:rPr lang="en-GB" sz="2000" b="1" dirty="0" smtClean="0">
                    <a:solidFill>
                      <a:srgbClr val="242852"/>
                    </a:solidFill>
                  </a:rPr>
                  <a:t>Far-field Condition:</a:t>
                </a:r>
                <a:r>
                  <a:rPr lang="en-GB" sz="2000" b="1" dirty="0">
                    <a:solidFill>
                      <a:srgbClr val="24285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smtClean="0">
                        <a:solidFill>
                          <a:srgbClr val="242852"/>
                        </a:solidFill>
                        <a:latin typeface="Cambria Math"/>
                        <a:ea typeface="Cambria Math"/>
                      </a:rPr>
                      <m:t>𝐋</m:t>
                    </m:r>
                    <m:r>
                      <a:rPr lang="en-GB" sz="2000" i="1" smtClean="0">
                        <a:solidFill>
                          <a:srgbClr val="242852"/>
                        </a:solidFill>
                        <a:latin typeface="Cambria Math"/>
                        <a:ea typeface="Cambria Math"/>
                      </a:rPr>
                      <m:t>≫</m:t>
                    </m:r>
                    <m:f>
                      <m:fPr>
                        <m:ctrlPr>
                          <a:rPr lang="en-GB" sz="2000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000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GB" sz="2000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GB" sz="2000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GB" sz="2000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endParaRPr lang="en-GB" sz="2000" dirty="0" smtClean="0">
                  <a:solidFill>
                    <a:srgbClr val="242852"/>
                  </a:solidFill>
                </a:endParaRPr>
              </a:p>
              <a:p>
                <a:pPr defTabSz="914400"/>
                <a:endParaRPr lang="en-GB" sz="1600" dirty="0" smtClean="0">
                  <a:solidFill>
                    <a:srgbClr val="242852"/>
                  </a:solidFill>
                </a:endParaRPr>
              </a:p>
              <a:p>
                <a:pPr defTabSz="914400"/>
                <a:endParaRPr lang="en-GB" sz="12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759" y="2825374"/>
                <a:ext cx="2378348" cy="999728"/>
              </a:xfrm>
              <a:prstGeom prst="rect">
                <a:avLst/>
              </a:prstGeom>
              <a:blipFill rotWithShape="1">
                <a:blip r:embed="rId2"/>
                <a:stretch>
                  <a:fillRect t="-2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11655"/>
              </p:ext>
            </p:extLst>
          </p:nvPr>
        </p:nvGraphicFramePr>
        <p:xfrm>
          <a:off x="259903" y="1916832"/>
          <a:ext cx="2971428" cy="158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476"/>
                <a:gridCol w="990476"/>
                <a:gridCol w="990476"/>
              </a:tblGrid>
              <a:tr h="52800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2.1 </a:t>
                      </a:r>
                      <a:r>
                        <a:rPr lang="en-GB" sz="1600" dirty="0" err="1" smtClean="0"/>
                        <a:t>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 </a:t>
                      </a:r>
                      <a:r>
                        <a:rPr lang="en-GB" sz="1600" dirty="0" err="1" smtClean="0"/>
                        <a:t>GeV</a:t>
                      </a:r>
                      <a:endParaRPr lang="en-GB" sz="1600" dirty="0"/>
                    </a:p>
                  </a:txBody>
                  <a:tcPr/>
                </a:tc>
              </a:tr>
              <a:tr h="528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200 nm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0.54</a:t>
                      </a:r>
                      <a:r>
                        <a:rPr lang="en-GB" sz="1600" baseline="0" dirty="0" smtClean="0"/>
                        <a:t> 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3.18 m</a:t>
                      </a:r>
                      <a:endParaRPr lang="en-GB" sz="1600" dirty="0"/>
                    </a:p>
                  </a:txBody>
                  <a:tcPr/>
                </a:tc>
              </a:tr>
              <a:tr h="5280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400 nm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1.08 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6.37 m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5271" y="1224748"/>
                <a:ext cx="2546529" cy="524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/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p>
                            <m:r>
                              <a:rPr lang="en-GB" i="1" smtClean="0">
                                <a:solidFill>
                                  <a:srgbClr val="242852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GB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GB" i="1" smtClean="0">
                            <a:solidFill>
                              <a:srgbClr val="242852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GB" dirty="0" smtClean="0">
                    <a:solidFill>
                      <a:prstClr val="black"/>
                    </a:solidFill>
                  </a:rPr>
                  <a:t> given </a:t>
                </a:r>
                <a:r>
                  <a:rPr lang="el-GR" dirty="0" smtClean="0">
                    <a:solidFill>
                      <a:prstClr val="black"/>
                    </a:solidFill>
                  </a:rPr>
                  <a:t>γ</a:t>
                </a:r>
                <a:r>
                  <a:rPr lang="en-GB" dirty="0" smtClean="0">
                    <a:solidFill>
                      <a:prstClr val="black"/>
                    </a:solidFill>
                  </a:rPr>
                  <a:t> and </a:t>
                </a:r>
                <a:r>
                  <a:rPr lang="el-GR" dirty="0" smtClean="0">
                    <a:solidFill>
                      <a:prstClr val="black"/>
                    </a:solidFill>
                  </a:rPr>
                  <a:t>λ</a:t>
                </a:r>
                <a:r>
                  <a:rPr lang="en-GB" dirty="0" smtClean="0">
                    <a:solidFill>
                      <a:prstClr val="black"/>
                    </a:solidFill>
                  </a:rPr>
                  <a:t>: 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71" y="1224748"/>
                <a:ext cx="2546529" cy="524182"/>
              </a:xfrm>
              <a:prstGeom prst="rect">
                <a:avLst/>
              </a:prstGeom>
              <a:blipFill rotWithShape="1">
                <a:blip r:embed="rId3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120554" y="3960561"/>
            <a:ext cx="44838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L = distance from source of DR to </a:t>
            </a:r>
            <a:r>
              <a:rPr lang="en-GB" dirty="0" smtClean="0">
                <a:solidFill>
                  <a:prstClr val="black"/>
                </a:solidFill>
              </a:rPr>
              <a:t>detector</a:t>
            </a:r>
          </a:p>
          <a:p>
            <a:pPr defTabSz="914400"/>
            <a:endParaRPr lang="en-GB" dirty="0">
              <a:solidFill>
                <a:prstClr val="black"/>
              </a:solidFill>
            </a:endParaRPr>
          </a:p>
          <a:p>
            <a:pPr marL="171450" indent="-171450" defTabSz="91440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Compact optical system is in the </a:t>
            </a:r>
            <a:r>
              <a:rPr lang="en-GB" dirty="0" err="1">
                <a:solidFill>
                  <a:prstClr val="black"/>
                </a:solidFill>
              </a:rPr>
              <a:t>prewave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smtClean="0">
                <a:solidFill>
                  <a:prstClr val="black"/>
                </a:solidFill>
              </a:rPr>
              <a:t>zone therefore a biconvex lens is used with detector in back focal plane to obtain the angular distribution.</a:t>
            </a:r>
            <a:endParaRPr lang="en-GB" dirty="0">
              <a:solidFill>
                <a:prstClr val="black"/>
              </a:solidFill>
            </a:endParaRPr>
          </a:p>
          <a:p>
            <a:pPr marL="171450" indent="-171450" defTabSz="914400">
              <a:buFont typeface="Arial" pitchFamily="34" charset="0"/>
              <a:buChar char="•"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50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6"/>
          <a:stretch/>
        </p:blipFill>
        <p:spPr>
          <a:xfrm>
            <a:off x="179512" y="3960562"/>
            <a:ext cx="3744416" cy="28253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120554" y="5805264"/>
            <a:ext cx="4595490" cy="720080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</a:rPr>
              <a:t>(</a:t>
            </a:r>
            <a:r>
              <a:rPr lang="en-GB" i="1" dirty="0">
                <a:solidFill>
                  <a:prstClr val="black"/>
                </a:solidFill>
              </a:rPr>
              <a:t>Pre-wave zone effect in transition and diffraction radiation: Problems and Solutions</a:t>
            </a:r>
            <a:r>
              <a:rPr lang="en-GB" dirty="0">
                <a:solidFill>
                  <a:prstClr val="black"/>
                </a:solidFill>
              </a:rPr>
              <a:t> -P. V. Karataev).</a:t>
            </a:r>
          </a:p>
          <a:p>
            <a:pPr defTabSz="914400"/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771800" y="296416"/>
            <a:ext cx="5944245" cy="3645545"/>
            <a:chOff x="1626523" y="1603370"/>
            <a:chExt cx="6113829" cy="3626962"/>
          </a:xfrm>
        </p:grpSpPr>
        <p:sp>
          <p:nvSpPr>
            <p:cNvPr id="35" name="Rectangle 34"/>
            <p:cNvSpPr/>
            <p:nvPr/>
          </p:nvSpPr>
          <p:spPr>
            <a:xfrm rot="13500000">
              <a:off x="2519294" y="1889110"/>
              <a:ext cx="45719" cy="97217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3196532" y="2037549"/>
              <a:ext cx="86301" cy="89635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593209" y="2036689"/>
              <a:ext cx="82684" cy="88859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5508104" y="2044619"/>
              <a:ext cx="302054" cy="889283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276302" y="2044619"/>
              <a:ext cx="1464050" cy="880659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43" idx="0"/>
            </p:cNvCxnSpPr>
            <p:nvPr/>
          </p:nvCxnSpPr>
          <p:spPr>
            <a:xfrm flipV="1">
              <a:off x="2516324" y="2489260"/>
              <a:ext cx="0" cy="2302193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544365" y="2483054"/>
              <a:ext cx="3540804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rapezoid 41"/>
            <p:cNvSpPr/>
            <p:nvPr/>
          </p:nvSpPr>
          <p:spPr>
            <a:xfrm rot="5400000">
              <a:off x="5946661" y="2412943"/>
              <a:ext cx="504056" cy="135580"/>
            </a:xfrm>
            <a:prstGeom prst="trapezoid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50156" y="4791453"/>
              <a:ext cx="1132336" cy="438879"/>
            </a:xfrm>
            <a:prstGeom prst="rect">
              <a:avLst/>
            </a:prstGeom>
            <a:noFill/>
          </p:spPr>
          <p:txBody>
            <a:bodyPr wrap="square" rtlCol="0">
              <a:normAutofit fontScale="77500" lnSpcReduction="20000"/>
            </a:bodyPr>
            <a:lstStyle/>
            <a:p>
              <a:pPr algn="ctr" defTabSz="914400"/>
              <a:r>
                <a:rPr lang="en-GB" dirty="0" smtClean="0">
                  <a:solidFill>
                    <a:prstClr val="black"/>
                  </a:solidFill>
                </a:rPr>
                <a:t>DR from viewport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3204849" y="1960486"/>
              <a:ext cx="288032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518783" y="1603370"/>
              <a:ext cx="381051" cy="311673"/>
            </a:xfrm>
            <a:prstGeom prst="rect">
              <a:avLst/>
            </a:prstGeom>
            <a:noFill/>
          </p:spPr>
          <p:txBody>
            <a:bodyPr wrap="square" rtlCol="0">
              <a:normAutofit fontScale="92500" lnSpcReduction="20000"/>
            </a:bodyPr>
            <a:lstStyle/>
            <a:p>
              <a:pPr algn="ctr" defTabSz="914400"/>
              <a:r>
                <a:rPr lang="en-GB" dirty="0" smtClean="0">
                  <a:solidFill>
                    <a:prstClr val="black"/>
                  </a:solidFill>
                </a:rPr>
                <a:t>f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99257" y="3043092"/>
              <a:ext cx="1367152" cy="1644785"/>
            </a:xfrm>
            <a:prstGeom prst="rect">
              <a:avLst/>
            </a:prstGeom>
            <a:noFill/>
            <a:ln>
              <a:solidFill>
                <a:schemeClr val="accent2">
                  <a:shade val="50000"/>
                </a:schemeClr>
              </a:solidFill>
            </a:ln>
          </p:spPr>
          <p:txBody>
            <a:bodyPr wrap="square" rtlCol="0">
              <a:normAutofit/>
            </a:bodyPr>
            <a:lstStyle/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2. Bi-convex lens to reduce </a:t>
              </a:r>
              <a:r>
                <a:rPr lang="en-GB" sz="1400" dirty="0" err="1" smtClean="0">
                  <a:solidFill>
                    <a:prstClr val="black"/>
                  </a:solidFill>
                </a:rPr>
                <a:t>prewave</a:t>
              </a:r>
              <a:r>
                <a:rPr lang="en-GB" sz="1400" dirty="0" smtClean="0">
                  <a:solidFill>
                    <a:prstClr val="black"/>
                  </a:solidFill>
                </a:rPr>
                <a:t> zone effect</a:t>
              </a:r>
            </a:p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OR</a:t>
              </a:r>
            </a:p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achromatic lens  to image target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099248" y="3023129"/>
              <a:ext cx="1070606" cy="539223"/>
            </a:xfrm>
            <a:prstGeom prst="rect">
              <a:avLst/>
            </a:prstGeom>
            <a:noFill/>
            <a:ln>
              <a:solidFill>
                <a:schemeClr val="accent2">
                  <a:shade val="50000"/>
                </a:schemeClr>
              </a:solidFill>
            </a:ln>
          </p:spPr>
          <p:txBody>
            <a:bodyPr wrap="square" rtlCol="0">
              <a:normAutofit fontScale="92500"/>
            </a:bodyPr>
            <a:lstStyle/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3. </a:t>
              </a:r>
              <a:r>
                <a:rPr lang="en-GB" sz="1400" dirty="0" err="1" smtClean="0">
                  <a:solidFill>
                    <a:prstClr val="black"/>
                  </a:solidFill>
                </a:rPr>
                <a:t>Bandpass</a:t>
              </a:r>
              <a:r>
                <a:rPr lang="en-GB" sz="1400" dirty="0" smtClean="0">
                  <a:solidFill>
                    <a:prstClr val="black"/>
                  </a:solidFill>
                </a:rPr>
                <a:t> filter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65928" y="3046985"/>
              <a:ext cx="1000551" cy="382016"/>
            </a:xfrm>
            <a:prstGeom prst="rect">
              <a:avLst/>
            </a:prstGeom>
            <a:noFill/>
            <a:ln>
              <a:solidFill>
                <a:schemeClr val="accent2">
                  <a:shade val="50000"/>
                </a:schemeClr>
              </a:solidFill>
            </a:ln>
          </p:spPr>
          <p:txBody>
            <a:bodyPr wrap="square" rtlCol="0">
              <a:normAutofit fontScale="92500"/>
            </a:bodyPr>
            <a:lstStyle/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4. Polarizer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66480" y="2288723"/>
              <a:ext cx="1473872" cy="360040"/>
            </a:xfrm>
            <a:prstGeom prst="rect">
              <a:avLst/>
            </a:prstGeom>
            <a:noFill/>
            <a:ln>
              <a:solidFill>
                <a:schemeClr val="accent2">
                  <a:shade val="50000"/>
                </a:schemeClr>
              </a:solidFill>
            </a:ln>
          </p:spPr>
          <p:txBody>
            <a:bodyPr wrap="square" rtlCol="0">
              <a:normAutofit/>
            </a:bodyPr>
            <a:lstStyle/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6. UV Camera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26523" y="1858486"/>
              <a:ext cx="945283" cy="313662"/>
            </a:xfrm>
            <a:prstGeom prst="rect">
              <a:avLst/>
            </a:prstGeom>
            <a:noFill/>
            <a:ln>
              <a:solidFill>
                <a:schemeClr val="accent2">
                  <a:shade val="50000"/>
                </a:schemeClr>
              </a:solidFill>
            </a:ln>
          </p:spPr>
          <p:txBody>
            <a:bodyPr wrap="square" rtlCol="0">
              <a:normAutofit/>
            </a:bodyPr>
            <a:lstStyle/>
            <a:p>
              <a:pPr algn="ctr" defTabSz="914400"/>
              <a:r>
                <a:rPr lang="en-GB" sz="1400" dirty="0" smtClean="0">
                  <a:solidFill>
                    <a:prstClr val="black"/>
                  </a:solidFill>
                </a:rPr>
                <a:t>1. Mirror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435233" y="2028925"/>
              <a:ext cx="86301" cy="89635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black"/>
                </a:solidFill>
              </a:endParaRPr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107504" y="462156"/>
            <a:ext cx="6804248" cy="90872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Optical System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92604" y="868108"/>
            <a:ext cx="142344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GB" b="1" spc="50" dirty="0" smtClean="0">
                <a:ln w="13500">
                  <a:solidFill>
                    <a:srgbClr val="629DD1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629DD1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Gated ICCD camera</a:t>
            </a:r>
          </a:p>
        </p:txBody>
      </p:sp>
      <p:sp>
        <p:nvSpPr>
          <p:cNvPr id="30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155" y="521912"/>
            <a:ext cx="6192190" cy="362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10022" r="10892" b="31509"/>
          <a:stretch/>
        </p:blipFill>
        <p:spPr>
          <a:xfrm>
            <a:off x="191172" y="1020619"/>
            <a:ext cx="3588739" cy="14938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1172" y="4487181"/>
            <a:ext cx="5197250" cy="21602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normAutofit lnSpcReduction="10000"/>
          </a:bodyPr>
          <a:lstStyle/>
          <a:p>
            <a:pPr defTabSz="914400"/>
            <a:r>
              <a:rPr lang="en-GB" i="1" dirty="0" smtClean="0">
                <a:solidFill>
                  <a:prstClr val="black"/>
                </a:solidFill>
              </a:rPr>
              <a:t>“</a:t>
            </a:r>
            <a:r>
              <a:rPr lang="en-GB" i="1" dirty="0">
                <a:solidFill>
                  <a:prstClr val="black"/>
                </a:solidFill>
              </a:rPr>
              <a:t>Bonding by molecular adhesion (either ‘direct wafer bonding’ or ‘fusion bonding’) is a technique that </a:t>
            </a:r>
            <a:r>
              <a:rPr lang="en-GB" i="1" dirty="0" smtClean="0">
                <a:solidFill>
                  <a:prstClr val="black"/>
                </a:solidFill>
              </a:rPr>
              <a:t>enables </a:t>
            </a:r>
            <a:r>
              <a:rPr lang="en-GB" i="1" dirty="0">
                <a:solidFill>
                  <a:prstClr val="black"/>
                </a:solidFill>
              </a:rPr>
              <a:t>two substrates having perfectly flat surfaces (e.g., polished mirror surfaces) to adhere to one another, without the application of adhesive (gum type, glue, etc</a:t>
            </a:r>
            <a:r>
              <a:rPr lang="en-GB" i="1" dirty="0" smtClean="0">
                <a:solidFill>
                  <a:prstClr val="black"/>
                </a:solidFill>
              </a:rPr>
              <a:t>.).”</a:t>
            </a: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r>
              <a:rPr lang="en-GB" sz="1400" dirty="0" smtClean="0">
                <a:solidFill>
                  <a:prstClr val="black"/>
                </a:solidFill>
              </a:rPr>
              <a:t>Patent </a:t>
            </a:r>
            <a:r>
              <a:rPr lang="en-GB" sz="1400" dirty="0">
                <a:solidFill>
                  <a:prstClr val="black"/>
                </a:solidFill>
              </a:rPr>
              <a:t>US 8158013 </a:t>
            </a:r>
            <a:r>
              <a:rPr lang="en-GB" sz="1400" dirty="0" smtClean="0">
                <a:solidFill>
                  <a:prstClr val="black"/>
                </a:solidFill>
              </a:rPr>
              <a:t>B2</a:t>
            </a:r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2201" y="2514437"/>
            <a:ext cx="3607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Molecular adhesion target (2mm version shown here). 1mm aperture version was used at </a:t>
            </a:r>
            <a:r>
              <a:rPr lang="en-GB" dirty="0" err="1" smtClean="0">
                <a:solidFill>
                  <a:prstClr val="black"/>
                </a:solidFill>
              </a:rPr>
              <a:t>CesrTA</a:t>
            </a:r>
            <a:r>
              <a:rPr lang="en-GB" dirty="0" smtClean="0">
                <a:solidFill>
                  <a:prstClr val="black"/>
                </a:solidFill>
              </a:rPr>
              <a:t>.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313" y="5024733"/>
            <a:ext cx="3170534" cy="62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73313" y="4487181"/>
            <a:ext cx="2802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err="1" smtClean="0">
                <a:solidFill>
                  <a:prstClr val="black"/>
                </a:solidFill>
              </a:rPr>
              <a:t>Coplanarity</a:t>
            </a:r>
            <a:r>
              <a:rPr lang="en-US" dirty="0" smtClean="0">
                <a:solidFill>
                  <a:prstClr val="black"/>
                </a:solidFill>
              </a:rPr>
              <a:t> measurement: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8780" y="5906621"/>
            <a:ext cx="3165067" cy="74080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Metrology</a:t>
            </a:r>
            <a:r>
              <a:rPr lang="fr-FR" dirty="0" smtClean="0">
                <a:solidFill>
                  <a:prstClr val="black"/>
                </a:solidFill>
              </a:rPr>
              <a:t> by </a:t>
            </a:r>
            <a:r>
              <a:rPr lang="fr-FR" dirty="0" err="1" smtClean="0">
                <a:solidFill>
                  <a:prstClr val="black"/>
                </a:solidFill>
              </a:rPr>
              <a:t>Winlight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Optics</a:t>
            </a:r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7504" y="144016"/>
            <a:ext cx="6804248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Molecular adhesion target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51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52</a:t>
            </a:fld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750962"/>
            <a:ext cx="2091375" cy="18722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46440" y="4893130"/>
            <a:ext cx="2100907" cy="7733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defTabSz="914400"/>
            <a:r>
              <a:rPr lang="en-GB" sz="1600" dirty="0" smtClean="0">
                <a:solidFill>
                  <a:prstClr val="black"/>
                </a:solidFill>
              </a:rPr>
              <a:t>T</a:t>
            </a:r>
            <a:r>
              <a:rPr lang="en-GB" sz="1600" dirty="0">
                <a:solidFill>
                  <a:prstClr val="black"/>
                </a:solidFill>
              </a:rPr>
              <a:t>. Aumeyr et </a:t>
            </a:r>
            <a:r>
              <a:rPr lang="en-GB" sz="1600" dirty="0" smtClean="0">
                <a:solidFill>
                  <a:prstClr val="black"/>
                </a:solidFill>
              </a:rPr>
              <a:t>al., IBIC2013</a:t>
            </a:r>
            <a:r>
              <a:rPr lang="en-GB" sz="1600" dirty="0">
                <a:solidFill>
                  <a:prstClr val="black"/>
                </a:solidFill>
              </a:rPr>
              <a:t>, WEPF18.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93" r="43736" b="17853"/>
          <a:stretch/>
        </p:blipFill>
        <p:spPr bwMode="auto">
          <a:xfrm>
            <a:off x="5818822" y="661022"/>
            <a:ext cx="2593808" cy="1713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" t="38134" r="3534" b="35818"/>
          <a:stretch/>
        </p:blipFill>
        <p:spPr bwMode="auto">
          <a:xfrm>
            <a:off x="215440" y="4549509"/>
            <a:ext cx="3984172" cy="2275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" t="3179" r="2986" b="70031"/>
          <a:stretch/>
        </p:blipFill>
        <p:spPr bwMode="auto">
          <a:xfrm>
            <a:off x="360334" y="2514040"/>
            <a:ext cx="3694383" cy="204319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763688" y="49411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Left peak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173990"/>
            <a:ext cx="5112568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DR intensity decays exponentially from slit edge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SR intensity uniform over small regions</a:t>
            </a: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From simulations, max SR intensity (vert. pol.) does not occur at slit edge</a:t>
            </a:r>
            <a:endParaRPr lang="en-GB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202723" y="2514040"/>
                <a:ext cx="4239334" cy="203748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dirty="0" smtClean="0">
                    <a:solidFill>
                      <a:prstClr val="black"/>
                    </a:solidFill>
                  </a:rPr>
                  <a:t>DR intensity [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ph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/e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]= k * SR intensity [</a:t>
                </a:r>
                <a:r>
                  <a:rPr lang="en-US" dirty="0" err="1">
                    <a:solidFill>
                      <a:prstClr val="black"/>
                    </a:solidFill>
                  </a:rPr>
                  <a:t>ph</a:t>
                </a:r>
                <a:r>
                  <a:rPr lang="en-US" dirty="0">
                    <a:solidFill>
                      <a:prstClr val="black"/>
                    </a:solidFill>
                  </a:rPr>
                  <a:t>/e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-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]</a:t>
                </a:r>
              </a:p>
              <a:p>
                <a:pPr defTabSz="914400"/>
                <a:endParaRPr lang="en-US" dirty="0">
                  <a:solidFill>
                    <a:prstClr val="black"/>
                  </a:solidFill>
                </a:endParaRPr>
              </a:p>
              <a:p>
                <a:pPr defTabSz="9144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~50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using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real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data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from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TR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  <a:ea typeface="Cambria Math"/>
                </a:endParaRPr>
              </a:p>
              <a:p>
                <a:pPr defTabSz="9144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25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using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DR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images</m:t>
                      </m:r>
                      <m:r>
                        <m:rPr>
                          <m:nor/>
                        </m:rPr>
                        <a:rPr lang="en-US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defTabSz="914400"/>
                <a:endParaRPr lang="en-US" dirty="0">
                  <a:solidFill>
                    <a:prstClr val="black"/>
                  </a:solidFill>
                </a:endParaRPr>
              </a:p>
              <a:p>
                <a:pPr defTabSz="914400"/>
                <a:r>
                  <a:rPr lang="en-US" dirty="0" smtClean="0">
                    <a:solidFill>
                      <a:prstClr val="black"/>
                    </a:solidFill>
                  </a:rPr>
                  <a:t>DR vert. pol.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 4.0×</m:t>
                    </m:r>
                    <m:sSup>
                      <m:sSup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ph/e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defTabSz="914400"/>
                <a:r>
                  <a:rPr lang="en-US" dirty="0" smtClean="0">
                    <a:solidFill>
                      <a:prstClr val="black"/>
                    </a:solidFill>
                  </a:rPr>
                  <a:t>SR. vert. pol.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 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6.3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ph/e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723" y="2514040"/>
                <a:ext cx="4239334" cy="2037481"/>
              </a:xfrm>
              <a:prstGeom prst="rect">
                <a:avLst/>
              </a:prstGeom>
              <a:blipFill rotWithShape="1">
                <a:blip r:embed="rId5"/>
                <a:stretch>
                  <a:fillRect l="-1001" t="-1183" r="-858" b="-29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/>
          <p:cNvSpPr txBox="1">
            <a:spLocks/>
          </p:cNvSpPr>
          <p:nvPr/>
        </p:nvSpPr>
        <p:spPr>
          <a:xfrm>
            <a:off x="107504" y="404664"/>
            <a:ext cx="6804248" cy="90872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Identification of DR in target imaging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0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0" y="1033455"/>
            <a:ext cx="288032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2.1 </a:t>
            </a:r>
            <a:r>
              <a:rPr lang="en-US" dirty="0" err="1" smtClean="0">
                <a:solidFill>
                  <a:prstClr val="black"/>
                </a:solidFill>
              </a:rPr>
              <a:t>GeV</a:t>
            </a:r>
            <a:endParaRPr lang="en-US" dirty="0" smtClean="0">
              <a:solidFill>
                <a:prstClr val="black"/>
              </a:solidFill>
            </a:endParaRP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1 mA single- bunch beam</a:t>
            </a:r>
            <a:endParaRPr lang="en-GB" dirty="0" smtClean="0">
              <a:solidFill>
                <a:prstClr val="black"/>
              </a:solidFill>
            </a:endParaRPr>
          </a:p>
          <a:p>
            <a:pPr marL="285750" indent="-28575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400 nm DR observation wavelength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7504" y="4365104"/>
                <a:ext cx="8767694" cy="207518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defTabSz="914400"/>
                <a:r>
                  <a:rPr lang="en-US" b="1" dirty="0" smtClean="0">
                    <a:solidFill>
                      <a:prstClr val="black"/>
                    </a:solidFill>
                  </a:rPr>
                  <a:t>Data broadening possibly due to:</a:t>
                </a:r>
              </a:p>
              <a:p>
                <a:pPr defTabSz="914400"/>
                <a:endParaRPr lang="en-US" b="1" dirty="0" smtClean="0">
                  <a:solidFill>
                    <a:prstClr val="black"/>
                  </a:solidFill>
                </a:endParaRPr>
              </a:p>
              <a:p>
                <a:pPr marL="285750" indent="-285750" defTabSz="91440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</a:rPr>
                  <a:t>data taken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~20 </m:t>
                    </m:r>
                    <m:r>
                      <m:rPr>
                        <m:nor/>
                      </m:rPr>
                      <a:rPr lang="el-GR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μ</m:t>
                    </m:r>
                    <m:r>
                      <m:rPr>
                        <m:nor/>
                      </m:rPr>
                      <a:rPr lang="en-US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m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/>
                </a:r>
                <a:br>
                  <a:rPr lang="en-US" dirty="0" smtClean="0">
                    <a:solidFill>
                      <a:prstClr val="black"/>
                    </a:solidFill>
                  </a:rPr>
                </a:br>
                <a:r>
                  <a:rPr lang="en-US" dirty="0" smtClean="0">
                    <a:solidFill>
                      <a:prstClr val="black"/>
                    </a:solidFill>
                  </a:rPr>
                  <a:t>theoretical model and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Zemax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: single e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-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0 </m:t>
                    </m:r>
                  </m:oMath>
                </a14:m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285750" indent="-285750" defTabSz="914400">
                  <a:buFont typeface="Arial" pitchFamily="34" charset="0"/>
                  <a:buChar char="•"/>
                </a:pPr>
                <a:r>
                  <a:rPr lang="en-US" dirty="0" err="1" smtClean="0">
                    <a:solidFill>
                      <a:prstClr val="black"/>
                    </a:solidFill>
                  </a:rPr>
                  <a:t>Polariser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misalignment → some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horiz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. pol. DR and synchrotron radiation (SR)</a:t>
                </a:r>
              </a:p>
              <a:p>
                <a:pPr marL="285750" indent="-285750" defTabSz="91440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</a:rPr>
                  <a:t>10 ± 2 nm bandwidth → data smearing (small)</a:t>
                </a:r>
              </a:p>
              <a:p>
                <a:pPr marL="285750" indent="-285750" defTabSz="91440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prstClr val="black"/>
                    </a:solidFill>
                  </a:rPr>
                  <a:t>15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ms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exposure time </a:t>
                </a:r>
                <a:r>
                  <a:rPr lang="en-US" dirty="0">
                    <a:solidFill>
                      <a:prstClr val="black"/>
                    </a:solidFill>
                  </a:rPr>
                  <a:t>(</a:t>
                </a:r>
                <a:r>
                  <a:rPr lang="en-US" dirty="0" err="1">
                    <a:solidFill>
                      <a:prstClr val="black"/>
                    </a:solidFill>
                  </a:rPr>
                  <a:t>CesrTA</a:t>
                </a:r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rev. period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𝑇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</a:rPr>
                      <m:t>=2.56 </m:t>
                    </m:r>
                    <m:r>
                      <m:rPr>
                        <m:nor/>
                      </m:rPr>
                      <a:rPr lang="el-GR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μ</m:t>
                    </m:r>
                    <m:r>
                      <m:rPr>
                        <m:nor/>
                      </m:rPr>
                      <a:rPr lang="en-US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s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) </a:t>
                </a:r>
                <a:r>
                  <a:rPr lang="en-US" dirty="0">
                    <a:solidFill>
                      <a:prstClr val="black"/>
                    </a:solidFill>
                  </a:rPr>
                  <a:t>→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smearing from beam jitter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365104"/>
                <a:ext cx="8767694" cy="2075183"/>
              </a:xfrm>
              <a:prstGeom prst="rect">
                <a:avLst/>
              </a:prstGeom>
              <a:blipFill rotWithShape="1">
                <a:blip r:embed="rId2"/>
                <a:stretch>
                  <a:fillRect l="-626" t="-1471" b="-38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32656"/>
            <a:ext cx="5393304" cy="48273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5616" y="2636912"/>
            <a:ext cx="3244256" cy="1480841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Theory- </a:t>
            </a: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D</a:t>
            </a:r>
            <a:r>
              <a:rPr lang="en-US" dirty="0">
                <a:solidFill>
                  <a:prstClr val="black"/>
                </a:solidFill>
              </a:rPr>
              <a:t>. Xiang et </a:t>
            </a:r>
            <a:r>
              <a:rPr lang="en-US" dirty="0" smtClean="0">
                <a:solidFill>
                  <a:prstClr val="black"/>
                </a:solidFill>
              </a:rPr>
              <a:t>al., </a:t>
            </a:r>
            <a:r>
              <a:rPr lang="en-GB" dirty="0" smtClean="0">
                <a:solidFill>
                  <a:prstClr val="black"/>
                </a:solidFill>
              </a:rPr>
              <a:t>Phys. Rev. ST </a:t>
            </a:r>
            <a:r>
              <a:rPr lang="en-GB" dirty="0" err="1" smtClean="0">
                <a:solidFill>
                  <a:prstClr val="black"/>
                </a:solidFill>
              </a:rPr>
              <a:t>Accel</a:t>
            </a:r>
            <a:r>
              <a:rPr lang="en-GB" dirty="0" smtClean="0">
                <a:solidFill>
                  <a:prstClr val="black"/>
                </a:solidFill>
              </a:rPr>
              <a:t>. Beams</a:t>
            </a:r>
            <a:r>
              <a:rPr lang="en-GB" dirty="0">
                <a:solidFill>
                  <a:prstClr val="black"/>
                </a:solidFill>
              </a:rPr>
              <a:t>, 10 (</a:t>
            </a:r>
            <a:r>
              <a:rPr lang="en-GB" dirty="0" smtClean="0">
                <a:solidFill>
                  <a:prstClr val="black"/>
                </a:solidFill>
              </a:rPr>
              <a:t>2007) 062801.</a:t>
            </a: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  <a:p>
            <a:pPr defTabSz="914400"/>
            <a:r>
              <a:rPr lang="en-US" dirty="0" err="1" smtClean="0">
                <a:solidFill>
                  <a:prstClr val="black"/>
                </a:solidFill>
              </a:rPr>
              <a:t>Zemax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</a:p>
          <a:p>
            <a:pPr defTabSz="914400"/>
            <a:r>
              <a:rPr lang="en-GB" dirty="0">
                <a:solidFill>
                  <a:prstClr val="black"/>
                </a:solidFill>
              </a:rPr>
              <a:t>T. Aumeyr et </a:t>
            </a:r>
            <a:r>
              <a:rPr lang="en-GB" dirty="0" smtClean="0">
                <a:solidFill>
                  <a:prstClr val="black"/>
                </a:solidFill>
              </a:rPr>
              <a:t>al., IBIC2013</a:t>
            </a:r>
            <a:r>
              <a:rPr lang="en-GB" dirty="0">
                <a:solidFill>
                  <a:prstClr val="black"/>
                </a:solidFill>
              </a:rPr>
              <a:t>, WEPF18.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7504" y="144016"/>
            <a:ext cx="6804248" cy="908720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/>
              <a:t>DR target imaging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1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70142" y="2233472"/>
            <a:ext cx="3253253" cy="1978117"/>
            <a:chOff x="86864" y="2793321"/>
            <a:chExt cx="2716579" cy="1479531"/>
          </a:xfrm>
        </p:grpSpPr>
        <p:pic>
          <p:nvPicPr>
            <p:cNvPr id="17" name="Picture 2" descr="E:\EDMS.1277226 - CRNBTVRD0052,53,54 ODR SUPPORT ASSEMBLY\Photos\CRNBTVRD0052 H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78" t="20058" r="9437" b="23021"/>
            <a:stretch/>
          </p:blipFill>
          <p:spPr bwMode="auto">
            <a:xfrm>
              <a:off x="86864" y="2793321"/>
              <a:ext cx="2716579" cy="14795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V="1">
              <a:off x="1837197" y="3600079"/>
              <a:ext cx="280159" cy="24733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17046" y="3888507"/>
              <a:ext cx="784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fr-FR" sz="1600" dirty="0">
                  <a:solidFill>
                    <a:srgbClr val="FFFF00"/>
                  </a:solidFill>
                </a:rPr>
                <a:t>4</a:t>
              </a:r>
              <a:r>
                <a:rPr lang="fr-FR" sz="1600" dirty="0" smtClean="0">
                  <a:solidFill>
                    <a:srgbClr val="FFFF00"/>
                  </a:solidFill>
                </a:rPr>
                <a:t> mm</a:t>
              </a:r>
              <a:endParaRPr lang="fr-FR" sz="1600" dirty="0">
                <a:solidFill>
                  <a:srgbClr val="FFFF00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1069562" y="3418677"/>
              <a:ext cx="391500" cy="228818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43186" y="3727826"/>
              <a:ext cx="7412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fr-FR" sz="1600" dirty="0">
                  <a:solidFill>
                    <a:srgbClr val="FFFF00"/>
                  </a:solidFill>
                </a:rPr>
                <a:t>2</a:t>
              </a:r>
              <a:r>
                <a:rPr lang="fr-FR" sz="1600" dirty="0" smtClean="0">
                  <a:solidFill>
                    <a:srgbClr val="FFFF00"/>
                  </a:solidFill>
                </a:rPr>
                <a:t> mm</a:t>
              </a:r>
              <a:endParaRPr lang="fr-FR" sz="16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98214" y="4698225"/>
            <a:ext cx="2478443" cy="1661304"/>
            <a:chOff x="149340" y="5044273"/>
            <a:chExt cx="2550452" cy="170638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40" y="5089356"/>
              <a:ext cx="2478443" cy="1244563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2009750" y="5044273"/>
              <a:ext cx="690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prstClr val="black"/>
                  </a:solidFill>
                </a:rPr>
                <a:t>mask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440066" y="6381328"/>
              <a:ext cx="812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GB" dirty="0" smtClean="0">
                  <a:solidFill>
                    <a:prstClr val="black"/>
                  </a:solidFill>
                </a:rPr>
                <a:t>target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59" name="Straight Arrow Connector 58"/>
            <p:cNvCxnSpPr>
              <a:stCxn id="57" idx="0"/>
            </p:cNvCxnSpPr>
            <p:nvPr/>
          </p:nvCxnSpPr>
          <p:spPr>
            <a:xfrm flipV="1">
              <a:off x="1846457" y="6018252"/>
              <a:ext cx="130819" cy="3630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56" idx="2"/>
            </p:cNvCxnSpPr>
            <p:nvPr/>
          </p:nvCxnSpPr>
          <p:spPr>
            <a:xfrm>
              <a:off x="2354771" y="5413605"/>
              <a:ext cx="0" cy="2980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51520" y="1064607"/>
            <a:ext cx="3242710" cy="70820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</a:rPr>
              <a:t>Technical drawings by N. Chritin,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Metrology by </a:t>
            </a:r>
            <a:r>
              <a:rPr lang="fr-FR" dirty="0" smtClean="0">
                <a:solidFill>
                  <a:prstClr val="black"/>
                </a:solidFill>
              </a:rPr>
              <a:t>L. Remandet </a:t>
            </a:r>
            <a:endParaRPr lang="en-GB" dirty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53422" y="476672"/>
            <a:ext cx="5023817" cy="15210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normAutofit/>
          </a:bodyPr>
          <a:lstStyle/>
          <a:p>
            <a:pPr marL="342900" indent="-34290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Silicon Carbide</a:t>
            </a:r>
          </a:p>
          <a:p>
            <a:pPr marL="342900" indent="-34290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Laser machining</a:t>
            </a:r>
          </a:p>
          <a:p>
            <a:pPr marL="342900" indent="-34290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Not etched (orientated perpendicular to beam)</a:t>
            </a:r>
          </a:p>
          <a:p>
            <a:pPr marL="342900" indent="-342900" defTabSz="914400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Mask aperture = 4 * target aperture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→ avoid destructive interference (ODRI)</a:t>
            </a:r>
            <a:endParaRPr lang="en-GB" dirty="0" smtClean="0">
              <a:solidFill>
                <a:prstClr val="black"/>
              </a:solidFill>
            </a:endParaRPr>
          </a:p>
          <a:p>
            <a:pPr defTabSz="914400"/>
            <a:endParaRPr lang="en-GB" dirty="0" smtClean="0">
              <a:solidFill>
                <a:prstClr val="black"/>
              </a:solidFill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008534"/>
              </p:ext>
            </p:extLst>
          </p:nvPr>
        </p:nvGraphicFramePr>
        <p:xfrm>
          <a:off x="251520" y="2109484"/>
          <a:ext cx="4297988" cy="2246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046"/>
                <a:gridCol w="1357270"/>
                <a:gridCol w="1367672"/>
              </a:tblGrid>
              <a:tr h="710789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/>
                        <a:t>Specification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Location 1</a:t>
                      </a:r>
                      <a:endParaRPr lang="fr-FR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(in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smtClean="0">
                          <a:latin typeface="+mn-lt"/>
                          <a:cs typeface="Calibri"/>
                        </a:rPr>
                        <a:t>µ</a:t>
                      </a:r>
                      <a:r>
                        <a:rPr lang="fr-FR" sz="1200" baseline="0" dirty="0" smtClean="0"/>
                        <a:t>m or in µrad)</a:t>
                      </a:r>
                      <a:endParaRPr lang="fr-FR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Location 2</a:t>
                      </a:r>
                      <a:endParaRPr lang="fr-FR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(in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smtClean="0">
                          <a:latin typeface="+mn-lt"/>
                          <a:cs typeface="Calibri"/>
                        </a:rPr>
                        <a:t>µ</a:t>
                      </a:r>
                      <a:r>
                        <a:rPr lang="fr-FR" sz="1200" baseline="0" dirty="0" smtClean="0"/>
                        <a:t>m or in µrad)</a:t>
                      </a:r>
                      <a:endParaRPr lang="fr-FR" sz="1200" dirty="0" smtClean="0"/>
                    </a:p>
                  </a:txBody>
                  <a:tcPr anchor="ctr"/>
                </a:tc>
              </a:tr>
              <a:tr h="50870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Maximum to minimum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≈ 10 µm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≈ 80 µm</a:t>
                      </a:r>
                      <a:endParaRPr lang="en-GB" sz="1400" dirty="0"/>
                    </a:p>
                  </a:txBody>
                  <a:tcPr anchor="ctr"/>
                </a:tc>
              </a:tr>
              <a:tr h="50870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Tilt</a:t>
                      </a:r>
                      <a:r>
                        <a:rPr lang="fr-FR" sz="1400" baseline="0" dirty="0" smtClean="0"/>
                        <a:t> in X direction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 µrad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-1897 µrad</a:t>
                      </a:r>
                      <a:endParaRPr lang="en-GB" sz="1400" dirty="0" smtClean="0"/>
                    </a:p>
                  </a:txBody>
                  <a:tcPr anchor="ctr"/>
                </a:tc>
              </a:tr>
              <a:tr h="5087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Tilt</a:t>
                      </a:r>
                      <a:r>
                        <a:rPr lang="fr-FR" sz="1400" baseline="0" dirty="0" smtClean="0"/>
                        <a:t> in Y direction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</a:t>
                      </a:r>
                      <a:r>
                        <a:rPr lang="fr-FR" sz="1400" baseline="0" dirty="0" smtClean="0"/>
                        <a:t> µrad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 -13913 µrad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03245" y="4425222"/>
            <a:ext cx="6150377" cy="2386560"/>
            <a:chOff x="259888" y="5163249"/>
            <a:chExt cx="7200000" cy="3133109"/>
          </a:xfrm>
        </p:grpSpPr>
        <p:pic>
          <p:nvPicPr>
            <p:cNvPr id="30" name="Picture 5"/>
            <p:cNvPicPr>
              <a:picLocks noChangeAspect="1" noChangeArrowheads="1"/>
            </p:cNvPicPr>
            <p:nvPr/>
          </p:nvPicPr>
          <p:blipFill rotWithShape="1">
            <a:blip r:embed="rId4"/>
            <a:srcRect l="23884" t="30799" r="14924" b="28235"/>
            <a:stretch/>
          </p:blipFill>
          <p:spPr bwMode="auto">
            <a:xfrm>
              <a:off x="259888" y="5163249"/>
              <a:ext cx="7200000" cy="3133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636746" y="7468906"/>
              <a:ext cx="57639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fr-FR" sz="1600" dirty="0" smtClean="0">
                  <a:solidFill>
                    <a:prstClr val="black"/>
                  </a:solidFill>
                </a:rPr>
                <a:t>LOCATION 1</a:t>
              </a:r>
              <a:endParaRPr lang="fr-FR" sz="1600" dirty="0">
                <a:solidFill>
                  <a:prstClr val="black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6746" y="5330152"/>
              <a:ext cx="57639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fr-FR" sz="1600" dirty="0" smtClean="0">
                  <a:solidFill>
                    <a:prstClr val="black"/>
                  </a:solidFill>
                </a:rPr>
                <a:t>LOCATION 2</a:t>
              </a:r>
              <a:endParaRPr lang="fr-FR" sz="1600" dirty="0">
                <a:solidFill>
                  <a:prstClr val="black"/>
                </a:solidFill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36746" y="7108866"/>
              <a:ext cx="788093" cy="763045"/>
              <a:chOff x="437316" y="2161899"/>
              <a:chExt cx="788093" cy="763045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633374" y="2759442"/>
                <a:ext cx="31312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V="1">
                <a:off x="640372" y="2446242"/>
                <a:ext cx="0" cy="313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437316" y="2161899"/>
                <a:ext cx="4093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fr-FR" sz="1600" dirty="0" smtClean="0">
                    <a:solidFill>
                      <a:prstClr val="black"/>
                    </a:solidFill>
                  </a:rPr>
                  <a:t>Y</a:t>
                </a:r>
                <a:endParaRPr lang="fr-FR" sz="16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16032" y="2586390"/>
                <a:ext cx="4093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/>
                <a:r>
                  <a:rPr lang="fr-FR" sz="1600" dirty="0">
                    <a:solidFill>
                      <a:prstClr val="black"/>
                    </a:solidFill>
                  </a:rPr>
                  <a:t>X</a:t>
                </a:r>
              </a:p>
            </p:txBody>
          </p:sp>
        </p:grpSp>
      </p:grp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107504" y="144016"/>
            <a:ext cx="6804248" cy="908720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/>
              <a:t>Mask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54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1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3925689"/>
            <a:ext cx="5968254" cy="2928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029219"/>
            <a:ext cx="6018843" cy="29588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744" y="4856940"/>
            <a:ext cx="3087726" cy="16298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48265" y="53609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Vert. pol.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272" y="1844824"/>
            <a:ext cx="3081971" cy="1626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59379" y="2335058"/>
            <a:ext cx="1249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 err="1" smtClean="0">
                <a:solidFill>
                  <a:prstClr val="black"/>
                </a:solidFill>
              </a:rPr>
              <a:t>Horiz</a:t>
            </a:r>
            <a:r>
              <a:rPr lang="en-US" dirty="0" smtClean="0">
                <a:solidFill>
                  <a:prstClr val="black"/>
                </a:solidFill>
              </a:rPr>
              <a:t>. pol.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1059" y="4149080"/>
            <a:ext cx="3045412" cy="733823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</a:rPr>
              <a:t>Total intensity at </a:t>
            </a:r>
            <a:r>
              <a:rPr lang="en-GB" dirty="0" smtClean="0">
                <a:solidFill>
                  <a:prstClr val="black"/>
                </a:solidFill>
              </a:rPr>
              <a:t>400nm, 10%bw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=   </a:t>
            </a:r>
            <a:r>
              <a:rPr lang="en-GB" dirty="0">
                <a:solidFill>
                  <a:prstClr val="black"/>
                </a:solidFill>
              </a:rPr>
              <a:t>4.31643e+09   </a:t>
            </a:r>
            <a:r>
              <a:rPr lang="en-GB" dirty="0" err="1">
                <a:solidFill>
                  <a:prstClr val="black"/>
                </a:solidFill>
              </a:rPr>
              <a:t>ph</a:t>
            </a:r>
            <a:r>
              <a:rPr lang="en-GB" dirty="0">
                <a:solidFill>
                  <a:prstClr val="black"/>
                </a:solidFill>
              </a:rPr>
              <a:t>/s</a:t>
            </a:r>
          </a:p>
          <a:p>
            <a:pPr defTabSz="914400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9312" y="1217576"/>
            <a:ext cx="3104727" cy="711696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defTabSz="914400"/>
            <a:r>
              <a:rPr lang="en-GB" dirty="0">
                <a:solidFill>
                  <a:prstClr val="black"/>
                </a:solidFill>
              </a:rPr>
              <a:t>Total intensity at </a:t>
            </a:r>
            <a:r>
              <a:rPr lang="en-GB" dirty="0" smtClean="0">
                <a:solidFill>
                  <a:prstClr val="black"/>
                </a:solidFill>
              </a:rPr>
              <a:t>400nm, 10%bw</a:t>
            </a:r>
          </a:p>
          <a:p>
            <a:pPr defTabSz="914400"/>
            <a:r>
              <a:rPr lang="en-GB" dirty="0" smtClean="0">
                <a:solidFill>
                  <a:prstClr val="black"/>
                </a:solidFill>
              </a:rPr>
              <a:t> </a:t>
            </a:r>
            <a:r>
              <a:rPr lang="en-GB" dirty="0">
                <a:solidFill>
                  <a:prstClr val="black"/>
                </a:solidFill>
              </a:rPr>
              <a:t>=   2.30315e+10   </a:t>
            </a:r>
            <a:r>
              <a:rPr lang="en-GB" dirty="0" err="1">
                <a:solidFill>
                  <a:prstClr val="black"/>
                </a:solidFill>
              </a:rPr>
              <a:t>ph</a:t>
            </a:r>
            <a:r>
              <a:rPr lang="en-GB" dirty="0">
                <a:solidFill>
                  <a:prstClr val="black"/>
                </a:solidFill>
              </a:rPr>
              <a:t>/s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42905" y="6486778"/>
            <a:ext cx="849376" cy="263882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</a:rPr>
              <a:t>A. Jeff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44017" y="308856"/>
            <a:ext cx="6804248" cy="90872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b="1" dirty="0" smtClean="0">
                <a:gradFill>
                  <a:gsLst>
                    <a:gs pos="0">
                      <a:prstClr val="black">
                        <a:lumMod val="50000"/>
                      </a:prstClr>
                    </a:gs>
                    <a:gs pos="61000">
                      <a:prstClr val="black"/>
                    </a:gs>
                  </a:gsLst>
                  <a:lin ang="5400000" scaled="0"/>
                </a:gradFill>
              </a:rPr>
              <a:t>SRW simulations</a:t>
            </a:r>
            <a:endParaRPr lang="en-GB" b="1" dirty="0">
              <a:gradFill>
                <a:gsLst>
                  <a:gs pos="0">
                    <a:prstClr val="black">
                      <a:lumMod val="50000"/>
                    </a:prstClr>
                  </a:gs>
                  <a:gs pos="61000">
                    <a:prstClr val="black"/>
                  </a:gs>
                </a:gsLst>
                <a:lin ang="5400000" scaled="0"/>
              </a:gra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9C015-AC99-4318-B800-2F682B828B60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55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5724128" y="44624"/>
            <a:ext cx="3109019" cy="216024"/>
          </a:xfrm>
        </p:spPr>
        <p:txBody>
          <a:bodyPr/>
          <a:lstStyle/>
          <a:p>
            <a:r>
              <a:rPr lang="en-GB" dirty="0" smtClean="0">
                <a:solidFill>
                  <a:prstClr val="black"/>
                </a:solidFill>
              </a:rPr>
              <a:t>CLIC Project Meeting, L. Bobb, 11th October 2013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2128308" y="762514"/>
            <a:ext cx="527755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smtClean="0"/>
              <a:t>Baseline solution for linear collider: high spatial resolution would rely on Laser Wire Scanner</a:t>
            </a:r>
          </a:p>
          <a:p>
            <a:pPr algn="ctr"/>
            <a:endParaRPr lang="en-GB" dirty="0"/>
          </a:p>
        </p:txBody>
      </p:sp>
      <p:grpSp>
        <p:nvGrpSpPr>
          <p:cNvPr id="35" name="Grouper 43"/>
          <p:cNvGrpSpPr>
            <a:grpSpLocks/>
          </p:cNvGrpSpPr>
          <p:nvPr/>
        </p:nvGrpSpPr>
        <p:grpSpPr bwMode="auto">
          <a:xfrm>
            <a:off x="5273652" y="2052730"/>
            <a:ext cx="3279779" cy="2133424"/>
            <a:chOff x="6060715" y="4419600"/>
            <a:chExt cx="3280007" cy="2133424"/>
          </a:xfrm>
        </p:grpSpPr>
        <p:sp>
          <p:nvSpPr>
            <p:cNvPr id="36" name="AutoShape 42"/>
            <p:cNvSpPr>
              <a:spLocks noChangeArrowheads="1"/>
            </p:cNvSpPr>
            <p:nvPr/>
          </p:nvSpPr>
          <p:spPr bwMode="auto">
            <a:xfrm rot="5400000">
              <a:off x="6643444" y="3855745"/>
              <a:ext cx="2114550" cy="3280007"/>
            </a:xfrm>
            <a:prstGeom prst="wedgeRectCallout">
              <a:avLst>
                <a:gd name="adj1" fmla="val 55139"/>
                <a:gd name="adj2" fmla="val 114410"/>
              </a:avLst>
            </a:prstGeom>
            <a:noFill/>
            <a:ln w="25400">
              <a:solidFill>
                <a:schemeClr val="bg2"/>
              </a:solidFill>
              <a:prstDash val="sysDot"/>
              <a:miter lim="800000"/>
              <a:headEnd/>
              <a:tailEnd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fr-FR" b="1"/>
            </a:p>
          </p:txBody>
        </p:sp>
        <p:sp>
          <p:nvSpPr>
            <p:cNvPr id="37" name="Text Box 43"/>
            <p:cNvSpPr txBox="1">
              <a:spLocks noChangeArrowheads="1"/>
            </p:cNvSpPr>
            <p:nvPr/>
          </p:nvSpPr>
          <p:spPr bwMode="auto">
            <a:xfrm>
              <a:off x="7268901" y="6157913"/>
              <a:ext cx="346594" cy="369332"/>
            </a:xfrm>
            <a:prstGeom prst="rect">
              <a:avLst/>
            </a:prstGeom>
            <a:noFill/>
            <a:ln w="635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3399FF"/>
                  </a:solidFill>
                </a:rPr>
                <a:t>e</a:t>
              </a:r>
              <a:r>
                <a:rPr lang="en-US" baseline="30000">
                  <a:solidFill>
                    <a:srgbClr val="3399FF"/>
                  </a:solidFill>
                </a:rPr>
                <a:t>-</a:t>
              </a:r>
              <a:endParaRPr lang="en-US">
                <a:solidFill>
                  <a:srgbClr val="3399FF"/>
                </a:solidFill>
              </a:endParaRPr>
            </a:p>
          </p:txBody>
        </p:sp>
        <p:sp>
          <p:nvSpPr>
            <p:cNvPr id="38" name="Oval 44"/>
            <p:cNvSpPr>
              <a:spLocks noChangeArrowheads="1"/>
            </p:cNvSpPr>
            <p:nvPr/>
          </p:nvSpPr>
          <p:spPr bwMode="auto">
            <a:xfrm>
              <a:off x="7348538" y="6072188"/>
              <a:ext cx="68262" cy="123825"/>
            </a:xfrm>
            <a:prstGeom prst="ellipse">
              <a:avLst/>
            </a:prstGeom>
            <a:solidFill>
              <a:srgbClr val="3399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 rot="4636065">
              <a:off x="6919913" y="5545137"/>
              <a:ext cx="800100" cy="136525"/>
            </a:xfrm>
            <a:custGeom>
              <a:avLst/>
              <a:gdLst>
                <a:gd name="T0" fmla="*/ 0 w 3552"/>
                <a:gd name="T1" fmla="*/ 358555915 h 1952"/>
                <a:gd name="T2" fmla="*/ 2147483647 w 3552"/>
                <a:gd name="T3" fmla="*/ 46530406 h 1952"/>
                <a:gd name="T4" fmla="*/ 2147483647 w 3552"/>
                <a:gd name="T5" fmla="*/ 637738140 h 1952"/>
                <a:gd name="T6" fmla="*/ 2147483647 w 3552"/>
                <a:gd name="T7" fmla="*/ 46530406 h 1952"/>
                <a:gd name="T8" fmla="*/ 2147483647 w 3552"/>
                <a:gd name="T9" fmla="*/ 621316532 h 1952"/>
                <a:gd name="T10" fmla="*/ 2147483647 w 3552"/>
                <a:gd name="T11" fmla="*/ 62952013 h 1952"/>
                <a:gd name="T12" fmla="*/ 2147483647 w 3552"/>
                <a:gd name="T13" fmla="*/ 621316532 h 1952"/>
                <a:gd name="T14" fmla="*/ 2147483647 w 3552"/>
                <a:gd name="T15" fmla="*/ 79373621 h 1952"/>
                <a:gd name="T16" fmla="*/ 2147483647 w 3552"/>
                <a:gd name="T17" fmla="*/ 621316532 h 1952"/>
                <a:gd name="T18" fmla="*/ 2147483647 w 3552"/>
                <a:gd name="T19" fmla="*/ 358555915 h 1952"/>
                <a:gd name="T20" fmla="*/ 2147483647 w 3552"/>
                <a:gd name="T21" fmla="*/ 342134308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Line 46"/>
            <p:cNvSpPr>
              <a:spLocks noChangeShapeType="1"/>
            </p:cNvSpPr>
            <p:nvPr/>
          </p:nvSpPr>
          <p:spPr bwMode="auto">
            <a:xfrm>
              <a:off x="7531100" y="6157913"/>
              <a:ext cx="1219200" cy="0"/>
            </a:xfrm>
            <a:prstGeom prst="line">
              <a:avLst/>
            </a:prstGeom>
            <a:noFill/>
            <a:ln w="25400">
              <a:solidFill>
                <a:srgbClr val="3399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 rot="-2076097">
              <a:off x="7350125" y="5529263"/>
              <a:ext cx="1169988" cy="238125"/>
            </a:xfrm>
            <a:custGeom>
              <a:avLst/>
              <a:gdLst>
                <a:gd name="T0" fmla="*/ 0 w 3552"/>
                <a:gd name="T1" fmla="*/ 1902556291 h 1952"/>
                <a:gd name="T2" fmla="*/ 2147483647 w 3552"/>
                <a:gd name="T3" fmla="*/ 246901102 h 1952"/>
                <a:gd name="T4" fmla="*/ 2147483647 w 3552"/>
                <a:gd name="T5" fmla="*/ 2147483647 h 1952"/>
                <a:gd name="T6" fmla="*/ 2147483647 w 3552"/>
                <a:gd name="T7" fmla="*/ 246901102 h 1952"/>
                <a:gd name="T8" fmla="*/ 2147483647 w 3552"/>
                <a:gd name="T9" fmla="*/ 2147483647 h 1952"/>
                <a:gd name="T10" fmla="*/ 2147483647 w 3552"/>
                <a:gd name="T11" fmla="*/ 334033015 h 1952"/>
                <a:gd name="T12" fmla="*/ 2147483647 w 3552"/>
                <a:gd name="T13" fmla="*/ 2147483647 h 1952"/>
                <a:gd name="T14" fmla="*/ 2147483647 w 3552"/>
                <a:gd name="T15" fmla="*/ 421179812 h 1952"/>
                <a:gd name="T16" fmla="*/ 2147483647 w 3552"/>
                <a:gd name="T17" fmla="*/ 2147483647 h 1952"/>
                <a:gd name="T18" fmla="*/ 2147483647 w 3552"/>
                <a:gd name="T19" fmla="*/ 1902556291 h 1952"/>
                <a:gd name="T20" fmla="*/ 2147483647 w 3552"/>
                <a:gd name="T21" fmla="*/ 1815409494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25400">
              <a:solidFill>
                <a:srgbClr val="9933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Text Box 48"/>
            <p:cNvSpPr txBox="1">
              <a:spLocks noChangeArrowheads="1"/>
            </p:cNvSpPr>
            <p:nvPr/>
          </p:nvSpPr>
          <p:spPr bwMode="auto">
            <a:xfrm>
              <a:off x="7740650" y="4876800"/>
              <a:ext cx="140335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i="1">
                  <a:solidFill>
                    <a:srgbClr val="663300"/>
                  </a:solidFill>
                </a:rPr>
                <a:t>h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663300"/>
                  </a:solidFill>
                </a:rPr>
                <a:t>sc</a:t>
              </a:r>
              <a:r>
                <a:rPr lang="en-US" sz="1600">
                  <a:solidFill>
                    <a:srgbClr val="663300"/>
                  </a:solidFill>
                </a:rPr>
                <a:t>=2 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g</a:t>
              </a:r>
              <a:r>
                <a:rPr lang="en-US" sz="1600" i="1" baseline="-25000">
                  <a:solidFill>
                    <a:srgbClr val="663300"/>
                  </a:solidFill>
                  <a:latin typeface="Symbol" charset="2"/>
                </a:rPr>
                <a:t>0</a:t>
              </a:r>
              <a:r>
                <a:rPr lang="en-US" sz="1600" i="1" baseline="30000">
                  <a:solidFill>
                    <a:srgbClr val="663300"/>
                  </a:solidFill>
                  <a:latin typeface="Symbol" charset="2"/>
                </a:rPr>
                <a:t>2 </a:t>
              </a:r>
              <a:r>
                <a:rPr lang="en-US" sz="1600" i="1">
                  <a:solidFill>
                    <a:srgbClr val="663300"/>
                  </a:solidFill>
                </a:rPr>
                <a:t>h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663300"/>
                  </a:solidFill>
                  <a:latin typeface="Symbol" charset="2"/>
                </a:rPr>
                <a:t>0</a:t>
              </a:r>
            </a:p>
          </p:txBody>
        </p:sp>
        <p:sp>
          <p:nvSpPr>
            <p:cNvPr id="43" name="Text Box 49"/>
            <p:cNvSpPr txBox="1">
              <a:spLocks noChangeArrowheads="1"/>
            </p:cNvSpPr>
            <p:nvPr/>
          </p:nvSpPr>
          <p:spPr bwMode="auto">
            <a:xfrm>
              <a:off x="7807325" y="6157913"/>
              <a:ext cx="1019175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(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b</a:t>
              </a:r>
              <a:r>
                <a:rPr lang="en-US" sz="1600" i="1" baseline="-25000">
                  <a:solidFill>
                    <a:srgbClr val="3399FF"/>
                  </a:solidFill>
                </a:rPr>
                <a:t>sc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, g</a:t>
              </a:r>
              <a:r>
                <a:rPr lang="en-US" sz="1600" i="1" baseline="-25000">
                  <a:solidFill>
                    <a:srgbClr val="3399FF"/>
                  </a:solidFill>
                </a:rPr>
                <a:t>sc</a:t>
              </a: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)</a:t>
              </a:r>
            </a:p>
          </p:txBody>
        </p:sp>
        <p:sp>
          <p:nvSpPr>
            <p:cNvPr id="44" name="Text Box 50"/>
            <p:cNvSpPr txBox="1">
              <a:spLocks noChangeArrowheads="1"/>
            </p:cNvSpPr>
            <p:nvPr/>
          </p:nvSpPr>
          <p:spPr bwMode="auto">
            <a:xfrm>
              <a:off x="6766668" y="4862513"/>
              <a:ext cx="46682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i="1">
                  <a:solidFill>
                    <a:srgbClr val="FF0000"/>
                  </a:solidFill>
                </a:rPr>
                <a:t>h</a:t>
              </a:r>
              <a:r>
                <a:rPr lang="en-US" sz="1600" i="1">
                  <a:solidFill>
                    <a:srgbClr val="FF00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FF0000"/>
                  </a:solidFill>
                  <a:latin typeface="Symbol" charset="2"/>
                </a:rPr>
                <a:t>0</a:t>
              </a:r>
              <a:endParaRPr lang="en-US" sz="1600">
                <a:solidFill>
                  <a:srgbClr val="FF0000"/>
                </a:solidFill>
              </a:endParaRPr>
            </a:p>
          </p:txBody>
        </p:sp>
        <p:sp>
          <p:nvSpPr>
            <p:cNvPr id="45" name="Line 51"/>
            <p:cNvSpPr>
              <a:spLocks noChangeShapeType="1"/>
            </p:cNvSpPr>
            <p:nvPr/>
          </p:nvSpPr>
          <p:spPr bwMode="auto">
            <a:xfrm flipV="1">
              <a:off x="6632575" y="6156325"/>
              <a:ext cx="630238" cy="0"/>
            </a:xfrm>
            <a:prstGeom prst="line">
              <a:avLst/>
            </a:prstGeom>
            <a:noFill/>
            <a:ln w="25400">
              <a:solidFill>
                <a:srgbClr val="3399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Text Box 52"/>
            <p:cNvSpPr txBox="1">
              <a:spLocks noChangeArrowheads="1"/>
            </p:cNvSpPr>
            <p:nvPr/>
          </p:nvSpPr>
          <p:spPr bwMode="auto">
            <a:xfrm>
              <a:off x="6365275" y="6157913"/>
              <a:ext cx="74256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(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b</a:t>
              </a:r>
              <a:r>
                <a:rPr lang="en-US" sz="1600" i="1" baseline="-25000">
                  <a:solidFill>
                    <a:srgbClr val="3399FF"/>
                  </a:solidFill>
                  <a:latin typeface="Symbol" charset="2"/>
                </a:rPr>
                <a:t>0 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,g</a:t>
              </a:r>
              <a:r>
                <a:rPr lang="en-US" sz="1600" i="1" baseline="-25000">
                  <a:solidFill>
                    <a:srgbClr val="3399FF"/>
                  </a:solidFill>
                  <a:latin typeface="Symbol" charset="2"/>
                </a:rPr>
                <a:t>0</a:t>
              </a: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)</a:t>
              </a: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 rot="-3778886">
              <a:off x="7745412" y="5897563"/>
              <a:ext cx="263525" cy="107950"/>
            </a:xfrm>
            <a:custGeom>
              <a:avLst/>
              <a:gdLst>
                <a:gd name="T0" fmla="*/ 2147483647 w 480"/>
                <a:gd name="T1" fmla="*/ 0 h 288"/>
                <a:gd name="T2" fmla="*/ 2147483647 w 480"/>
                <a:gd name="T3" fmla="*/ 2147483647 h 288"/>
                <a:gd name="T4" fmla="*/ 0 w 480"/>
                <a:gd name="T5" fmla="*/ 2147483647 h 288"/>
                <a:gd name="T6" fmla="*/ 0 60000 65536"/>
                <a:gd name="T7" fmla="*/ 0 60000 65536"/>
                <a:gd name="T8" fmla="*/ 0 60000 65536"/>
                <a:gd name="T9" fmla="*/ 0 w 480"/>
                <a:gd name="T10" fmla="*/ 0 h 288"/>
                <a:gd name="T11" fmla="*/ 480 w 48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288">
                  <a:moveTo>
                    <a:pt x="480" y="0"/>
                  </a:moveTo>
                  <a:cubicBezTo>
                    <a:pt x="424" y="72"/>
                    <a:pt x="368" y="144"/>
                    <a:pt x="288" y="192"/>
                  </a:cubicBezTo>
                  <a:cubicBezTo>
                    <a:pt x="208" y="240"/>
                    <a:pt x="104" y="264"/>
                    <a:pt x="0" y="288"/>
                  </a:cubicBezTo>
                </a:path>
              </a:pathLst>
            </a:custGeom>
            <a:noFill/>
            <a:ln w="19050">
              <a:solidFill>
                <a:srgbClr val="6633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Text Box 54"/>
            <p:cNvSpPr txBox="1">
              <a:spLocks noChangeArrowheads="1"/>
            </p:cNvSpPr>
            <p:nvPr/>
          </p:nvSpPr>
          <p:spPr bwMode="auto">
            <a:xfrm>
              <a:off x="7959725" y="5700713"/>
              <a:ext cx="82111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 i="1">
                  <a:solidFill>
                    <a:srgbClr val="663300"/>
                  </a:solidFill>
                  <a:latin typeface="Symbol" charset="2"/>
                </a:rPr>
                <a:t>q </a:t>
              </a:r>
              <a:r>
                <a:rPr lang="en-US" sz="1600" b="1" i="1">
                  <a:solidFill>
                    <a:srgbClr val="663300"/>
                  </a:solidFill>
                  <a:latin typeface="Symbol" charset="2"/>
                  <a:sym typeface="Symbol" charset="2"/>
                </a:rPr>
                <a:t> 1/g</a:t>
              </a:r>
              <a:r>
                <a:rPr lang="en-US" sz="1600" b="1" i="1" baseline="-25000">
                  <a:solidFill>
                    <a:srgbClr val="663300"/>
                  </a:solidFill>
                  <a:latin typeface="Symbol" charset="2"/>
                  <a:sym typeface="Symbol" charset="2"/>
                </a:rPr>
                <a:t>0</a:t>
              </a:r>
              <a:endParaRPr lang="en-US" sz="1600" b="1">
                <a:solidFill>
                  <a:srgbClr val="663300"/>
                </a:solidFill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 rot="8672557">
              <a:off x="7121525" y="5888038"/>
              <a:ext cx="233363" cy="128587"/>
            </a:xfrm>
            <a:custGeom>
              <a:avLst/>
              <a:gdLst>
                <a:gd name="T0" fmla="*/ 2147483647 w 480"/>
                <a:gd name="T1" fmla="*/ 0 h 288"/>
                <a:gd name="T2" fmla="*/ 2147483647 w 480"/>
                <a:gd name="T3" fmla="*/ 2147483647 h 288"/>
                <a:gd name="T4" fmla="*/ 0 w 480"/>
                <a:gd name="T5" fmla="*/ 2147483647 h 288"/>
                <a:gd name="T6" fmla="*/ 0 60000 65536"/>
                <a:gd name="T7" fmla="*/ 0 60000 65536"/>
                <a:gd name="T8" fmla="*/ 0 60000 65536"/>
                <a:gd name="T9" fmla="*/ 0 w 480"/>
                <a:gd name="T10" fmla="*/ 0 h 288"/>
                <a:gd name="T11" fmla="*/ 480 w 48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288">
                  <a:moveTo>
                    <a:pt x="480" y="0"/>
                  </a:moveTo>
                  <a:cubicBezTo>
                    <a:pt x="424" y="72"/>
                    <a:pt x="368" y="144"/>
                    <a:pt x="288" y="192"/>
                  </a:cubicBezTo>
                  <a:cubicBezTo>
                    <a:pt x="208" y="240"/>
                    <a:pt x="104" y="264"/>
                    <a:pt x="0" y="288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Text Box 56"/>
            <p:cNvSpPr txBox="1">
              <a:spLocks noChangeArrowheads="1"/>
            </p:cNvSpPr>
            <p:nvPr/>
          </p:nvSpPr>
          <p:spPr bwMode="auto">
            <a:xfrm>
              <a:off x="6477000" y="5562600"/>
              <a:ext cx="7329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i="1">
                  <a:latin typeface="Symbol" charset="2"/>
                </a:rPr>
                <a:t>Y=</a:t>
              </a:r>
              <a:r>
                <a:rPr lang="en-US" sz="1600" i="1">
                  <a:latin typeface="Symbol" charset="2"/>
                  <a:sym typeface="Symbol" charset="2"/>
                </a:rPr>
                <a:t>/2</a:t>
              </a:r>
              <a:endParaRPr lang="en-US" sz="1600"/>
            </a:p>
          </p:txBody>
        </p:sp>
        <p:sp>
          <p:nvSpPr>
            <p:cNvPr id="51" name="Text Box 57"/>
            <p:cNvSpPr txBox="1">
              <a:spLocks noChangeArrowheads="1"/>
            </p:cNvSpPr>
            <p:nvPr/>
          </p:nvSpPr>
          <p:spPr bwMode="auto">
            <a:xfrm>
              <a:off x="6096000" y="4419600"/>
              <a:ext cx="299147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/>
                <a:t>Thomson/Compton scattering</a:t>
              </a:r>
            </a:p>
          </p:txBody>
        </p:sp>
      </p:grpSp>
      <p:sp>
        <p:nvSpPr>
          <p:cNvPr id="52" name="Line 7"/>
          <p:cNvSpPr>
            <a:spLocks noChangeShapeType="1"/>
          </p:cNvSpPr>
          <p:nvPr/>
        </p:nvSpPr>
        <p:spPr bwMode="auto">
          <a:xfrm flipV="1">
            <a:off x="1810103" y="3538816"/>
            <a:ext cx="3600450" cy="10810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Oval 8"/>
          <p:cNvSpPr>
            <a:spLocks noChangeArrowheads="1"/>
          </p:cNvSpPr>
          <p:nvPr/>
        </p:nvSpPr>
        <p:spPr bwMode="auto">
          <a:xfrm rot="20682079">
            <a:off x="2705459" y="4227783"/>
            <a:ext cx="771525" cy="7461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AutoShape 10"/>
          <p:cNvSpPr>
            <a:spLocks noChangeArrowheads="1"/>
          </p:cNvSpPr>
          <p:nvPr/>
        </p:nvSpPr>
        <p:spPr bwMode="auto">
          <a:xfrm flipH="1">
            <a:off x="2370496" y="3416570"/>
            <a:ext cx="304800" cy="304800"/>
          </a:xfrm>
          <a:prstGeom prst="cube">
            <a:avLst>
              <a:gd name="adj" fmla="val 619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5" name="Group 11"/>
          <p:cNvGrpSpPr>
            <a:grpSpLocks/>
          </p:cNvGrpSpPr>
          <p:nvPr/>
        </p:nvGrpSpPr>
        <p:grpSpPr bwMode="auto">
          <a:xfrm>
            <a:off x="1352903" y="2356120"/>
            <a:ext cx="990600" cy="990600"/>
            <a:chOff x="1335" y="1140"/>
            <a:chExt cx="624" cy="624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 rot="-5400000">
              <a:off x="1335" y="1140"/>
              <a:ext cx="624" cy="624"/>
            </a:xfrm>
            <a:prstGeom prst="cube">
              <a:avLst>
                <a:gd name="adj" fmla="val 701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1851" y="1647"/>
              <a:ext cx="42" cy="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58" name="Line 21"/>
          <p:cNvSpPr>
            <a:spLocks noChangeShapeType="1"/>
          </p:cNvSpPr>
          <p:nvPr/>
        </p:nvSpPr>
        <p:spPr bwMode="auto">
          <a:xfrm>
            <a:off x="2613384" y="3653108"/>
            <a:ext cx="873125" cy="8969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Text Box 22"/>
          <p:cNvSpPr txBox="1">
            <a:spLocks noChangeArrowheads="1"/>
          </p:cNvSpPr>
          <p:nvPr/>
        </p:nvSpPr>
        <p:spPr bwMode="auto">
          <a:xfrm>
            <a:off x="1082922" y="4219845"/>
            <a:ext cx="9749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solidFill>
                  <a:srgbClr val="3399FF"/>
                </a:solidFill>
                <a:latin typeface="Times New Roman" charset="0"/>
              </a:rPr>
              <a:t>e</a:t>
            </a:r>
            <a:r>
              <a:rPr lang="en-US" sz="2000" baseline="30000">
                <a:solidFill>
                  <a:srgbClr val="3399FF"/>
                </a:solidFill>
                <a:latin typeface="Times New Roman" charset="0"/>
              </a:rPr>
              <a:t>-</a:t>
            </a:r>
            <a:r>
              <a:rPr lang="en-US" sz="2000">
                <a:solidFill>
                  <a:srgbClr val="3399FF"/>
                </a:solidFill>
                <a:latin typeface="Times New Roman" charset="0"/>
              </a:rPr>
              <a:t> beam</a:t>
            </a:r>
          </a:p>
        </p:txBody>
      </p:sp>
      <p:sp>
        <p:nvSpPr>
          <p:cNvPr id="60" name="Text Box 23"/>
          <p:cNvSpPr txBox="1">
            <a:spLocks noChangeArrowheads="1"/>
          </p:cNvSpPr>
          <p:nvPr/>
        </p:nvSpPr>
        <p:spPr bwMode="auto">
          <a:xfrm>
            <a:off x="462323" y="1911621"/>
            <a:ext cx="1949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Times New Roman" charset="0"/>
              </a:rPr>
              <a:t>High power laser</a:t>
            </a:r>
          </a:p>
        </p:txBody>
      </p:sp>
      <p:sp>
        <p:nvSpPr>
          <p:cNvPr id="61" name="Line 24"/>
          <p:cNvSpPr>
            <a:spLocks noChangeShapeType="1"/>
          </p:cNvSpPr>
          <p:nvPr/>
        </p:nvSpPr>
        <p:spPr bwMode="auto">
          <a:xfrm flipV="1">
            <a:off x="2500666" y="4169045"/>
            <a:ext cx="457200" cy="1524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2500564" y="2716484"/>
            <a:ext cx="11384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solidFill>
                  <a:schemeClr val="accent1"/>
                </a:solidFill>
                <a:latin typeface="Times New Roman" charset="0"/>
              </a:rPr>
              <a:t>Scanning</a:t>
            </a:r>
          </a:p>
          <a:p>
            <a:pPr algn="ctr"/>
            <a:r>
              <a:rPr lang="en-US" sz="2000">
                <a:solidFill>
                  <a:schemeClr val="accent1"/>
                </a:solidFill>
                <a:latin typeface="Times New Roman" charset="0"/>
              </a:rPr>
              <a:t>system</a:t>
            </a:r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>
            <a:off x="2187929" y="3200670"/>
            <a:ext cx="182563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228318" y="807871"/>
            <a:ext cx="297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Laser Beam</a:t>
            </a:r>
          </a:p>
          <a:p>
            <a:pPr eaLnBrk="0" hangingPunct="0"/>
            <a:r>
              <a:rPr lang="en-US" sz="1800" i="1" dirty="0">
                <a:solidFill>
                  <a:srgbClr val="FF0000"/>
                </a:solidFill>
                <a:latin typeface="Symbol" charset="2"/>
              </a:rPr>
              <a:t>l</a:t>
            </a:r>
            <a:r>
              <a:rPr lang="en-US" sz="1800" i="1" baseline="-25000" dirty="0">
                <a:solidFill>
                  <a:srgbClr val="FF0000"/>
                </a:solidFill>
                <a:latin typeface="Symbol" charset="2"/>
              </a:rPr>
              <a:t>0</a:t>
            </a:r>
            <a:r>
              <a:rPr lang="en-US" sz="1800" dirty="0">
                <a:solidFill>
                  <a:srgbClr val="FF0000"/>
                </a:solidFill>
              </a:rPr>
              <a:t>    : Laser wavelength</a:t>
            </a:r>
            <a:endParaRPr lang="en-US" sz="1800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en-US" sz="1800" i="1" dirty="0" smtClean="0">
                <a:solidFill>
                  <a:srgbClr val="FF0000"/>
                </a:solidFill>
                <a:latin typeface="Symbol" charset="2"/>
              </a:rPr>
              <a:t>w</a:t>
            </a:r>
            <a:r>
              <a:rPr lang="en-US" sz="1800" i="1" baseline="-25000" dirty="0" smtClean="0">
                <a:solidFill>
                  <a:srgbClr val="FF0000"/>
                </a:solidFill>
                <a:latin typeface="Symbol" charset="2"/>
              </a:rPr>
              <a:t>0     </a:t>
            </a:r>
            <a:r>
              <a:rPr lang="en-US" sz="1800" dirty="0">
                <a:solidFill>
                  <a:srgbClr val="FF0000"/>
                </a:solidFill>
              </a:rPr>
              <a:t>:</a:t>
            </a:r>
            <a:r>
              <a:rPr lang="en-US" sz="1800" dirty="0" smtClean="0">
                <a:solidFill>
                  <a:srgbClr val="FF0000"/>
                </a:solidFill>
              </a:rPr>
              <a:t> Laser waist size</a:t>
            </a:r>
          </a:p>
          <a:p>
            <a:pPr eaLnBrk="0" hangingPunct="0"/>
            <a:r>
              <a:rPr lang="en-US" sz="1800" i="1" dirty="0">
                <a:solidFill>
                  <a:srgbClr val="FF0000"/>
                </a:solidFill>
              </a:rPr>
              <a:t>Z</a:t>
            </a:r>
            <a:r>
              <a:rPr lang="en-US" sz="1800" i="1" baseline="-25000" dirty="0">
                <a:solidFill>
                  <a:srgbClr val="FF0000"/>
                </a:solidFill>
              </a:rPr>
              <a:t>R</a:t>
            </a:r>
            <a:r>
              <a:rPr lang="en-US" sz="1800" baseline="-25000" dirty="0">
                <a:solidFill>
                  <a:srgbClr val="FF0000"/>
                </a:solidFill>
              </a:rPr>
              <a:t>      </a:t>
            </a:r>
            <a:r>
              <a:rPr lang="en-US" sz="1800" dirty="0">
                <a:solidFill>
                  <a:srgbClr val="FF0000"/>
                </a:solidFill>
              </a:rPr>
              <a:t>: Rayleigh range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044989" y="3822387"/>
            <a:ext cx="487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dirty="0">
                <a:solidFill>
                  <a:srgbClr val="FF0000"/>
                </a:solidFill>
              </a:rPr>
              <a:t>Z</a:t>
            </a:r>
            <a:r>
              <a:rPr lang="en-US" sz="1800" baseline="-25000" dirty="0">
                <a:solidFill>
                  <a:srgbClr val="FF0000"/>
                </a:solidFill>
              </a:rPr>
              <a:t>R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44130" y="1014246"/>
            <a:ext cx="3200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u="sng" dirty="0">
                <a:solidFill>
                  <a:srgbClr val="33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Electrons Beam</a:t>
            </a:r>
            <a:endParaRPr lang="en-US" sz="1800" dirty="0" smtClean="0">
              <a:solidFill>
                <a:srgbClr val="33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0" hangingPunct="0"/>
            <a:r>
              <a:rPr lang="en-US" i="1" dirty="0" err="1" smtClean="0">
                <a:solidFill>
                  <a:srgbClr val="3399FF"/>
                </a:solidFill>
                <a:latin typeface="Symbol" charset="2"/>
              </a:rPr>
              <a:t>s</a:t>
            </a:r>
            <a:r>
              <a:rPr lang="en-US" i="1" baseline="-25000" dirty="0" err="1" smtClean="0">
                <a:solidFill>
                  <a:srgbClr val="3399FF"/>
                </a:solidFill>
                <a:latin typeface="Calibri"/>
                <a:cs typeface="Calibri"/>
              </a:rPr>
              <a:t>y</a:t>
            </a:r>
            <a:r>
              <a:rPr lang="en-US" sz="1800" dirty="0" smtClean="0">
                <a:solidFill>
                  <a:srgbClr val="3399FF"/>
                </a:solidFill>
              </a:rPr>
              <a:t> </a:t>
            </a:r>
            <a:r>
              <a:rPr lang="en-US" sz="1800" dirty="0">
                <a:solidFill>
                  <a:srgbClr val="3399FF"/>
                </a:solidFill>
              </a:rPr>
              <a:t>:</a:t>
            </a:r>
            <a:r>
              <a:rPr lang="en-US" sz="1800" dirty="0" smtClean="0">
                <a:solidFill>
                  <a:srgbClr val="3399FF"/>
                </a:solidFill>
              </a:rPr>
              <a:t> ver. beam </a:t>
            </a:r>
            <a:r>
              <a:rPr lang="en-US" sz="1800" dirty="0">
                <a:solidFill>
                  <a:srgbClr val="3399FF"/>
                </a:solidFill>
              </a:rPr>
              <a:t>size</a:t>
            </a:r>
            <a:r>
              <a:rPr lang="en-US" sz="1800" dirty="0" smtClean="0">
                <a:solidFill>
                  <a:srgbClr val="3399FF"/>
                </a:solidFill>
              </a:rPr>
              <a:t> </a:t>
            </a:r>
          </a:p>
          <a:p>
            <a:pPr eaLnBrk="0" hangingPunct="0"/>
            <a:r>
              <a:rPr lang="en-US" i="1" dirty="0" err="1" smtClean="0">
                <a:solidFill>
                  <a:srgbClr val="3399FF"/>
                </a:solidFill>
                <a:latin typeface="Symbol" charset="2"/>
              </a:rPr>
              <a:t>s</a:t>
            </a:r>
            <a:r>
              <a:rPr lang="en-US" i="1" baseline="-25000" dirty="0" err="1" smtClean="0">
                <a:solidFill>
                  <a:srgbClr val="3399FF"/>
                </a:solidFill>
                <a:cs typeface="Calibri"/>
              </a:rPr>
              <a:t>x</a:t>
            </a:r>
            <a:r>
              <a:rPr lang="en-US" dirty="0" smtClean="0">
                <a:solidFill>
                  <a:srgbClr val="3399FF"/>
                </a:solidFill>
              </a:rPr>
              <a:t> : hor. beam size </a:t>
            </a: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rot="16200000">
            <a:off x="4119093" y="2274072"/>
            <a:ext cx="476958" cy="1924640"/>
          </a:xfrm>
          <a:prstGeom prst="ellipse">
            <a:avLst/>
          </a:prstGeom>
          <a:solidFill>
            <a:srgbClr val="3399FF"/>
          </a:soli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>
            <a:off x="4359220" y="3097057"/>
            <a:ext cx="0" cy="2571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145317" y="2556067"/>
            <a:ext cx="4683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FF0000"/>
                </a:solidFill>
                <a:latin typeface="Symbol" charset="2"/>
              </a:rPr>
              <a:t>w</a:t>
            </a:r>
            <a:r>
              <a:rPr lang="en-US" i="1" baseline="-25000" dirty="0" smtClean="0">
                <a:solidFill>
                  <a:srgbClr val="FF0000"/>
                </a:solidFill>
                <a:latin typeface="Symbol" charset="2"/>
              </a:rPr>
              <a:t>0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3175001" y="3795889"/>
            <a:ext cx="242688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 Box 47"/>
          <p:cNvSpPr txBox="1">
            <a:spLocks noChangeArrowheads="1"/>
          </p:cNvSpPr>
          <p:nvPr/>
        </p:nvSpPr>
        <p:spPr bwMode="auto">
          <a:xfrm>
            <a:off x="228600" y="5178787"/>
            <a:ext cx="4342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800"/>
              <a:t> The number of X-rays produced is given by</a:t>
            </a:r>
          </a:p>
          <a:p>
            <a:pPr eaLnBrk="0" hangingPunct="0"/>
            <a:endParaRPr lang="en-US" sz="1800"/>
          </a:p>
        </p:txBody>
      </p:sp>
      <p:graphicFrame>
        <p:nvGraphicFramePr>
          <p:cNvPr id="57" name="Object 52"/>
          <p:cNvGraphicFramePr>
            <a:graphicFrameLocks noChangeAspect="1"/>
          </p:cNvGraphicFramePr>
          <p:nvPr/>
        </p:nvGraphicFramePr>
        <p:xfrm>
          <a:off x="5051426" y="5008563"/>
          <a:ext cx="2773363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959" name="…quation" r:id="rId3" imgW="1473200" imgH="368300" progId="Equation.3">
                  <p:embed/>
                </p:oleObj>
              </mc:Choice>
              <mc:Fallback>
                <p:oleObj name="…quation" r:id="rId3" imgW="1473200" imgH="368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1426" y="5008563"/>
                        <a:ext cx="2773363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Rectangle 53"/>
          <p:cNvSpPr>
            <a:spLocks noChangeArrowheads="1"/>
          </p:cNvSpPr>
          <p:nvPr/>
        </p:nvSpPr>
        <p:spPr bwMode="auto">
          <a:xfrm>
            <a:off x="533406" y="5650264"/>
            <a:ext cx="8268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i="1"/>
              <a:t>with A</a:t>
            </a:r>
            <a:r>
              <a:rPr lang="en-US" sz="1800"/>
              <a:t> the interaction area, </a:t>
            </a:r>
            <a:r>
              <a:rPr lang="en-US" sz="1800" i="1"/>
              <a:t>N</a:t>
            </a:r>
            <a:r>
              <a:rPr lang="en-US" sz="1800" i="1" baseline="-25000"/>
              <a:t>e</a:t>
            </a:r>
            <a:r>
              <a:rPr lang="en-US" sz="1800"/>
              <a:t> and </a:t>
            </a:r>
            <a:r>
              <a:rPr lang="en-US" sz="1800" i="1"/>
              <a:t>N</a:t>
            </a:r>
            <a:r>
              <a:rPr lang="en-US" sz="1800" i="1" baseline="-25000"/>
              <a:t>laser</a:t>
            </a:r>
            <a:r>
              <a:rPr lang="en-US" sz="1800"/>
              <a:t> are the number of electrons and photons in </a:t>
            </a:r>
            <a:r>
              <a:rPr lang="en-US" sz="1800" i="1"/>
              <a:t>A</a:t>
            </a:r>
            <a:endParaRPr lang="en-US" sz="1800"/>
          </a:p>
        </p:txBody>
      </p:sp>
      <p:sp>
        <p:nvSpPr>
          <p:cNvPr id="61" name="Forme libre 60"/>
          <p:cNvSpPr/>
          <p:nvPr/>
        </p:nvSpPr>
        <p:spPr>
          <a:xfrm>
            <a:off x="1471294" y="3363245"/>
            <a:ext cx="5578298" cy="741362"/>
          </a:xfrm>
          <a:custGeom>
            <a:avLst/>
            <a:gdLst>
              <a:gd name="connsiteX0" fmla="*/ 0 w 9129889"/>
              <a:gd name="connsiteY0" fmla="*/ 1982611 h 2024944"/>
              <a:gd name="connsiteX1" fmla="*/ 4755445 w 9129889"/>
              <a:gd name="connsiteY1" fmla="*/ 7055 h 2024944"/>
              <a:gd name="connsiteX2" fmla="*/ 9129889 w 9129889"/>
              <a:gd name="connsiteY2" fmla="*/ 2024944 h 202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29889" h="2024944">
                <a:moveTo>
                  <a:pt x="0" y="1982611"/>
                </a:moveTo>
                <a:cubicBezTo>
                  <a:pt x="1616898" y="991305"/>
                  <a:pt x="3233797" y="0"/>
                  <a:pt x="4755445" y="7055"/>
                </a:cubicBezTo>
                <a:cubicBezTo>
                  <a:pt x="6277093" y="14110"/>
                  <a:pt x="7703491" y="1019527"/>
                  <a:pt x="9129889" y="202494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orme libre 61"/>
          <p:cNvSpPr/>
          <p:nvPr/>
        </p:nvSpPr>
        <p:spPr>
          <a:xfrm flipV="1">
            <a:off x="1471294" y="2390608"/>
            <a:ext cx="5578298" cy="741362"/>
          </a:xfrm>
          <a:custGeom>
            <a:avLst/>
            <a:gdLst>
              <a:gd name="connsiteX0" fmla="*/ 0 w 9129889"/>
              <a:gd name="connsiteY0" fmla="*/ 1982611 h 2024944"/>
              <a:gd name="connsiteX1" fmla="*/ 4755445 w 9129889"/>
              <a:gd name="connsiteY1" fmla="*/ 7055 h 2024944"/>
              <a:gd name="connsiteX2" fmla="*/ 9129889 w 9129889"/>
              <a:gd name="connsiteY2" fmla="*/ 2024944 h 202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29889" h="2024944">
                <a:moveTo>
                  <a:pt x="0" y="1982611"/>
                </a:moveTo>
                <a:cubicBezTo>
                  <a:pt x="1616898" y="991305"/>
                  <a:pt x="3233797" y="0"/>
                  <a:pt x="4755445" y="7055"/>
                </a:cubicBezTo>
                <a:cubicBezTo>
                  <a:pt x="6277093" y="14110"/>
                  <a:pt x="7703491" y="1019527"/>
                  <a:pt x="9129889" y="202494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Line 23"/>
          <p:cNvSpPr>
            <a:spLocks noChangeShapeType="1"/>
          </p:cNvSpPr>
          <p:nvPr/>
        </p:nvSpPr>
        <p:spPr bwMode="auto">
          <a:xfrm>
            <a:off x="3175000" y="3010790"/>
            <a:ext cx="0" cy="49229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Line 23"/>
          <p:cNvSpPr>
            <a:spLocks noChangeShapeType="1"/>
          </p:cNvSpPr>
          <p:nvPr/>
        </p:nvSpPr>
        <p:spPr bwMode="auto">
          <a:xfrm>
            <a:off x="5601880" y="3007969"/>
            <a:ext cx="0" cy="49229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stealth" w="med" len="med"/>
            <a:tailEnd type="stealth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Text Box 24"/>
          <p:cNvSpPr txBox="1">
            <a:spLocks noChangeArrowheads="1"/>
          </p:cNvSpPr>
          <p:nvPr/>
        </p:nvSpPr>
        <p:spPr bwMode="auto">
          <a:xfrm>
            <a:off x="2478009" y="3077799"/>
            <a:ext cx="6969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FF0000"/>
                </a:solidFill>
                <a:latin typeface="Symbol" charset="2"/>
              </a:rPr>
              <a:t>2w</a:t>
            </a:r>
            <a:r>
              <a:rPr lang="en-US" i="1" baseline="-25000" dirty="0" smtClean="0">
                <a:solidFill>
                  <a:srgbClr val="FF0000"/>
                </a:solidFill>
                <a:latin typeface="Symbol" charset="2"/>
              </a:rPr>
              <a:t>0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4297717" y="2708467"/>
            <a:ext cx="4683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i="1" dirty="0" smtClean="0">
                <a:solidFill>
                  <a:srgbClr val="FF0000"/>
                </a:solidFill>
                <a:latin typeface="Symbol" charset="2"/>
              </a:rPr>
              <a:t>w</a:t>
            </a:r>
            <a:r>
              <a:rPr lang="en-US" i="1" baseline="-25000" dirty="0" smtClean="0">
                <a:solidFill>
                  <a:srgbClr val="FF0000"/>
                </a:solidFill>
                <a:latin typeface="Symbol" charset="2"/>
              </a:rPr>
              <a:t>0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74" name="Grouper 73"/>
          <p:cNvGrpSpPr/>
          <p:nvPr/>
        </p:nvGrpSpPr>
        <p:grpSpPr>
          <a:xfrm>
            <a:off x="1145241" y="2984491"/>
            <a:ext cx="648911" cy="739458"/>
            <a:chOff x="168541" y="2556067"/>
            <a:chExt cx="648911" cy="739458"/>
          </a:xfrm>
        </p:grpSpPr>
        <p:sp>
          <p:nvSpPr>
            <p:cNvPr id="66" name="ZoneTexte 65"/>
            <p:cNvSpPr txBox="1"/>
            <p:nvPr/>
          </p:nvSpPr>
          <p:spPr>
            <a:xfrm>
              <a:off x="533400" y="2925399"/>
              <a:ext cx="2840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x</a:t>
              </a:r>
              <a:endParaRPr lang="fr-FR" dirty="0"/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228600" y="2556067"/>
              <a:ext cx="28886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y</a:t>
              </a:r>
              <a:endParaRPr lang="fr-FR" dirty="0"/>
            </a:p>
          </p:txBody>
        </p:sp>
        <p:cxnSp>
          <p:nvCxnSpPr>
            <p:cNvPr id="70" name="Connecteur droit avec flèche 69"/>
            <p:cNvCxnSpPr/>
            <p:nvPr/>
          </p:nvCxnSpPr>
          <p:spPr>
            <a:xfrm rot="5400000" flipH="1" flipV="1">
              <a:off x="-140732" y="2925399"/>
              <a:ext cx="73866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avec flèche 70"/>
            <p:cNvCxnSpPr/>
            <p:nvPr/>
          </p:nvCxnSpPr>
          <p:spPr>
            <a:xfrm flipV="1">
              <a:off x="168541" y="3291910"/>
              <a:ext cx="591344" cy="7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"/>
          <p:cNvSpPr txBox="1">
            <a:spLocks noChangeArrowheads="1"/>
          </p:cNvSpPr>
          <p:nvPr/>
        </p:nvSpPr>
        <p:spPr bwMode="auto">
          <a:xfrm>
            <a:off x="0" y="59266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High spatial resolution need very focused laser beam: Need a optimum Focusing system</a:t>
            </a:r>
          </a:p>
          <a:p>
            <a:endParaRPr lang="en-GB" dirty="0"/>
          </a:p>
        </p:txBody>
      </p:sp>
      <p:graphicFrame>
        <p:nvGraphicFramePr>
          <p:cNvPr id="1064963" name="Object 3"/>
          <p:cNvGraphicFramePr>
            <a:graphicFrameLocks noChangeAspect="1"/>
          </p:cNvGraphicFramePr>
          <p:nvPr/>
        </p:nvGraphicFramePr>
        <p:xfrm>
          <a:off x="1563688" y="1876425"/>
          <a:ext cx="811212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1" name="…quation" r:id="rId3" imgW="431800" imgH="393700" progId="Equation.3">
                  <p:embed/>
                </p:oleObj>
              </mc:Choice>
              <mc:Fallback>
                <p:oleObj name="…quation" r:id="rId3" imgW="4318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3688" y="1876425"/>
                        <a:ext cx="811212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Ellipse 74"/>
          <p:cNvSpPr/>
          <p:nvPr/>
        </p:nvSpPr>
        <p:spPr>
          <a:xfrm>
            <a:off x="1124597" y="1290638"/>
            <a:ext cx="265113" cy="210740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Forme libre 76"/>
          <p:cNvSpPr/>
          <p:nvPr/>
        </p:nvSpPr>
        <p:spPr>
          <a:xfrm>
            <a:off x="1257154" y="2476792"/>
            <a:ext cx="5578298" cy="741362"/>
          </a:xfrm>
          <a:custGeom>
            <a:avLst/>
            <a:gdLst>
              <a:gd name="connsiteX0" fmla="*/ 0 w 9129889"/>
              <a:gd name="connsiteY0" fmla="*/ 1982611 h 2024944"/>
              <a:gd name="connsiteX1" fmla="*/ 4755445 w 9129889"/>
              <a:gd name="connsiteY1" fmla="*/ 7055 h 2024944"/>
              <a:gd name="connsiteX2" fmla="*/ 9129889 w 9129889"/>
              <a:gd name="connsiteY2" fmla="*/ 2024944 h 202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29889" h="2024944">
                <a:moveTo>
                  <a:pt x="0" y="1982611"/>
                </a:moveTo>
                <a:cubicBezTo>
                  <a:pt x="1616898" y="991305"/>
                  <a:pt x="3233797" y="0"/>
                  <a:pt x="4755445" y="7055"/>
                </a:cubicBezTo>
                <a:cubicBezTo>
                  <a:pt x="6277093" y="14110"/>
                  <a:pt x="7703491" y="1019527"/>
                  <a:pt x="9129889" y="202494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Forme libre 77"/>
          <p:cNvSpPr/>
          <p:nvPr/>
        </p:nvSpPr>
        <p:spPr>
          <a:xfrm flipV="1">
            <a:off x="1257154" y="1504155"/>
            <a:ext cx="5578298" cy="741362"/>
          </a:xfrm>
          <a:custGeom>
            <a:avLst/>
            <a:gdLst>
              <a:gd name="connsiteX0" fmla="*/ 0 w 9129889"/>
              <a:gd name="connsiteY0" fmla="*/ 1982611 h 2024944"/>
              <a:gd name="connsiteX1" fmla="*/ 4755445 w 9129889"/>
              <a:gd name="connsiteY1" fmla="*/ 7055 h 2024944"/>
              <a:gd name="connsiteX2" fmla="*/ 9129889 w 9129889"/>
              <a:gd name="connsiteY2" fmla="*/ 2024944 h 202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29889" h="2024944">
                <a:moveTo>
                  <a:pt x="0" y="1982611"/>
                </a:moveTo>
                <a:cubicBezTo>
                  <a:pt x="1616898" y="991305"/>
                  <a:pt x="3233797" y="0"/>
                  <a:pt x="4755445" y="7055"/>
                </a:cubicBezTo>
                <a:cubicBezTo>
                  <a:pt x="6277093" y="14110"/>
                  <a:pt x="7703491" y="1019527"/>
                  <a:pt x="9129889" y="202494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0" name="Connecteur droit 79"/>
          <p:cNvCxnSpPr>
            <a:stCxn id="78" idx="0"/>
          </p:cNvCxnSpPr>
          <p:nvPr/>
        </p:nvCxnSpPr>
        <p:spPr>
          <a:xfrm flipH="1">
            <a:off x="576117" y="1519654"/>
            <a:ext cx="68103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>
            <a:stCxn id="77" idx="0"/>
          </p:cNvCxnSpPr>
          <p:nvPr/>
        </p:nvCxnSpPr>
        <p:spPr>
          <a:xfrm flipH="1">
            <a:off x="576117" y="3202655"/>
            <a:ext cx="68103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 rot="10800000" flipH="1">
            <a:off x="346080" y="2316085"/>
            <a:ext cx="6537678" cy="98823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>
            <a:stCxn id="75" idx="7"/>
          </p:cNvCxnSpPr>
          <p:nvPr/>
        </p:nvCxnSpPr>
        <p:spPr>
          <a:xfrm rot="16200000" flipH="1">
            <a:off x="2424677" y="525468"/>
            <a:ext cx="869214" cy="301679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/>
          <p:nvPr/>
        </p:nvCxnSpPr>
        <p:spPr>
          <a:xfrm rot="5400000">
            <a:off x="247742" y="1952447"/>
            <a:ext cx="811918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Forme libre 96"/>
          <p:cNvSpPr/>
          <p:nvPr/>
        </p:nvSpPr>
        <p:spPr>
          <a:xfrm>
            <a:off x="2579981" y="2060222"/>
            <a:ext cx="199908" cy="282222"/>
          </a:xfrm>
          <a:custGeom>
            <a:avLst/>
            <a:gdLst>
              <a:gd name="connsiteX0" fmla="*/ 199908 w 199908"/>
              <a:gd name="connsiteY0" fmla="*/ 0 h 282222"/>
              <a:gd name="connsiteX1" fmla="*/ 16463 w 199908"/>
              <a:gd name="connsiteY1" fmla="*/ 141111 h 282222"/>
              <a:gd name="connsiteX2" fmla="*/ 101130 w 199908"/>
              <a:gd name="connsiteY2" fmla="*/ 282222 h 28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908" h="282222">
                <a:moveTo>
                  <a:pt x="199908" y="0"/>
                </a:moveTo>
                <a:cubicBezTo>
                  <a:pt x="116417" y="47037"/>
                  <a:pt x="32926" y="94074"/>
                  <a:pt x="16463" y="141111"/>
                </a:cubicBezTo>
                <a:cubicBezTo>
                  <a:pt x="0" y="188148"/>
                  <a:pt x="101130" y="282222"/>
                  <a:pt x="101130" y="282222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64965" name="Object 5"/>
          <p:cNvGraphicFramePr>
            <a:graphicFrameLocks noChangeAspect="1"/>
          </p:cNvGraphicFramePr>
          <p:nvPr/>
        </p:nvGraphicFramePr>
        <p:xfrm>
          <a:off x="285756" y="1751013"/>
          <a:ext cx="3095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2" name="…quation" r:id="rId5" imgW="165100" imgH="177800" progId="Equation.3">
                  <p:embed/>
                </p:oleObj>
              </mc:Choice>
              <mc:Fallback>
                <p:oleObj name="…quation" r:id="rId5" imgW="165100" imgH="177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6" y="1751013"/>
                        <a:ext cx="309563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9" name="Connecteur droit 98"/>
          <p:cNvCxnSpPr/>
          <p:nvPr/>
        </p:nvCxnSpPr>
        <p:spPr>
          <a:xfrm>
            <a:off x="1371630" y="3368321"/>
            <a:ext cx="2738583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64966" name="Object 6"/>
          <p:cNvGraphicFramePr>
            <a:graphicFrameLocks noChangeAspect="1"/>
          </p:cNvGraphicFramePr>
          <p:nvPr/>
        </p:nvGraphicFramePr>
        <p:xfrm>
          <a:off x="2578100" y="2951175"/>
          <a:ext cx="261938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3" name="…quation" r:id="rId7" imgW="139700" imgH="177800" progId="Equation.3">
                  <p:embed/>
                </p:oleObj>
              </mc:Choice>
              <mc:Fallback>
                <p:oleObj name="…quation" r:id="rId7" imgW="139700" imgH="177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2951175"/>
                        <a:ext cx="261938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2" name="Connecteur droit 101"/>
          <p:cNvCxnSpPr/>
          <p:nvPr/>
        </p:nvCxnSpPr>
        <p:spPr>
          <a:xfrm rot="5400000" flipH="1" flipV="1">
            <a:off x="111747" y="2376553"/>
            <a:ext cx="1921462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olid"/>
            <a:round/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64967" name="Object 7"/>
          <p:cNvGraphicFramePr>
            <a:graphicFrameLocks noChangeAspect="1"/>
          </p:cNvGraphicFramePr>
          <p:nvPr/>
        </p:nvGraphicFramePr>
        <p:xfrm>
          <a:off x="663581" y="2662250"/>
          <a:ext cx="2635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4" name="…quation" r:id="rId9" imgW="139700" imgH="127000" progId="Equation.3">
                  <p:embed/>
                </p:oleObj>
              </mc:Choice>
              <mc:Fallback>
                <p:oleObj name="…quation" r:id="rId9" imgW="139700" imgH="1270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81" y="2662250"/>
                        <a:ext cx="2635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TextBox 5"/>
          <p:cNvSpPr txBox="1">
            <a:spLocks noChangeArrowheads="1"/>
          </p:cNvSpPr>
          <p:nvPr/>
        </p:nvSpPr>
        <p:spPr bwMode="auto">
          <a:xfrm>
            <a:off x="2462695" y="1071689"/>
            <a:ext cx="4883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Lens defined by a focal length </a:t>
            </a:r>
            <a:r>
              <a:rPr lang="en-US" dirty="0" err="1" smtClean="0"/>
              <a:t>f</a:t>
            </a:r>
            <a:r>
              <a:rPr lang="en-US" dirty="0" smtClean="0"/>
              <a:t>, and diameter D : </a:t>
            </a:r>
          </a:p>
        </p:txBody>
      </p:sp>
      <p:graphicFrame>
        <p:nvGraphicFramePr>
          <p:cNvPr id="1064968" name="Object 8"/>
          <p:cNvGraphicFramePr>
            <a:graphicFrameLocks noChangeAspect="1"/>
          </p:cNvGraphicFramePr>
          <p:nvPr/>
        </p:nvGraphicFramePr>
        <p:xfrm>
          <a:off x="7389632" y="1042491"/>
          <a:ext cx="711387" cy="528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5" name="…quation" r:id="rId11" imgW="495300" imgH="368300" progId="Equation.3">
                  <p:embed/>
                </p:oleObj>
              </mc:Choice>
              <mc:Fallback>
                <p:oleObj name="…quation" r:id="rId11" imgW="495300" imgH="3683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9632" y="1042491"/>
                        <a:ext cx="711387" cy="5280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" name="Grouper 111"/>
          <p:cNvGrpSpPr/>
          <p:nvPr/>
        </p:nvGrpSpPr>
        <p:grpSpPr>
          <a:xfrm>
            <a:off x="54" y="3547814"/>
            <a:ext cx="9164443" cy="1120912"/>
            <a:chOff x="55" y="3547814"/>
            <a:chExt cx="9164443" cy="1120912"/>
          </a:xfrm>
        </p:grpSpPr>
        <p:sp>
          <p:nvSpPr>
            <p:cNvPr id="71" name="Text Box 15"/>
            <p:cNvSpPr txBox="1">
              <a:spLocks noChangeArrowheads="1"/>
            </p:cNvSpPr>
            <p:nvPr/>
          </p:nvSpPr>
          <p:spPr bwMode="auto">
            <a:xfrm>
              <a:off x="4737542" y="4360949"/>
              <a:ext cx="162833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</a:rPr>
                <a:t>Smaller F# is better </a:t>
              </a:r>
            </a:p>
          </p:txBody>
        </p:sp>
        <p:sp>
          <p:nvSpPr>
            <p:cNvPr id="63" name="Text Box 6"/>
            <p:cNvSpPr txBox="1">
              <a:spLocks noChangeArrowheads="1"/>
            </p:cNvSpPr>
            <p:nvPr/>
          </p:nvSpPr>
          <p:spPr bwMode="auto">
            <a:xfrm>
              <a:off x="4606327" y="3547814"/>
              <a:ext cx="455817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>
                  <a:solidFill>
                    <a:srgbClr val="FF0000"/>
                  </a:solidFill>
                </a:rPr>
                <a:t>Performance of </a:t>
              </a:r>
              <a:r>
                <a:rPr lang="en-US" altLang="ja-JP" sz="1400" dirty="0" smtClean="0">
                  <a:solidFill>
                    <a:srgbClr val="FF0000"/>
                  </a:solidFill>
                </a:rPr>
                <a:t>Laser :   M</a:t>
              </a:r>
              <a:r>
                <a:rPr lang="en-US" altLang="ja-JP" sz="1400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altLang="ja-JP" sz="1400" dirty="0" smtClean="0">
                  <a:solidFill>
                    <a:srgbClr val="FF0000"/>
                  </a:solidFill>
                </a:rPr>
                <a:t>=1 for pure Gaussian distribution</a:t>
              </a:r>
              <a:endParaRPr lang="en-US" altLang="ja-JP" sz="1400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1064964" name="Object 4"/>
            <p:cNvGraphicFramePr>
              <a:graphicFrameLocks noChangeAspect="1"/>
            </p:cNvGraphicFramePr>
            <p:nvPr/>
          </p:nvGraphicFramePr>
          <p:xfrm>
            <a:off x="1515355" y="3808412"/>
            <a:ext cx="3178175" cy="738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36" name="…quation" r:id="rId13" imgW="1689100" imgH="393700" progId="Equation.3">
                    <p:embed/>
                  </p:oleObj>
                </mc:Choice>
                <mc:Fallback>
                  <p:oleObj name="…quation" r:id="rId13" imgW="1689100" imgH="3937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5355" y="3808412"/>
                          <a:ext cx="3178175" cy="738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" name="TextBox 5"/>
            <p:cNvSpPr txBox="1">
              <a:spLocks noChangeArrowheads="1"/>
            </p:cNvSpPr>
            <p:nvPr/>
          </p:nvSpPr>
          <p:spPr bwMode="auto">
            <a:xfrm>
              <a:off x="55" y="4071034"/>
              <a:ext cx="9144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GB" dirty="0" smtClean="0"/>
                <a:t> </a:t>
              </a:r>
              <a:r>
                <a:rPr lang="en-US" dirty="0" smtClean="0"/>
                <a:t>Diffraction</a:t>
              </a:r>
            </a:p>
          </p:txBody>
        </p:sp>
      </p:grpSp>
      <p:grpSp>
        <p:nvGrpSpPr>
          <p:cNvPr id="114" name="Grouper 113"/>
          <p:cNvGrpSpPr/>
          <p:nvPr/>
        </p:nvGrpSpPr>
        <p:grpSpPr>
          <a:xfrm>
            <a:off x="1011971" y="5899038"/>
            <a:ext cx="5871787" cy="369332"/>
            <a:chOff x="1011971" y="5899038"/>
            <a:chExt cx="5871787" cy="369332"/>
          </a:xfrm>
        </p:grpSpPr>
        <p:sp>
          <p:nvSpPr>
            <p:cNvPr id="109" name="Flèche vers la droite 108"/>
            <p:cNvSpPr/>
            <p:nvPr/>
          </p:nvSpPr>
          <p:spPr>
            <a:xfrm>
              <a:off x="1011971" y="5996428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Text Box 62"/>
            <p:cNvSpPr txBox="1">
              <a:spLocks noChangeArrowheads="1"/>
            </p:cNvSpPr>
            <p:nvPr/>
          </p:nvSpPr>
          <p:spPr bwMode="auto">
            <a:xfrm>
              <a:off x="2020194" y="5899038"/>
              <a:ext cx="4863564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i="1" dirty="0" smtClean="0">
                  <a:latin typeface="Calibri"/>
                  <a:cs typeface="Calibri"/>
                </a:rPr>
                <a:t>Minimize spherical aberration using several lenses</a:t>
              </a:r>
              <a:endParaRPr lang="en-US" i="1" dirty="0">
                <a:latin typeface="Calibri"/>
                <a:cs typeface="Calibri"/>
              </a:endParaRPr>
            </a:p>
          </p:txBody>
        </p:sp>
      </p:grpSp>
      <p:grpSp>
        <p:nvGrpSpPr>
          <p:cNvPr id="113" name="Grouper 112"/>
          <p:cNvGrpSpPr/>
          <p:nvPr/>
        </p:nvGrpSpPr>
        <p:grpSpPr>
          <a:xfrm>
            <a:off x="5" y="4857811"/>
            <a:ext cx="7842663" cy="844807"/>
            <a:chOff x="0" y="4857799"/>
            <a:chExt cx="7842662" cy="844807"/>
          </a:xfrm>
        </p:grpSpPr>
        <p:sp>
          <p:nvSpPr>
            <p:cNvPr id="67" name="Text Box 11"/>
            <p:cNvSpPr txBox="1">
              <a:spLocks noChangeArrowheads="1"/>
            </p:cNvSpPr>
            <p:nvPr/>
          </p:nvSpPr>
          <p:spPr bwMode="auto">
            <a:xfrm>
              <a:off x="4606327" y="4999831"/>
              <a:ext cx="323633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400" dirty="0">
                  <a:solidFill>
                    <a:schemeClr val="hlink"/>
                  </a:solidFill>
                </a:rPr>
                <a:t>For the single lens, </a:t>
              </a:r>
              <a:endParaRPr lang="en-US" altLang="ja-JP" sz="1400" dirty="0" smtClean="0">
                <a:solidFill>
                  <a:schemeClr val="hlink"/>
                </a:solidFill>
              </a:endParaRPr>
            </a:p>
            <a:p>
              <a:r>
                <a:rPr lang="en-US" altLang="ja-JP" sz="1400" dirty="0" smtClean="0">
                  <a:solidFill>
                    <a:schemeClr val="hlink"/>
                  </a:solidFill>
                </a:rPr>
                <a:t>small </a:t>
              </a:r>
              <a:r>
                <a:rPr lang="en-US" altLang="ja-JP" sz="1400" dirty="0">
                  <a:solidFill>
                    <a:schemeClr val="hlink"/>
                  </a:solidFill>
                </a:rPr>
                <a:t>F# makes spherical aberration large.</a:t>
              </a:r>
            </a:p>
          </p:txBody>
        </p:sp>
        <p:graphicFrame>
          <p:nvGraphicFramePr>
            <p:cNvPr id="1064969" name="Object 9"/>
            <p:cNvGraphicFramePr>
              <a:graphicFrameLocks noChangeAspect="1"/>
            </p:cNvGraphicFramePr>
            <p:nvPr/>
          </p:nvGraphicFramePr>
          <p:xfrm>
            <a:off x="2462690" y="4857799"/>
            <a:ext cx="1649413" cy="690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137" name="…quation" r:id="rId15" imgW="876300" imgH="368300" progId="Equation.3">
                    <p:embed/>
                  </p:oleObj>
                </mc:Choice>
                <mc:Fallback>
                  <p:oleObj name="…quation" r:id="rId15" imgW="876300" imgH="3683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2690" y="4857799"/>
                          <a:ext cx="1649413" cy="690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" name="Rectangle 110"/>
            <p:cNvSpPr/>
            <p:nvPr/>
          </p:nvSpPr>
          <p:spPr>
            <a:xfrm>
              <a:off x="0" y="5056275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Arial"/>
                <a:buChar char="•"/>
              </a:pPr>
              <a:r>
                <a:rPr lang="en-US" dirty="0" smtClean="0"/>
                <a:t> Spherical aberration</a:t>
              </a:r>
            </a:p>
            <a:p>
              <a:endParaRPr lang="en-GB" dirty="0"/>
            </a:p>
          </p:txBody>
        </p:sp>
      </p:grpSp>
      <p:graphicFrame>
        <p:nvGraphicFramePr>
          <p:cNvPr id="1064970" name="Object 10"/>
          <p:cNvGraphicFramePr>
            <a:graphicFrameLocks noChangeAspect="1"/>
          </p:cNvGraphicFramePr>
          <p:nvPr/>
        </p:nvGraphicFramePr>
        <p:xfrm>
          <a:off x="3944944" y="1841501"/>
          <a:ext cx="3333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38" name="…quation" r:id="rId17" imgW="177800" imgH="177800" progId="Equation.3">
                  <p:embed/>
                </p:oleObj>
              </mc:Choice>
              <mc:Fallback>
                <p:oleObj name="…quation" r:id="rId17" imgW="177800" imgH="177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4944" y="1841501"/>
                        <a:ext cx="333375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" y="840850"/>
            <a:ext cx="9070975" cy="5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993" name="Object 9"/>
          <p:cNvGraphicFramePr>
            <a:graphicFrameLocks noChangeAspect="1"/>
          </p:cNvGraphicFramePr>
          <p:nvPr/>
        </p:nvGraphicFramePr>
        <p:xfrm>
          <a:off x="660406" y="1917701"/>
          <a:ext cx="620713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014" name="…quation" r:id="rId4" imgW="431800" imgH="127000" progId="Equation.3">
                  <p:embed/>
                </p:oleObj>
              </mc:Choice>
              <mc:Fallback>
                <p:oleObj name="…quation" r:id="rId4" imgW="431800" imgH="1270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6" y="1917701"/>
                        <a:ext cx="620713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ZoneTexte 38"/>
          <p:cNvSpPr txBox="1"/>
          <p:nvPr/>
        </p:nvSpPr>
        <p:spPr>
          <a:xfrm>
            <a:off x="5" y="539391"/>
            <a:ext cx="3180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u="sng" dirty="0" smtClean="0"/>
              <a:t>Design for ATF2 LWS by G. Blair et al</a:t>
            </a:r>
            <a:endParaRPr lang="fr-FR" sz="16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Luminosity issue with intense beams - </a:t>
            </a:r>
            <a:r>
              <a:rPr lang="en-US" sz="2800" dirty="0" err="1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Beamstrahlung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0" y="4305312"/>
            <a:ext cx="862262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>
                <a:latin typeface="Calibri"/>
                <a:cs typeface="Calibri"/>
              </a:rPr>
              <a:t> High </a:t>
            </a:r>
            <a:r>
              <a:rPr lang="fr-FR" sz="2000" dirty="0" err="1" smtClean="0">
                <a:latin typeface="Calibri"/>
                <a:cs typeface="Calibri"/>
              </a:rPr>
              <a:t>energy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Beamstralung</a:t>
            </a:r>
            <a:r>
              <a:rPr lang="fr-FR" sz="2000" dirty="0" smtClean="0">
                <a:latin typeface="Calibri"/>
                <a:cs typeface="Calibri"/>
              </a:rPr>
              <a:t> photons </a:t>
            </a:r>
            <a:r>
              <a:rPr lang="fr-FR" sz="2000" dirty="0" err="1" smtClean="0">
                <a:latin typeface="Calibri"/>
                <a:cs typeface="Calibri"/>
              </a:rPr>
              <a:t>can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convert</a:t>
            </a:r>
            <a:r>
              <a:rPr lang="fr-FR" sz="2000" dirty="0" smtClean="0">
                <a:latin typeface="Calibri"/>
                <a:cs typeface="Calibri"/>
              </a:rPr>
              <a:t> in </a:t>
            </a:r>
            <a:r>
              <a:rPr lang="fr-FR" sz="2000" dirty="0" err="1" smtClean="0">
                <a:latin typeface="Calibri"/>
                <a:cs typeface="Calibri"/>
              </a:rPr>
              <a:t>strong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field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into</a:t>
            </a:r>
            <a:r>
              <a:rPr lang="fr-FR" sz="2000" dirty="0" smtClean="0">
                <a:latin typeface="Calibri"/>
                <a:cs typeface="Calibri"/>
              </a:rPr>
              <a:t> e</a:t>
            </a:r>
            <a:r>
              <a:rPr lang="fr-FR" sz="2000" baseline="30000" dirty="0" smtClean="0">
                <a:latin typeface="Calibri"/>
                <a:cs typeface="Calibri"/>
              </a:rPr>
              <a:t>+</a:t>
            </a:r>
            <a:r>
              <a:rPr lang="fr-FR" sz="2000" dirty="0" smtClean="0">
                <a:latin typeface="Calibri"/>
                <a:cs typeface="Calibri"/>
              </a:rPr>
              <a:t>/</a:t>
            </a:r>
            <a:r>
              <a:rPr lang="fr-FR" sz="2000" dirty="0" err="1" smtClean="0">
                <a:latin typeface="Calibri"/>
                <a:cs typeface="Calibri"/>
              </a:rPr>
              <a:t>e</a:t>
            </a:r>
            <a:r>
              <a:rPr lang="fr-FR" sz="2000" baseline="30000" dirty="0" err="1" smtClean="0">
                <a:latin typeface="Calibri"/>
                <a:cs typeface="Calibri"/>
              </a:rPr>
              <a:t>-</a:t>
            </a:r>
            <a:r>
              <a:rPr lang="fr-FR" sz="2000" dirty="0" smtClean="0">
                <a:latin typeface="Calibri"/>
                <a:cs typeface="Calibri"/>
              </a:rPr>
              <a:t> pairs: background for the detector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Coherent 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e</a:t>
            </a:r>
            <a:r>
              <a:rPr lang="en-US" sz="1600" baseline="300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+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e</a:t>
            </a:r>
            <a:r>
              <a:rPr lang="en-US" sz="1600" baseline="300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 pairs 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Direct photons conversion in strong fields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Negligible for ILC but high for CLIC : Few 10</a:t>
            </a:r>
            <a:r>
              <a:rPr lang="en-US" sz="1600" baseline="300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8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 particles per Bunch crossing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Incoherent 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e</a:t>
            </a:r>
            <a:r>
              <a:rPr lang="en-US" sz="1600" baseline="300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+</a:t>
            </a:r>
            <a:r>
              <a:rPr lang="en-US" sz="1600" dirty="0" err="1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e</a:t>
            </a:r>
            <a:r>
              <a:rPr lang="en-US" sz="1600" baseline="300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-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ea typeface="ＭＳ Ｐゴシック" charset="-128"/>
                <a:cs typeface="Calibri"/>
              </a:rPr>
              <a:t> pairs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Photons interacting with other electron/photon</a:t>
            </a:r>
          </a:p>
          <a:p>
            <a:pPr marL="1257300" lvl="2" indent="-342900" defTabSz="9144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§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Few 10</a:t>
            </a:r>
            <a:r>
              <a:rPr lang="en-US" sz="1600" baseline="300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5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-128"/>
                <a:cs typeface="Calibri"/>
              </a:rPr>
              <a:t> particles/Bunch crossing</a:t>
            </a:r>
          </a:p>
          <a:p>
            <a:pPr lvl="1">
              <a:buFont typeface="Arial"/>
              <a:buChar char="•"/>
            </a:pPr>
            <a:endParaRPr lang="fr-FR" sz="1600" dirty="0">
              <a:latin typeface="Calibri"/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762000"/>
            <a:ext cx="8622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Generation</a:t>
            </a:r>
            <a:r>
              <a:rPr lang="fr-FR" sz="2000" dirty="0" smtClean="0">
                <a:latin typeface="Calibri"/>
                <a:cs typeface="Calibri"/>
              </a:rPr>
              <a:t> of Synchrotron Radiation photons of </a:t>
            </a:r>
            <a:r>
              <a:rPr lang="fr-FR" sz="2000" dirty="0" err="1" smtClean="0">
                <a:latin typeface="Calibri"/>
                <a:cs typeface="Calibri"/>
              </a:rPr>
              <a:t>particles</a:t>
            </a:r>
            <a:r>
              <a:rPr lang="fr-FR" sz="2000" dirty="0" smtClean="0">
                <a:latin typeface="Calibri"/>
                <a:cs typeface="Calibri"/>
              </a:rPr>
              <a:t> in the </a:t>
            </a:r>
            <a:r>
              <a:rPr lang="fr-FR" sz="2000" dirty="0" err="1" smtClean="0">
                <a:latin typeface="Calibri"/>
                <a:cs typeface="Calibri"/>
              </a:rPr>
              <a:t>strong</a:t>
            </a:r>
            <a:r>
              <a:rPr lang="fr-FR" sz="2000" dirty="0" smtClean="0">
                <a:latin typeface="Calibri"/>
                <a:cs typeface="Calibri"/>
              </a:rPr>
              <a:t> EM </a:t>
            </a:r>
            <a:r>
              <a:rPr lang="fr-FR" sz="2000" dirty="0" err="1" smtClean="0">
                <a:latin typeface="Calibri"/>
                <a:cs typeface="Calibri"/>
              </a:rPr>
              <a:t>field</a:t>
            </a:r>
            <a:r>
              <a:rPr lang="fr-FR" sz="2000" dirty="0" smtClean="0">
                <a:latin typeface="Calibri"/>
                <a:cs typeface="Calibri"/>
              </a:rPr>
              <a:t> of the opposite </a:t>
            </a:r>
            <a:r>
              <a:rPr lang="fr-FR" sz="2000" dirty="0" err="1" smtClean="0">
                <a:latin typeface="Calibri"/>
                <a:cs typeface="Calibri"/>
              </a:rPr>
              <a:t>bunch</a:t>
            </a:r>
            <a:endParaRPr lang="fr-FR" sz="2000" dirty="0" smtClean="0">
              <a:latin typeface="Calibri"/>
              <a:cs typeface="Calibri"/>
            </a:endParaRPr>
          </a:p>
        </p:txBody>
      </p:sp>
      <p:grpSp>
        <p:nvGrpSpPr>
          <p:cNvPr id="52" name="Grouper 51"/>
          <p:cNvGrpSpPr/>
          <p:nvPr/>
        </p:nvGrpSpPr>
        <p:grpSpPr>
          <a:xfrm>
            <a:off x="2019306" y="1322117"/>
            <a:ext cx="4773613" cy="2591328"/>
            <a:chOff x="2019300" y="1322117"/>
            <a:chExt cx="4773613" cy="2591328"/>
          </a:xfrm>
        </p:grpSpPr>
        <p:grpSp>
          <p:nvGrpSpPr>
            <p:cNvPr id="49" name="Grouper 48"/>
            <p:cNvGrpSpPr/>
            <p:nvPr/>
          </p:nvGrpSpPr>
          <p:grpSpPr>
            <a:xfrm>
              <a:off x="2019300" y="1322117"/>
              <a:ext cx="4773613" cy="2591328"/>
              <a:chOff x="2019300" y="1322117"/>
              <a:chExt cx="4773613" cy="2591328"/>
            </a:xfrm>
          </p:grpSpPr>
          <p:sp>
            <p:nvSpPr>
              <p:cNvPr id="13" name="Ellipse 12"/>
              <p:cNvSpPr/>
              <p:nvPr/>
            </p:nvSpPr>
            <p:spPr>
              <a:xfrm>
                <a:off x="2019300" y="2270125"/>
                <a:ext cx="1371600" cy="714375"/>
              </a:xfrm>
              <a:prstGeom prst="ellipse">
                <a:avLst/>
              </a:prstGeom>
              <a:solidFill>
                <a:srgbClr val="3366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Flèche vers la droite 13"/>
              <p:cNvSpPr/>
              <p:nvPr/>
            </p:nvSpPr>
            <p:spPr>
              <a:xfrm>
                <a:off x="2413000" y="2489200"/>
                <a:ext cx="647700" cy="304800"/>
              </a:xfrm>
              <a:prstGeom prst="rightArrow">
                <a:avLst/>
              </a:prstGeom>
              <a:solidFill>
                <a:schemeClr val="bg1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5421313" y="2297112"/>
                <a:ext cx="1371600" cy="714375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Flèche vers la droite 16"/>
              <p:cNvSpPr/>
              <p:nvPr/>
            </p:nvSpPr>
            <p:spPr>
              <a:xfrm rot="10800000">
                <a:off x="5764213" y="2516187"/>
                <a:ext cx="647700" cy="304800"/>
              </a:xfrm>
              <a:prstGeom prst="rightArrow">
                <a:avLst/>
              </a:prstGeom>
              <a:solidFill>
                <a:srgbClr val="FFFFFF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Freeform 69"/>
              <p:cNvSpPr>
                <a:spLocks/>
              </p:cNvSpPr>
              <p:nvPr/>
            </p:nvSpPr>
            <p:spPr bwMode="auto">
              <a:xfrm rot="20473231">
                <a:off x="3428542" y="2019788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sp>
            <p:nvSpPr>
              <p:cNvPr id="20" name="Freeform 69"/>
              <p:cNvSpPr>
                <a:spLocks/>
              </p:cNvSpPr>
              <p:nvPr/>
            </p:nvSpPr>
            <p:spPr bwMode="auto">
              <a:xfrm rot="1126769" flipH="1">
                <a:off x="4457242" y="2007088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sp>
            <p:nvSpPr>
              <p:cNvPr id="34" name="Freeform 69"/>
              <p:cNvSpPr>
                <a:spLocks/>
              </p:cNvSpPr>
              <p:nvPr/>
            </p:nvSpPr>
            <p:spPr bwMode="auto">
              <a:xfrm rot="1126769" flipV="1">
                <a:off x="3479342" y="3162788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sp>
            <p:nvSpPr>
              <p:cNvPr id="35" name="Freeform 69"/>
              <p:cNvSpPr>
                <a:spLocks/>
              </p:cNvSpPr>
              <p:nvPr/>
            </p:nvSpPr>
            <p:spPr bwMode="auto">
              <a:xfrm rot="20473231" flipH="1" flipV="1">
                <a:off x="4609642" y="3150088"/>
                <a:ext cx="1104900" cy="258762"/>
              </a:xfrm>
              <a:custGeom>
                <a:avLst/>
                <a:gdLst>
                  <a:gd name="T0" fmla="*/ 0 w 3552"/>
                  <a:gd name="T1" fmla="*/ 0 h 1952"/>
                  <a:gd name="T2" fmla="*/ 0 w 3552"/>
                  <a:gd name="T3" fmla="*/ 0 h 1952"/>
                  <a:gd name="T4" fmla="*/ 0 w 3552"/>
                  <a:gd name="T5" fmla="*/ 0 h 1952"/>
                  <a:gd name="T6" fmla="*/ 0 w 3552"/>
                  <a:gd name="T7" fmla="*/ 0 h 1952"/>
                  <a:gd name="T8" fmla="*/ 0 w 3552"/>
                  <a:gd name="T9" fmla="*/ 0 h 1952"/>
                  <a:gd name="T10" fmla="*/ 0 w 3552"/>
                  <a:gd name="T11" fmla="*/ 0 h 1952"/>
                  <a:gd name="T12" fmla="*/ 0 w 3552"/>
                  <a:gd name="T13" fmla="*/ 0 h 1952"/>
                  <a:gd name="T14" fmla="*/ 0 w 3552"/>
                  <a:gd name="T15" fmla="*/ 0 h 1952"/>
                  <a:gd name="T16" fmla="*/ 0 w 3552"/>
                  <a:gd name="T17" fmla="*/ 0 h 1952"/>
                  <a:gd name="T18" fmla="*/ 0 w 3552"/>
                  <a:gd name="T19" fmla="*/ 0 h 1952"/>
                  <a:gd name="T20" fmla="*/ 0 w 3552"/>
                  <a:gd name="T21" fmla="*/ 0 h 19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552"/>
                  <a:gd name="T34" fmla="*/ 0 h 1952"/>
                  <a:gd name="T35" fmla="*/ 3552 w 3552"/>
                  <a:gd name="T36" fmla="*/ 1952 h 19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552" h="1952">
                    <a:moveTo>
                      <a:pt x="0" y="1048"/>
                    </a:moveTo>
                    <a:cubicBezTo>
                      <a:pt x="104" y="524"/>
                      <a:pt x="208" y="0"/>
                      <a:pt x="336" y="136"/>
                    </a:cubicBezTo>
                    <a:cubicBezTo>
                      <a:pt x="464" y="272"/>
                      <a:pt x="624" y="1864"/>
                      <a:pt x="768" y="1864"/>
                    </a:cubicBezTo>
                    <a:cubicBezTo>
                      <a:pt x="912" y="1864"/>
                      <a:pt x="1064" y="144"/>
                      <a:pt x="1200" y="136"/>
                    </a:cubicBezTo>
                    <a:cubicBezTo>
                      <a:pt x="1336" y="128"/>
                      <a:pt x="1456" y="1808"/>
                      <a:pt x="1584" y="1816"/>
                    </a:cubicBezTo>
                    <a:cubicBezTo>
                      <a:pt x="1712" y="1824"/>
                      <a:pt x="1848" y="184"/>
                      <a:pt x="1968" y="184"/>
                    </a:cubicBezTo>
                    <a:cubicBezTo>
                      <a:pt x="2088" y="184"/>
                      <a:pt x="2200" y="1808"/>
                      <a:pt x="2304" y="1816"/>
                    </a:cubicBezTo>
                    <a:cubicBezTo>
                      <a:pt x="2408" y="1824"/>
                      <a:pt x="2488" y="232"/>
                      <a:pt x="2592" y="232"/>
                    </a:cubicBezTo>
                    <a:cubicBezTo>
                      <a:pt x="2696" y="232"/>
                      <a:pt x="2840" y="1680"/>
                      <a:pt x="2928" y="1816"/>
                    </a:cubicBezTo>
                    <a:cubicBezTo>
                      <a:pt x="3016" y="1952"/>
                      <a:pt x="3016" y="1184"/>
                      <a:pt x="3120" y="1048"/>
                    </a:cubicBezTo>
                    <a:cubicBezTo>
                      <a:pt x="3224" y="912"/>
                      <a:pt x="3388" y="956"/>
                      <a:pt x="3552" y="1000"/>
                    </a:cubicBezTo>
                  </a:path>
                </a:pathLst>
              </a:cu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 sz="1800"/>
              </a:p>
            </p:txBody>
          </p:sp>
          <p:sp>
            <p:nvSpPr>
              <p:cNvPr id="38" name="Forme libre 37"/>
              <p:cNvSpPr/>
              <p:nvPr/>
            </p:nvSpPr>
            <p:spPr>
              <a:xfrm rot="1220976">
                <a:off x="2768600" y="2303992"/>
                <a:ext cx="1219200" cy="182033"/>
              </a:xfrm>
              <a:custGeom>
                <a:avLst/>
                <a:gdLst>
                  <a:gd name="connsiteX0" fmla="*/ 0 w 1219200"/>
                  <a:gd name="connsiteY0" fmla="*/ 182033 h 182033"/>
                  <a:gd name="connsiteX1" fmla="*/ 584200 w 1219200"/>
                  <a:gd name="connsiteY1" fmla="*/ 16933 h 182033"/>
                  <a:gd name="connsiteX2" fmla="*/ 1219200 w 1219200"/>
                  <a:gd name="connsiteY2" fmla="*/ 80433 h 18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182033">
                    <a:moveTo>
                      <a:pt x="0" y="182033"/>
                    </a:moveTo>
                    <a:cubicBezTo>
                      <a:pt x="190500" y="107949"/>
                      <a:pt x="381000" y="33866"/>
                      <a:pt x="584200" y="16933"/>
                    </a:cubicBezTo>
                    <a:cubicBezTo>
                      <a:pt x="787400" y="0"/>
                      <a:pt x="1219200" y="80433"/>
                      <a:pt x="1219200" y="80433"/>
                    </a:cubicBezTo>
                  </a:path>
                </a:pathLst>
              </a:custGeom>
              <a:ln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Forme libre 38"/>
              <p:cNvSpPr/>
              <p:nvPr/>
            </p:nvSpPr>
            <p:spPr>
              <a:xfrm rot="20832023" flipV="1">
                <a:off x="2755900" y="2839427"/>
                <a:ext cx="1219200" cy="182033"/>
              </a:xfrm>
              <a:custGeom>
                <a:avLst/>
                <a:gdLst>
                  <a:gd name="connsiteX0" fmla="*/ 0 w 1219200"/>
                  <a:gd name="connsiteY0" fmla="*/ 182033 h 182033"/>
                  <a:gd name="connsiteX1" fmla="*/ 584200 w 1219200"/>
                  <a:gd name="connsiteY1" fmla="*/ 16933 h 182033"/>
                  <a:gd name="connsiteX2" fmla="*/ 1219200 w 1219200"/>
                  <a:gd name="connsiteY2" fmla="*/ 80433 h 18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182033">
                    <a:moveTo>
                      <a:pt x="0" y="182033"/>
                    </a:moveTo>
                    <a:cubicBezTo>
                      <a:pt x="190500" y="107949"/>
                      <a:pt x="381000" y="33866"/>
                      <a:pt x="584200" y="16933"/>
                    </a:cubicBezTo>
                    <a:cubicBezTo>
                      <a:pt x="787400" y="0"/>
                      <a:pt x="1219200" y="80433"/>
                      <a:pt x="1219200" y="80433"/>
                    </a:cubicBezTo>
                  </a:path>
                </a:pathLst>
              </a:custGeom>
              <a:ln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Forme libre 41"/>
              <p:cNvSpPr/>
              <p:nvPr/>
            </p:nvSpPr>
            <p:spPr>
              <a:xfrm rot="20379024" flipH="1">
                <a:off x="4800600" y="2329392"/>
                <a:ext cx="1219200" cy="182033"/>
              </a:xfrm>
              <a:custGeom>
                <a:avLst/>
                <a:gdLst>
                  <a:gd name="connsiteX0" fmla="*/ 0 w 1219200"/>
                  <a:gd name="connsiteY0" fmla="*/ 182033 h 182033"/>
                  <a:gd name="connsiteX1" fmla="*/ 584200 w 1219200"/>
                  <a:gd name="connsiteY1" fmla="*/ 16933 h 182033"/>
                  <a:gd name="connsiteX2" fmla="*/ 1219200 w 1219200"/>
                  <a:gd name="connsiteY2" fmla="*/ 80433 h 18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182033">
                    <a:moveTo>
                      <a:pt x="0" y="182033"/>
                    </a:moveTo>
                    <a:cubicBezTo>
                      <a:pt x="190500" y="107949"/>
                      <a:pt x="381000" y="33866"/>
                      <a:pt x="584200" y="16933"/>
                    </a:cubicBezTo>
                    <a:cubicBezTo>
                      <a:pt x="787400" y="0"/>
                      <a:pt x="1219200" y="80433"/>
                      <a:pt x="1219200" y="80433"/>
                    </a:cubicBezTo>
                  </a:path>
                </a:pathLst>
              </a:cu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Forme libre 42"/>
              <p:cNvSpPr/>
              <p:nvPr/>
            </p:nvSpPr>
            <p:spPr>
              <a:xfrm rot="767977" flipH="1" flipV="1">
                <a:off x="4813300" y="2877527"/>
                <a:ext cx="1219200" cy="182033"/>
              </a:xfrm>
              <a:custGeom>
                <a:avLst/>
                <a:gdLst>
                  <a:gd name="connsiteX0" fmla="*/ 0 w 1219200"/>
                  <a:gd name="connsiteY0" fmla="*/ 182033 h 182033"/>
                  <a:gd name="connsiteX1" fmla="*/ 584200 w 1219200"/>
                  <a:gd name="connsiteY1" fmla="*/ 16933 h 182033"/>
                  <a:gd name="connsiteX2" fmla="*/ 1219200 w 1219200"/>
                  <a:gd name="connsiteY2" fmla="*/ 80433 h 182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0" h="182033">
                    <a:moveTo>
                      <a:pt x="0" y="182033"/>
                    </a:moveTo>
                    <a:cubicBezTo>
                      <a:pt x="190500" y="107949"/>
                      <a:pt x="381000" y="33866"/>
                      <a:pt x="584200" y="16933"/>
                    </a:cubicBezTo>
                    <a:cubicBezTo>
                      <a:pt x="787400" y="0"/>
                      <a:pt x="1219200" y="80433"/>
                      <a:pt x="1219200" y="80433"/>
                    </a:cubicBezTo>
                  </a:path>
                </a:pathLst>
              </a:cu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5" name="Connecteur droit avec flèche 44"/>
              <p:cNvCxnSpPr/>
              <p:nvPr/>
            </p:nvCxnSpPr>
            <p:spPr>
              <a:xfrm flipH="1" flipV="1">
                <a:off x="3740105" y="1423717"/>
                <a:ext cx="755695" cy="52802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avec flèche 45"/>
              <p:cNvCxnSpPr/>
              <p:nvPr/>
            </p:nvCxnSpPr>
            <p:spPr>
              <a:xfrm flipV="1">
                <a:off x="4495800" y="1436417"/>
                <a:ext cx="755695" cy="5280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ZoneTexte 46"/>
              <p:cNvSpPr txBox="1"/>
              <p:nvPr/>
            </p:nvSpPr>
            <p:spPr>
              <a:xfrm>
                <a:off x="3999584" y="1322117"/>
                <a:ext cx="10960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e</a:t>
                </a:r>
                <a:r>
                  <a:rPr lang="fr-FR" baseline="30000" dirty="0" smtClean="0"/>
                  <a:t>+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</a:t>
                </a:r>
                <a:r>
                  <a:rPr lang="fr-FR" baseline="30000" dirty="0" err="1" smtClean="0"/>
                  <a:t>-</a:t>
                </a:r>
                <a:r>
                  <a:rPr lang="fr-FR" dirty="0" smtClean="0"/>
                  <a:t> pairs</a:t>
                </a:r>
                <a:endParaRPr lang="fr-FR" dirty="0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3060700" y="3544113"/>
                <a:ext cx="24241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/>
                  <a:t>Beamstrahlung</a:t>
                </a:r>
                <a:r>
                  <a:rPr lang="fr-FR" dirty="0" smtClean="0"/>
                  <a:t> photons</a:t>
                </a:r>
                <a:endParaRPr lang="fr-FR" dirty="0"/>
              </a:p>
            </p:txBody>
          </p:sp>
        </p:grpSp>
        <p:sp>
          <p:nvSpPr>
            <p:cNvPr id="50" name="Rectangle 49"/>
            <p:cNvSpPr/>
            <p:nvPr/>
          </p:nvSpPr>
          <p:spPr>
            <a:xfrm>
              <a:off x="2019300" y="2833687"/>
              <a:ext cx="3978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dirty="0" smtClean="0"/>
                <a:t>e</a:t>
              </a:r>
              <a:r>
                <a:rPr lang="fr-FR" sz="2000" baseline="30000" dirty="0" smtClean="0"/>
                <a:t>+</a:t>
              </a:r>
              <a:endParaRPr lang="fr-FR" sz="20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90984" y="2863334"/>
              <a:ext cx="42351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dirty="0" err="1" smtClean="0"/>
                <a:t>e</a:t>
              </a:r>
              <a:r>
                <a:rPr lang="fr-FR" sz="2000" baseline="30000" dirty="0" err="1" smtClean="0"/>
                <a:t>-</a:t>
              </a:r>
              <a:r>
                <a:rPr lang="fr-FR" sz="2000" dirty="0" smtClean="0"/>
                <a:t> </a:t>
              </a:r>
              <a:endParaRPr lang="fr-FR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54" name="Connecteur droit 5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5" y="539391"/>
            <a:ext cx="3180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u="sng" dirty="0" smtClean="0"/>
              <a:t>Design for ATF2 LWS by G. Blair et al</a:t>
            </a:r>
            <a:endParaRPr lang="fr-FR" sz="1600" i="1" u="sng" dirty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333" y="1089617"/>
            <a:ext cx="7737179" cy="479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er 12"/>
          <p:cNvGrpSpPr/>
          <p:nvPr/>
        </p:nvGrpSpPr>
        <p:grpSpPr>
          <a:xfrm>
            <a:off x="1011977" y="5899038"/>
            <a:ext cx="6509251" cy="369332"/>
            <a:chOff x="1011971" y="5899038"/>
            <a:chExt cx="6509251" cy="369332"/>
          </a:xfrm>
        </p:grpSpPr>
        <p:sp>
          <p:nvSpPr>
            <p:cNvPr id="14" name="Flèche vers la droite 13"/>
            <p:cNvSpPr/>
            <p:nvPr/>
          </p:nvSpPr>
          <p:spPr>
            <a:xfrm>
              <a:off x="1011971" y="5996428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Text Box 62"/>
            <p:cNvSpPr txBox="1">
              <a:spLocks noChangeArrowheads="1"/>
            </p:cNvSpPr>
            <p:nvPr/>
          </p:nvSpPr>
          <p:spPr bwMode="auto">
            <a:xfrm>
              <a:off x="2020194" y="5899038"/>
              <a:ext cx="5501028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i="1" dirty="0" smtClean="0">
                  <a:latin typeface="Calibri"/>
                  <a:cs typeface="Calibri"/>
                </a:rPr>
                <a:t>GO to smaller wavelength to do better (green </a:t>
              </a:r>
              <a:r>
                <a:rPr lang="fr-FR" i="1" dirty="0" err="1" smtClean="0">
                  <a:latin typeface="Calibri"/>
                  <a:cs typeface="Calibri"/>
                  <a:sym typeface="Wingdings"/>
                </a:rPr>
                <a:t></a:t>
              </a:r>
              <a:r>
                <a:rPr lang="fr-FR" i="1" dirty="0" smtClean="0">
                  <a:latin typeface="Calibri"/>
                  <a:cs typeface="Calibri"/>
                  <a:sym typeface="Wingdings"/>
                </a:rPr>
                <a:t> UV</a:t>
              </a:r>
              <a:r>
                <a:rPr lang="en-US" i="1" dirty="0" smtClean="0">
                  <a:latin typeface="Calibri"/>
                  <a:cs typeface="Calibri"/>
                </a:rPr>
                <a:t>)</a:t>
              </a:r>
              <a:endParaRPr lang="en-US" i="1" dirty="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0" y="59266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At high energy, the Compton cross section gets smaller</a:t>
            </a:r>
          </a:p>
          <a:p>
            <a:endParaRPr lang="en-GB" dirty="0"/>
          </a:p>
        </p:txBody>
      </p:sp>
      <p:pic>
        <p:nvPicPr>
          <p:cNvPr id="31" name="Image 30" descr=":Contribution:Thibaut:Thomson_Compton_CS.PNG"/>
          <p:cNvPicPr/>
          <p:nvPr/>
        </p:nvPicPr>
        <p:blipFill>
          <a:blip r:embed="rId4"/>
          <a:srcRect t="7455" b="6772"/>
          <a:stretch>
            <a:fillRect/>
          </a:stretch>
        </p:blipFill>
        <p:spPr bwMode="auto">
          <a:xfrm>
            <a:off x="971550" y="748966"/>
            <a:ext cx="6168668" cy="4201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56"/>
          <p:cNvSpPr>
            <a:spLocks noChangeArrowheads="1"/>
          </p:cNvSpPr>
          <p:nvPr/>
        </p:nvSpPr>
        <p:spPr bwMode="auto">
          <a:xfrm>
            <a:off x="2235199" y="2193240"/>
            <a:ext cx="19699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sym typeface="Symbol" charset="2"/>
              </a:rPr>
              <a:t></a:t>
            </a:r>
            <a:r>
              <a:rPr lang="en-US" baseline="-25000" dirty="0">
                <a:sym typeface="Symbol" charset="2"/>
              </a:rPr>
              <a:t>0</a:t>
            </a:r>
            <a:r>
              <a:rPr lang="en-US" dirty="0">
                <a:sym typeface="Symbol" charset="2"/>
              </a:rPr>
              <a:t> = 6.65 10</a:t>
            </a:r>
            <a:r>
              <a:rPr lang="en-US" baseline="30000" dirty="0">
                <a:sym typeface="Symbol" charset="2"/>
              </a:rPr>
              <a:t>-24</a:t>
            </a:r>
            <a:r>
              <a:rPr lang="en-US" dirty="0">
                <a:sym typeface="Symbol" charset="2"/>
              </a:rPr>
              <a:t> c</a:t>
            </a:r>
            <a:r>
              <a:rPr lang="en-US" i="1" dirty="0">
                <a:sym typeface="Symbol" charset="2"/>
              </a:rPr>
              <a:t>m</a:t>
            </a:r>
            <a:r>
              <a:rPr lang="en-US" i="1" baseline="30000" dirty="0">
                <a:sym typeface="Symbol" charset="2"/>
              </a:rPr>
              <a:t>2</a:t>
            </a:r>
            <a:endParaRPr lang="en-US" dirty="0"/>
          </a:p>
        </p:txBody>
      </p:sp>
      <p:grpSp>
        <p:nvGrpSpPr>
          <p:cNvPr id="22" name="Grouper 21"/>
          <p:cNvGrpSpPr/>
          <p:nvPr/>
        </p:nvGrpSpPr>
        <p:grpSpPr>
          <a:xfrm>
            <a:off x="0" y="5176262"/>
            <a:ext cx="7663566" cy="646331"/>
            <a:chOff x="0" y="5091584"/>
            <a:chExt cx="7663566" cy="646331"/>
          </a:xfrm>
        </p:grpSpPr>
        <p:sp>
          <p:nvSpPr>
            <p:cNvPr id="15" name="Text Box 47"/>
            <p:cNvSpPr txBox="1">
              <a:spLocks noChangeArrowheads="1"/>
            </p:cNvSpPr>
            <p:nvPr/>
          </p:nvSpPr>
          <p:spPr bwMode="auto">
            <a:xfrm>
              <a:off x="0" y="5091584"/>
              <a:ext cx="518741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>
                <a:buFontTx/>
                <a:buChar char="•"/>
              </a:pPr>
              <a:r>
                <a:rPr lang="en-US" sz="1800" dirty="0"/>
                <a:t> The number of</a:t>
              </a:r>
              <a:r>
                <a:rPr lang="en-US" sz="1800" dirty="0" smtClean="0"/>
                <a:t> interaction produced is given by</a:t>
              </a:r>
            </a:p>
            <a:p>
              <a:pPr eaLnBrk="0" hangingPunct="0"/>
              <a:endParaRPr lang="en-US" sz="1800" dirty="0"/>
            </a:p>
          </p:txBody>
        </p:sp>
        <p:graphicFrame>
          <p:nvGraphicFramePr>
            <p:cNvPr id="16" name="Object 52"/>
            <p:cNvGraphicFramePr>
              <a:graphicFrameLocks noChangeAspect="1"/>
            </p:cNvGraphicFramePr>
            <p:nvPr/>
          </p:nvGraphicFramePr>
          <p:xfrm>
            <a:off x="4961641" y="5091584"/>
            <a:ext cx="2701925" cy="333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863" name="…quation" r:id="rId5" imgW="1435100" imgH="177800" progId="Equation.3">
                    <p:embed/>
                  </p:oleObj>
                </mc:Choice>
                <mc:Fallback>
                  <p:oleObj name="…quation" r:id="rId5" imgW="1435100" imgH="1778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1641" y="5091584"/>
                          <a:ext cx="2701925" cy="3333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er 17"/>
          <p:cNvGrpSpPr/>
          <p:nvPr/>
        </p:nvGrpSpPr>
        <p:grpSpPr>
          <a:xfrm>
            <a:off x="1576414" y="5899038"/>
            <a:ext cx="5563807" cy="369332"/>
            <a:chOff x="1011971" y="5899038"/>
            <a:chExt cx="5563807" cy="369332"/>
          </a:xfrm>
        </p:grpSpPr>
        <p:sp>
          <p:nvSpPr>
            <p:cNvPr id="19" name="Flèche vers la droite 18"/>
            <p:cNvSpPr/>
            <p:nvPr/>
          </p:nvSpPr>
          <p:spPr>
            <a:xfrm>
              <a:off x="1011971" y="5954095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Text Box 62"/>
            <p:cNvSpPr txBox="1">
              <a:spLocks noChangeArrowheads="1"/>
            </p:cNvSpPr>
            <p:nvPr/>
          </p:nvSpPr>
          <p:spPr bwMode="auto">
            <a:xfrm>
              <a:off x="2274192" y="5899038"/>
              <a:ext cx="4301586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i="1" dirty="0" smtClean="0">
                  <a:latin typeface="Calibri"/>
                  <a:cs typeface="Calibri"/>
                </a:rPr>
                <a:t>Increase the Laser Power (10MW and more)</a:t>
              </a:r>
              <a:endParaRPr lang="en-US" i="1" dirty="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5401" y="6550235"/>
            <a:ext cx="784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“Beam Instrumentation for Linear Collider” - 2</a:t>
            </a:r>
            <a:r>
              <a:rPr lang="en-US" sz="1400" i="1" baseline="30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nd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Ditanet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School on Beam diagnostic - Stockholm–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monitoring with Laser Wire Scanner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0" y="592668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 </a:t>
            </a:r>
            <a:r>
              <a:rPr lang="en-US" dirty="0" smtClean="0"/>
              <a:t>At high energy (&gt;10GeV) the detection system can be easily done either using the scattered photons or the scattered electrons</a:t>
            </a:r>
          </a:p>
          <a:p>
            <a:endParaRPr lang="en-GB" dirty="0"/>
          </a:p>
        </p:txBody>
      </p:sp>
      <p:pic>
        <p:nvPicPr>
          <p:cNvPr id="12" name="Image 11" descr=":Contribution:Thibaut:Cross_deg_electr_266nm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31" y="1185334"/>
            <a:ext cx="4083726" cy="492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119" y="2038109"/>
            <a:ext cx="4568825" cy="318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Now we treat in detail:</a:t>
            </a:r>
            <a:endParaRPr lang="en-US" sz="2800" dirty="0">
              <a:solidFill>
                <a:srgbClr val="3366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47" name="Connecteur droit 14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ZoneTexte 116"/>
          <p:cNvSpPr txBox="1"/>
          <p:nvPr/>
        </p:nvSpPr>
        <p:spPr>
          <a:xfrm>
            <a:off x="491450" y="1154244"/>
            <a:ext cx="7960672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- 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Measurement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of nm beam positions</a:t>
            </a:r>
          </a:p>
          <a:p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Measurement of um transverse beam sizes</a:t>
            </a:r>
          </a:p>
          <a:p>
            <a:r>
              <a:rPr lang="en-US" sz="3200" dirty="0">
                <a:solidFill>
                  <a:srgbClr val="0066FF"/>
                </a:solidFill>
              </a:rPr>
              <a:t>- Measurement of </a:t>
            </a:r>
            <a:r>
              <a:rPr lang="en-US" sz="3200" dirty="0" err="1">
                <a:solidFill>
                  <a:srgbClr val="0066FF"/>
                </a:solidFill>
              </a:rPr>
              <a:t>fs</a:t>
            </a:r>
            <a:r>
              <a:rPr lang="en-US" sz="3200" dirty="0">
                <a:solidFill>
                  <a:srgbClr val="0066FF"/>
                </a:solidFill>
              </a:rPr>
              <a:t>-scale long profiles</a:t>
            </a:r>
            <a:br>
              <a:rPr lang="en-US" sz="3200" dirty="0">
                <a:solidFill>
                  <a:srgbClr val="0066FF"/>
                </a:solidFill>
              </a:rPr>
            </a:br>
            <a:r>
              <a:rPr lang="en-US" sz="3200" dirty="0">
                <a:solidFill>
                  <a:srgbClr val="0066FF"/>
                </a:solidFill>
              </a:rPr>
              <a:t>- 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Beam synchronization at the </a:t>
            </a:r>
            <a:r>
              <a:rPr lang="en-US" sz="32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fs</a:t>
            </a: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-scale</a:t>
            </a:r>
            <a:b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 Keeping the beams in 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collision (IP feedback)</a:t>
            </a:r>
            <a:endParaRPr lang="en-US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Group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11095"/>
              </p:ext>
            </p:extLst>
          </p:nvPr>
        </p:nvGraphicFramePr>
        <p:xfrm>
          <a:off x="1461886" y="4434840"/>
          <a:ext cx="6019800" cy="1687200"/>
        </p:xfrm>
        <a:graphic>
          <a:graphicData uri="http://schemas.openxmlformats.org/drawingml/2006/table">
            <a:tbl>
              <a:tblPr/>
              <a:tblGrid>
                <a:gridCol w="2260600"/>
                <a:gridCol w="1152013"/>
                <a:gridCol w="1152013"/>
                <a:gridCol w="727587"/>
                <a:gridCol w="727587"/>
              </a:tblGrid>
              <a:tr h="0">
                <a:tc>
                  <a:txBody>
                    <a:bodyPr/>
                    <a:lstStyle/>
                    <a:p>
                      <a:pPr marL="2317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ILC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CLIC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linac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XFEL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LCLS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Beam Energy (GeV)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250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1500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20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15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Linac RF Frequency 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GHz)</a:t>
                      </a:r>
                      <a:endParaRPr kumimoji="0" 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1.3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pitchFamily="-111" charset="-128"/>
                        <a:cs typeface="Calibri"/>
                      </a:endParaRP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12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1.3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2.856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Bunch charge (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nC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)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3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0.6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1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Bunch Length (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fs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)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700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 150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80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ＭＳ Ｐゴシック" pitchFamily="-111" charset="-128"/>
                          <a:cs typeface="Calibri"/>
                        </a:rPr>
                        <a:t>73</a:t>
                      </a:r>
                    </a:p>
                  </a:txBody>
                  <a:tcPr marL="36000" marR="36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75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Short bunch length measurements</a:t>
            </a:r>
          </a:p>
        </p:txBody>
      </p:sp>
      <p:cxnSp>
        <p:nvCxnSpPr>
          <p:cNvPr id="22" name="Connecteur droit 2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928688" y="1528763"/>
            <a:ext cx="1907895" cy="400110"/>
          </a:xfrm>
          <a:prstGeom prst="rect">
            <a:avLst/>
          </a:prstGeom>
          <a:solidFill>
            <a:srgbClr val="2D2D8A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Optical Method</a:t>
            </a: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5343525" y="1528763"/>
            <a:ext cx="3432350" cy="400110"/>
          </a:xfrm>
          <a:prstGeom prst="rect">
            <a:avLst/>
          </a:prstGeom>
          <a:solidFill>
            <a:srgbClr val="2D2D8A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Bunch Frequency Spectrum </a:t>
            </a:r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1072042" y="4457700"/>
            <a:ext cx="2053767" cy="400110"/>
          </a:xfrm>
          <a:prstGeom prst="rect">
            <a:avLst/>
          </a:prstGeom>
          <a:solidFill>
            <a:srgbClr val="2D2D8A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RF</a:t>
            </a:r>
            <a:r>
              <a:rPr lang="en-US" sz="2000" dirty="0" smtClean="0">
                <a:solidFill>
                  <a:srgbClr val="FFFFFF"/>
                </a:solidFill>
              </a:rPr>
              <a:t> manipulation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5270500" y="4457700"/>
            <a:ext cx="3547766" cy="400110"/>
          </a:xfrm>
          <a:prstGeom prst="rect">
            <a:avLst/>
          </a:prstGeom>
          <a:solidFill>
            <a:srgbClr val="2D2D8A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FFFF"/>
                </a:solidFill>
              </a:rPr>
              <a:t>Laser-based beam diagnostic</a:t>
            </a:r>
          </a:p>
        </p:txBody>
      </p:sp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357189" y="2000250"/>
            <a:ext cx="3143250" cy="1200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AutoNum type="arabicPeriod"/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 Produce visible light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AutoNum type="arabicPeriod"/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Analyse the light pulse using dedicated instruments</a:t>
            </a:r>
          </a:p>
        </p:txBody>
      </p:sp>
      <p:sp>
        <p:nvSpPr>
          <p:cNvPr id="26" name="TextBox 16"/>
          <p:cNvSpPr txBox="1">
            <a:spLocks noChangeArrowheads="1"/>
          </p:cNvSpPr>
          <p:nvPr/>
        </p:nvSpPr>
        <p:spPr bwMode="auto">
          <a:xfrm>
            <a:off x="571506" y="4857762"/>
            <a:ext cx="3000375" cy="923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Use RF</a:t>
            </a:r>
            <a:r>
              <a:rPr lang="en-US" dirty="0" smtClean="0">
                <a:solidFill>
                  <a:srgbClr val="000000"/>
                </a:solidFill>
                <a:latin typeface="Comic Sans MS" pitchFamily="-112" charset="0"/>
              </a:rPr>
              <a:t> techniques </a:t>
            </a: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to convert time information into spatial information</a:t>
            </a: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5500688" y="2000262"/>
            <a:ext cx="3143250" cy="923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The shorter the bunches, the broader the bunch frequency spectrum</a:t>
            </a:r>
          </a:p>
        </p:txBody>
      </p:sp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5429255" y="4933962"/>
            <a:ext cx="3143250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Using short laser pulses and sampling techniques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00406" y="773668"/>
            <a:ext cx="239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Radiative techniques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21" name="Connecteur droit 20"/>
          <p:cNvCxnSpPr>
            <a:stCxn id="15" idx="2"/>
            <a:endCxn id="17" idx="0"/>
          </p:cNvCxnSpPr>
          <p:nvPr/>
        </p:nvCxnSpPr>
        <p:spPr>
          <a:xfrm flipH="1">
            <a:off x="1882636" y="1143000"/>
            <a:ext cx="2516977" cy="3857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stCxn id="15" idx="2"/>
            <a:endCxn id="18" idx="0"/>
          </p:cNvCxnSpPr>
          <p:nvPr/>
        </p:nvCxnSpPr>
        <p:spPr>
          <a:xfrm>
            <a:off x="4399613" y="1143000"/>
            <a:ext cx="2660087" cy="3857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814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231775" y="1295412"/>
            <a:ext cx="8680450" cy="42465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1- Longitudinal Profile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		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  <a:sym typeface="Wingdings" pitchFamily="-112" charset="2"/>
              </a:rPr>
              <a:t>		</a:t>
            </a: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RMS or FWHM values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>
              <a:solidFill>
                <a:srgbClr val="000000"/>
              </a:solidFill>
              <a:latin typeface="Comic Sans MS" pitchFamily="-112" charset="0"/>
            </a:endParaRPr>
          </a:p>
          <a:p>
            <a:pPr lvl="2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i="1">
                <a:solidFill>
                  <a:srgbClr val="000000"/>
                </a:solidFill>
                <a:latin typeface="Comic Sans MS" pitchFamily="-112" charset="0"/>
              </a:rPr>
              <a:t> More precise information on the beam characteristic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2- Single shot measurements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 	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  <a:sym typeface="Wingdings" pitchFamily="-112" charset="2"/>
              </a:rPr>
              <a:t>	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 	</a:t>
            </a: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Sampling measurements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>
              <a:solidFill>
                <a:srgbClr val="FF0000"/>
              </a:solidFill>
              <a:latin typeface="Comic Sans MS" pitchFamily="-112" charset="0"/>
            </a:endParaRPr>
          </a:p>
          <a:p>
            <a:pPr lvl="2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 </a:t>
            </a:r>
            <a:r>
              <a:rPr lang="en-US" i="1">
                <a:solidFill>
                  <a:srgbClr val="FF0000"/>
                </a:solidFill>
                <a:latin typeface="Comic Sans MS" pitchFamily="-112" charset="0"/>
              </a:rPr>
              <a:t>Do not care about the beam reproducibility </a:t>
            </a:r>
          </a:p>
          <a:p>
            <a:pPr lvl="2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i="1">
                <a:solidFill>
                  <a:srgbClr val="FF0000"/>
                </a:solidFill>
                <a:latin typeface="Comic Sans MS" pitchFamily="-112" charset="0"/>
              </a:rPr>
              <a:t> No additional problem due to timing jitter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i="1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3- Non interceptive		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  <a:sym typeface="Wingdings" pitchFamily="-112" charset="2"/>
              </a:rPr>
              <a:t>	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 	Destructive Devices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mic Sans MS" pitchFamily="-112" charset="0"/>
            </a:endParaRPr>
          </a:p>
          <a:p>
            <a:pPr lvl="2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i="1">
                <a:solidFill>
                  <a:srgbClr val="FF0000"/>
                </a:solidFill>
                <a:latin typeface="Comic Sans MS" pitchFamily="-112" charset="0"/>
              </a:rPr>
              <a:t>Can be used for beam study and beam control for on-line monitoring</a:t>
            </a:r>
          </a:p>
          <a:p>
            <a:pPr lvl="2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i="1">
                <a:solidFill>
                  <a:srgbClr val="FF0000"/>
                </a:solidFill>
                <a:latin typeface="Comic Sans MS" pitchFamily="-112" charset="0"/>
              </a:rPr>
              <a:t> Beam Power : No risk of damage by the beam itself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	</a:t>
            </a:r>
            <a:endParaRPr lang="en-US" i="1">
              <a:solidFill>
                <a:srgbClr val="000000"/>
              </a:solidFill>
              <a:latin typeface="Comic Sans MS" pitchFamily="-112" charset="0"/>
            </a:endParaRPr>
          </a:p>
        </p:txBody>
      </p:sp>
      <p:pic>
        <p:nvPicPr>
          <p:cNvPr id="33795" name="Picture 6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7113" y="1490663"/>
            <a:ext cx="334962" cy="3603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3796" name="Text Box 7"/>
          <p:cNvSpPr txBox="1">
            <a:spLocks noChangeArrowheads="1"/>
          </p:cNvSpPr>
          <p:nvPr/>
        </p:nvSpPr>
        <p:spPr bwMode="auto">
          <a:xfrm>
            <a:off x="5295900" y="1474789"/>
            <a:ext cx="324128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0066FF"/>
                </a:solidFill>
                <a:latin typeface="Symbol" pitchFamily="-112" charset="2"/>
              </a:rPr>
              <a:t>s</a:t>
            </a:r>
          </a:p>
        </p:txBody>
      </p:sp>
      <p:pic>
        <p:nvPicPr>
          <p:cNvPr id="33797" name="Picture 8" descr="fjdpnx21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2656" y="3925889"/>
            <a:ext cx="492125" cy="5032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3798" name="Picture 9" descr="hgax_cij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5900" y="3997325"/>
            <a:ext cx="279400" cy="4762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33799" name="Text Box 10"/>
          <p:cNvSpPr txBox="1">
            <a:spLocks noChangeArrowheads="1"/>
          </p:cNvSpPr>
          <p:nvPr/>
        </p:nvSpPr>
        <p:spPr bwMode="auto">
          <a:xfrm>
            <a:off x="3567113" y="2574925"/>
            <a:ext cx="28886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</p:txBody>
      </p:sp>
      <p:sp>
        <p:nvSpPr>
          <p:cNvPr id="33800" name="Text Box 11"/>
          <p:cNvSpPr txBox="1">
            <a:spLocks noChangeArrowheads="1"/>
          </p:cNvSpPr>
          <p:nvPr/>
        </p:nvSpPr>
        <p:spPr bwMode="auto">
          <a:xfrm>
            <a:off x="5295900" y="2574925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n!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214438" y="0"/>
            <a:ext cx="680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Beam instrumentation</a:t>
            </a:r>
          </a:p>
        </p:txBody>
      </p:sp>
      <p:cxnSp>
        <p:nvCxnSpPr>
          <p:cNvPr id="22" name="Connecteur droit 2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62530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0"/>
          <p:cNvSpPr txBox="1">
            <a:spLocks noChangeArrowheads="1"/>
          </p:cNvSpPr>
          <p:nvPr/>
        </p:nvSpPr>
        <p:spPr bwMode="auto">
          <a:xfrm>
            <a:off x="1692281" y="1700217"/>
            <a:ext cx="5400675" cy="701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mic Sans MS" pitchFamily="-112" charset="0"/>
              </a:rPr>
              <a:t>Can we do non intercepting, single shot, beam profile measurement in an easy way ?</a:t>
            </a:r>
          </a:p>
        </p:txBody>
      </p:sp>
      <p:pic>
        <p:nvPicPr>
          <p:cNvPr id="36867" name="Picture 12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7063" y="2924175"/>
            <a:ext cx="1008062" cy="10096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6868" name="Picture 13" descr="fjdpnx21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3994" y="2925763"/>
            <a:ext cx="985837" cy="10080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6869" name="Text Box 14"/>
          <p:cNvSpPr txBox="1">
            <a:spLocks noChangeArrowheads="1"/>
          </p:cNvSpPr>
          <p:nvPr/>
        </p:nvSpPr>
        <p:spPr bwMode="auto">
          <a:xfrm>
            <a:off x="2925763" y="2924175"/>
            <a:ext cx="1008062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0000"/>
              </a:solidFill>
              <a:latin typeface="Comic Sans MS" pitchFamily="-112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36870" name="Text Box 15"/>
          <p:cNvSpPr txBox="1">
            <a:spLocks noChangeArrowheads="1"/>
          </p:cNvSpPr>
          <p:nvPr/>
        </p:nvSpPr>
        <p:spPr bwMode="auto">
          <a:xfrm>
            <a:off x="2493963" y="3213107"/>
            <a:ext cx="3321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mic Sans MS" pitchFamily="-112" charset="0"/>
              </a:rPr>
              <a:t>+</a:t>
            </a:r>
          </a:p>
        </p:txBody>
      </p:sp>
      <p:sp>
        <p:nvSpPr>
          <p:cNvPr id="36871" name="Text Box 16"/>
          <p:cNvSpPr txBox="1">
            <a:spLocks noChangeArrowheads="1"/>
          </p:cNvSpPr>
          <p:nvPr/>
        </p:nvSpPr>
        <p:spPr bwMode="auto">
          <a:xfrm>
            <a:off x="4005266" y="3213107"/>
            <a:ext cx="3321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mic Sans MS" pitchFamily="-112" charset="0"/>
              </a:rPr>
              <a:t>+</a:t>
            </a:r>
          </a:p>
        </p:txBody>
      </p:sp>
      <p:pic>
        <p:nvPicPr>
          <p:cNvPr id="36872" name="Picture 18" descr="sing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9954" y="2924175"/>
            <a:ext cx="1011238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6873" name="Text Box 19"/>
          <p:cNvSpPr txBox="1">
            <a:spLocks noChangeArrowheads="1"/>
          </p:cNvSpPr>
          <p:nvPr/>
        </p:nvSpPr>
        <p:spPr bwMode="auto">
          <a:xfrm>
            <a:off x="5500688" y="3214691"/>
            <a:ext cx="341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mic Sans MS" pitchFamily="-112" charset="0"/>
              </a:rPr>
              <a:t>=</a:t>
            </a:r>
          </a:p>
        </p:txBody>
      </p:sp>
      <p:sp>
        <p:nvSpPr>
          <p:cNvPr id="36874" name="Text Box 22"/>
          <p:cNvSpPr txBox="1">
            <a:spLocks noChangeArrowheads="1"/>
          </p:cNvSpPr>
          <p:nvPr/>
        </p:nvSpPr>
        <p:spPr bwMode="auto">
          <a:xfrm>
            <a:off x="2700338" y="5661026"/>
            <a:ext cx="37096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>
                <a:solidFill>
                  <a:srgbClr val="FF0000"/>
                </a:solidFill>
                <a:latin typeface="Comic Sans MS" pitchFamily="-112" charset="0"/>
              </a:rPr>
              <a:t>All in red  </a:t>
            </a:r>
            <a:r>
              <a:rPr lang="en-US" sz="2000" i="1">
                <a:solidFill>
                  <a:srgbClr val="FF0000"/>
                </a:solidFill>
                <a:latin typeface="Comic Sans MS" pitchFamily="-112" charset="0"/>
                <a:sym typeface="Wingdings" pitchFamily="-112" charset="2"/>
              </a:rPr>
              <a:t> ‘perfect system’</a:t>
            </a:r>
            <a:endParaRPr lang="en-US" sz="2000" i="1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Beam instrumentation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2640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447806" y="2667000"/>
            <a:ext cx="6248400" cy="156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err="1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Radiative</a:t>
            </a:r>
            <a:r>
              <a:rPr lang="en-US" sz="40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 techniques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‘Convert particles into photons’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grpSp>
        <p:nvGrpSpPr>
          <p:cNvPr id="3" name="Grouper 4"/>
          <p:cNvGrpSpPr/>
          <p:nvPr/>
        </p:nvGrpSpPr>
        <p:grpSpPr>
          <a:xfrm>
            <a:off x="0" y="6551625"/>
            <a:ext cx="9144000" cy="306387"/>
            <a:chOff x="0" y="6551613"/>
            <a:chExt cx="9144000" cy="306387"/>
          </a:xfrm>
        </p:grpSpPr>
        <p:cxnSp>
          <p:nvCxnSpPr>
            <p:cNvPr id="6" name="Connecteur droit 5"/>
            <p:cNvCxnSpPr/>
            <p:nvPr/>
          </p:nvCxnSpPr>
          <p:spPr>
            <a:xfrm>
              <a:off x="0" y="6551613"/>
              <a:ext cx="9144000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0" y="6553200"/>
              <a:ext cx="9715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T. Lefevre</a:t>
              </a:r>
            </a:p>
          </p:txBody>
        </p:sp>
      </p:grp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Chios–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1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1"/>
          <p:cNvGraphicFramePr>
            <a:graphicFrameLocks noChangeAspect="1"/>
          </p:cNvGraphicFramePr>
          <p:nvPr/>
        </p:nvGraphicFramePr>
        <p:xfrm>
          <a:off x="6248400" y="1905000"/>
          <a:ext cx="2819400" cy="697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066" name="Equation" r:id="rId3" imgW="2120760" imgH="482400" progId="Equation.3">
                  <p:embed/>
                </p:oleObj>
              </mc:Choice>
              <mc:Fallback>
                <p:oleObj name="Equation" r:id="rId3" imgW="2120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05000"/>
                        <a:ext cx="2819400" cy="69700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17649"/>
            <a:ext cx="6948488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3048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Coherent / Incoherent </a:t>
            </a: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Radiation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533412"/>
            <a:ext cx="891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r>
              <a:rPr lang="en-US" i="1" dirty="0" smtClean="0">
                <a:solidFill>
                  <a:srgbClr val="000000"/>
                </a:solidFill>
                <a:latin typeface="Comic Sans MS" pitchFamily="-112" charset="0"/>
              </a:rPr>
              <a:t>At wavelength much shorter than the bunch length, the radiation is emitted incoherently because each electron emits its radiation independently from the others without a defined phase relation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i="1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i="1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i="1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i="1" dirty="0" smtClean="0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8" name="Grouper 13"/>
          <p:cNvGrpSpPr/>
          <p:nvPr/>
        </p:nvGrpSpPr>
        <p:grpSpPr>
          <a:xfrm>
            <a:off x="6" y="2590800"/>
            <a:ext cx="8988425" cy="3886200"/>
            <a:chOff x="0" y="2667000"/>
            <a:chExt cx="8988425" cy="3886200"/>
          </a:xfrm>
        </p:grpSpPr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4433887"/>
              <a:ext cx="5978525" cy="211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5" name="Object 14"/>
            <p:cNvGraphicFramePr>
              <a:graphicFrameLocks noChangeAspect="1"/>
            </p:cNvGraphicFramePr>
            <p:nvPr/>
          </p:nvGraphicFramePr>
          <p:xfrm>
            <a:off x="5556620" y="5638799"/>
            <a:ext cx="3431805" cy="758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8067" name="…quation" r:id="rId7" imgW="2184120" imgH="482400" progId="Equation.3">
                    <p:embed/>
                  </p:oleObj>
                </mc:Choice>
                <mc:Fallback>
                  <p:oleObj name="…quation" r:id="rId7" imgW="218412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620" y="5638799"/>
                          <a:ext cx="3431805" cy="75882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11"/>
            <p:cNvSpPr/>
            <p:nvPr/>
          </p:nvSpPr>
          <p:spPr>
            <a:xfrm>
              <a:off x="0" y="2667000"/>
              <a:ext cx="8839200" cy="17543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-112" charset="0"/>
                <a:buChar char="•"/>
              </a:pPr>
              <a:endParaRPr lang="en-US" i="1" dirty="0" smtClean="0">
                <a:solidFill>
                  <a:srgbClr val="000000"/>
                </a:solidFill>
                <a:latin typeface="Comic Sans MS" pitchFamily="-112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i="1" dirty="0" smtClean="0">
                <a:solidFill>
                  <a:srgbClr val="000000"/>
                </a:solidFill>
                <a:latin typeface="Comic Sans MS" pitchFamily="-112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i="1" dirty="0" smtClean="0">
                <a:solidFill>
                  <a:srgbClr val="000000"/>
                </a:solidFill>
                <a:latin typeface="Comic Sans MS" pitchFamily="-112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-112" charset="0"/>
                <a:buChar char="•"/>
              </a:pPr>
              <a:r>
                <a:rPr lang="en-US" i="1" dirty="0" smtClean="0">
                  <a:solidFill>
                    <a:srgbClr val="000000"/>
                  </a:solidFill>
                  <a:latin typeface="Comic Sans MS" pitchFamily="-112" charset="0"/>
                </a:rPr>
                <a:t> A coherent enhancement occurs at wavelengths which are equal to or longer than the bunch length, where fixed phase relations are existing, resulting in the temporal coherence of the radiation</a:t>
              </a:r>
              <a:endParaRPr lang="en-US" i="1" dirty="0">
                <a:solidFill>
                  <a:srgbClr val="000000"/>
                </a:solidFill>
                <a:latin typeface="Comic Sans MS" pitchFamily="-112" charset="0"/>
                <a:sym typeface="Symbol" pitchFamily="-112" charset="2"/>
              </a:endParaRPr>
            </a:p>
          </p:txBody>
        </p:sp>
      </p:grpSp>
      <p:cxnSp>
        <p:nvCxnSpPr>
          <p:cNvPr id="18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70841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1781181" y="1501775"/>
          <a:ext cx="59420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090" name="…quation" r:id="rId3" imgW="2070100" imgH="228600" progId="Equation.3">
                  <p:embed/>
                </p:oleObj>
              </mc:Choice>
              <mc:Fallback>
                <p:oleObj name="…quation" r:id="rId3" imgW="2070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181" y="1501775"/>
                        <a:ext cx="5942013" cy="6556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87488" y="2586335"/>
            <a:ext cx="6172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None/>
            </a:pP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S(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)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 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	–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radiation spectrum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None/>
            </a:pPr>
            <a:r>
              <a:rPr lang="en-US" sz="2400" i="1" dirty="0" err="1" smtClean="0">
                <a:solidFill>
                  <a:srgbClr val="000000"/>
                </a:solidFill>
                <a:latin typeface="Times New Roman" pitchFamily="-108" charset="0"/>
              </a:rPr>
              <a:t>S</a:t>
            </a:r>
            <a:r>
              <a:rPr lang="en-US" sz="2400" i="1" baseline="-25000" dirty="0" err="1">
                <a:solidFill>
                  <a:srgbClr val="000000"/>
                </a:solidFill>
                <a:latin typeface="Times New Roman" pitchFamily="-108" charset="0"/>
              </a:rPr>
              <a:t>p</a:t>
            </a:r>
            <a:r>
              <a:rPr lang="en-US" sz="2400" i="1" dirty="0" err="1" smtClean="0">
                <a:solidFill>
                  <a:srgbClr val="000000"/>
                </a:solidFill>
                <a:latin typeface="Times New Roman" pitchFamily="-108" charset="0"/>
              </a:rPr>
              <a:t>(</a:t>
            </a:r>
            <a:r>
              <a:rPr lang="en-US" sz="2400" i="1" dirty="0" err="1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-108" charset="0"/>
              </a:rPr>
              <a:t>)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	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– single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 particle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spectrum 	</a:t>
            </a:r>
            <a:endParaRPr lang="ru-RU" sz="2400" dirty="0">
              <a:solidFill>
                <a:srgbClr val="009900"/>
              </a:solidFill>
              <a:latin typeface="Times New Roman" pitchFamily="-10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None/>
            </a:pP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 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	–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number of electrons in a bunch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None/>
            </a:pP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F(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)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  	–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longitudinal bunch form factor </a:t>
            </a:r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2971804" y="4343400"/>
          <a:ext cx="278447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091" name="…quation" r:id="rId5" imgW="1434960" imgH="533160" progId="Equation.3">
                  <p:embed/>
                </p:oleObj>
              </mc:Choice>
              <mc:Fallback>
                <p:oleObj name="…quation" r:id="rId5" imgW="14349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4" y="4343400"/>
                        <a:ext cx="2784475" cy="10350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066800" y="5481947"/>
            <a:ext cx="6553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None/>
            </a:pPr>
            <a:r>
              <a:rPr lang="en-US" sz="2400" i="1" dirty="0" err="1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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Times New Roman" pitchFamily="-108" charset="0"/>
              </a:rPr>
              <a:t>(</a:t>
            </a:r>
            <a:r>
              <a:rPr lang="en-US" sz="2400" i="1" dirty="0" err="1" smtClean="0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s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)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–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Longitudinal particle distribution in</a:t>
            </a:r>
            <a:r>
              <a:rPr lang="en-US" sz="2400" dirty="0" smtClean="0">
                <a:solidFill>
                  <a:srgbClr val="009900"/>
                </a:solidFill>
                <a:latin typeface="Times New Roman" pitchFamily="-108" charset="0"/>
              </a:rPr>
              <a:t> a </a:t>
            </a:r>
            <a:r>
              <a:rPr lang="en-US" sz="2400" dirty="0">
                <a:solidFill>
                  <a:srgbClr val="009900"/>
                </a:solidFill>
                <a:latin typeface="Times New Roman" pitchFamily="-108" charset="0"/>
              </a:rPr>
              <a:t>bunch 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048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Radiation Spectrum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533412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667005" y="7620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 smtClean="0">
                <a:solidFill>
                  <a:srgbClr val="000000"/>
                </a:solidFill>
                <a:latin typeface="Comic Sans MS" pitchFamily="-112" charset="0"/>
              </a:rPr>
              <a:t>Incoherent</a:t>
            </a: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omic Sans MS" pitchFamily="-112" charset="0"/>
              </a:rPr>
              <a:t>term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465422" y="762000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 smtClean="0">
                <a:solidFill>
                  <a:srgbClr val="000000"/>
                </a:solidFill>
                <a:latin typeface="Comic Sans MS" pitchFamily="-112" charset="0"/>
              </a:rPr>
              <a:t>Coherent</a:t>
            </a: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omic Sans MS" pitchFamily="-112" charset="0"/>
              </a:rPr>
              <a:t>term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rot="16200000" flipH="1">
            <a:off x="4038600" y="1143006"/>
            <a:ext cx="3048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5400000">
            <a:off x="6667500" y="1257300"/>
            <a:ext cx="3048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6162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 size for minimizing </a:t>
            </a:r>
            <a:r>
              <a:rPr lang="en-US" sz="2800" dirty="0" err="1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beamstrahlung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736601" y="1139308"/>
            <a:ext cx="29564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2000" u="sng" dirty="0" err="1">
                <a:solidFill>
                  <a:srgbClr val="141496"/>
                </a:solidFill>
                <a:latin typeface="Calibri"/>
                <a:cs typeface="Calibri"/>
              </a:rPr>
              <a:t>rms</a:t>
            </a:r>
            <a:r>
              <a:rPr lang="en-GB" sz="2000" u="sng" dirty="0">
                <a:solidFill>
                  <a:srgbClr val="141496"/>
                </a:solidFill>
                <a:latin typeface="Calibri"/>
                <a:cs typeface="Calibri"/>
              </a:rPr>
              <a:t> relative energy loss 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2000" u="sng" dirty="0">
                <a:solidFill>
                  <a:srgbClr val="141496"/>
                </a:solidFill>
                <a:latin typeface="Calibri"/>
                <a:cs typeface="Calibri"/>
              </a:rPr>
              <a:t>induced</a:t>
            </a:r>
            <a:r>
              <a:rPr lang="en-GB" sz="2000" u="sng" dirty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000" u="sng" dirty="0">
                <a:solidFill>
                  <a:srgbClr val="141496"/>
                </a:solidFill>
                <a:latin typeface="Calibri"/>
                <a:cs typeface="Calibri"/>
              </a:rPr>
              <a:t>by </a:t>
            </a:r>
            <a:r>
              <a:rPr lang="en-GB" sz="2000" u="sng" dirty="0" err="1">
                <a:solidFill>
                  <a:srgbClr val="CC3300"/>
                </a:solidFill>
                <a:latin typeface="Calibri"/>
                <a:cs typeface="Calibri"/>
              </a:rPr>
              <a:t>Beamstrahlung</a:t>
            </a:r>
            <a:endParaRPr lang="en-GB" sz="2000" u="sng" dirty="0">
              <a:solidFill>
                <a:srgbClr val="CC3300"/>
              </a:solidFill>
              <a:latin typeface="Calibri"/>
              <a:cs typeface="Calibri"/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84213" y="2391833"/>
            <a:ext cx="7329487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we would like to make</a:t>
            </a:r>
            <a:r>
              <a:rPr lang="en-GB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400" dirty="0">
                <a:solidFill>
                  <a:srgbClr val="CC3300"/>
                </a:solidFill>
                <a:latin typeface="Calibri"/>
                <a:cs typeface="Calibri"/>
              </a:rPr>
              <a:t>(</a:t>
            </a:r>
            <a:r>
              <a:rPr lang="en-GB" sz="2400" i="1" dirty="0" err="1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>
                <a:solidFill>
                  <a:srgbClr val="CC3300"/>
                </a:solidFill>
                <a:latin typeface="Calibri"/>
                <a:cs typeface="Calibri"/>
              </a:rPr>
              <a:t>x</a:t>
            </a:r>
            <a:r>
              <a:rPr lang="en-GB" sz="2400" i="1" baseline="-250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i="1" dirty="0" err="1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 smtClean="0">
                <a:solidFill>
                  <a:srgbClr val="CC3300"/>
                </a:solidFill>
                <a:latin typeface="Calibri"/>
                <a:cs typeface="Calibri"/>
              </a:rPr>
              <a:t>y</a:t>
            </a:r>
            <a:r>
              <a:rPr lang="en-GB" sz="2400" dirty="0">
                <a:solidFill>
                  <a:srgbClr val="CC3300"/>
                </a:solidFill>
                <a:latin typeface="Calibri"/>
                <a:cs typeface="Calibri"/>
              </a:rPr>
              <a:t>)</a:t>
            </a:r>
            <a:r>
              <a:rPr lang="en-GB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CC3300"/>
                </a:solidFill>
                <a:latin typeface="Calibri"/>
                <a:cs typeface="Calibri"/>
              </a:rPr>
              <a:t>small</a:t>
            </a:r>
            <a:r>
              <a:rPr lang="en-GB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to maximise luminosity</a:t>
            </a:r>
          </a:p>
          <a:p>
            <a:pPr defTabSz="91440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and keep</a:t>
            </a:r>
            <a:r>
              <a:rPr lang="en-GB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400" dirty="0" smtClean="0">
                <a:solidFill>
                  <a:srgbClr val="CC3300"/>
                </a:solidFill>
                <a:latin typeface="Calibri"/>
                <a:cs typeface="Calibri"/>
              </a:rPr>
              <a:t>(</a:t>
            </a:r>
            <a:r>
              <a:rPr lang="en-GB" sz="2400" i="1" dirty="0" err="1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 smtClean="0">
                <a:solidFill>
                  <a:srgbClr val="CC3300"/>
                </a:solidFill>
                <a:latin typeface="Calibri"/>
                <a:cs typeface="Calibri"/>
              </a:rPr>
              <a:t>x</a:t>
            </a:r>
            <a:r>
              <a:rPr lang="en-GB" sz="2400" i="1" baseline="-250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i="1" dirty="0" smtClean="0">
                <a:solidFill>
                  <a:srgbClr val="CC3300"/>
                </a:solidFill>
                <a:latin typeface="Calibri"/>
                <a:cs typeface="Calibri"/>
              </a:rPr>
              <a:t>+ </a:t>
            </a:r>
            <a:r>
              <a:rPr lang="en-GB" sz="2400" i="1" dirty="0" err="1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 smtClean="0">
                <a:solidFill>
                  <a:srgbClr val="CC3300"/>
                </a:solidFill>
                <a:latin typeface="Calibri"/>
                <a:cs typeface="Calibri"/>
              </a:rPr>
              <a:t>y</a:t>
            </a:r>
            <a:r>
              <a:rPr lang="en-GB" sz="2400" dirty="0" smtClean="0">
                <a:solidFill>
                  <a:srgbClr val="CC3300"/>
                </a:solidFill>
                <a:latin typeface="Calibri"/>
                <a:cs typeface="Calibri"/>
              </a:rPr>
              <a:t>)</a:t>
            </a:r>
            <a:r>
              <a:rPr lang="en-GB" sz="24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CC3300"/>
                </a:solidFill>
                <a:latin typeface="Calibri"/>
                <a:cs typeface="Calibri"/>
              </a:rPr>
              <a:t>large</a:t>
            </a: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 to reduce</a:t>
            </a:r>
            <a:r>
              <a:rPr lang="en-GB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sz="2400" i="1" dirty="0" err="1">
                <a:solidFill>
                  <a:srgbClr val="141496"/>
                </a:solidFill>
                <a:latin typeface="Symbol" charset="2"/>
                <a:cs typeface="Symbol" charset="2"/>
              </a:rPr>
              <a:t>d</a:t>
            </a:r>
            <a:r>
              <a:rPr lang="en-GB" sz="2400" i="1" baseline="-25000" dirty="0" err="1">
                <a:solidFill>
                  <a:srgbClr val="141496"/>
                </a:solidFill>
                <a:latin typeface="Calibri"/>
                <a:cs typeface="Calibri"/>
              </a:rPr>
              <a:t>SB</a:t>
            </a:r>
            <a:endParaRPr lang="en-GB" sz="2400" baseline="-25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685800" y="4394211"/>
            <a:ext cx="7918450" cy="1280351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6700" indent="-266700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2000" b="1" u="sng" dirty="0">
                <a:solidFill>
                  <a:srgbClr val="3366FF"/>
                </a:solidFill>
                <a:latin typeface="Calibri"/>
                <a:cs typeface="Calibri"/>
              </a:rPr>
              <a:t>Rule</a:t>
            </a:r>
            <a:r>
              <a:rPr lang="en-GB" sz="2000" u="sng" dirty="0">
                <a:solidFill>
                  <a:srgbClr val="3366FF"/>
                </a:solidFill>
                <a:latin typeface="Calibri"/>
                <a:cs typeface="Calibri"/>
              </a:rPr>
              <a:t>: </a:t>
            </a:r>
            <a:endParaRPr lang="en-GB" sz="2000" u="sng" dirty="0" smtClean="0">
              <a:solidFill>
                <a:srgbClr val="3366FF"/>
              </a:solidFill>
              <a:latin typeface="Calibri"/>
              <a:cs typeface="Calibri"/>
            </a:endParaRPr>
          </a:p>
          <a:p>
            <a:pPr marL="266700" indent="-266700" defTabSz="914400" eaLnBrk="0" fontAlgn="base" hangingPunct="0">
              <a:spcBef>
                <a:spcPct val="30000"/>
              </a:spcBef>
              <a:spcAft>
                <a:spcPct val="0"/>
              </a:spcAft>
              <a:buSzPct val="70000"/>
              <a:buFontTx/>
              <a:buBlip>
                <a:blip r:embed="rId4"/>
              </a:buBlip>
            </a:pPr>
            <a:r>
              <a:rPr lang="en-GB" sz="2000" dirty="0">
                <a:solidFill>
                  <a:srgbClr val="3366FF"/>
                </a:solidFill>
                <a:latin typeface="Calibri"/>
                <a:cs typeface="Calibri"/>
              </a:rPr>
              <a:t>M</a:t>
            </a:r>
            <a:r>
              <a:rPr lang="en-GB" sz="2000" dirty="0" smtClean="0">
                <a:solidFill>
                  <a:srgbClr val="3366FF"/>
                </a:solidFill>
                <a:latin typeface="Calibri"/>
                <a:cs typeface="Calibri"/>
              </a:rPr>
              <a:t>ake </a:t>
            </a:r>
            <a:r>
              <a:rPr lang="en-GB" sz="2400" i="1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s</a:t>
            </a:r>
            <a:r>
              <a:rPr lang="en-GB" sz="2400" b="1" i="1" baseline="-25000" dirty="0" err="1" smtClean="0">
                <a:solidFill>
                  <a:srgbClr val="3366FF"/>
                </a:solidFill>
                <a:latin typeface="Calibri"/>
                <a:cs typeface="Calibri"/>
              </a:rPr>
              <a:t>x</a:t>
            </a:r>
            <a:r>
              <a:rPr lang="en-GB" sz="2000" b="1" dirty="0" smtClean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en-GB" sz="2000" b="1" dirty="0">
                <a:solidFill>
                  <a:srgbClr val="3366FF"/>
                </a:solidFill>
                <a:latin typeface="Calibri"/>
                <a:cs typeface="Calibri"/>
              </a:rPr>
              <a:t>large to limit </a:t>
            </a:r>
            <a:r>
              <a:rPr lang="en-GB" sz="2400" b="1" i="1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d</a:t>
            </a:r>
            <a:r>
              <a:rPr lang="en-GB" sz="2400" b="1" i="1" baseline="-25000" dirty="0" err="1" smtClean="0">
                <a:solidFill>
                  <a:srgbClr val="3366FF"/>
                </a:solidFill>
                <a:latin typeface="Calibri"/>
                <a:cs typeface="Calibri"/>
              </a:rPr>
              <a:t>BS</a:t>
            </a:r>
            <a:endParaRPr lang="en-GB" sz="2000" dirty="0" smtClean="0">
              <a:solidFill>
                <a:srgbClr val="3366FF"/>
              </a:solidFill>
              <a:latin typeface="Calibri"/>
              <a:cs typeface="Calibri"/>
            </a:endParaRPr>
          </a:p>
          <a:p>
            <a:pPr marL="266700" indent="-266700" defTabSz="914400" eaLnBrk="0" fontAlgn="base" hangingPunct="0">
              <a:spcBef>
                <a:spcPct val="30000"/>
              </a:spcBef>
              <a:spcAft>
                <a:spcPct val="0"/>
              </a:spcAft>
              <a:buSzPct val="70000"/>
              <a:buFontTx/>
              <a:buBlip>
                <a:blip r:embed="rId4"/>
              </a:buBlip>
            </a:pPr>
            <a:r>
              <a:rPr lang="en-GB" sz="2000" dirty="0" smtClean="0">
                <a:solidFill>
                  <a:srgbClr val="3366FF"/>
                </a:solidFill>
                <a:latin typeface="Calibri"/>
                <a:cs typeface="Calibri"/>
              </a:rPr>
              <a:t>Make </a:t>
            </a:r>
            <a:r>
              <a:rPr lang="en-GB" sz="2000" i="1" dirty="0" err="1" smtClean="0">
                <a:solidFill>
                  <a:srgbClr val="3366FF"/>
                </a:solidFill>
                <a:latin typeface="Symbol" charset="2"/>
                <a:cs typeface="Symbol" charset="2"/>
              </a:rPr>
              <a:t>s</a:t>
            </a:r>
            <a:r>
              <a:rPr lang="en-GB" sz="2000" b="1" i="1" baseline="-25000" dirty="0" err="1" smtClean="0">
                <a:solidFill>
                  <a:srgbClr val="3366FF"/>
                </a:solidFill>
                <a:latin typeface="Calibri"/>
                <a:cs typeface="Calibri"/>
              </a:rPr>
              <a:t>y</a:t>
            </a:r>
            <a:r>
              <a:rPr lang="en-GB" sz="2000" b="1" dirty="0" smtClean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en-GB" sz="2000" b="1" dirty="0">
                <a:solidFill>
                  <a:srgbClr val="3366FF"/>
                </a:solidFill>
                <a:latin typeface="Calibri"/>
                <a:cs typeface="Calibri"/>
              </a:rPr>
              <a:t>as small as possible</a:t>
            </a:r>
            <a:r>
              <a:rPr lang="en-GB" sz="2000" dirty="0">
                <a:solidFill>
                  <a:srgbClr val="3366FF"/>
                </a:solidFill>
                <a:latin typeface="Calibri"/>
                <a:cs typeface="Calibri"/>
              </a:rPr>
              <a:t> to achieve high luminosity.</a:t>
            </a:r>
          </a:p>
        </p:txBody>
      </p:sp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4186238" y="1063637"/>
          <a:ext cx="3867150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41" name="…quation" r:id="rId5" imgW="2095500" imgH="508000" progId="Equation.3">
                  <p:embed/>
                </p:oleObj>
              </mc:Choice>
              <mc:Fallback>
                <p:oleObj name="…quation" r:id="rId5" imgW="2095500" imgH="508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6238" y="1063637"/>
                        <a:ext cx="3867150" cy="938213"/>
                      </a:xfrm>
                      <a:prstGeom prst="rect">
                        <a:avLst/>
                      </a:prstGeom>
                      <a:solidFill>
                        <a:srgbClr val="DDF2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84213" y="3604686"/>
            <a:ext cx="4254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2000" dirty="0">
                <a:solidFill>
                  <a:srgbClr val="CC3300"/>
                </a:solidFill>
                <a:latin typeface="Calibri"/>
                <a:cs typeface="Calibri"/>
              </a:rPr>
              <a:t>Trick</a:t>
            </a:r>
            <a:r>
              <a:rPr lang="en-GB" sz="2000" dirty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use </a:t>
            </a:r>
            <a:r>
              <a:rPr lang="en-GB" sz="2000" dirty="0">
                <a:solidFill>
                  <a:srgbClr val="CC3300"/>
                </a:solidFill>
                <a:latin typeface="Calibri"/>
                <a:cs typeface="Calibri"/>
              </a:rPr>
              <a:t>“flat beams”</a:t>
            </a:r>
            <a:r>
              <a:rPr lang="en-GB" sz="2000" dirty="0">
                <a:solidFill>
                  <a:srgbClr val="141496"/>
                </a:solidFill>
                <a:latin typeface="Calibri"/>
                <a:cs typeface="Calibri"/>
              </a:rPr>
              <a:t> with </a:t>
            </a:r>
            <a:r>
              <a:rPr lang="en-GB" sz="2000" dirty="0" smtClean="0">
                <a:solidFill>
                  <a:srgbClr val="141496"/>
                </a:solidFill>
                <a:latin typeface="Calibri"/>
                <a:cs typeface="Calibri"/>
              </a:rPr>
              <a:t> </a:t>
            </a:r>
            <a:r>
              <a:rPr lang="en-GB" sz="2400" i="1" dirty="0" err="1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 smtClean="0">
                <a:solidFill>
                  <a:srgbClr val="CC3300"/>
                </a:solidFill>
                <a:latin typeface="Calibri"/>
                <a:cs typeface="Calibri"/>
              </a:rPr>
              <a:t>x</a:t>
            </a:r>
            <a:r>
              <a:rPr lang="en-GB" sz="2400" i="1" baseline="-250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dirty="0">
                <a:solidFill>
                  <a:srgbClr val="CC3300"/>
                </a:solidFill>
                <a:latin typeface="Calibri"/>
                <a:cs typeface="Calibri"/>
              </a:rPr>
              <a:t>&gt;&gt;</a:t>
            </a:r>
            <a:r>
              <a:rPr lang="en-GB" sz="24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i="1" baseline="-25000" dirty="0" smtClean="0">
                <a:solidFill>
                  <a:srgbClr val="CC3300"/>
                </a:solidFill>
                <a:latin typeface="Calibri"/>
                <a:cs typeface="Calibri"/>
              </a:rPr>
              <a:t> </a:t>
            </a:r>
            <a:r>
              <a:rPr lang="en-GB" sz="2400" i="1" dirty="0" err="1" smtClean="0">
                <a:solidFill>
                  <a:srgbClr val="CC3300"/>
                </a:solidFill>
                <a:latin typeface="Symbol" charset="2"/>
                <a:cs typeface="Symbol" charset="2"/>
              </a:rPr>
              <a:t>s</a:t>
            </a:r>
            <a:r>
              <a:rPr lang="en-GB" sz="2400" i="1" baseline="-25000" dirty="0" err="1" smtClean="0">
                <a:solidFill>
                  <a:srgbClr val="CC3300"/>
                </a:solidFill>
                <a:latin typeface="Calibri"/>
                <a:cs typeface="Calibri"/>
              </a:rPr>
              <a:t>y</a:t>
            </a:r>
            <a:endParaRPr lang="en-GB" sz="1600" dirty="0">
              <a:solidFill>
                <a:srgbClr val="CC3300"/>
              </a:solidFill>
              <a:latin typeface="Calibri"/>
              <a:cs typeface="Calibri"/>
            </a:endParaRPr>
          </a:p>
        </p:txBody>
      </p:sp>
      <p:graphicFrame>
        <p:nvGraphicFramePr>
          <p:cNvPr id="34" name="Object 3"/>
          <p:cNvGraphicFramePr>
            <a:graphicFrameLocks noChangeAspect="1"/>
          </p:cNvGraphicFramePr>
          <p:nvPr/>
        </p:nvGraphicFramePr>
        <p:xfrm>
          <a:off x="6059488" y="3148277"/>
          <a:ext cx="1944687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42" name="…quation" r:id="rId7" imgW="1028520" imgH="482400" progId="Equation.3">
                  <p:embed/>
                </p:oleObj>
              </mc:Choice>
              <mc:Fallback>
                <p:oleObj name="…quation" r:id="rId7" imgW="1028520" imgH="48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9488" y="3148277"/>
                        <a:ext cx="1944687" cy="912812"/>
                      </a:xfrm>
                      <a:prstGeom prst="rect">
                        <a:avLst/>
                      </a:prstGeom>
                      <a:solidFill>
                        <a:srgbClr val="DDF2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9050">
                            <a:solidFill>
                              <a:srgbClr val="CC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er 14"/>
          <p:cNvGrpSpPr/>
          <p:nvPr/>
        </p:nvGrpSpPr>
        <p:grpSpPr>
          <a:xfrm>
            <a:off x="1295401" y="5943612"/>
            <a:ext cx="5791198" cy="461665"/>
            <a:chOff x="1295401" y="5943600"/>
            <a:chExt cx="5791198" cy="461665"/>
          </a:xfrm>
        </p:grpSpPr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219678" y="5943600"/>
              <a:ext cx="4866921" cy="461665"/>
            </a:xfrm>
            <a:prstGeom prst="rect">
              <a:avLst/>
            </a:prstGeom>
            <a:solidFill>
              <a:srgbClr val="DDF2FF"/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400" i="1" dirty="0" err="1" smtClean="0">
                  <a:solidFill>
                    <a:srgbClr val="3366FF"/>
                  </a:solidFill>
                  <a:latin typeface="Symbol" pitchFamily="-110" charset="2"/>
                </a:rPr>
                <a:t>d</a:t>
              </a:r>
              <a:r>
                <a:rPr lang="en-GB" sz="2400" i="1" baseline="-25000" dirty="0" err="1" smtClean="0">
                  <a:solidFill>
                    <a:srgbClr val="3366FF"/>
                  </a:solidFill>
                </a:rPr>
                <a:t>BS</a:t>
              </a:r>
              <a:r>
                <a:rPr lang="en-GB" sz="2400" i="1" baseline="-25000" dirty="0" smtClean="0">
                  <a:solidFill>
                    <a:srgbClr val="3366FF"/>
                  </a:solidFill>
                </a:rPr>
                <a:t> </a:t>
              </a:r>
              <a:r>
                <a:rPr lang="en-US" sz="2400" dirty="0">
                  <a:solidFill>
                    <a:srgbClr val="3366FF"/>
                  </a:solidFill>
                  <a:ea typeface="Arial" pitchFamily="-110" charset="0"/>
                  <a:cs typeface="Arial" pitchFamily="-110" charset="0"/>
                </a:rPr>
                <a:t>~ 2.4</a:t>
              </a:r>
              <a:r>
                <a:rPr lang="en-US" sz="2400" dirty="0" smtClean="0">
                  <a:solidFill>
                    <a:srgbClr val="3366FF"/>
                  </a:solidFill>
                  <a:ea typeface="Arial" pitchFamily="-110" charset="0"/>
                  <a:cs typeface="Arial" pitchFamily="-110" charset="0"/>
                </a:rPr>
                <a:t>% @ ILC -- </a:t>
              </a:r>
              <a:r>
                <a:rPr lang="en-GB" sz="2400" i="1" dirty="0" err="1" smtClean="0">
                  <a:solidFill>
                    <a:srgbClr val="3366FF"/>
                  </a:solidFill>
                  <a:latin typeface="Symbol" pitchFamily="-110" charset="2"/>
                </a:rPr>
                <a:t>d</a:t>
              </a:r>
              <a:r>
                <a:rPr lang="en-GB" sz="2400" i="1" baseline="-25000" dirty="0" err="1" smtClean="0">
                  <a:solidFill>
                    <a:srgbClr val="3366FF"/>
                  </a:solidFill>
                </a:rPr>
                <a:t>BS</a:t>
              </a:r>
              <a:r>
                <a:rPr lang="en-GB" sz="2400" i="1" baseline="-25000" dirty="0" smtClean="0">
                  <a:solidFill>
                    <a:srgbClr val="3366FF"/>
                  </a:solidFill>
                </a:rPr>
                <a:t> </a:t>
              </a:r>
              <a:r>
                <a:rPr lang="en-US" sz="2400" dirty="0" smtClean="0">
                  <a:solidFill>
                    <a:srgbClr val="3366FF"/>
                  </a:solidFill>
                  <a:ea typeface="Arial" pitchFamily="-110" charset="0"/>
                  <a:cs typeface="Arial" pitchFamily="-110" charset="0"/>
                </a:rPr>
                <a:t>~ 29% @ CLIC</a:t>
              </a:r>
            </a:p>
          </p:txBody>
        </p:sp>
        <p:sp>
          <p:nvSpPr>
            <p:cNvPr id="14" name="Flèche vers la droite 13"/>
            <p:cNvSpPr/>
            <p:nvPr/>
          </p:nvSpPr>
          <p:spPr>
            <a:xfrm>
              <a:off x="1295401" y="6075205"/>
              <a:ext cx="628316" cy="26736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14" descr="fjdpnx2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6" y="685800"/>
            <a:ext cx="492125" cy="503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1600200" y="5257812"/>
            <a:ext cx="5143500" cy="10156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u="sng" dirty="0">
                <a:solidFill>
                  <a:srgbClr val="000000"/>
                </a:solidFill>
                <a:latin typeface="Comic Sans MS" pitchFamily="66" charset="0"/>
              </a:rPr>
              <a:t>Limitations :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u="sng" dirty="0">
              <a:solidFill>
                <a:srgbClr val="000000"/>
              </a:solidFill>
              <a:latin typeface="Comic Sans MS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400" dirty="0">
                <a:solidFill>
                  <a:srgbClr val="000000"/>
                </a:solidFill>
                <a:latin typeface="Comic Sans MS" pitchFamily="66" charset="0"/>
              </a:rPr>
              <a:t> Use a lot on electrons (for visible light:  E &gt; 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66" charset="0"/>
              </a:rPr>
              <a:t>100 </a:t>
            </a:r>
            <a:r>
              <a:rPr lang="en-US" sz="1400" dirty="0">
                <a:solidFill>
                  <a:srgbClr val="000000"/>
                </a:solidFill>
                <a:latin typeface="Comic Sans MS" pitchFamily="66" charset="0"/>
              </a:rPr>
              <a:t>MeV)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1400" dirty="0">
                <a:solidFill>
                  <a:srgbClr val="000000"/>
                </a:solidFill>
                <a:latin typeface="Comic Sans MS" pitchFamily="66" charset="0"/>
              </a:rPr>
              <a:t> Limited to very high energy proton or heavy ion 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66" charset="0"/>
              </a:rPr>
              <a:t>beams</a:t>
            </a:r>
            <a:endParaRPr lang="en-US" sz="1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7" name="Text Box 67"/>
          <p:cNvSpPr txBox="1">
            <a:spLocks noChangeArrowheads="1"/>
          </p:cNvSpPr>
          <p:nvPr/>
        </p:nvSpPr>
        <p:spPr bwMode="auto">
          <a:xfrm>
            <a:off x="1295400" y="762000"/>
            <a:ext cx="7543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omic Sans MS" pitchFamily="-112" charset="0"/>
              </a:rPr>
              <a:t>SR appears when a charged particle is bent in a magnetic field</a:t>
            </a:r>
            <a:endParaRPr lang="en-US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2" name="Group 107"/>
          <p:cNvGrpSpPr>
            <a:grpSpLocks/>
          </p:cNvGrpSpPr>
          <p:nvPr/>
        </p:nvGrpSpPr>
        <p:grpSpPr bwMode="auto">
          <a:xfrm>
            <a:off x="304801" y="2438400"/>
            <a:ext cx="8458200" cy="2755900"/>
            <a:chOff x="1412" y="1647"/>
            <a:chExt cx="5328" cy="1736"/>
          </a:xfrm>
        </p:grpSpPr>
        <p:sp>
          <p:nvSpPr>
            <p:cNvPr id="10277" name="Text Box 97"/>
            <p:cNvSpPr txBox="1">
              <a:spLocks noChangeArrowheads="1"/>
            </p:cNvSpPr>
            <p:nvPr/>
          </p:nvSpPr>
          <p:spPr bwMode="auto">
            <a:xfrm>
              <a:off x="1412" y="2271"/>
              <a:ext cx="113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u="sng" dirty="0" smtClean="0">
                  <a:solidFill>
                    <a:srgbClr val="000000"/>
                  </a:solidFill>
                  <a:latin typeface="Comic Sans MS" pitchFamily="-112" charset="0"/>
                </a:rPr>
                <a:t>Critical </a:t>
              </a:r>
              <a:r>
                <a:rPr lang="en-US" sz="1200" u="sng" dirty="0">
                  <a:solidFill>
                    <a:srgbClr val="000000"/>
                  </a:solidFill>
                  <a:latin typeface="Comic Sans MS" pitchFamily="-112" charset="0"/>
                </a:rPr>
                <a:t>frequency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:</a:t>
              </a:r>
            </a:p>
          </p:txBody>
        </p:sp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2654" y="2175"/>
            <a:ext cx="680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130" name="Equation" r:id="rId4" imgW="825480" imgH="419040" progId="Equation.3">
                    <p:embed/>
                  </p:oleObj>
                </mc:Choice>
                <mc:Fallback>
                  <p:oleObj name="Equation" r:id="rId4" imgW="82548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4" y="2175"/>
                          <a:ext cx="680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78" name="Text Box 99"/>
            <p:cNvSpPr txBox="1">
              <a:spLocks noChangeArrowheads="1"/>
            </p:cNvSpPr>
            <p:nvPr/>
          </p:nvSpPr>
          <p:spPr bwMode="auto">
            <a:xfrm>
              <a:off x="3334" y="2520"/>
              <a:ext cx="8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Beam curvature</a:t>
              </a:r>
            </a:p>
          </p:txBody>
        </p:sp>
        <p:sp>
          <p:nvSpPr>
            <p:cNvPr id="10279" name="Text Box 100"/>
            <p:cNvSpPr txBox="1">
              <a:spLocks noChangeArrowheads="1"/>
            </p:cNvSpPr>
            <p:nvPr/>
          </p:nvSpPr>
          <p:spPr bwMode="auto">
            <a:xfrm>
              <a:off x="2155" y="2528"/>
              <a:ext cx="7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Beam energy</a:t>
              </a:r>
            </a:p>
          </p:txBody>
        </p:sp>
        <p:sp>
          <p:nvSpPr>
            <p:cNvPr id="10280" name="Line 101"/>
            <p:cNvSpPr>
              <a:spLocks noChangeShapeType="1"/>
            </p:cNvSpPr>
            <p:nvPr/>
          </p:nvSpPr>
          <p:spPr bwMode="auto">
            <a:xfrm flipV="1">
              <a:off x="2744" y="2384"/>
              <a:ext cx="227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0281" name="Line 102"/>
            <p:cNvSpPr>
              <a:spLocks noChangeShapeType="1"/>
            </p:cNvSpPr>
            <p:nvPr/>
          </p:nvSpPr>
          <p:spPr bwMode="auto">
            <a:xfrm flipH="1" flipV="1">
              <a:off x="3289" y="2474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aphicFrame>
          <p:nvGraphicFramePr>
            <p:cNvPr id="10243" name="Object 3"/>
            <p:cNvGraphicFramePr>
              <a:graphicFrameLocks noChangeAspect="1"/>
            </p:cNvGraphicFramePr>
            <p:nvPr/>
          </p:nvGraphicFramePr>
          <p:xfrm>
            <a:off x="4381" y="1647"/>
            <a:ext cx="2359" cy="17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131" name="Graph" r:id="rId6" imgW="4491360" imgH="3303360" progId="">
                    <p:embed/>
                  </p:oleObj>
                </mc:Choice>
                <mc:Fallback>
                  <p:oleObj name="Graph" r:id="rId6" imgW="4491360" imgH="33033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1" y="1647"/>
                          <a:ext cx="2359" cy="17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Optical Synchrotron Radiation</a:t>
            </a:r>
          </a:p>
        </p:txBody>
      </p:sp>
      <p:cxnSp>
        <p:nvCxnSpPr>
          <p:cNvPr id="36" name="Connecteur droit 35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1524012"/>
            <a:ext cx="2266950" cy="129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9" name="Object 9"/>
          <p:cNvGraphicFramePr>
            <a:graphicFrameLocks noChangeAspect="1"/>
          </p:cNvGraphicFramePr>
          <p:nvPr/>
        </p:nvGraphicFramePr>
        <p:xfrm>
          <a:off x="3048000" y="1524002"/>
          <a:ext cx="1771650" cy="766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132" name="…quation" r:id="rId9" imgW="1054100" imgH="457200" progId="Equation.3">
                  <p:embed/>
                </p:oleObj>
              </mc:Choice>
              <mc:Fallback>
                <p:oleObj name="…quation" r:id="rId9" imgW="1054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524002"/>
                        <a:ext cx="1771650" cy="766251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105396" y="1447800"/>
            <a:ext cx="34163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err="1" smtClean="0">
                <a:solidFill>
                  <a:srgbClr val="000000"/>
                </a:solidFill>
                <a:latin typeface="Symbol" charset="2"/>
                <a:cs typeface="Symbol" charset="2"/>
                <a:sym typeface="Symbol" pitchFamily="-108" charset="2"/>
              </a:rPr>
              <a:t>g</a:t>
            </a:r>
            <a:r>
              <a:rPr lang="en-GB" sz="1600" dirty="0" smtClean="0">
                <a:solidFill>
                  <a:srgbClr val="000000"/>
                </a:solidFill>
                <a:latin typeface="Comic Sans MS" pitchFamily="-112" charset="0"/>
                <a:sym typeface="Symbol" pitchFamily="-108" charset="2"/>
              </a:rPr>
              <a:t> charged </a:t>
            </a:r>
            <a:r>
              <a:rPr lang="en-GB" sz="1600" dirty="0">
                <a:solidFill>
                  <a:srgbClr val="000000"/>
                </a:solidFill>
                <a:latin typeface="Comic Sans MS" pitchFamily="-112" charset="0"/>
                <a:sym typeface="Symbol" pitchFamily="-108" charset="2"/>
              </a:rPr>
              <a:t>particle Lorentz-factor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srgbClr val="000000"/>
              </a:solidFill>
              <a:latin typeface="Comic Sans MS" pitchFamily="-112" charset="0"/>
              <a:sym typeface="Symbol" pitchFamily="-108" charset="2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i="1" dirty="0" err="1">
                <a:solidFill>
                  <a:srgbClr val="000000"/>
                </a:solidFill>
                <a:latin typeface="Comic Sans MS" pitchFamily="-112" charset="0"/>
                <a:sym typeface="Symbol" pitchFamily="-108" charset="2"/>
              </a:rPr>
              <a:t></a:t>
            </a:r>
            <a:r>
              <a:rPr lang="en-GB" sz="1600" dirty="0">
                <a:solidFill>
                  <a:srgbClr val="000000"/>
                </a:solidFill>
                <a:latin typeface="Comic Sans MS" pitchFamily="-112" charset="0"/>
                <a:sym typeface="Symbol" pitchFamily="-108" charset="2"/>
              </a:rPr>
              <a:t> is the bending radius</a:t>
            </a:r>
          </a:p>
        </p:txBody>
      </p:sp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08637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Cherenkov radiation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1095376" y="685811"/>
            <a:ext cx="6955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srgbClr val="000000"/>
                </a:solidFill>
                <a:latin typeface="Comic Sans MS" pitchFamily="-112" charset="0"/>
              </a:rPr>
              <a:t>‘Equivalent to the supersonic boom but for photons’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000" u="sng" dirty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u="sng" dirty="0">
                <a:solidFill>
                  <a:srgbClr val="000000"/>
                </a:solidFill>
                <a:latin typeface="Comic Sans MS" pitchFamily="-112" charset="0"/>
              </a:rPr>
              <a:t>Threshold process:</a:t>
            </a:r>
            <a:r>
              <a:rPr lang="en-US" sz="2000" dirty="0">
                <a:solidFill>
                  <a:srgbClr val="000000"/>
                </a:solidFill>
                <a:latin typeface="Comic Sans MS" pitchFamily="-112" charset="0"/>
              </a:rPr>
              <a:t>  Particles go faster than light </a:t>
            </a:r>
            <a:r>
              <a:rPr lang="en-US" sz="2000" i="1" dirty="0" err="1">
                <a:solidFill>
                  <a:srgbClr val="000000"/>
                </a:solidFill>
                <a:latin typeface="Symbol" pitchFamily="-112" charset="2"/>
              </a:rPr>
              <a:t>b</a:t>
            </a:r>
            <a:r>
              <a:rPr lang="en-US" sz="2000" i="1" dirty="0">
                <a:solidFill>
                  <a:srgbClr val="000000"/>
                </a:solidFill>
                <a:latin typeface="Comic Sans MS" pitchFamily="-112" charset="0"/>
              </a:rPr>
              <a:t> &gt; 1/n</a:t>
            </a:r>
            <a:endParaRPr lang="en-US" sz="2000" i="1" u="sng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1041" name="TextBox 23"/>
          <p:cNvSpPr txBox="1">
            <a:spLocks noChangeArrowheads="1"/>
          </p:cNvSpPr>
          <p:nvPr/>
        </p:nvSpPr>
        <p:spPr bwMode="auto">
          <a:xfrm>
            <a:off x="5357813" y="1893900"/>
            <a:ext cx="35750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mic Sans MS" pitchFamily="-112" charset="0"/>
              </a:rPr>
              <a:t>n</a:t>
            </a: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is the index of 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refraction (</a:t>
            </a:r>
            <a:r>
              <a:rPr lang="en-US" sz="1400" dirty="0" err="1" smtClean="0">
                <a:solidFill>
                  <a:srgbClr val="000000"/>
                </a:solidFill>
                <a:latin typeface="Comic Sans MS" pitchFamily="-112" charset="0"/>
              </a:rPr>
              <a:t>n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&gt;1)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Symbol" pitchFamily="-112" charset="2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is the relative particle velocity</a:t>
            </a:r>
            <a:endParaRPr lang="en-US" sz="14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sz="1400" dirty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Symbol" pitchFamily="-112" charset="2"/>
              </a:rPr>
              <a:t>q</a:t>
            </a:r>
            <a:r>
              <a:rPr lang="en-US" sz="1400" baseline="-25000" dirty="0">
                <a:solidFill>
                  <a:srgbClr val="000000"/>
                </a:solidFill>
                <a:latin typeface="Comic Sans MS" pitchFamily="-112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is the Cherenkov light emission angle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sz="1400" dirty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endParaRPr lang="en-US" sz="1400" dirty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-112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d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the length of the </a:t>
            </a:r>
            <a:r>
              <a:rPr lang="en-US" sz="1400" dirty="0" err="1">
                <a:solidFill>
                  <a:srgbClr val="000000"/>
                </a:solidFill>
                <a:latin typeface="Comic Sans MS" pitchFamily="-112" charset="0"/>
              </a:rPr>
              <a:t>cherenkov</a:t>
            </a:r>
            <a:r>
              <a:rPr lang="en-US" sz="1400" dirty="0">
                <a:solidFill>
                  <a:srgbClr val="000000"/>
                </a:solidFill>
                <a:latin typeface="Comic Sans MS" pitchFamily="-112" charset="0"/>
              </a:rPr>
              <a:t> radiator</a:t>
            </a:r>
          </a:p>
        </p:txBody>
      </p:sp>
      <p:cxnSp>
        <p:nvCxnSpPr>
          <p:cNvPr id="24" name="Connecteur droit 23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914402" y="4437112"/>
            <a:ext cx="4017640" cy="523220"/>
            <a:chOff x="914400" y="4321225"/>
            <a:chExt cx="4017640" cy="523220"/>
          </a:xfrm>
        </p:grpSpPr>
        <p:sp>
          <p:nvSpPr>
            <p:cNvPr id="1047" name="TextBox 23"/>
            <p:cNvSpPr txBox="1">
              <a:spLocks noChangeArrowheads="1"/>
            </p:cNvSpPr>
            <p:nvPr/>
          </p:nvSpPr>
          <p:spPr bwMode="auto">
            <a:xfrm>
              <a:off x="914400" y="4321225"/>
              <a:ext cx="401764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Comic Sans MS" pitchFamily="-112" charset="0"/>
                </a:rPr>
                <a:t>The total number of photons proportional to the thickness of the Cherenkov </a:t>
              </a:r>
              <a:r>
                <a:rPr lang="en-US" sz="1400" dirty="0" smtClean="0">
                  <a:solidFill>
                    <a:srgbClr val="000000"/>
                  </a:solidFill>
                  <a:latin typeface="Comic Sans MS" pitchFamily="-112" charset="0"/>
                </a:rPr>
                <a:t>radiator</a:t>
              </a:r>
            </a:p>
          </p:txBody>
        </p:sp>
      </p:grp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pic>
        <p:nvPicPr>
          <p:cNvPr id="16" name="Picture 58" descr="hgax_cij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762000"/>
            <a:ext cx="279400" cy="4762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17" name="Freeform 69"/>
          <p:cNvSpPr>
            <a:spLocks/>
          </p:cNvSpPr>
          <p:nvPr/>
        </p:nvSpPr>
        <p:spPr bwMode="auto">
          <a:xfrm>
            <a:off x="1143000" y="2690824"/>
            <a:ext cx="1104900" cy="258763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18" name="Freeform 69"/>
          <p:cNvSpPr>
            <a:spLocks/>
          </p:cNvSpPr>
          <p:nvPr/>
        </p:nvSpPr>
        <p:spPr bwMode="auto">
          <a:xfrm>
            <a:off x="2438400" y="3170249"/>
            <a:ext cx="1104900" cy="258763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6800" y="2590800"/>
            <a:ext cx="2514600" cy="1219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srgbClr val="FFFFFF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609600" y="3048000"/>
            <a:ext cx="2057400" cy="1588"/>
          </a:xfrm>
          <a:prstGeom prst="straightConnector1">
            <a:avLst/>
          </a:prstGeom>
          <a:ln w="539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894908" y="252626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n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-3883" y="2514600"/>
            <a:ext cx="10711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 smtClean="0">
                <a:solidFill>
                  <a:srgbClr val="3366FF"/>
                </a:solidFill>
                <a:latin typeface="Comic Sans MS" pitchFamily="-112" charset="0"/>
              </a:rPr>
              <a:t>Charged</a:t>
            </a:r>
            <a:endParaRPr lang="fr-FR" dirty="0" smtClean="0">
              <a:solidFill>
                <a:srgbClr val="3366FF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dirty="0" smtClean="0">
              <a:solidFill>
                <a:srgbClr val="3366FF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 smtClean="0">
                <a:solidFill>
                  <a:srgbClr val="3366FF"/>
                </a:solidFill>
                <a:latin typeface="Comic Sans MS" pitchFamily="-112" charset="0"/>
              </a:rPr>
              <a:t>Particle</a:t>
            </a:r>
            <a:endParaRPr lang="fr-FR" dirty="0">
              <a:solidFill>
                <a:srgbClr val="3366FF"/>
              </a:solidFill>
              <a:latin typeface="Comic Sans MS" pitchFamily="-112" charset="0"/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1171575" y="1981205"/>
            <a:ext cx="1800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Cherenkov photon</a:t>
            </a:r>
            <a:endParaRPr lang="en-US" sz="160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219200" y="4038600"/>
            <a:ext cx="2209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114303" y="4038600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d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19" name="Text Box 37"/>
          <p:cNvSpPr txBox="1">
            <a:spLocks noChangeArrowheads="1"/>
          </p:cNvSpPr>
          <p:nvPr/>
        </p:nvSpPr>
        <p:spPr bwMode="auto">
          <a:xfrm>
            <a:off x="1143000" y="5157204"/>
            <a:ext cx="7173416" cy="116955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u="sng" dirty="0">
                <a:solidFill>
                  <a:srgbClr val="000000"/>
                </a:solidFill>
                <a:latin typeface="Comic Sans MS" pitchFamily="-112" charset="0"/>
              </a:rPr>
              <a:t>Limitations :</a:t>
            </a:r>
            <a:endParaRPr lang="en-US" sz="1400" u="sng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Using transparent material (Glass n=1.46) : thermal and radiation </a:t>
            </a:r>
            <a:r>
              <a:rPr lang="en-US" sz="1400" dirty="0" err="1" smtClean="0">
                <a:solidFill>
                  <a:srgbClr val="000000"/>
                </a:solidFill>
                <a:latin typeface="Comic Sans MS" pitchFamily="-112" charset="0"/>
              </a:rPr>
              <a:t>hardenss</a:t>
            </a: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 issues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omic Sans MS" pitchFamily="-112" charset="0"/>
              </a:rPr>
              <a:t>Time resolution limited  by the length of the radiator</a:t>
            </a: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Chios–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149614"/>
              </p:ext>
            </p:extLst>
          </p:nvPr>
        </p:nvGraphicFramePr>
        <p:xfrm>
          <a:off x="5902330" y="2997200"/>
          <a:ext cx="12573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38" name="Equation" r:id="rId4" imgW="838200" imgH="431800" progId="Equation.3">
                  <p:embed/>
                </p:oleObj>
              </mc:Choice>
              <mc:Fallback>
                <p:oleObj name="Equation" r:id="rId4" imgW="8382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02330" y="2997200"/>
                        <a:ext cx="1257300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602348"/>
              </p:ext>
            </p:extLst>
          </p:nvPr>
        </p:nvGraphicFramePr>
        <p:xfrm>
          <a:off x="5148064" y="4149080"/>
          <a:ext cx="32956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139" name="Equation" r:id="rId6" imgW="2197100" imgH="546100" progId="Equation.3">
                  <p:embed/>
                </p:oleObj>
              </mc:Choice>
              <mc:Fallback>
                <p:oleObj name="Equation" r:id="rId6" imgW="21971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48064" y="4149080"/>
                        <a:ext cx="3295650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42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5"/>
          <p:cNvSpPr>
            <a:spLocks noChangeArrowheads="1"/>
          </p:cNvSpPr>
          <p:nvPr/>
        </p:nvSpPr>
        <p:spPr bwMode="auto">
          <a:xfrm>
            <a:off x="762000" y="685800"/>
            <a:ext cx="7848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srgbClr val="000000"/>
                </a:solidFill>
                <a:latin typeface="Comic Sans MS" pitchFamily="-112" charset="0"/>
              </a:rPr>
              <a:t>‘TR is generated when a charged particle passes through the interface between two materials with different permittivity (screen in vacuum)’</a:t>
            </a:r>
          </a:p>
        </p:txBody>
      </p:sp>
      <p:grpSp>
        <p:nvGrpSpPr>
          <p:cNvPr id="2" name="Grouper 35"/>
          <p:cNvGrpSpPr/>
          <p:nvPr/>
        </p:nvGrpSpPr>
        <p:grpSpPr>
          <a:xfrm>
            <a:off x="5334006" y="1443038"/>
            <a:ext cx="3960813" cy="2747962"/>
            <a:chOff x="5334000" y="1443038"/>
            <a:chExt cx="3960813" cy="2747962"/>
          </a:xfrm>
        </p:grpSpPr>
        <p:pic>
          <p:nvPicPr>
            <p:cNvPr id="2050" name="Object 8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0" y="1443038"/>
              <a:ext cx="3960813" cy="2747962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effectLst/>
          </p:spPr>
        </p:pic>
        <p:pic>
          <p:nvPicPr>
            <p:cNvPr id="2077" name="Picture 91" descr="energy_27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29542" y="1889124"/>
              <a:ext cx="981082" cy="760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Optical Transition Radiation</a:t>
            </a:r>
          </a:p>
        </p:txBody>
      </p:sp>
      <p:pic>
        <p:nvPicPr>
          <p:cNvPr id="2071" name="Picture 58" descr="hgax_cij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685800"/>
            <a:ext cx="279400" cy="4762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cxnSp>
        <p:nvCxnSpPr>
          <p:cNvPr id="44" name="Connecteur droit 4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er 34"/>
          <p:cNvGrpSpPr/>
          <p:nvPr/>
        </p:nvGrpSpPr>
        <p:grpSpPr>
          <a:xfrm>
            <a:off x="457201" y="4509120"/>
            <a:ext cx="8531753" cy="812180"/>
            <a:chOff x="457200" y="4509120"/>
            <a:chExt cx="8531753" cy="812180"/>
          </a:xfrm>
        </p:grpSpPr>
        <p:sp>
          <p:nvSpPr>
            <p:cNvPr id="2078" name="Text Box 95"/>
            <p:cNvSpPr txBox="1">
              <a:spLocks noChangeArrowheads="1"/>
            </p:cNvSpPr>
            <p:nvPr/>
          </p:nvSpPr>
          <p:spPr bwMode="auto">
            <a:xfrm>
              <a:off x="3581400" y="5046663"/>
              <a:ext cx="2016139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Radiation wavelength</a:t>
              </a:r>
            </a:p>
          </p:txBody>
        </p:sp>
        <p:sp>
          <p:nvSpPr>
            <p:cNvPr id="2079" name="Text Box 96"/>
            <p:cNvSpPr txBox="1">
              <a:spLocks noChangeArrowheads="1"/>
            </p:cNvSpPr>
            <p:nvPr/>
          </p:nvSpPr>
          <p:spPr bwMode="auto">
            <a:xfrm>
              <a:off x="6156176" y="5013176"/>
              <a:ext cx="115253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Beam energy</a:t>
              </a:r>
            </a:p>
          </p:txBody>
        </p:sp>
        <p:sp>
          <p:nvSpPr>
            <p:cNvPr id="2080" name="Line 97"/>
            <p:cNvSpPr>
              <a:spLocks noChangeShapeType="1"/>
            </p:cNvSpPr>
            <p:nvPr/>
          </p:nvSpPr>
          <p:spPr bwMode="auto">
            <a:xfrm flipV="1">
              <a:off x="5219624" y="4902200"/>
              <a:ext cx="144464" cy="2158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081" name="Line 98"/>
            <p:cNvSpPr>
              <a:spLocks noChangeShapeType="1"/>
            </p:cNvSpPr>
            <p:nvPr/>
          </p:nvSpPr>
          <p:spPr bwMode="auto">
            <a:xfrm flipH="1" flipV="1">
              <a:off x="6156176" y="4797152"/>
              <a:ext cx="146051" cy="2158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082" name="Text Box 99"/>
            <p:cNvSpPr txBox="1">
              <a:spLocks noChangeArrowheads="1"/>
            </p:cNvSpPr>
            <p:nvPr/>
          </p:nvSpPr>
          <p:spPr bwMode="auto">
            <a:xfrm>
              <a:off x="457200" y="4572000"/>
              <a:ext cx="3449669" cy="276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u="sng" dirty="0">
                  <a:solidFill>
                    <a:srgbClr val="000000"/>
                  </a:solidFill>
                  <a:latin typeface="Comic Sans MS" pitchFamily="-112" charset="0"/>
                </a:rPr>
                <a:t>Number of OTR photons per charge particle</a:t>
              </a:r>
              <a:endParaRPr lang="en-US" sz="1200" u="sng" baseline="30000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083" name="Text Box 100"/>
            <p:cNvSpPr txBox="1">
              <a:spLocks noChangeArrowheads="1"/>
            </p:cNvSpPr>
            <p:nvPr/>
          </p:nvSpPr>
          <p:spPr bwMode="auto">
            <a:xfrm>
              <a:off x="7092280" y="4509120"/>
              <a:ext cx="189667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000000"/>
                  </a:solidFill>
                  <a:latin typeface="Comic Sans MS" pitchFamily="-112" charset="0"/>
                </a:rPr>
                <a:t>~ 5 10</a:t>
              </a:r>
              <a:r>
                <a:rPr lang="en-US" sz="1200" i="1" baseline="30000" dirty="0">
                  <a:solidFill>
                    <a:srgbClr val="000000"/>
                  </a:solidFill>
                  <a:latin typeface="Comic Sans MS" pitchFamily="-112" charset="0"/>
                </a:rPr>
                <a:t>-3</a:t>
              </a:r>
              <a:r>
                <a:rPr lang="en-US" sz="1200" i="1" dirty="0">
                  <a:solidFill>
                    <a:srgbClr val="000000"/>
                  </a:solidFill>
                  <a:latin typeface="Comic Sans MS" pitchFamily="-112" charset="0"/>
                </a:rPr>
                <a:t> in [400-600]nm</a:t>
              </a:r>
            </a:p>
          </p:txBody>
        </p:sp>
      </p:grpSp>
      <p:grpSp>
        <p:nvGrpSpPr>
          <p:cNvPr id="4" name="Grouper 36"/>
          <p:cNvGrpSpPr/>
          <p:nvPr/>
        </p:nvGrpSpPr>
        <p:grpSpPr>
          <a:xfrm>
            <a:off x="823124" y="5486400"/>
            <a:ext cx="7500937" cy="1066800"/>
            <a:chOff x="823119" y="5486400"/>
            <a:chExt cx="7500937" cy="1066800"/>
          </a:xfrm>
        </p:grpSpPr>
        <p:grpSp>
          <p:nvGrpSpPr>
            <p:cNvPr id="5" name="Group 66"/>
            <p:cNvGrpSpPr>
              <a:grpSpLocks/>
            </p:cNvGrpSpPr>
            <p:nvPr/>
          </p:nvGrpSpPr>
          <p:grpSpPr bwMode="auto">
            <a:xfrm>
              <a:off x="823119" y="5486400"/>
              <a:ext cx="7500937" cy="738188"/>
              <a:chOff x="1071538" y="5690732"/>
              <a:chExt cx="7500990" cy="738664"/>
            </a:xfrm>
          </p:grpSpPr>
          <p:sp>
            <p:nvSpPr>
              <p:cNvPr id="65" name="Text Box 37"/>
              <p:cNvSpPr txBox="1">
                <a:spLocks noChangeArrowheads="1"/>
              </p:cNvSpPr>
              <p:nvPr/>
            </p:nvSpPr>
            <p:spPr bwMode="auto">
              <a:xfrm>
                <a:off x="1071538" y="5690732"/>
                <a:ext cx="7500990" cy="7386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Comic Sans MS" pitchFamily="-112" charset="0"/>
                  </a:rPr>
                  <a:t>Using good reflecting material</a:t>
                </a:r>
              </a:p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400" u="sng" dirty="0">
                  <a:solidFill>
                    <a:srgbClr val="000000"/>
                  </a:solidFill>
                  <a:latin typeface="Comic Sans MS" pitchFamily="-112" charset="0"/>
                </a:endParaRPr>
              </a:p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Comic Sans MS" pitchFamily="-112" charset="0"/>
                  </a:rPr>
                  <a:t>The thermal limit for ‘best’ screens (C, Be, </a:t>
                </a:r>
                <a:r>
                  <a:rPr lang="en-US" sz="1400" dirty="0" err="1">
                    <a:solidFill>
                      <a:srgbClr val="000000"/>
                    </a:solidFill>
                    <a:latin typeface="Comic Sans MS" pitchFamily="-112" charset="0"/>
                  </a:rPr>
                  <a:t>SiC</a:t>
                </a:r>
                <a:r>
                  <a:rPr lang="en-US" sz="1400" dirty="0">
                    <a:solidFill>
                      <a:srgbClr val="000000"/>
                    </a:solidFill>
                    <a:latin typeface="Comic Sans MS" pitchFamily="-112" charset="0"/>
                  </a:rPr>
                  <a:t>) is ~ 1 10</a:t>
                </a:r>
                <a:r>
                  <a:rPr lang="en-US" sz="1400" baseline="30000" dirty="0">
                    <a:solidFill>
                      <a:srgbClr val="000000"/>
                    </a:solidFill>
                    <a:latin typeface="Comic Sans MS" pitchFamily="-112" charset="0"/>
                  </a:rPr>
                  <a:t>6</a:t>
                </a:r>
                <a:r>
                  <a:rPr lang="en-US" sz="1400" dirty="0">
                    <a:solidFill>
                      <a:srgbClr val="000000"/>
                    </a:solidFill>
                    <a:latin typeface="Comic Sans MS" pitchFamily="-112" charset="0"/>
                  </a:rPr>
                  <a:t> nC/cm</a:t>
                </a:r>
                <a:r>
                  <a:rPr lang="en-US" sz="1400" baseline="30000" dirty="0">
                    <a:solidFill>
                      <a:srgbClr val="000000"/>
                    </a:solidFill>
                    <a:latin typeface="Comic Sans MS" pitchFamily="-112" charset="0"/>
                  </a:rPr>
                  <a:t>2</a:t>
                </a:r>
              </a:p>
            </p:txBody>
          </p:sp>
          <p:pic>
            <p:nvPicPr>
              <p:cNvPr id="2073" name="Picture 6" descr="C:\Documents and Settings\Thibaut\Klara_2007\Book\Diagrams etc\heating_by_pulse.wm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729440" y="5843222"/>
                <a:ext cx="1700212" cy="506412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</p:grpSp>
        <p:sp>
          <p:nvSpPr>
            <p:cNvPr id="34" name="Rectangle 33"/>
            <p:cNvSpPr/>
            <p:nvPr/>
          </p:nvSpPr>
          <p:spPr>
            <a:xfrm>
              <a:off x="1600200" y="6276201"/>
              <a:ext cx="5105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i="1" dirty="0" smtClean="0">
                  <a:solidFill>
                    <a:srgbClr val="000000"/>
                  </a:solidFill>
                  <a:latin typeface="Comic Sans MS" pitchFamily="-112" charset="0"/>
                </a:rPr>
                <a:t>M. </a:t>
              </a:r>
              <a:r>
                <a:rPr lang="en-GB" sz="1200" i="1" dirty="0" err="1" smtClean="0">
                  <a:solidFill>
                    <a:srgbClr val="000000"/>
                  </a:solidFill>
                  <a:latin typeface="Comic Sans MS" pitchFamily="-112" charset="0"/>
                </a:rPr>
                <a:t>Castellano</a:t>
              </a:r>
              <a:r>
                <a:rPr lang="en-GB" sz="1200" i="1" dirty="0" smtClean="0">
                  <a:solidFill>
                    <a:srgbClr val="000000"/>
                  </a:solidFill>
                  <a:latin typeface="Comic Sans MS" pitchFamily="-112" charset="0"/>
                </a:rPr>
                <a:t> and V. </a:t>
              </a:r>
              <a:r>
                <a:rPr lang="en-GB" sz="1200" i="1" dirty="0" err="1" smtClean="0">
                  <a:solidFill>
                    <a:srgbClr val="000000"/>
                  </a:solidFill>
                  <a:latin typeface="Comic Sans MS" pitchFamily="-112" charset="0"/>
                </a:rPr>
                <a:t>Verzilov</a:t>
              </a:r>
              <a:r>
                <a:rPr lang="en-GB" sz="1200" i="1" dirty="0" smtClean="0">
                  <a:solidFill>
                    <a:srgbClr val="000000"/>
                  </a:solidFill>
                  <a:latin typeface="Comic Sans MS" pitchFamily="-112" charset="0"/>
                </a:rPr>
                <a:t>, Phys. Rev. ST-AB 1, 062801 (1998</a:t>
              </a:r>
              <a:endParaRPr lang="fr-FR" sz="1200" i="1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1" y="1658949"/>
            <a:ext cx="4724400" cy="18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1" y="1658949"/>
            <a:ext cx="4724400" cy="2728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cxnSp>
        <p:nvCxnSpPr>
          <p:cNvPr id="28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12180"/>
              </p:ext>
            </p:extLst>
          </p:nvPr>
        </p:nvGraphicFramePr>
        <p:xfrm>
          <a:off x="4152900" y="4268788"/>
          <a:ext cx="28384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146" name="Equation" r:id="rId9" imgW="1892300" imgH="482600" progId="Equation.3">
                  <p:embed/>
                </p:oleObj>
              </mc:Choice>
              <mc:Fallback>
                <p:oleObj name="Equation" r:id="rId9" imgW="18923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52900" y="4268788"/>
                        <a:ext cx="283845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859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15" descr="fjdpnx2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6" y="692150"/>
            <a:ext cx="492125" cy="503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092" name="Rectangle 26"/>
          <p:cNvSpPr>
            <a:spLocks noChangeArrowheads="1"/>
          </p:cNvSpPr>
          <p:nvPr/>
        </p:nvSpPr>
        <p:spPr bwMode="auto">
          <a:xfrm>
            <a:off x="1066800" y="609605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 dirty="0">
                <a:solidFill>
                  <a:srgbClr val="000000"/>
                </a:solidFill>
                <a:latin typeface="Comic Sans MS" pitchFamily="-112" charset="0"/>
              </a:rPr>
              <a:t>‘DR is generated when a charged particle passes through an aperture or near an edge of dielectric materials, if the distance to the target </a:t>
            </a:r>
            <a:r>
              <a:rPr lang="en-US" sz="1600" i="1" dirty="0" err="1">
                <a:solidFill>
                  <a:srgbClr val="000000"/>
                </a:solidFill>
                <a:latin typeface="Comic Sans MS" pitchFamily="-112" charset="0"/>
              </a:rPr>
              <a:t>h</a:t>
            </a:r>
            <a:r>
              <a:rPr lang="en-US" sz="1600" i="1" dirty="0">
                <a:solidFill>
                  <a:srgbClr val="000000"/>
                </a:solidFill>
                <a:latin typeface="Comic Sans MS" pitchFamily="-112" charset="0"/>
              </a:rPr>
              <a:t> (impact parameter) satisfies the condition :</a:t>
            </a:r>
          </a:p>
        </p:txBody>
      </p:sp>
      <p:grpSp>
        <p:nvGrpSpPr>
          <p:cNvPr id="2" name="Grouper 19"/>
          <p:cNvGrpSpPr/>
          <p:nvPr/>
        </p:nvGrpSpPr>
        <p:grpSpPr>
          <a:xfrm>
            <a:off x="1357319" y="3429000"/>
            <a:ext cx="7285037" cy="3017838"/>
            <a:chOff x="1357313" y="3429000"/>
            <a:chExt cx="7285037" cy="3017838"/>
          </a:xfrm>
        </p:grpSpPr>
        <p:sp>
          <p:nvSpPr>
            <p:cNvPr id="5" name="Text Box 12"/>
            <p:cNvSpPr txBox="1">
              <a:spLocks noChangeArrowheads="1"/>
            </p:cNvSpPr>
            <p:nvPr/>
          </p:nvSpPr>
          <p:spPr bwMode="auto">
            <a:xfrm>
              <a:off x="1357313" y="4876800"/>
              <a:ext cx="6192837" cy="110807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u="sng" dirty="0">
                  <a:solidFill>
                    <a:srgbClr val="000000"/>
                  </a:solidFill>
                  <a:latin typeface="Comic Sans MS" pitchFamily="66" charset="0"/>
                </a:rPr>
                <a:t>Limitations :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u="sng" dirty="0">
                <a:solidFill>
                  <a:srgbClr val="000000"/>
                </a:solidFill>
                <a:latin typeface="Comic Sans MS" pitchFamily="66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  <a:defRPr/>
              </a:pPr>
              <a:r>
                <a:rPr lang="en-US" dirty="0">
                  <a:solidFill>
                    <a:srgbClr val="000000"/>
                  </a:solidFill>
                  <a:latin typeface="Comic Sans MS" pitchFamily="66" charset="0"/>
                </a:rPr>
                <a:t> 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Not enough photons in the visible for low energy particles : E &lt; 1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for a decent impact parameter (100</a:t>
              </a:r>
              <a:r>
                <a:rPr lang="en-US" sz="1200" dirty="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m)  </a:t>
              </a:r>
            </a:p>
          </p:txBody>
        </p:sp>
        <p:sp>
          <p:nvSpPr>
            <p:cNvPr id="3111" name="Rectangle 18"/>
            <p:cNvSpPr>
              <a:spLocks noChangeArrowheads="1"/>
            </p:cNvSpPr>
            <p:nvPr/>
          </p:nvSpPr>
          <p:spPr bwMode="auto">
            <a:xfrm>
              <a:off x="1905000" y="6172200"/>
              <a:ext cx="43926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000000"/>
                  </a:solidFill>
                  <a:latin typeface="Comic Sans MS" pitchFamily="-112" charset="0"/>
                </a:rPr>
                <a:t>T. Muto et al, </a:t>
              </a:r>
              <a:r>
                <a:rPr lang="en-US" sz="1200" b="1" i="1" dirty="0">
                  <a:solidFill>
                    <a:srgbClr val="000000"/>
                  </a:solidFill>
                  <a:latin typeface="Comic Sans MS" pitchFamily="-112" charset="0"/>
                </a:rPr>
                <a:t>Physical Review Letters 90 (2003) 104801</a:t>
              </a:r>
              <a:endParaRPr lang="en-US" sz="1200" i="1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3" name="Grouper 35"/>
            <p:cNvGrpSpPr/>
            <p:nvPr/>
          </p:nvGrpSpPr>
          <p:grpSpPr>
            <a:xfrm>
              <a:off x="5257800" y="3429000"/>
              <a:ext cx="3384550" cy="1090613"/>
              <a:chOff x="838200" y="2286000"/>
              <a:chExt cx="3384550" cy="1090613"/>
            </a:xfrm>
          </p:grpSpPr>
          <p:sp>
            <p:nvSpPr>
              <p:cNvPr id="3105" name="Text Box 51"/>
              <p:cNvSpPr txBox="1">
                <a:spLocks noChangeArrowheads="1"/>
              </p:cNvSpPr>
              <p:nvPr/>
            </p:nvSpPr>
            <p:spPr bwMode="auto">
              <a:xfrm>
                <a:off x="3143250" y="2286000"/>
                <a:ext cx="10795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Comic Sans MS" pitchFamily="-112" charset="0"/>
                  </a:rPr>
                  <a:t>Radiation wavelength</a:t>
                </a:r>
              </a:p>
            </p:txBody>
          </p:sp>
          <p:sp>
            <p:nvSpPr>
              <p:cNvPr id="3106" name="Text Box 52"/>
              <p:cNvSpPr txBox="1">
                <a:spLocks noChangeArrowheads="1"/>
              </p:cNvSpPr>
              <p:nvPr/>
            </p:nvSpPr>
            <p:spPr bwMode="auto">
              <a:xfrm>
                <a:off x="838200" y="2359025"/>
                <a:ext cx="1152525" cy="274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Comic Sans MS" pitchFamily="-112" charset="0"/>
                  </a:rPr>
                  <a:t>Beam energy</a:t>
                </a:r>
              </a:p>
            </p:txBody>
          </p:sp>
          <p:sp>
            <p:nvSpPr>
              <p:cNvPr id="3107" name="Line 53"/>
              <p:cNvSpPr>
                <a:spLocks noChangeShapeType="1"/>
              </p:cNvSpPr>
              <p:nvPr/>
            </p:nvSpPr>
            <p:spPr bwMode="auto">
              <a:xfrm>
                <a:off x="2135187" y="2598738"/>
                <a:ext cx="287338" cy="14446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3108" name="Line 54"/>
              <p:cNvSpPr>
                <a:spLocks noChangeShapeType="1"/>
              </p:cNvSpPr>
              <p:nvPr/>
            </p:nvSpPr>
            <p:spPr bwMode="auto">
              <a:xfrm flipH="1">
                <a:off x="2854325" y="2598738"/>
                <a:ext cx="288925" cy="14446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graphicFrame>
            <p:nvGraphicFramePr>
              <p:cNvPr id="3074" name="Object 64"/>
              <p:cNvGraphicFramePr>
                <a:graphicFrameLocks noChangeAspect="1"/>
              </p:cNvGraphicFramePr>
              <p:nvPr/>
            </p:nvGraphicFramePr>
            <p:xfrm>
              <a:off x="1990725" y="2671763"/>
              <a:ext cx="863600" cy="704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3186" name="Equation" r:id="rId4" imgW="482400" imgH="393480" progId="Equation.3">
                      <p:embed/>
                    </p:oleObj>
                  </mc:Choice>
                  <mc:Fallback>
                    <p:oleObj name="Equation" r:id="rId4" imgW="48240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90725" y="2671763"/>
                            <a:ext cx="863600" cy="70485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09" name="Line 66"/>
              <p:cNvSpPr>
                <a:spLocks noChangeShapeType="1"/>
              </p:cNvSpPr>
              <p:nvPr/>
            </p:nvSpPr>
            <p:spPr bwMode="auto">
              <a:xfrm>
                <a:off x="1990725" y="2574925"/>
                <a:ext cx="503238" cy="215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3110" name="Line 67"/>
              <p:cNvSpPr>
                <a:spLocks noChangeShapeType="1"/>
              </p:cNvSpPr>
              <p:nvPr/>
            </p:nvSpPr>
            <p:spPr bwMode="auto">
              <a:xfrm flipH="1">
                <a:off x="2782887" y="2574925"/>
                <a:ext cx="360363" cy="215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</p:grp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Optical Diffraction Radiation</a:t>
            </a:r>
          </a:p>
        </p:txBody>
      </p:sp>
      <p:cxnSp>
        <p:nvCxnSpPr>
          <p:cNvPr id="42" name="Connecteur droit 4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1524006" y="1447812"/>
          <a:ext cx="4354513" cy="2724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187" name="CorelDRAW" r:id="rId6" imgW="6146800" imgH="3860800" progId="">
                  <p:embed/>
                </p:oleObj>
              </mc:Choice>
              <mc:Fallback>
                <p:oleObj name="CorelDRAW" r:id="rId6" imgW="6146800" imgH="3860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6" y="1447812"/>
                        <a:ext cx="4354513" cy="27246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37561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447806" y="2667006"/>
            <a:ext cx="6248400" cy="2616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Optical </a:t>
            </a:r>
            <a:r>
              <a:rPr lang="en-US" sz="400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method with Incoherent </a:t>
            </a:r>
            <a:r>
              <a:rPr lang="en-US" sz="40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radiation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‘Convert particles into visible photons’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cxnSp>
        <p:nvCxnSpPr>
          <p:cNvPr id="8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05245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8" descr="GAUSSIAN_PRO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" y="687388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62001" y="0"/>
            <a:ext cx="7848600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Time Correlated Single Photon Counting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23888" y="685800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0066FF"/>
                </a:solidFill>
                <a:latin typeface="Comic Sans MS" pitchFamily="-112" charset="0"/>
              </a:rPr>
              <a:t>n</a:t>
            </a:r>
            <a:r>
              <a:rPr lang="en-US" dirty="0">
                <a:solidFill>
                  <a:srgbClr val="0066FF"/>
                </a:solidFill>
                <a:latin typeface="Comic Sans MS" pitchFamily="-112" charset="0"/>
              </a:rPr>
              <a:t>!</a:t>
            </a: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4" y="1874838"/>
            <a:ext cx="1434018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2743200" y="1219212"/>
            <a:ext cx="25923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Geiger-mode Avalanche photodiode converts photon to electrical pulse</a:t>
            </a: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6705600" y="2438412"/>
            <a:ext cx="2133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omic Sans MS" pitchFamily="-112" charset="0"/>
              </a:rPr>
              <a:t>Time to Digital converter records pulse arrival time</a:t>
            </a: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914406" y="2233612"/>
            <a:ext cx="18002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Comic Sans MS" pitchFamily="-112" charset="0"/>
              </a:rPr>
              <a:t>Visible photon</a:t>
            </a:r>
            <a:endParaRPr lang="en-US" sz="160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cxnSp>
        <p:nvCxnSpPr>
          <p:cNvPr id="31" name="Elbow Connector 14"/>
          <p:cNvCxnSpPr/>
          <p:nvPr/>
        </p:nvCxnSpPr>
        <p:spPr>
          <a:xfrm>
            <a:off x="4573588" y="2614612"/>
            <a:ext cx="912812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10" descr="pdm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8735" y="2157412"/>
            <a:ext cx="1594859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Freeform 69"/>
          <p:cNvSpPr>
            <a:spLocks/>
          </p:cNvSpPr>
          <p:nvPr/>
        </p:nvSpPr>
        <p:spPr bwMode="auto">
          <a:xfrm>
            <a:off x="1371600" y="2690824"/>
            <a:ext cx="1104900" cy="258763"/>
          </a:xfrm>
          <a:custGeom>
            <a:avLst/>
            <a:gdLst>
              <a:gd name="T0" fmla="*/ 0 w 3552"/>
              <a:gd name="T1" fmla="*/ 0 h 1952"/>
              <a:gd name="T2" fmla="*/ 0 w 3552"/>
              <a:gd name="T3" fmla="*/ 0 h 1952"/>
              <a:gd name="T4" fmla="*/ 0 w 3552"/>
              <a:gd name="T5" fmla="*/ 0 h 1952"/>
              <a:gd name="T6" fmla="*/ 0 w 3552"/>
              <a:gd name="T7" fmla="*/ 0 h 1952"/>
              <a:gd name="T8" fmla="*/ 0 w 3552"/>
              <a:gd name="T9" fmla="*/ 0 h 1952"/>
              <a:gd name="T10" fmla="*/ 0 w 3552"/>
              <a:gd name="T11" fmla="*/ 0 h 1952"/>
              <a:gd name="T12" fmla="*/ 0 w 3552"/>
              <a:gd name="T13" fmla="*/ 0 h 1952"/>
              <a:gd name="T14" fmla="*/ 0 w 3552"/>
              <a:gd name="T15" fmla="*/ 0 h 1952"/>
              <a:gd name="T16" fmla="*/ 0 w 3552"/>
              <a:gd name="T17" fmla="*/ 0 h 1952"/>
              <a:gd name="T18" fmla="*/ 0 w 3552"/>
              <a:gd name="T19" fmla="*/ 0 h 1952"/>
              <a:gd name="T20" fmla="*/ 0 w 3552"/>
              <a:gd name="T21" fmla="*/ 0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43" name="Elbow Connector 14"/>
          <p:cNvCxnSpPr/>
          <p:nvPr/>
        </p:nvCxnSpPr>
        <p:spPr>
          <a:xfrm>
            <a:off x="4573588" y="3505200"/>
            <a:ext cx="912812" cy="1588"/>
          </a:xfrm>
          <a:prstGeom prst="bentConnector3">
            <a:avLst>
              <a:gd name="adj1" fmla="val 50000"/>
            </a:avLst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0"/>
          <p:cNvSpPr txBox="1">
            <a:spLocks noChangeArrowheads="1"/>
          </p:cNvSpPr>
          <p:nvPr/>
        </p:nvSpPr>
        <p:spPr bwMode="auto">
          <a:xfrm>
            <a:off x="1600203" y="3318301"/>
            <a:ext cx="297338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Comic Sans MS" pitchFamily="-112" charset="0"/>
              </a:rPr>
              <a:t>Precise trigger synchronized with the beam</a:t>
            </a:r>
            <a:endParaRPr lang="en-US" sz="16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153988" y="4419612"/>
            <a:ext cx="8839200" cy="12003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> Sampling Method allowing very high dynamic range if you measure long enough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> Avalanche photodiode have </a:t>
            </a:r>
            <a:r>
              <a:rPr lang="en-US" dirty="0" err="1" smtClean="0">
                <a:solidFill>
                  <a:srgbClr val="000000"/>
                </a:solidFill>
                <a:latin typeface="Comic Sans MS" pitchFamily="66" charset="0"/>
              </a:rPr>
              <a:t>deadtime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> and are subject to </a:t>
            </a:r>
            <a:r>
              <a:rPr lang="en-US" dirty="0" err="1" smtClean="0">
                <a:solidFill>
                  <a:srgbClr val="000000"/>
                </a:solidFill>
                <a:latin typeface="Comic Sans MS" pitchFamily="66" charset="0"/>
              </a:rPr>
              <a:t>afterpulsing</a:t>
            </a:r>
            <a:endParaRPr lang="en-US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Comic Sans MS" pitchFamily="66" charset="0"/>
              </a:rPr>
              <a:t> State of the art TDC typically limited to 10ps sampling</a:t>
            </a:r>
            <a:endParaRPr lang="en-US" sz="12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66800" y="5791212"/>
            <a:ext cx="723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D.V. </a:t>
            </a:r>
            <a:r>
              <a:rPr lang="fr-FR" sz="1200" i="1" dirty="0" err="1" smtClean="0">
                <a:solidFill>
                  <a:srgbClr val="000000"/>
                </a:solidFill>
                <a:latin typeface="Comic Sans MS" pitchFamily="-112" charset="0"/>
              </a:rPr>
              <a:t>O’Connor</a:t>
            </a: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, D. Phillips, </a:t>
            </a:r>
            <a:r>
              <a:rPr lang="fr-FR" sz="1200" i="1" dirty="0" err="1" smtClean="0">
                <a:solidFill>
                  <a:srgbClr val="000000"/>
                </a:solidFill>
                <a:latin typeface="Comic Sans MS" pitchFamily="-112" charset="0"/>
              </a:rPr>
              <a:t>Time-correlated</a:t>
            </a: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 Single Photon </a:t>
            </a:r>
            <a:r>
              <a:rPr lang="fr-FR" sz="1200" i="1" dirty="0" err="1" smtClean="0">
                <a:solidFill>
                  <a:srgbClr val="000000"/>
                </a:solidFill>
                <a:latin typeface="Comic Sans MS" pitchFamily="-112" charset="0"/>
              </a:rPr>
              <a:t>Counting</a:t>
            </a: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, </a:t>
            </a:r>
            <a:r>
              <a:rPr lang="fr-FR" sz="1200" i="1" dirty="0" err="1" smtClean="0">
                <a:solidFill>
                  <a:srgbClr val="000000"/>
                </a:solidFill>
                <a:latin typeface="Comic Sans MS" pitchFamily="-112" charset="0"/>
              </a:rPr>
              <a:t>Academic</a:t>
            </a: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1200" i="1" dirty="0" err="1" smtClean="0">
                <a:solidFill>
                  <a:srgbClr val="000000"/>
                </a:solidFill>
                <a:latin typeface="Comic Sans MS" pitchFamily="-112" charset="0"/>
              </a:rPr>
              <a:t>Press</a:t>
            </a:r>
            <a:r>
              <a:rPr lang="fr-FR" sz="1200" i="1" dirty="0" smtClean="0">
                <a:solidFill>
                  <a:srgbClr val="000000"/>
                </a:solidFill>
                <a:latin typeface="Comic Sans MS" pitchFamily="-112" charset="0"/>
              </a:rPr>
              <a:t>, London, 1984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C.A. Thomas et al.,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Nucl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.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Instr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. and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Meth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. A566 (2006) p.762</a:t>
            </a:r>
            <a:endParaRPr lang="fr-FR" sz="1200" i="1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87791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oneTexte 10"/>
          <p:cNvSpPr txBox="1">
            <a:spLocks noChangeArrowheads="1"/>
          </p:cNvSpPr>
          <p:nvPr/>
        </p:nvSpPr>
        <p:spPr bwMode="auto">
          <a:xfrm>
            <a:off x="1827610" y="990600"/>
            <a:ext cx="54919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Longitudinal </a:t>
            </a:r>
            <a:r>
              <a:rPr lang="en-GB" sz="2000" dirty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profile of the entire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 LHC ring (89us) </a:t>
            </a:r>
            <a:r>
              <a:rPr lang="en-GB" sz="2000" dirty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with 50ps </a:t>
            </a:r>
            <a:r>
              <a:rPr lang="en-GB" sz="2000" dirty="0" smtClean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resolution using SR light </a:t>
            </a:r>
          </a:p>
        </p:txBody>
      </p:sp>
      <p:grpSp>
        <p:nvGrpSpPr>
          <p:cNvPr id="2" name="Grouper 19"/>
          <p:cNvGrpSpPr>
            <a:grpSpLocks/>
          </p:cNvGrpSpPr>
          <p:nvPr/>
        </p:nvGrpSpPr>
        <p:grpSpPr bwMode="auto">
          <a:xfrm>
            <a:off x="304800" y="2002635"/>
            <a:ext cx="8021637" cy="2852737"/>
            <a:chOff x="395288" y="4005263"/>
            <a:chExt cx="8021637" cy="2852737"/>
          </a:xfrm>
        </p:grpSpPr>
        <p:pic>
          <p:nvPicPr>
            <p:cNvPr id="32781" name="Picture 5" descr="http://elogbook/eLogbook/attach_reader?attach_id=112776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5288" y="4005263"/>
              <a:ext cx="3779837" cy="2852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2" name="Picture 7" descr="http://elogbook/eLogbook/attach_reader?attach_id=112778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35600" y="4076700"/>
              <a:ext cx="2981325" cy="225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2987675" y="6524625"/>
              <a:ext cx="215900" cy="1444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2987675" y="4221163"/>
              <a:ext cx="2663825" cy="230346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3203575" y="6165850"/>
              <a:ext cx="4824413" cy="50323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Connecteur droit 20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572000" y="4572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  <a:latin typeface="Times New Roman" pitchFamily="-108" charset="0"/>
                <a:ea typeface="Times New Roman" pitchFamily="-108" charset="0"/>
                <a:cs typeface="Times New Roman" pitchFamily="-108" charset="0"/>
              </a:rPr>
              <a:t>A very large dynamic range should make it possible to see ghost bunches as small as 5e5 protons / 50ps with long integration</a:t>
            </a:r>
            <a:endParaRPr lang="en-GB" dirty="0">
              <a:solidFill>
                <a:srgbClr val="000000"/>
              </a:solidFill>
              <a:latin typeface="Times New Roman" pitchFamily="-108" charset="0"/>
              <a:ea typeface="Times New Roman" pitchFamily="-108" charset="0"/>
              <a:cs typeface="Times New Roman" pitchFamily="-108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010407" y="3733800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A. Jeff</a:t>
            </a:r>
            <a:endParaRPr lang="fr-FR" sz="12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62001" y="0"/>
            <a:ext cx="7848600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Time Correlated Single Photon Counting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8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636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18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4188" y="692153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101" name="Text Box 19"/>
          <p:cNvSpPr txBox="1">
            <a:spLocks noChangeArrowheads="1"/>
          </p:cNvSpPr>
          <p:nvPr/>
        </p:nvSpPr>
        <p:spPr bwMode="auto">
          <a:xfrm>
            <a:off x="2330450" y="692150"/>
            <a:ext cx="28886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651500" y="2571762"/>
            <a:ext cx="3492500" cy="1274763"/>
            <a:chOff x="3560" y="1842"/>
            <a:chExt cx="2200" cy="803"/>
          </a:xfrm>
        </p:grpSpPr>
        <p:sp>
          <p:nvSpPr>
            <p:cNvPr id="4119" name="Rectangle 16"/>
            <p:cNvSpPr>
              <a:spLocks noChangeArrowheads="1"/>
            </p:cNvSpPr>
            <p:nvPr/>
          </p:nvSpPr>
          <p:spPr bwMode="auto">
            <a:xfrm>
              <a:off x="3560" y="1842"/>
              <a:ext cx="217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 dirty="0">
                  <a:solidFill>
                    <a:srgbClr val="000000"/>
                  </a:solidFill>
                  <a:latin typeface="Comic Sans MS" pitchFamily="-112" charset="0"/>
                </a:rPr>
                <a:t>Mitsuru </a:t>
              </a:r>
              <a:r>
                <a:rPr lang="en-US" sz="1200" i="1" dirty="0" err="1">
                  <a:solidFill>
                    <a:srgbClr val="000000"/>
                  </a:solidFill>
                  <a:latin typeface="Comic Sans MS" pitchFamily="-112" charset="0"/>
                </a:rPr>
                <a:t>Uesaka</a:t>
              </a:r>
              <a:r>
                <a:rPr lang="en-US" sz="1200" i="1" dirty="0">
                  <a:solidFill>
                    <a:srgbClr val="000000"/>
                  </a:solidFill>
                  <a:latin typeface="Comic Sans MS" pitchFamily="-112" charset="0"/>
                </a:rPr>
                <a:t> et al, </a:t>
              </a:r>
              <a:r>
                <a:rPr lang="en-US" sz="1200" b="1" i="1" dirty="0">
                  <a:solidFill>
                    <a:srgbClr val="000000"/>
                  </a:solidFill>
                  <a:latin typeface="Comic Sans MS" pitchFamily="-112" charset="0"/>
                </a:rPr>
                <a:t>NIMA 406 (1998) 371</a:t>
              </a:r>
              <a:endParaRPr lang="en-US" sz="1200" i="1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120" name="Rectangle 17"/>
            <p:cNvSpPr>
              <a:spLocks noChangeArrowheads="1"/>
            </p:cNvSpPr>
            <p:nvPr/>
          </p:nvSpPr>
          <p:spPr bwMode="auto">
            <a:xfrm>
              <a:off x="3583" y="2044"/>
              <a:ext cx="217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99FF"/>
                  </a:solidFill>
                  <a:latin typeface="Comic Sans MS" pitchFamily="-112" charset="0"/>
                </a:rPr>
                <a:t>200fs time resolution obtained using reflective optics and 12.5nm bandwidth optical filter (800nm) and the Hamamatsu FESCA 200</a:t>
              </a:r>
            </a:p>
          </p:txBody>
        </p:sp>
      </p:grp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1571628" y="4943475"/>
            <a:ext cx="667385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lvl="1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u="sng" dirty="0">
                <a:solidFill>
                  <a:srgbClr val="000000"/>
                </a:solidFill>
                <a:latin typeface="Comic Sans MS" pitchFamily="66" charset="0"/>
              </a:rPr>
              <a:t>Limitations : Time resolution of the streak camera :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u="sng" dirty="0">
              <a:solidFill>
                <a:srgbClr val="000000"/>
              </a:solidFill>
              <a:latin typeface="Comic Sans MS" pitchFamily="66" charset="0"/>
            </a:endParaRP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omic Sans MS" pitchFamily="66" charset="0"/>
              </a:rPr>
              <a:t>i</a:t>
            </a:r>
            <a:r>
              <a:rPr lang="en-US" sz="1200" dirty="0">
                <a:solidFill>
                  <a:srgbClr val="000000"/>
                </a:solidFill>
                <a:latin typeface="Comic Sans MS" pitchFamily="66" charset="0"/>
              </a:rPr>
              <a:t>) Initial velocity distribution of photoelectrons :  </a:t>
            </a:r>
            <a:r>
              <a:rPr lang="en-US" sz="1200" i="1" dirty="0">
                <a:solidFill>
                  <a:srgbClr val="000000"/>
                </a:solidFill>
                <a:latin typeface="Comic Sans MS" pitchFamily="66" charset="0"/>
              </a:rPr>
              <a:t>narrow bandwidth optical filter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Comic Sans MS" pitchFamily="66" charset="0"/>
              </a:rPr>
              <a:t>(ii) Spatial spread of the slit image: </a:t>
            </a:r>
            <a:r>
              <a:rPr lang="en-US" sz="1200" i="1" dirty="0">
                <a:solidFill>
                  <a:srgbClr val="000000"/>
                </a:solidFill>
                <a:latin typeface="Comic Sans MS" pitchFamily="66" charset="0"/>
              </a:rPr>
              <a:t>small slit width</a:t>
            </a:r>
          </a:p>
          <a:p>
            <a:pPr lvl="1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Comic Sans MS" pitchFamily="66" charset="0"/>
              </a:rPr>
              <a:t>(iii) Dispersion in the optics</a:t>
            </a:r>
          </a:p>
        </p:txBody>
      </p:sp>
      <p:sp>
        <p:nvSpPr>
          <p:cNvPr id="4104" name="AutoShape 24"/>
          <p:cNvSpPr>
            <a:spLocks noChangeArrowheads="1"/>
          </p:cNvSpPr>
          <p:nvPr/>
        </p:nvSpPr>
        <p:spPr bwMode="auto">
          <a:xfrm>
            <a:off x="1143006" y="1144588"/>
            <a:ext cx="3500438" cy="3498850"/>
          </a:xfrm>
          <a:prstGeom prst="roundRect">
            <a:avLst>
              <a:gd name="adj" fmla="val 732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4105" name="Rectangle 26"/>
          <p:cNvSpPr>
            <a:spLocks noChangeArrowheads="1"/>
          </p:cNvSpPr>
          <p:nvPr/>
        </p:nvSpPr>
        <p:spPr bwMode="auto">
          <a:xfrm>
            <a:off x="5224469" y="857262"/>
            <a:ext cx="34194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000000"/>
                </a:solidFill>
                <a:latin typeface="Comic Sans MS" pitchFamily="-112" charset="0"/>
              </a:rPr>
              <a:t>‘Streak cameras uses a time dependent deflecting electric field to convert time information in spatial information on a CCD’</a:t>
            </a:r>
          </a:p>
        </p:txBody>
      </p:sp>
      <p:graphicFrame>
        <p:nvGraphicFramePr>
          <p:cNvPr id="4098" name="Object 29"/>
          <p:cNvGraphicFramePr>
            <a:graphicFrameLocks noChangeAspect="1"/>
          </p:cNvGraphicFramePr>
          <p:nvPr/>
        </p:nvGraphicFramePr>
        <p:xfrm>
          <a:off x="1336675" y="1357313"/>
          <a:ext cx="3168650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194" name="CorelPhotoPaint.Image.10" r:id="rId4" imgW="6349206" imgH="6349206" progId="">
                  <p:embed/>
                </p:oleObj>
              </mc:Choice>
              <mc:Fallback>
                <p:oleObj name="CorelPhotoPaint.Image.10" r:id="rId4" imgW="6349206" imgH="634920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675" y="1357313"/>
                        <a:ext cx="3168650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36" descr="streak_camera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1285875"/>
            <a:ext cx="3168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600200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Streak </a:t>
            </a: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Camera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97756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Streak camera examples</a:t>
            </a:r>
          </a:p>
        </p:txBody>
      </p:sp>
      <p:sp>
        <p:nvSpPr>
          <p:cNvPr id="30729" name="TextBox 17"/>
          <p:cNvSpPr txBox="1">
            <a:spLocks noChangeArrowheads="1"/>
          </p:cNvSpPr>
          <p:nvPr/>
        </p:nvSpPr>
        <p:spPr bwMode="auto">
          <a:xfrm>
            <a:off x="685800" y="685804"/>
            <a:ext cx="65934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Observation </a:t>
            </a:r>
            <a:r>
              <a:rPr lang="en-US" dirty="0" smtClean="0">
                <a:solidFill>
                  <a:srgbClr val="000000"/>
                </a:solidFill>
                <a:latin typeface="Comic Sans MS" pitchFamily="-112" charset="0"/>
              </a:rPr>
              <a:t>of 5MeV electron </a:t>
            </a: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bunch </a:t>
            </a:r>
            <a:r>
              <a:rPr lang="en-US" dirty="0" smtClean="0">
                <a:solidFill>
                  <a:srgbClr val="000000"/>
                </a:solidFill>
                <a:latin typeface="Comic Sans MS" pitchFamily="-112" charset="0"/>
              </a:rPr>
              <a:t>train using </a:t>
            </a:r>
            <a:r>
              <a:rPr lang="en-US" dirty="0" err="1" smtClean="0">
                <a:solidFill>
                  <a:srgbClr val="000000"/>
                </a:solidFill>
                <a:latin typeface="Comic Sans MS" pitchFamily="-112" charset="0"/>
              </a:rPr>
              <a:t>cherenkov</a:t>
            </a:r>
            <a:r>
              <a:rPr lang="en-US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Sweep speed of 250ps/mm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857256" y="3962412"/>
            <a:ext cx="7286625" cy="2282825"/>
            <a:chOff x="857250" y="3962400"/>
            <a:chExt cx="7286625" cy="2282825"/>
          </a:xfrm>
        </p:grpSpPr>
        <p:pic>
          <p:nvPicPr>
            <p:cNvPr id="30740" name="Picture 5" descr="mtv0361_1dot5GHz_10psmm_time30139_852dot380ns_nofilter"/>
            <p:cNvPicPr>
              <a:picLocks noChangeAspect="1" noChangeArrowheads="1"/>
            </p:cNvPicPr>
            <p:nvPr/>
          </p:nvPicPr>
          <p:blipFill>
            <a:blip r:embed="rId2">
              <a:lum bright="18000" contrast="42000"/>
            </a:blip>
            <a:srcRect/>
            <a:stretch>
              <a:fillRect/>
            </a:stretch>
          </p:blipFill>
          <p:spPr bwMode="auto">
            <a:xfrm>
              <a:off x="5632450" y="4357688"/>
              <a:ext cx="2511425" cy="185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1" name="Text Box 7"/>
            <p:cNvSpPr txBox="1">
              <a:spLocks noChangeArrowheads="1"/>
            </p:cNvSpPr>
            <p:nvPr/>
          </p:nvSpPr>
          <p:spPr bwMode="auto">
            <a:xfrm>
              <a:off x="6000750" y="5786438"/>
              <a:ext cx="193514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FFFFFF"/>
                  </a:solidFill>
                  <a:latin typeface="Symbol" pitchFamily="-112" charset="2"/>
                </a:rPr>
                <a:t>s</a:t>
              </a:r>
              <a:r>
                <a:rPr lang="en-US" sz="1600">
                  <a:solidFill>
                    <a:srgbClr val="FFFFFF"/>
                  </a:solidFill>
                  <a:latin typeface="Comic Sans MS" pitchFamily="-112" charset="0"/>
                </a:rPr>
                <a:t> = 8.9ps (2.7 mm)</a:t>
              </a:r>
            </a:p>
          </p:txBody>
        </p:sp>
        <p:pic>
          <p:nvPicPr>
            <p:cNvPr id="30742" name="Picture 10" descr="bunch_length_10psmm_cumulate4_2"/>
            <p:cNvPicPr>
              <a:picLocks noChangeAspect="1" noChangeArrowheads="1"/>
            </p:cNvPicPr>
            <p:nvPr/>
          </p:nvPicPr>
          <p:blipFill>
            <a:blip r:embed="rId3">
              <a:lum contrast="42000"/>
            </a:blip>
            <a:srcRect/>
            <a:stretch>
              <a:fillRect/>
            </a:stretch>
          </p:blipFill>
          <p:spPr bwMode="auto">
            <a:xfrm>
              <a:off x="857250" y="4357688"/>
              <a:ext cx="2517775" cy="1887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3" name="Text Box 12"/>
            <p:cNvSpPr txBox="1">
              <a:spLocks noChangeArrowheads="1"/>
            </p:cNvSpPr>
            <p:nvPr/>
          </p:nvSpPr>
          <p:spPr bwMode="auto">
            <a:xfrm>
              <a:off x="1127125" y="4857750"/>
              <a:ext cx="190308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FFFFFF"/>
                  </a:solidFill>
                  <a:latin typeface="Symbol" pitchFamily="-112" charset="2"/>
                </a:rPr>
                <a:t>s</a:t>
              </a:r>
              <a:r>
                <a:rPr lang="en-US" sz="1600">
                  <a:solidFill>
                    <a:srgbClr val="FFFFFF"/>
                  </a:solidFill>
                  <a:latin typeface="Comic Sans MS" pitchFamily="-112" charset="0"/>
                </a:rPr>
                <a:t> = 4.5ps (1.4 mm)</a:t>
              </a:r>
            </a:p>
          </p:txBody>
        </p:sp>
        <p:sp>
          <p:nvSpPr>
            <p:cNvPr id="30744" name="Text Box 30"/>
            <p:cNvSpPr txBox="1">
              <a:spLocks noChangeArrowheads="1"/>
            </p:cNvSpPr>
            <p:nvPr/>
          </p:nvSpPr>
          <p:spPr bwMode="auto">
            <a:xfrm>
              <a:off x="3779838" y="4714875"/>
              <a:ext cx="143986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i="1">
                  <a:solidFill>
                    <a:srgbClr val="000000"/>
                  </a:solidFill>
                  <a:latin typeface="Comic Sans MS" pitchFamily="-112" charset="0"/>
                </a:rPr>
                <a:t>Sweep speed of 10ps/mm</a:t>
              </a:r>
            </a:p>
          </p:txBody>
        </p:sp>
        <p:sp>
          <p:nvSpPr>
            <p:cNvPr id="30745" name="TextBox 18"/>
            <p:cNvSpPr txBox="1">
              <a:spLocks noChangeArrowheads="1"/>
            </p:cNvSpPr>
            <p:nvPr/>
          </p:nvSpPr>
          <p:spPr bwMode="auto">
            <a:xfrm>
              <a:off x="1676400" y="3962400"/>
              <a:ext cx="50834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latin typeface="Comic Sans MS" pitchFamily="-112" charset="0"/>
                </a:rPr>
                <a:t>Measure of bunch </a:t>
              </a:r>
              <a:r>
                <a:rPr lang="en-US" dirty="0" smtClean="0">
                  <a:solidFill>
                    <a:srgbClr val="000000"/>
                  </a:solidFill>
                  <a:latin typeface="Comic Sans MS" pitchFamily="-112" charset="0"/>
                </a:rPr>
                <a:t>length using OTR and OSR </a:t>
              </a:r>
              <a:endParaRPr lang="en-US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cxnSp>
        <p:nvCxnSpPr>
          <p:cNvPr id="29" name="Connecteur droit 28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5" descr="21_02_2011_BunchSpacing333_Cherenkov_250psm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1472" y="2086201"/>
            <a:ext cx="2399334" cy="1800000"/>
          </a:xfrm>
          <a:prstGeom prst="rect">
            <a:avLst/>
          </a:prstGeom>
        </p:spPr>
      </p:pic>
      <p:pic>
        <p:nvPicPr>
          <p:cNvPr id="18" name="Picture 6" descr="21_02_2011_BunchSpacing999_Cherenkov_250psm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63066" y="2086201"/>
            <a:ext cx="2399334" cy="1800000"/>
          </a:xfrm>
          <a:prstGeom prst="rect">
            <a:avLst/>
          </a:prstGeom>
        </p:spPr>
      </p:pic>
      <p:pic>
        <p:nvPicPr>
          <p:cNvPr id="19" name="Picture 11" descr="switch333ps_250psmm_blue_in_slit0_1mm.bmp"/>
          <p:cNvPicPr>
            <a:picLocks noChangeAspect="1"/>
          </p:cNvPicPr>
          <p:nvPr/>
        </p:nvPicPr>
        <p:blipFill>
          <a:blip r:embed="rId6" cstate="print"/>
          <a:srcRect l="43183" r="28789"/>
          <a:stretch>
            <a:fillRect/>
          </a:stretch>
        </p:blipFill>
        <p:spPr>
          <a:xfrm rot="16200000">
            <a:off x="4892166" y="738302"/>
            <a:ext cx="685800" cy="1952400"/>
          </a:xfrm>
          <a:prstGeom prst="rect">
            <a:avLst/>
          </a:prstGeom>
        </p:spPr>
      </p:pic>
      <p:pic>
        <p:nvPicPr>
          <p:cNvPr id="20" name="Picture 12" descr="switch999ps_250psmm_blue_in_slit0_1mm.bmp"/>
          <p:cNvPicPr>
            <a:picLocks noChangeAspect="1"/>
          </p:cNvPicPr>
          <p:nvPr/>
        </p:nvPicPr>
        <p:blipFill>
          <a:blip r:embed="rId7" cstate="print"/>
          <a:srcRect l="43598" r="28374"/>
          <a:stretch>
            <a:fillRect/>
          </a:stretch>
        </p:blipFill>
        <p:spPr>
          <a:xfrm rot="16200000">
            <a:off x="2439366" y="723901"/>
            <a:ext cx="685800" cy="1981200"/>
          </a:xfrm>
          <a:prstGeom prst="rect">
            <a:avLst/>
          </a:prstGeom>
        </p:spPr>
      </p:pic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7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776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457200" y="2362201"/>
            <a:ext cx="8305800" cy="218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Bunch Length measurement with Coherent Radiation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‘The shorter in time, The broader in frequency’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</p:txBody>
      </p:sp>
      <p:cxnSp>
        <p:nvCxnSpPr>
          <p:cNvPr id="10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20833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Hour glass effect – Bunch length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rcRect l="19794" r="17858"/>
          <a:stretch>
            <a:fillRect/>
          </a:stretch>
        </p:blipFill>
        <p:spPr>
          <a:xfrm rot="5400000">
            <a:off x="568185" y="741716"/>
            <a:ext cx="2215445" cy="236890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34" y="3457223"/>
            <a:ext cx="4336682" cy="256587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6341" y="3514155"/>
            <a:ext cx="4157665" cy="2415822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224273" y="1168995"/>
            <a:ext cx="5919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/>
                <a:cs typeface="Calibri"/>
              </a:rPr>
              <a:t>For </a:t>
            </a:r>
            <a:r>
              <a:rPr lang="fr-FR" dirty="0" err="1" smtClean="0">
                <a:latin typeface="Calibri"/>
                <a:cs typeface="Calibri"/>
              </a:rPr>
              <a:t>achieving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small</a:t>
            </a:r>
            <a:r>
              <a:rPr lang="fr-FR" dirty="0" smtClean="0">
                <a:latin typeface="Calibri"/>
                <a:cs typeface="Calibri"/>
              </a:rPr>
              <a:t> Beta </a:t>
            </a:r>
            <a:r>
              <a:rPr lang="fr-FR" dirty="0" err="1" smtClean="0">
                <a:latin typeface="Calibri"/>
                <a:cs typeface="Calibri"/>
              </a:rPr>
              <a:t>function</a:t>
            </a:r>
            <a:r>
              <a:rPr lang="fr-FR" dirty="0" smtClean="0">
                <a:latin typeface="Calibri"/>
                <a:cs typeface="Calibri"/>
              </a:rPr>
              <a:t> ( </a:t>
            </a:r>
            <a:r>
              <a:rPr lang="fr-FR" dirty="0" err="1" smtClean="0">
                <a:latin typeface="Calibri"/>
                <a:cs typeface="Calibri"/>
              </a:rPr>
              <a:t>small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beam</a:t>
            </a:r>
            <a:r>
              <a:rPr lang="fr-FR" dirty="0" smtClean="0">
                <a:latin typeface="Calibri"/>
                <a:cs typeface="Calibri"/>
              </a:rPr>
              <a:t> size) </a:t>
            </a:r>
            <a:r>
              <a:rPr lang="fr-FR" dirty="0" err="1" smtClean="0">
                <a:latin typeface="Calibri"/>
                <a:cs typeface="Calibri"/>
              </a:rPr>
              <a:t>at</a:t>
            </a:r>
            <a:r>
              <a:rPr lang="fr-FR" dirty="0" smtClean="0">
                <a:latin typeface="Calibri"/>
                <a:cs typeface="Calibri"/>
              </a:rPr>
              <a:t> IP, the beta </a:t>
            </a:r>
            <a:r>
              <a:rPr lang="fr-FR" dirty="0" err="1" smtClean="0">
                <a:latin typeface="Calibri"/>
                <a:cs typeface="Calibri"/>
              </a:rPr>
              <a:t>function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rapidly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increases</a:t>
            </a:r>
            <a:r>
              <a:rPr lang="fr-FR" dirty="0" smtClean="0">
                <a:latin typeface="Calibri"/>
                <a:cs typeface="Calibri"/>
              </a:rPr>
              <a:t> as the </a:t>
            </a:r>
            <a:r>
              <a:rPr lang="fr-FR" dirty="0" err="1" smtClean="0">
                <a:latin typeface="Calibri"/>
                <a:cs typeface="Calibri"/>
              </a:rPr>
              <a:t>particle</a:t>
            </a:r>
            <a:r>
              <a:rPr lang="fr-FR" dirty="0" smtClean="0">
                <a:latin typeface="Calibri"/>
                <a:cs typeface="Calibri"/>
              </a:rPr>
              <a:t> move </a:t>
            </a:r>
            <a:r>
              <a:rPr lang="fr-FR" dirty="0" err="1" smtClean="0">
                <a:latin typeface="Calibri"/>
                <a:cs typeface="Calibri"/>
              </a:rPr>
              <a:t>away</a:t>
            </a:r>
            <a:r>
              <a:rPr lang="fr-FR" dirty="0" smtClean="0">
                <a:latin typeface="Calibri"/>
                <a:cs typeface="Calibri"/>
              </a:rPr>
              <a:t> </a:t>
            </a:r>
            <a:r>
              <a:rPr lang="fr-FR" dirty="0" err="1" smtClean="0">
                <a:latin typeface="Calibri"/>
                <a:cs typeface="Calibri"/>
              </a:rPr>
              <a:t>from</a:t>
            </a:r>
            <a:r>
              <a:rPr lang="fr-FR" dirty="0" smtClean="0">
                <a:latin typeface="Calibri"/>
                <a:cs typeface="Calibri"/>
              </a:rPr>
              <a:t> the collision point</a:t>
            </a:r>
            <a:endParaRPr lang="fr-FR" dirty="0">
              <a:latin typeface="Calibri"/>
              <a:cs typeface="Calibri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557713" y="2849223"/>
            <a:ext cx="444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/>
                <a:cs typeface="Calibri"/>
              </a:rPr>
              <a:t>Variation of </a:t>
            </a:r>
            <a:r>
              <a:rPr lang="fr-FR" dirty="0" err="1" smtClean="0">
                <a:latin typeface="Calibri"/>
                <a:cs typeface="Calibri"/>
              </a:rPr>
              <a:t>beam</a:t>
            </a:r>
            <a:r>
              <a:rPr lang="fr-FR" dirty="0" smtClean="0">
                <a:latin typeface="Calibri"/>
                <a:cs typeface="Calibri"/>
              </a:rPr>
              <a:t> size </a:t>
            </a:r>
            <a:r>
              <a:rPr lang="fr-FR" dirty="0" err="1" smtClean="0">
                <a:latin typeface="Calibri"/>
                <a:cs typeface="Calibri"/>
              </a:rPr>
              <a:t>along</a:t>
            </a:r>
            <a:r>
              <a:rPr lang="fr-FR" dirty="0" smtClean="0">
                <a:latin typeface="Calibri"/>
                <a:cs typeface="Calibri"/>
              </a:rPr>
              <a:t> the </a:t>
            </a:r>
            <a:r>
              <a:rPr lang="fr-FR" dirty="0" err="1" smtClean="0">
                <a:latin typeface="Calibri"/>
                <a:cs typeface="Calibri"/>
              </a:rPr>
              <a:t>bunch</a:t>
            </a:r>
            <a:endParaRPr lang="fr-FR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048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Bunch Form Factor for Gaussian distribution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533412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1619256" y="762000"/>
          <a:ext cx="5813425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18" name="…quation" r:id="rId3" imgW="2997000" imgH="622080" progId="Equation.3">
                  <p:embed/>
                </p:oleObj>
              </mc:Choice>
              <mc:Fallback>
                <p:oleObj name="…quation" r:id="rId3" imgW="299700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6" y="762000"/>
                        <a:ext cx="5813425" cy="120808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580069" y="3498862"/>
            <a:ext cx="3240087" cy="14652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FF0000"/>
                </a:solidFill>
                <a:latin typeface="Comic Sans MS" pitchFamily="-112" charset="0"/>
              </a:rPr>
              <a:t>Coherent radiation appears when the bunch length is </a:t>
            </a:r>
            <a:r>
              <a:rPr lang="en-GB" b="1">
                <a:solidFill>
                  <a:srgbClr val="000000"/>
                </a:solidFill>
                <a:latin typeface="Comic Sans MS" pitchFamily="-112" charset="0"/>
              </a:rPr>
              <a:t>comparable</a:t>
            </a:r>
            <a:r>
              <a:rPr lang="en-GB" b="1">
                <a:solidFill>
                  <a:srgbClr val="FF0000"/>
                </a:solidFill>
                <a:latin typeface="Comic Sans MS" pitchFamily="-112" charset="0"/>
              </a:rPr>
              <a:t> to or </a:t>
            </a:r>
            <a:r>
              <a:rPr lang="en-GB" b="1">
                <a:solidFill>
                  <a:srgbClr val="000000"/>
                </a:solidFill>
                <a:latin typeface="Comic Sans MS" pitchFamily="-112" charset="0"/>
              </a:rPr>
              <a:t>shorter </a:t>
            </a:r>
            <a:r>
              <a:rPr lang="en-GB" b="1">
                <a:solidFill>
                  <a:srgbClr val="FF0000"/>
                </a:solidFill>
                <a:latin typeface="Comic Sans MS" pitchFamily="-112" charset="0"/>
              </a:rPr>
              <a:t>than the emitted radiation wavelength</a:t>
            </a:r>
            <a:endParaRPr lang="en-US" b="1">
              <a:solidFill>
                <a:srgbClr val="FF0000"/>
              </a:solidFill>
              <a:latin typeface="Comic Sans MS" pitchFamily="-112" charset="0"/>
            </a:endParaRPr>
          </a:p>
        </p:txBody>
      </p:sp>
      <p:pic>
        <p:nvPicPr>
          <p:cNvPr id="16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87550"/>
            <a:ext cx="5437188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63714" y="2063750"/>
            <a:ext cx="25651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000000"/>
                </a:solidFill>
                <a:latin typeface="Comic Sans MS" pitchFamily="-112" charset="0"/>
              </a:rPr>
              <a:t>Assume </a:t>
            </a:r>
            <a:r>
              <a:rPr lang="en-GB" sz="1600" i="1" dirty="0">
                <a:solidFill>
                  <a:srgbClr val="000000"/>
                </a:solidFill>
                <a:latin typeface="Comic Sans MS" pitchFamily="-112" charset="0"/>
              </a:rPr>
              <a:t>N</a:t>
            </a:r>
            <a:r>
              <a:rPr lang="en-GB" sz="1600" dirty="0">
                <a:solidFill>
                  <a:srgbClr val="000000"/>
                </a:solidFill>
                <a:latin typeface="Comic Sans MS" pitchFamily="-112" charset="0"/>
              </a:rPr>
              <a:t> = 10</a:t>
            </a:r>
            <a:r>
              <a:rPr lang="en-GB" sz="1600" baseline="30000" dirty="0">
                <a:solidFill>
                  <a:srgbClr val="000000"/>
                </a:solidFill>
                <a:latin typeface="Comic Sans MS" pitchFamily="-112" charset="0"/>
              </a:rPr>
              <a:t>10</a:t>
            </a:r>
            <a:r>
              <a:rPr lang="en-GB" sz="1600" dirty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omic Sans MS" pitchFamily="-112" charset="0"/>
              </a:rPr>
              <a:t>e</a:t>
            </a:r>
            <a:r>
              <a:rPr lang="en-GB" sz="1600" dirty="0">
                <a:solidFill>
                  <a:srgbClr val="000000"/>
                </a:solidFill>
                <a:latin typeface="Comic Sans MS" pitchFamily="-112" charset="0"/>
              </a:rPr>
              <a:t>/bunch</a:t>
            </a:r>
            <a:endParaRPr lang="en-US" sz="1600" baseline="300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18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2995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048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Measuring Radiation Spectrum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533412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2838456" y="1196975"/>
          <a:ext cx="39735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242" name="…quation" r:id="rId3" imgW="1384300" imgH="228600" progId="Equation.3">
                  <p:embed/>
                </p:oleObj>
              </mc:Choice>
              <mc:Fallback>
                <p:oleObj name="…quation" r:id="rId3" imgW="1384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6" y="1196975"/>
                        <a:ext cx="3973513" cy="6556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0" y="220980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Char char="ü"/>
            </a:pP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 S(</a:t>
            </a: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-108" charset="0"/>
              </a:rPr>
              <a:t>)	</a:t>
            </a: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– radiation spectrum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-108" charset="0"/>
              </a:rPr>
              <a:t> 	((known in </a:t>
            </a: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the experiment)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Char char="ü"/>
            </a:pP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 N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-108" charset="0"/>
              </a:rPr>
              <a:t> – </a:t>
            </a: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number of electrons on the bunch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-108" charset="0"/>
              </a:rPr>
              <a:t> (</a:t>
            </a:r>
            <a:r>
              <a:rPr lang="en-US" sz="2400" dirty="0">
                <a:solidFill>
                  <a:srgbClr val="FF0000"/>
                </a:solidFill>
                <a:latin typeface="Times New Roman" pitchFamily="-108" charset="0"/>
              </a:rPr>
              <a:t>known from the experiment)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Char char="ü"/>
            </a:pPr>
            <a:r>
              <a:rPr lang="en-US" sz="2400" dirty="0">
                <a:solidFill>
                  <a:srgbClr val="0066FF"/>
                </a:solidFill>
                <a:latin typeface="Times New Roman" pitchFamily="-108" charset="0"/>
              </a:rPr>
              <a:t> F(</a:t>
            </a:r>
            <a:r>
              <a:rPr lang="en-US" sz="2400" dirty="0">
                <a:solidFill>
                  <a:srgbClr val="0066FF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dirty="0">
                <a:solidFill>
                  <a:srgbClr val="0066FF"/>
                </a:solidFill>
                <a:latin typeface="Times New Roman" pitchFamily="-108" charset="0"/>
              </a:rPr>
              <a:t>)</a:t>
            </a:r>
            <a:r>
              <a:rPr lang="en-US" sz="2400" dirty="0" smtClean="0">
                <a:solidFill>
                  <a:srgbClr val="0066FF"/>
                </a:solidFill>
                <a:latin typeface="Times New Roman" pitchFamily="-108" charset="0"/>
              </a:rPr>
              <a:t>	  – </a:t>
            </a:r>
            <a:r>
              <a:rPr lang="en-US" sz="2400" dirty="0">
                <a:solidFill>
                  <a:srgbClr val="0066FF"/>
                </a:solidFill>
                <a:latin typeface="Times New Roman" pitchFamily="-108" charset="0"/>
              </a:rPr>
              <a:t>bunch form </a:t>
            </a:r>
            <a:r>
              <a:rPr lang="en-US" sz="2400" dirty="0" smtClean="0">
                <a:solidFill>
                  <a:srgbClr val="0066FF"/>
                </a:solidFill>
                <a:latin typeface="Times New Roman" pitchFamily="-108" charset="0"/>
              </a:rPr>
              <a:t>factor (what you want to find out)</a:t>
            </a:r>
            <a:endParaRPr lang="en-US" sz="2400" dirty="0">
              <a:solidFill>
                <a:srgbClr val="0066FF"/>
              </a:solidFill>
              <a:latin typeface="Times New Roman" pitchFamily="-10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pitchFamily="-108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-108" charset="0"/>
              </a:rPr>
              <a:t>S</a:t>
            </a:r>
            <a:r>
              <a:rPr lang="en-US" sz="2400" baseline="-25000" dirty="0" err="1" smtClean="0">
                <a:solidFill>
                  <a:srgbClr val="000000"/>
                </a:solidFill>
                <a:latin typeface="Times New Roman" pitchFamily="-108" charset="0"/>
              </a:rPr>
              <a:t>p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-108" charset="0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Times New Roman" pitchFamily="-108" charset="0"/>
                <a:sym typeface="Symbol" pitchFamily="-108" charset="2"/>
              </a:rPr>
              <a:t></a:t>
            </a: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)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-108" charset="0"/>
              </a:rPr>
              <a:t> – </a:t>
            </a: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single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-108" charset="0"/>
              </a:rPr>
              <a:t> particle </a:t>
            </a: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spectrum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-108" charset="0"/>
              </a:rPr>
              <a:t> (</a:t>
            </a:r>
            <a:r>
              <a:rPr lang="en-US" sz="2400" dirty="0">
                <a:solidFill>
                  <a:srgbClr val="000000"/>
                </a:solidFill>
                <a:latin typeface="Times New Roman" pitchFamily="-108" charset="0"/>
              </a:rPr>
              <a:t>should be known)</a:t>
            </a:r>
            <a:endParaRPr lang="ru-RU" sz="2400" dirty="0">
              <a:solidFill>
                <a:srgbClr val="000000"/>
              </a:solidFill>
              <a:latin typeface="Times New Roman" pitchFamily="-108" charset="0"/>
            </a:endParaRPr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222254" y="4191000"/>
            <a:ext cx="4500563" cy="558800"/>
            <a:chOff x="1857" y="1646"/>
            <a:chExt cx="2835" cy="352"/>
          </a:xfrm>
        </p:grpSpPr>
        <p:sp>
          <p:nvSpPr>
            <p:cNvPr id="18" name="Rectangle 55"/>
            <p:cNvSpPr>
              <a:spLocks noChangeArrowheads="1"/>
            </p:cNvSpPr>
            <p:nvPr/>
          </p:nvSpPr>
          <p:spPr bwMode="auto">
            <a:xfrm>
              <a:off x="2197" y="1825"/>
              <a:ext cx="249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P. Kung et al</a:t>
              </a:r>
              <a:r>
                <a:rPr lang="en-US" sz="1200" b="1" dirty="0">
                  <a:solidFill>
                    <a:srgbClr val="000000"/>
                  </a:solidFill>
                  <a:latin typeface="Comic Sans MS" pitchFamily="-112" charset="0"/>
                </a:rPr>
                <a:t>, Physical review Letters 73 (1994) 96</a:t>
              </a:r>
            </a:p>
          </p:txBody>
        </p:sp>
        <p:sp>
          <p:nvSpPr>
            <p:cNvPr id="19" name="Text Box 56"/>
            <p:cNvSpPr txBox="1">
              <a:spLocks noChangeArrowheads="1"/>
            </p:cNvSpPr>
            <p:nvPr/>
          </p:nvSpPr>
          <p:spPr bwMode="auto">
            <a:xfrm>
              <a:off x="2204" y="1646"/>
              <a:ext cx="202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u="sng" dirty="0">
                  <a:solidFill>
                    <a:srgbClr val="000000"/>
                  </a:solidFill>
                  <a:latin typeface="Comic Sans MS" pitchFamily="-112" charset="0"/>
                </a:rPr>
                <a:t>Coherent Transition Radiation (CTR)</a:t>
              </a:r>
            </a:p>
          </p:txBody>
        </p:sp>
        <p:pic>
          <p:nvPicPr>
            <p:cNvPr id="20" name="Picture 58" descr="hgax_cij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57" y="1682"/>
              <a:ext cx="176" cy="300"/>
            </a:xfrm>
            <a:prstGeom prst="rect">
              <a:avLst/>
            </a:prstGeom>
            <a:noFill/>
            <a:ln w="9525">
              <a:solidFill>
                <a:srgbClr val="0066FF"/>
              </a:solidFill>
              <a:miter lim="800000"/>
              <a:headEnd/>
              <a:tailEnd/>
            </a:ln>
          </p:spPr>
        </p:pic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152400" y="5084762"/>
            <a:ext cx="6400802" cy="1036638"/>
            <a:chOff x="1951" y="2443"/>
            <a:chExt cx="4032" cy="653"/>
          </a:xfrm>
        </p:grpSpPr>
        <p:sp>
          <p:nvSpPr>
            <p:cNvPr id="22" name="Rectangle 59"/>
            <p:cNvSpPr>
              <a:spLocks noChangeArrowheads="1"/>
            </p:cNvSpPr>
            <p:nvPr/>
          </p:nvSpPr>
          <p:spPr bwMode="auto">
            <a:xfrm>
              <a:off x="2309" y="2635"/>
              <a:ext cx="367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B.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-112" charset="0"/>
                </a:rPr>
                <a:t>Feng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 et al, </a:t>
              </a:r>
              <a:r>
                <a:rPr lang="en-US" sz="1200" b="1" dirty="0">
                  <a:solidFill>
                    <a:srgbClr val="000000"/>
                  </a:solidFill>
                  <a:latin typeface="Comic Sans MS" pitchFamily="-112" charset="0"/>
                </a:rPr>
                <a:t>NIM A 475 (2001) 492–497 ;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A.H. Lumpkin et al, </a:t>
              </a:r>
              <a:r>
                <a:rPr lang="en-US" sz="1200" b="1" dirty="0">
                  <a:noFill/>
                  <a:latin typeface="Comic Sans MS" pitchFamily="-112" charset="0"/>
                </a:rPr>
                <a:t>NIM</a:t>
              </a:r>
              <a:r>
                <a:rPr lang="en-US" sz="1200" b="1" dirty="0">
                  <a:solidFill>
                    <a:srgbClr val="000000"/>
                  </a:solidFill>
                  <a:latin typeface="Comic Sans MS" pitchFamily="-112" charset="0"/>
                </a:rPr>
                <a:t> A 475 (2001) 470–475 ;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C.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-112" charset="0"/>
                </a:rPr>
                <a:t>Castellano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 et al,</a:t>
              </a:r>
              <a:r>
                <a:rPr lang="en-US" sz="1200" b="1" dirty="0">
                  <a:solidFill>
                    <a:srgbClr val="000000"/>
                  </a:solidFill>
                  <a:latin typeface="Comic Sans MS" pitchFamily="-112" charset="0"/>
                </a:rPr>
                <a:t> Physical Review E 63 (2001) 056501</a:t>
              </a:r>
            </a:p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Comic Sans MS" pitchFamily="-112" charset="0"/>
                </a:rPr>
                <a:t>T. Watanabe et al, </a:t>
              </a:r>
              <a:r>
                <a:rPr lang="en-US" sz="1200" b="1" dirty="0">
                  <a:solidFill>
                    <a:srgbClr val="000000"/>
                  </a:solidFill>
                  <a:latin typeface="Comic Sans MS" pitchFamily="-112" charset="0"/>
                </a:rPr>
                <a:t>NIM A 437 (1999) 1-11 &amp; NIM A 480 (2002) 315–327</a:t>
              </a:r>
            </a:p>
          </p:txBody>
        </p:sp>
        <p:pic>
          <p:nvPicPr>
            <p:cNvPr id="23" name="Picture 60" descr="fjdpnx21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51" y="2491"/>
              <a:ext cx="310" cy="31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24" name="Text Box 61"/>
            <p:cNvSpPr txBox="1">
              <a:spLocks noChangeArrowheads="1"/>
            </p:cNvSpPr>
            <p:nvPr/>
          </p:nvSpPr>
          <p:spPr bwMode="auto">
            <a:xfrm>
              <a:off x="2287" y="2443"/>
              <a:ext cx="326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u="sng" dirty="0">
                  <a:solidFill>
                    <a:srgbClr val="000000"/>
                  </a:solidFill>
                  <a:latin typeface="Comic Sans MS" pitchFamily="-112" charset="0"/>
                </a:rPr>
                <a:t>Coherent Diffraction (CDR</a:t>
              </a:r>
              <a:r>
                <a:rPr lang="en-US" sz="1400" u="sng" dirty="0" smtClean="0">
                  <a:solidFill>
                    <a:srgbClr val="000000"/>
                  </a:solidFill>
                  <a:latin typeface="Comic Sans MS" pitchFamily="-112" charset="0"/>
                </a:rPr>
                <a:t>) or Coherent Synchrotron (CSR)</a:t>
              </a:r>
              <a:endParaRPr lang="en-US" sz="1400" u="sng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cxnSp>
        <p:nvCxnSpPr>
          <p:cNvPr id="25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94360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268288" y="914403"/>
            <a:ext cx="8610600" cy="2301875"/>
            <a:chOff x="690" y="1888"/>
            <a:chExt cx="5424" cy="1450"/>
          </a:xfrm>
        </p:grpSpPr>
        <p:pic>
          <p:nvPicPr>
            <p:cNvPr id="34838" name="Picture 47"/>
            <p:cNvPicPr>
              <a:picLocks noChangeAspect="1" noChangeArrowheads="1"/>
            </p:cNvPicPr>
            <p:nvPr/>
          </p:nvPicPr>
          <p:blipFill>
            <a:blip r:embed="rId2"/>
            <a:srcRect l="13275" r="9825"/>
            <a:stretch>
              <a:fillRect/>
            </a:stretch>
          </p:blipFill>
          <p:spPr bwMode="auto">
            <a:xfrm>
              <a:off x="4799" y="1888"/>
              <a:ext cx="1315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39" name="Text Box 58"/>
            <p:cNvSpPr txBox="1">
              <a:spLocks noChangeArrowheads="1"/>
            </p:cNvSpPr>
            <p:nvPr/>
          </p:nvSpPr>
          <p:spPr bwMode="auto">
            <a:xfrm>
              <a:off x="690" y="2203"/>
              <a:ext cx="182" cy="23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FF0000"/>
                  </a:solidFill>
                  <a:latin typeface="Comic Sans MS" pitchFamily="-112" charset="0"/>
                </a:rPr>
                <a:t>1</a:t>
              </a:r>
            </a:p>
          </p:txBody>
        </p:sp>
        <p:sp>
          <p:nvSpPr>
            <p:cNvPr id="34840" name="Rectangle 63"/>
            <p:cNvSpPr>
              <a:spLocks noChangeArrowheads="1"/>
            </p:cNvSpPr>
            <p:nvPr/>
          </p:nvSpPr>
          <p:spPr bwMode="auto">
            <a:xfrm>
              <a:off x="978" y="2155"/>
              <a:ext cx="3840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i="1" dirty="0">
                  <a:solidFill>
                    <a:srgbClr val="000000"/>
                  </a:solidFill>
                  <a:latin typeface="Comic Sans MS" pitchFamily="-112" charset="0"/>
                </a:rPr>
                <a:t>‘The </a:t>
              </a:r>
              <a:r>
                <a:rPr lang="en-US" sz="2000" b="1" i="1" dirty="0" err="1">
                  <a:solidFill>
                    <a:srgbClr val="000000"/>
                  </a:solidFill>
                  <a:latin typeface="Comic Sans MS" pitchFamily="-112" charset="0"/>
                </a:rPr>
                <a:t>polychromator</a:t>
              </a:r>
              <a:r>
                <a:rPr lang="en-US" sz="2000" i="1" dirty="0">
                  <a:solidFill>
                    <a:srgbClr val="000000"/>
                  </a:solidFill>
                  <a:latin typeface="Comic Sans MS" pitchFamily="-112" charset="0"/>
                </a:rPr>
                <a:t> enables to get the spectrum directly by a single shot. The radiation is deflected by a grating and resolved by</a:t>
              </a:r>
              <a:r>
                <a:rPr lang="en-US" sz="2000" i="1" dirty="0" smtClean="0">
                  <a:solidFill>
                    <a:srgbClr val="000000"/>
                  </a:solidFill>
                  <a:latin typeface="Comic Sans MS" pitchFamily="-112" charset="0"/>
                </a:rPr>
                <a:t> a multi-channels</a:t>
              </a:r>
              <a:r>
                <a:rPr lang="en-US" sz="2000" i="1" dirty="0">
                  <a:solidFill>
                    <a:srgbClr val="000000"/>
                  </a:solidFill>
                  <a:latin typeface="Comic Sans MS" pitchFamily="-112" charset="0"/>
                </a:rPr>
                <a:t> </a:t>
              </a:r>
              <a:r>
                <a:rPr lang="en-US" sz="2000" i="1" dirty="0" smtClean="0">
                  <a:solidFill>
                    <a:srgbClr val="000000"/>
                  </a:solidFill>
                  <a:latin typeface="Comic Sans MS" pitchFamily="-112" charset="0"/>
                </a:rPr>
                <a:t>detector </a:t>
              </a:r>
              <a:r>
                <a:rPr lang="en-US" sz="2000" i="1" dirty="0">
                  <a:solidFill>
                    <a:srgbClr val="000000"/>
                  </a:solidFill>
                  <a:latin typeface="Comic Sans MS" pitchFamily="-112" charset="0"/>
                </a:rPr>
                <a:t>array</a:t>
              </a:r>
              <a:r>
                <a:rPr lang="en-US" sz="2000" i="1" dirty="0" smtClean="0">
                  <a:solidFill>
                    <a:srgbClr val="000000"/>
                  </a:solidFill>
                  <a:latin typeface="Comic Sans MS" pitchFamily="-112" charset="0"/>
                </a:rPr>
                <a:t>’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 sz="1200" i="1" dirty="0" smtClean="0">
                <a:solidFill>
                  <a:srgbClr val="000000"/>
                </a:solidFill>
                <a:latin typeface="Comic Sans MS" pitchFamily="-112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i="1" dirty="0" smtClean="0">
                  <a:solidFill>
                    <a:srgbClr val="000000"/>
                  </a:solidFill>
                  <a:latin typeface="Comic Sans MS" pitchFamily="-112" charset="0"/>
                </a:rPr>
                <a:t>T. </a:t>
              </a:r>
              <a:r>
                <a:rPr lang="fr-FR" sz="1200" i="1" dirty="0" err="1" smtClean="0">
                  <a:solidFill>
                    <a:srgbClr val="000000"/>
                  </a:solidFill>
                  <a:latin typeface="Comic Sans MS" pitchFamily="-112" charset="0"/>
                </a:rPr>
                <a:t>Wanatabe</a:t>
              </a:r>
              <a:r>
                <a:rPr lang="fr-FR" sz="1200" i="1" dirty="0" smtClean="0">
                  <a:solidFill>
                    <a:srgbClr val="000000"/>
                  </a:solidFill>
                  <a:latin typeface="Comic Sans MS" pitchFamily="-112" charset="0"/>
                </a:rPr>
                <a:t> et al., NIM-A 480 (2002) 315-327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200" dirty="0" smtClean="0">
                  <a:solidFill>
                    <a:srgbClr val="000000"/>
                  </a:solidFill>
                  <a:latin typeface="Comic Sans MS" pitchFamily="-112" charset="0"/>
                </a:rPr>
                <a:t>H. </a:t>
              </a:r>
              <a:r>
                <a:rPr lang="fr-FR" sz="1200" dirty="0" err="1" smtClean="0">
                  <a:solidFill>
                    <a:srgbClr val="000000"/>
                  </a:solidFill>
                  <a:latin typeface="Comic Sans MS" pitchFamily="-112" charset="0"/>
                </a:rPr>
                <a:t>Delsim-Hashemiet</a:t>
              </a:r>
              <a:r>
                <a:rPr lang="fr-FR" sz="1200" dirty="0" smtClean="0">
                  <a:solidFill>
                    <a:srgbClr val="000000"/>
                  </a:solidFill>
                  <a:latin typeface="Comic Sans MS" pitchFamily="-112" charset="0"/>
                </a:rPr>
                <a:t> al., Proc. FLS, </a:t>
              </a:r>
              <a:r>
                <a:rPr lang="fr-FR" sz="1200" dirty="0" err="1" smtClean="0">
                  <a:solidFill>
                    <a:srgbClr val="000000"/>
                  </a:solidFill>
                  <a:latin typeface="Comic Sans MS" pitchFamily="-112" charset="0"/>
                </a:rPr>
                <a:t>Hamburg</a:t>
              </a:r>
              <a:r>
                <a:rPr lang="fr-FR" sz="1200" dirty="0" smtClean="0">
                  <a:solidFill>
                    <a:srgbClr val="000000"/>
                  </a:solidFill>
                  <a:latin typeface="Comic Sans MS" pitchFamily="-112" charset="0"/>
                </a:rPr>
                <a:t> 2006, WG512</a:t>
              </a:r>
              <a:endParaRPr lang="fr-FR" sz="1200" b="1" dirty="0" smtClean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048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Bunch Frequency Spectrum by Coherent Radiation</a:t>
            </a:r>
          </a:p>
        </p:txBody>
      </p:sp>
      <p:cxnSp>
        <p:nvCxnSpPr>
          <p:cNvPr id="26" name="Connecteur droit 25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886200"/>
            <a:ext cx="3709988" cy="208686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349212" y="548640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srgbClr val="000000"/>
                </a:solidFill>
                <a:latin typeface="Comic Sans MS" pitchFamily="-112" charset="0"/>
              </a:rPr>
              <a:t>B. Schmidt, DESY</a:t>
            </a:r>
            <a:endParaRPr lang="fr-FR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14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6976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à coins arrondis 42"/>
          <p:cNvSpPr/>
          <p:nvPr/>
        </p:nvSpPr>
        <p:spPr>
          <a:xfrm>
            <a:off x="1588" y="3429000"/>
            <a:ext cx="9144000" cy="3048000"/>
          </a:xfrm>
          <a:prstGeom prst="roundRect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0" y="685800"/>
            <a:ext cx="9144000" cy="2514600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342900" y="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Bunch Frequency Spectrum by Coherent Radiation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943600" y="4419600"/>
            <a:ext cx="2819400" cy="1066800"/>
          </a:xfrm>
          <a:prstGeom prst="rect">
            <a:avLst/>
          </a:prstGeom>
          <a:gradFill flip="none" rotWithShape="1">
            <a:gsLst>
              <a:gs pos="8000">
                <a:srgbClr val="3366FF"/>
              </a:gs>
              <a:gs pos="100000">
                <a:srgbClr val="FFFFFF"/>
              </a:gs>
              <a:gs pos="54000">
                <a:srgbClr val="3366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FF"/>
                </a:solidFill>
              </a:rPr>
              <a:t>Long. </a:t>
            </a:r>
            <a:r>
              <a:rPr lang="fr-FR" sz="2400" dirty="0" err="1" smtClean="0">
                <a:solidFill>
                  <a:srgbClr val="FFFFFF"/>
                </a:solidFill>
              </a:rPr>
              <a:t>Bunch</a:t>
            </a:r>
            <a:r>
              <a:rPr lang="fr-FR" sz="2400" dirty="0" smtClean="0">
                <a:solidFill>
                  <a:srgbClr val="FFFFFF"/>
                </a:solidFill>
              </a:rPr>
              <a:t> profile S(z)</a:t>
            </a:r>
            <a:endParaRPr lang="fr-FR" sz="2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9056" y="1524000"/>
            <a:ext cx="2813944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FF"/>
                </a:solidFill>
              </a:rPr>
              <a:t>Long </a:t>
            </a:r>
            <a:r>
              <a:rPr lang="fr-FR" sz="2400" dirty="0" err="1" smtClean="0">
                <a:solidFill>
                  <a:srgbClr val="FFFFFF"/>
                </a:solidFill>
              </a:rPr>
              <a:t>Form</a:t>
            </a:r>
            <a:r>
              <a:rPr lang="fr-FR" sz="2400" dirty="0" smtClean="0">
                <a:solidFill>
                  <a:srgbClr val="FFFFFF"/>
                </a:solidFill>
              </a:rPr>
              <a:t> Factor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FF"/>
                </a:solidFill>
              </a:rPr>
              <a:t>|F(</a:t>
            </a:r>
            <a:r>
              <a:rPr lang="fr-FR" sz="24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w</a:t>
            </a:r>
            <a:r>
              <a:rPr lang="fr-FR" sz="2400" dirty="0" smtClean="0">
                <a:solidFill>
                  <a:srgbClr val="FFFFFF"/>
                </a:solidFill>
              </a:rPr>
              <a:t>)|</a:t>
            </a:r>
            <a:endParaRPr lang="fr-FR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1524000"/>
            <a:ext cx="25908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FF"/>
                </a:solidFill>
              </a:rPr>
              <a:t>Spectral </a:t>
            </a:r>
            <a:r>
              <a:rPr lang="fr-FR" sz="2400" dirty="0" err="1" smtClean="0">
                <a:solidFill>
                  <a:srgbClr val="FFFFFF"/>
                </a:solidFill>
              </a:rPr>
              <a:t>Intensity</a:t>
            </a:r>
            <a:endParaRPr lang="fr-FR" sz="2400" dirty="0" smtClean="0">
              <a:solidFill>
                <a:srgbClr val="FFFFFF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smtClean="0">
                <a:solidFill>
                  <a:srgbClr val="FFFFFF"/>
                </a:solidFill>
              </a:rPr>
              <a:t>A(</a:t>
            </a:r>
            <a:r>
              <a:rPr lang="fr-FR" sz="24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w</a:t>
            </a:r>
            <a:r>
              <a:rPr lang="fr-FR" sz="2400" dirty="0" smtClean="0">
                <a:solidFill>
                  <a:srgbClr val="FFFFFF"/>
                </a:solidFill>
              </a:rPr>
              <a:t>)</a:t>
            </a:r>
            <a:endParaRPr lang="fr-FR" sz="2400" dirty="0">
              <a:solidFill>
                <a:srgbClr val="FFFF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74275" y="5562612"/>
            <a:ext cx="2008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u="sng" dirty="0" smtClean="0">
                <a:solidFill>
                  <a:srgbClr val="000000"/>
                </a:solidFill>
                <a:latin typeface="Comic Sans MS" pitchFamily="-112" charset="0"/>
              </a:rPr>
              <a:t>Time Domain</a:t>
            </a:r>
            <a:endParaRPr lang="fr-FR" sz="2400" u="sng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509516" y="762003"/>
            <a:ext cx="2778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400" u="sng" dirty="0" err="1" smtClean="0">
                <a:solidFill>
                  <a:srgbClr val="000000"/>
                </a:solidFill>
                <a:latin typeface="Comic Sans MS" pitchFamily="-112" charset="0"/>
              </a:rPr>
              <a:t>Frequency</a:t>
            </a:r>
            <a:r>
              <a:rPr lang="fr-FR" sz="2400" u="sng" dirty="0" smtClean="0">
                <a:solidFill>
                  <a:srgbClr val="000000"/>
                </a:solidFill>
                <a:latin typeface="Comic Sans MS" pitchFamily="-112" charset="0"/>
              </a:rPr>
              <a:t> Domain</a:t>
            </a:r>
            <a:endParaRPr lang="fr-FR" sz="2400" u="sng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14" name="Connecteur droit avec flèche 13"/>
          <p:cNvCxnSpPr>
            <a:stCxn id="9" idx="3"/>
            <a:endCxn id="7" idx="1"/>
          </p:cNvCxnSpPr>
          <p:nvPr/>
        </p:nvCxnSpPr>
        <p:spPr>
          <a:xfrm>
            <a:off x="2819400" y="2057400"/>
            <a:ext cx="31296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7" idx="2"/>
            <a:endCxn id="6" idx="0"/>
          </p:cNvCxnSpPr>
          <p:nvPr/>
        </p:nvCxnSpPr>
        <p:spPr>
          <a:xfrm rot="5400000">
            <a:off x="6440264" y="3503836"/>
            <a:ext cx="1828800" cy="27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048000" y="36576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Inverse Fourier </a:t>
            </a: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Transform</a:t>
            </a: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 for </a:t>
            </a: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symmetric</a:t>
            </a: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bunch</a:t>
            </a: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 distribution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875283" y="1371600"/>
            <a:ext cx="40589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Extrapolation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high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 and 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low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frequencies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2000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Correction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(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transfer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function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 of </a:t>
            </a:r>
            <a:r>
              <a:rPr lang="fr-FR" sz="1600" dirty="0" err="1" smtClean="0">
                <a:solidFill>
                  <a:srgbClr val="000000"/>
                </a:solidFill>
                <a:latin typeface="Comic Sans MS" pitchFamily="-112" charset="0"/>
              </a:rPr>
              <a:t>detection</a:t>
            </a:r>
            <a:r>
              <a:rPr lang="fr-FR" sz="1600" dirty="0" smtClean="0">
                <a:solidFill>
                  <a:srgbClr val="000000"/>
                </a:solidFill>
                <a:latin typeface="Comic Sans MS" pitchFamily="-112" charset="0"/>
              </a:rPr>
              <a:t> system)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 sz="1600" dirty="0" smtClean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9601" y="6172200"/>
            <a:ext cx="525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dirty="0" smtClean="0">
                <a:solidFill>
                  <a:srgbClr val="000000"/>
                </a:solidFill>
                <a:latin typeface="Comic Sans MS" pitchFamily="-112" charset="0"/>
              </a:rPr>
              <a:t>R. Lai and A.J. </a:t>
            </a:r>
            <a:r>
              <a:rPr lang="fr-FR" sz="1600" i="1" dirty="0" err="1" smtClean="0">
                <a:solidFill>
                  <a:srgbClr val="000000"/>
                </a:solidFill>
                <a:latin typeface="Comic Sans MS" pitchFamily="-112" charset="0"/>
              </a:rPr>
              <a:t>Sievers</a:t>
            </a:r>
            <a:r>
              <a:rPr lang="fr-FR" sz="1600" i="1" dirty="0" smtClean="0">
                <a:solidFill>
                  <a:srgbClr val="000000"/>
                </a:solidFill>
                <a:latin typeface="Comic Sans MS" pitchFamily="-112" charset="0"/>
              </a:rPr>
              <a:t>, NIM-A 397 (1997) 221 -231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62000" y="54102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Kramers-Kronig</a:t>
            </a: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 relation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for non </a:t>
            </a: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symmetric</a:t>
            </a:r>
            <a:r>
              <a:rPr lang="fr-FR" sz="20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omic Sans MS" pitchFamily="-112" charset="0"/>
              </a:rPr>
              <a:t>bunches</a:t>
            </a:r>
            <a:endParaRPr lang="fr-FR" sz="20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22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5718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447806" y="2667006"/>
            <a:ext cx="6248400" cy="200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techniques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12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‘How to transform time information into spatial information’</a:t>
            </a:r>
          </a:p>
        </p:txBody>
      </p:sp>
      <p:cxnSp>
        <p:nvCxnSpPr>
          <p:cNvPr id="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22029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900113" y="0"/>
            <a:ext cx="740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Bunch Shape Monitor - Feschenko monitor 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962400" y="1752600"/>
            <a:ext cx="1066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grpSp>
        <p:nvGrpSpPr>
          <p:cNvPr id="3" name="Grouper 14"/>
          <p:cNvGrpSpPr>
            <a:grpSpLocks/>
          </p:cNvGrpSpPr>
          <p:nvPr/>
        </p:nvGrpSpPr>
        <p:grpSpPr bwMode="auto">
          <a:xfrm>
            <a:off x="2209800" y="887425"/>
            <a:ext cx="4724400" cy="4827587"/>
            <a:chOff x="685800" y="671513"/>
            <a:chExt cx="4724400" cy="4827587"/>
          </a:xfrm>
        </p:grpSpPr>
        <p:pic>
          <p:nvPicPr>
            <p:cNvPr id="41999" name="Image 8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671513"/>
              <a:ext cx="4721225" cy="4827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4800600" y="2286000"/>
              <a:ext cx="609600" cy="685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33600" y="2743200"/>
              <a:ext cx="3200400" cy="1371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>
                <a:solidFill>
                  <a:srgbClr val="FFFFFF"/>
                </a:solidFill>
              </a:endParaRPr>
            </a:p>
          </p:txBody>
        </p:sp>
      </p:grpSp>
      <p:pic>
        <p:nvPicPr>
          <p:cNvPr id="41993" name="Picture 15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6" y="6096012"/>
            <a:ext cx="334963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1994" name="Text Box 16"/>
          <p:cNvSpPr txBox="1">
            <a:spLocks noChangeArrowheads="1"/>
          </p:cNvSpPr>
          <p:nvPr/>
        </p:nvSpPr>
        <p:spPr bwMode="auto">
          <a:xfrm>
            <a:off x="609600" y="6096000"/>
            <a:ext cx="28886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609602" y="4038600"/>
            <a:ext cx="7467600" cy="182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1 - Target (wire, screen, laser for H</a:t>
            </a:r>
            <a:r>
              <a:rPr lang="fr-FR" baseline="30000">
                <a:solidFill>
                  <a:srgbClr val="000000"/>
                </a:solidFill>
              </a:rPr>
              <a:t>-</a:t>
            </a:r>
            <a:r>
              <a:rPr lang="fr-FR">
                <a:solidFill>
                  <a:srgbClr val="000000"/>
                </a:solidFill>
              </a:rPr>
              <a:t> ) : Source of secondary electrons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2 - Input collimator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3 - RF deflector (100MHz, 10kV) combined with electrostatic lens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solidFill>
                  <a:srgbClr val="000000"/>
                </a:solidFill>
              </a:rPr>
              <a:t>4 - Electron Beam detector (electron multiplier, ..)</a:t>
            </a:r>
          </a:p>
        </p:txBody>
      </p:sp>
      <p:sp>
        <p:nvSpPr>
          <p:cNvPr id="41996" name="ZoneTexte 17"/>
          <p:cNvSpPr txBox="1">
            <a:spLocks noChangeArrowheads="1"/>
          </p:cNvSpPr>
          <p:nvPr/>
        </p:nvSpPr>
        <p:spPr bwMode="auto">
          <a:xfrm>
            <a:off x="3824288" y="3124200"/>
            <a:ext cx="48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pitchFamily="-112" charset="2"/>
                <a:ea typeface="Symbol" pitchFamily="-112" charset="2"/>
                <a:cs typeface="Symbol" pitchFamily="-112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pitchFamily="-112" charset="0"/>
                <a:cs typeface="Comic Sans MS" pitchFamily="-112" charset="0"/>
              </a:rPr>
              <a:t>T</a:t>
            </a:r>
            <a:endParaRPr lang="fr-FR">
              <a:solidFill>
                <a:srgbClr val="000000"/>
              </a:solidFill>
              <a:latin typeface="Symbol" pitchFamily="-112" charset="2"/>
              <a:ea typeface="Symbol" pitchFamily="-112" charset="2"/>
              <a:cs typeface="Symbol" pitchFamily="-112" charset="2"/>
            </a:endParaRPr>
          </a:p>
        </p:txBody>
      </p:sp>
      <p:sp>
        <p:nvSpPr>
          <p:cNvPr id="41997" name="ZoneTexte 18"/>
          <p:cNvSpPr txBox="1">
            <a:spLocks noChangeArrowheads="1"/>
          </p:cNvSpPr>
          <p:nvPr/>
        </p:nvSpPr>
        <p:spPr bwMode="auto">
          <a:xfrm>
            <a:off x="4992695" y="3124200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pitchFamily="-112" charset="2"/>
                <a:ea typeface="Symbol" pitchFamily="-112" charset="2"/>
                <a:cs typeface="Symbol" pitchFamily="-112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pitchFamily="-112" charset="0"/>
                <a:cs typeface="Comic Sans MS" pitchFamily="-112" charset="0"/>
              </a:rPr>
              <a:t>X</a:t>
            </a:r>
            <a:endParaRPr lang="fr-FR">
              <a:solidFill>
                <a:srgbClr val="000000"/>
              </a:solidFill>
              <a:latin typeface="Symbol" pitchFamily="-112" charset="2"/>
              <a:ea typeface="Symbol" pitchFamily="-112" charset="2"/>
              <a:cs typeface="Symbol" pitchFamily="-112" charset="2"/>
            </a:endParaRPr>
          </a:p>
        </p:txBody>
      </p:sp>
      <p:cxnSp>
        <p:nvCxnSpPr>
          <p:cNvPr id="21" name="Connecteur droit avec flèche 20"/>
          <p:cNvCxnSpPr>
            <a:stCxn id="41996" idx="3"/>
            <a:endCxn id="41997" idx="1"/>
          </p:cNvCxnSpPr>
          <p:nvPr/>
        </p:nvCxnSpPr>
        <p:spPr>
          <a:xfrm flipV="1">
            <a:off x="4306888" y="3308866"/>
            <a:ext cx="685807" cy="2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20601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900113" y="0"/>
            <a:ext cx="740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Bunch Shape monitor - Feschenko monitor 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2743206" y="8382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Longitudinal Bunch profile @ SNS</a:t>
            </a:r>
          </a:p>
        </p:txBody>
      </p:sp>
      <p:pic>
        <p:nvPicPr>
          <p:cNvPr id="8" name="Imag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1450"/>
            <a:ext cx="49530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66"/>
          <p:cNvSpPr>
            <a:spLocks noChangeArrowheads="1"/>
          </p:cNvSpPr>
          <p:nvPr/>
        </p:nvSpPr>
        <p:spPr bwMode="auto">
          <a:xfrm>
            <a:off x="2057400" y="6124587"/>
            <a:ext cx="4941888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mic Sans MS" pitchFamily="-112" charset="0"/>
              </a:rPr>
              <a:t>A. Feschenko </a:t>
            </a:r>
            <a:r>
              <a:rPr lang="en-US" sz="1200" i="1">
                <a:solidFill>
                  <a:srgbClr val="000000"/>
                </a:solidFill>
                <a:latin typeface="Comic Sans MS" pitchFamily="-112" charset="0"/>
              </a:rPr>
              <a:t>et al</a:t>
            </a:r>
            <a:r>
              <a:rPr lang="en-US" sz="1200" b="1">
                <a:solidFill>
                  <a:srgbClr val="000000"/>
                </a:solidFill>
                <a:latin typeface="Comic Sans MS" pitchFamily="-112" charset="0"/>
              </a:rPr>
              <a:t>, </a:t>
            </a:r>
            <a:r>
              <a:rPr lang="fr-FR" sz="1200">
                <a:solidFill>
                  <a:srgbClr val="000000"/>
                </a:solidFill>
                <a:latin typeface="Comic Sans MS" pitchFamily="-112" charset="0"/>
              </a:rPr>
              <a:t>Proceedings of LINAC 2004, Lübeck, p408</a:t>
            </a:r>
            <a:endParaRPr lang="en-US" sz="120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11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24630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589089" y="0"/>
            <a:ext cx="5878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Deflecting Cavity</a:t>
            </a:r>
          </a:p>
        </p:txBody>
      </p:sp>
      <p:grpSp>
        <p:nvGrpSpPr>
          <p:cNvPr id="2" name="Grouper 327"/>
          <p:cNvGrpSpPr>
            <a:grpSpLocks/>
          </p:cNvGrpSpPr>
          <p:nvPr/>
        </p:nvGrpSpPr>
        <p:grpSpPr bwMode="auto">
          <a:xfrm>
            <a:off x="2590800" y="685800"/>
            <a:ext cx="1752600" cy="1447800"/>
            <a:chOff x="304800" y="762000"/>
            <a:chExt cx="3157433" cy="2879898"/>
          </a:xfrm>
        </p:grpSpPr>
        <p:sp>
          <p:nvSpPr>
            <p:cNvPr id="30" name="Ellipse 29"/>
            <p:cNvSpPr/>
            <p:nvPr/>
          </p:nvSpPr>
          <p:spPr>
            <a:xfrm>
              <a:off x="2515576" y="2609304"/>
              <a:ext cx="303159" cy="75787"/>
            </a:xfrm>
            <a:prstGeom prst="ellipse">
              <a:avLst/>
            </a:prstGeom>
            <a:solidFill>
              <a:srgbClr val="00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>
                <a:solidFill>
                  <a:srgbClr val="FFFFFF"/>
                </a:solidFill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304800" y="777790"/>
              <a:ext cx="3020153" cy="286410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rgbClr val="C92DD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1200">
                <a:solidFill>
                  <a:srgbClr val="000000"/>
                </a:solidFill>
                <a:latin typeface="Arial Narrow" pitchFamily="-112" charset="0"/>
              </a:endParaRPr>
            </a:p>
          </p:txBody>
        </p:sp>
        <p:grpSp>
          <p:nvGrpSpPr>
            <p:cNvPr id="6" name="Group 6"/>
            <p:cNvGrpSpPr>
              <a:grpSpLocks/>
            </p:cNvGrpSpPr>
            <p:nvPr/>
          </p:nvGrpSpPr>
          <p:grpSpPr bwMode="auto">
            <a:xfrm flipV="1">
              <a:off x="381000" y="1485896"/>
              <a:ext cx="2286000" cy="1958976"/>
              <a:chOff x="240" y="2592"/>
              <a:chExt cx="864" cy="864"/>
            </a:xfrm>
          </p:grpSpPr>
          <p:sp>
            <p:nvSpPr>
              <p:cNvPr id="47" name="Freeform 7"/>
              <p:cNvSpPr>
                <a:spLocks/>
              </p:cNvSpPr>
              <p:nvPr/>
            </p:nvSpPr>
            <p:spPr bwMode="auto">
              <a:xfrm>
                <a:off x="240" y="2592"/>
                <a:ext cx="432" cy="432"/>
              </a:xfrm>
              <a:custGeom>
                <a:avLst/>
                <a:gdLst>
                  <a:gd name="T0" fmla="*/ 0 w 432"/>
                  <a:gd name="T1" fmla="*/ 432 h 432"/>
                  <a:gd name="T2" fmla="*/ 240 w 432"/>
                  <a:gd name="T3" fmla="*/ 0 h 432"/>
                  <a:gd name="T4" fmla="*/ 432 w 432"/>
                  <a:gd name="T5" fmla="*/ 432 h 432"/>
                  <a:gd name="T6" fmla="*/ 0 60000 65536"/>
                  <a:gd name="T7" fmla="*/ 0 60000 65536"/>
                  <a:gd name="T8" fmla="*/ 0 60000 65536"/>
                  <a:gd name="T9" fmla="*/ 0 w 432"/>
                  <a:gd name="T10" fmla="*/ 0 h 432"/>
                  <a:gd name="T11" fmla="*/ 432 w 432"/>
                  <a:gd name="T12" fmla="*/ 432 h 4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" h="432">
                    <a:moveTo>
                      <a:pt x="0" y="432"/>
                    </a:moveTo>
                    <a:cubicBezTo>
                      <a:pt x="84" y="216"/>
                      <a:pt x="168" y="0"/>
                      <a:pt x="240" y="0"/>
                    </a:cubicBezTo>
                    <a:cubicBezTo>
                      <a:pt x="312" y="0"/>
                      <a:pt x="372" y="216"/>
                      <a:pt x="432" y="432"/>
                    </a:cubicBezTo>
                  </a:path>
                </a:pathLst>
              </a:custGeom>
              <a:noFill/>
              <a:ln w="38100">
                <a:solidFill>
                  <a:srgbClr val="0101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1200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auto">
              <a:xfrm flipV="1">
                <a:off x="672" y="3024"/>
                <a:ext cx="432" cy="432"/>
              </a:xfrm>
              <a:custGeom>
                <a:avLst/>
                <a:gdLst>
                  <a:gd name="T0" fmla="*/ 0 w 432"/>
                  <a:gd name="T1" fmla="*/ 432 h 432"/>
                  <a:gd name="T2" fmla="*/ 240 w 432"/>
                  <a:gd name="T3" fmla="*/ 0 h 432"/>
                  <a:gd name="T4" fmla="*/ 432 w 432"/>
                  <a:gd name="T5" fmla="*/ 432 h 432"/>
                  <a:gd name="T6" fmla="*/ 0 60000 65536"/>
                  <a:gd name="T7" fmla="*/ 0 60000 65536"/>
                  <a:gd name="T8" fmla="*/ 0 60000 65536"/>
                  <a:gd name="T9" fmla="*/ 0 w 432"/>
                  <a:gd name="T10" fmla="*/ 0 h 432"/>
                  <a:gd name="T11" fmla="*/ 432 w 432"/>
                  <a:gd name="T12" fmla="*/ 432 h 4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" h="432">
                    <a:moveTo>
                      <a:pt x="0" y="432"/>
                    </a:moveTo>
                    <a:cubicBezTo>
                      <a:pt x="84" y="216"/>
                      <a:pt x="168" y="0"/>
                      <a:pt x="240" y="0"/>
                    </a:cubicBezTo>
                    <a:cubicBezTo>
                      <a:pt x="312" y="0"/>
                      <a:pt x="372" y="216"/>
                      <a:pt x="432" y="432"/>
                    </a:cubicBezTo>
                  </a:path>
                </a:pathLst>
              </a:custGeom>
              <a:noFill/>
              <a:ln w="38100">
                <a:solidFill>
                  <a:srgbClr val="0101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1200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33" name="Oval 9"/>
            <p:cNvSpPr>
              <a:spLocks noChangeArrowheads="1"/>
            </p:cNvSpPr>
            <p:nvPr/>
          </p:nvSpPr>
          <p:spPr bwMode="auto">
            <a:xfrm rot="-3676838">
              <a:off x="1447800" y="1768475"/>
              <a:ext cx="762000" cy="1524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 sz="12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396875" y="2476500"/>
              <a:ext cx="24225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 flipV="1">
              <a:off x="854075" y="930275"/>
              <a:ext cx="1524000" cy="2590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36" name="Line 12"/>
            <p:cNvSpPr>
              <a:spLocks noChangeShapeType="1"/>
            </p:cNvSpPr>
            <p:nvPr/>
          </p:nvSpPr>
          <p:spPr bwMode="auto">
            <a:xfrm rot="5400000">
              <a:off x="342900" y="2339975"/>
              <a:ext cx="236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>
              <a:off x="991199" y="762000"/>
              <a:ext cx="960958" cy="5509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i="1">
                  <a:solidFill>
                    <a:srgbClr val="000000"/>
                  </a:solidFill>
                  <a:latin typeface="Times New Roman" charset="0"/>
                </a:rPr>
                <a:t>eV</a:t>
              </a:r>
              <a:endParaRPr lang="en-US" sz="1200">
                <a:solidFill>
                  <a:srgbClr val="000000"/>
                </a:solidFill>
                <a:latin typeface="Symbol" charset="2"/>
              </a:endParaRPr>
            </a:p>
          </p:txBody>
        </p:sp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2743201" y="2225676"/>
              <a:ext cx="473074" cy="918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lang="en-US" sz="1200" b="1" i="1">
                  <a:solidFill>
                    <a:srgbClr val="000000"/>
                  </a:solidFill>
                  <a:latin typeface="Times New Roman" charset="0"/>
                </a:rPr>
                <a:t>z</a:t>
              </a:r>
              <a:endParaRPr lang="en-US" sz="1200">
                <a:solidFill>
                  <a:srgbClr val="000000"/>
                </a:solidFill>
                <a:latin typeface="Symbol" charset="2"/>
              </a:endParaRPr>
            </a:p>
          </p:txBody>
        </p:sp>
        <p:sp>
          <p:nvSpPr>
            <p:cNvPr id="39" name="Line 15"/>
            <p:cNvSpPr>
              <a:spLocks noChangeShapeType="1"/>
            </p:cNvSpPr>
            <p:nvPr/>
          </p:nvSpPr>
          <p:spPr bwMode="auto">
            <a:xfrm rot="5400000">
              <a:off x="663575" y="2339975"/>
              <a:ext cx="236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 rot="5400000">
              <a:off x="952500" y="2339975"/>
              <a:ext cx="236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 flipV="1">
              <a:off x="1600200" y="3419475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2" name="Line 18"/>
            <p:cNvSpPr>
              <a:spLocks noChangeShapeType="1"/>
            </p:cNvSpPr>
            <p:nvPr/>
          </p:nvSpPr>
          <p:spPr bwMode="auto">
            <a:xfrm flipH="1">
              <a:off x="2133600" y="3419475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3" name="Text Box 19"/>
            <p:cNvSpPr txBox="1">
              <a:spLocks noChangeArrowheads="1"/>
            </p:cNvSpPr>
            <p:nvPr/>
          </p:nvSpPr>
          <p:spPr bwMode="auto">
            <a:xfrm>
              <a:off x="2270124" y="3035605"/>
              <a:ext cx="1192109" cy="5509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lang="en-US" sz="1200" b="1" i="1">
                  <a:solidFill>
                    <a:srgbClr val="000000"/>
                  </a:solidFill>
                  <a:latin typeface="Symbol" charset="2"/>
                </a:rPr>
                <a:t>j</a:t>
              </a:r>
              <a:r>
                <a:rPr lang="en-US" sz="1200" b="1">
                  <a:solidFill>
                    <a:srgbClr val="000000"/>
                  </a:solidFill>
                  <a:latin typeface="Symbol" charset="2"/>
                </a:rPr>
                <a:t> &lt; 0</a:t>
              </a:r>
            </a:p>
          </p:txBody>
        </p:sp>
        <p:sp>
          <p:nvSpPr>
            <p:cNvPr id="44" name="Line 20"/>
            <p:cNvSpPr>
              <a:spLocks noChangeShapeType="1"/>
            </p:cNvSpPr>
            <p:nvPr/>
          </p:nvSpPr>
          <p:spPr bwMode="auto">
            <a:xfrm rot="10800000">
              <a:off x="1219198" y="1447800"/>
              <a:ext cx="160020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304802" y="1423595"/>
              <a:ext cx="838199" cy="5509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i="1">
                  <a:solidFill>
                    <a:srgbClr val="000000"/>
                  </a:solidFill>
                  <a:latin typeface="Times New Roman" charset="0"/>
                </a:rPr>
                <a:t>eV</a:t>
              </a:r>
              <a:r>
                <a:rPr lang="en-US" sz="1200" baseline="-25000">
                  <a:solidFill>
                    <a:srgbClr val="000000"/>
                  </a:solidFill>
                  <a:latin typeface="Times New Roman" charset="0"/>
                </a:rPr>
                <a:t>0</a:t>
              </a:r>
              <a:endParaRPr lang="en-US" sz="1200">
                <a:solidFill>
                  <a:srgbClr val="000000"/>
                </a:solidFill>
                <a:latin typeface="Symbol" charset="2"/>
              </a:endParaRPr>
            </a:p>
          </p:txBody>
        </p:sp>
        <p:sp>
          <p:nvSpPr>
            <p:cNvPr id="46" name="Line 26"/>
            <p:cNvSpPr>
              <a:spLocks noChangeShapeType="1"/>
            </p:cNvSpPr>
            <p:nvPr/>
          </p:nvSpPr>
          <p:spPr bwMode="auto">
            <a:xfrm flipH="1">
              <a:off x="990600" y="1819275"/>
              <a:ext cx="762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grpSp>
        <p:nvGrpSpPr>
          <p:cNvPr id="10" name="Grouper 348"/>
          <p:cNvGrpSpPr>
            <a:grpSpLocks/>
          </p:cNvGrpSpPr>
          <p:nvPr/>
        </p:nvGrpSpPr>
        <p:grpSpPr bwMode="auto">
          <a:xfrm>
            <a:off x="609606" y="1447811"/>
            <a:ext cx="7834313" cy="1585341"/>
            <a:chOff x="609600" y="1296589"/>
            <a:chExt cx="7834322" cy="1584742"/>
          </a:xfrm>
        </p:grpSpPr>
        <p:pic>
          <p:nvPicPr>
            <p:cNvPr id="5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80679" y="2014835"/>
              <a:ext cx="1226925" cy="415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Rectangle 8"/>
            <p:cNvSpPr>
              <a:spLocks noChangeAspect="1" noChangeArrowheads="1"/>
            </p:cNvSpPr>
            <p:nvPr/>
          </p:nvSpPr>
          <p:spPr bwMode="auto">
            <a:xfrm>
              <a:off x="3769039" y="2067668"/>
              <a:ext cx="1902519" cy="299864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52" name="Rectangle 9"/>
            <p:cNvSpPr>
              <a:spLocks noChangeAspect="1" noChangeArrowheads="1"/>
            </p:cNvSpPr>
            <p:nvPr/>
          </p:nvSpPr>
          <p:spPr bwMode="auto">
            <a:xfrm>
              <a:off x="3730474" y="2059100"/>
              <a:ext cx="1932514" cy="1856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53" name="Rectangle 10"/>
            <p:cNvSpPr>
              <a:spLocks noChangeAspect="1" noChangeArrowheads="1"/>
            </p:cNvSpPr>
            <p:nvPr/>
          </p:nvSpPr>
          <p:spPr bwMode="auto">
            <a:xfrm>
              <a:off x="3726189" y="2363248"/>
              <a:ext cx="1932514" cy="171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54" name="Rectangle 11"/>
            <p:cNvSpPr>
              <a:spLocks noChangeAspect="1" noChangeArrowheads="1"/>
            </p:cNvSpPr>
            <p:nvPr/>
          </p:nvSpPr>
          <p:spPr bwMode="auto">
            <a:xfrm>
              <a:off x="3704764" y="2077663"/>
              <a:ext cx="34280" cy="2855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19" name="Group 12"/>
            <p:cNvGrpSpPr>
              <a:grpSpLocks noChangeAspect="1"/>
            </p:cNvGrpSpPr>
            <p:nvPr/>
          </p:nvGrpSpPr>
          <p:grpSpPr bwMode="auto">
            <a:xfrm>
              <a:off x="3700466" y="2063384"/>
              <a:ext cx="245670" cy="314143"/>
              <a:chOff x="2314" y="2792"/>
              <a:chExt cx="172" cy="220"/>
            </a:xfrm>
          </p:grpSpPr>
          <p:grpSp>
            <p:nvGrpSpPr>
              <p:cNvPr id="23" name="Group 13"/>
              <p:cNvGrpSpPr>
                <a:grpSpLocks noChangeAspect="1"/>
              </p:cNvGrpSpPr>
              <p:nvPr/>
            </p:nvGrpSpPr>
            <p:grpSpPr bwMode="auto">
              <a:xfrm>
                <a:off x="2314" y="2792"/>
                <a:ext cx="60" cy="220"/>
                <a:chOff x="2314" y="2792"/>
                <a:chExt cx="60" cy="220"/>
              </a:xfrm>
            </p:grpSpPr>
            <p:grpSp>
              <p:nvGrpSpPr>
                <p:cNvPr id="28" name="Group 14"/>
                <p:cNvGrpSpPr>
                  <a:grpSpLocks noChangeAspect="1"/>
                </p:cNvGrpSpPr>
                <p:nvPr/>
              </p:nvGrpSpPr>
              <p:grpSpPr bwMode="auto">
                <a:xfrm>
                  <a:off x="2314" y="2792"/>
                  <a:ext cx="60" cy="112"/>
                  <a:chOff x="2314" y="2792"/>
                  <a:chExt cx="60" cy="112"/>
                </a:xfrm>
              </p:grpSpPr>
              <p:sp>
                <p:nvSpPr>
                  <p:cNvPr id="295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2320" y="2796"/>
                    <a:ext cx="54" cy="108"/>
                  </a:xfrm>
                  <a:custGeom>
                    <a:avLst/>
                    <a:gdLst>
                      <a:gd name="T0" fmla="*/ 54 w 54"/>
                      <a:gd name="T1" fmla="*/ 0 h 108"/>
                      <a:gd name="T2" fmla="*/ 42 w 54"/>
                      <a:gd name="T3" fmla="*/ 2 h 108"/>
                      <a:gd name="T4" fmla="*/ 33 w 54"/>
                      <a:gd name="T5" fmla="*/ 8 h 108"/>
                      <a:gd name="T6" fmla="*/ 24 w 54"/>
                      <a:gd name="T7" fmla="*/ 18 h 108"/>
                      <a:gd name="T8" fmla="*/ 15 w 54"/>
                      <a:gd name="T9" fmla="*/ 31 h 108"/>
                      <a:gd name="T10" fmla="*/ 9 w 54"/>
                      <a:gd name="T11" fmla="*/ 48 h 108"/>
                      <a:gd name="T12" fmla="*/ 3 w 54"/>
                      <a:gd name="T13" fmla="*/ 66 h 108"/>
                      <a:gd name="T14" fmla="*/ 0 w 54"/>
                      <a:gd name="T15" fmla="*/ 108 h 108"/>
                      <a:gd name="T16" fmla="*/ 54 w 54"/>
                      <a:gd name="T17" fmla="*/ 108 h 108"/>
                      <a:gd name="T18" fmla="*/ 54 w 54"/>
                      <a:gd name="T19" fmla="*/ 0 h 10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4"/>
                      <a:gd name="T31" fmla="*/ 0 h 108"/>
                      <a:gd name="T32" fmla="*/ 54 w 54"/>
                      <a:gd name="T33" fmla="*/ 108 h 10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4" h="108">
                        <a:moveTo>
                          <a:pt x="54" y="0"/>
                        </a:moveTo>
                        <a:lnTo>
                          <a:pt x="42" y="2"/>
                        </a:lnTo>
                        <a:lnTo>
                          <a:pt x="33" y="8"/>
                        </a:lnTo>
                        <a:lnTo>
                          <a:pt x="24" y="18"/>
                        </a:lnTo>
                        <a:lnTo>
                          <a:pt x="15" y="31"/>
                        </a:lnTo>
                        <a:lnTo>
                          <a:pt x="9" y="48"/>
                        </a:lnTo>
                        <a:lnTo>
                          <a:pt x="3" y="66"/>
                        </a:lnTo>
                        <a:lnTo>
                          <a:pt x="0" y="108"/>
                        </a:lnTo>
                        <a:lnTo>
                          <a:pt x="54" y="108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96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2314" y="2792"/>
                    <a:ext cx="60" cy="112"/>
                  </a:xfrm>
                  <a:custGeom>
                    <a:avLst/>
                    <a:gdLst>
                      <a:gd name="T0" fmla="*/ 60 w 60"/>
                      <a:gd name="T1" fmla="*/ 8 h 112"/>
                      <a:gd name="T2" fmla="*/ 60 w 60"/>
                      <a:gd name="T3" fmla="*/ 0 h 112"/>
                      <a:gd name="T4" fmla="*/ 48 w 60"/>
                      <a:gd name="T5" fmla="*/ 2 h 112"/>
                      <a:gd name="T6" fmla="*/ 45 w 60"/>
                      <a:gd name="T7" fmla="*/ 4 h 112"/>
                      <a:gd name="T8" fmla="*/ 36 w 60"/>
                      <a:gd name="T9" fmla="*/ 10 h 112"/>
                      <a:gd name="T10" fmla="*/ 24 w 60"/>
                      <a:gd name="T11" fmla="*/ 18 h 112"/>
                      <a:gd name="T12" fmla="*/ 24 w 60"/>
                      <a:gd name="T13" fmla="*/ 20 h 112"/>
                      <a:gd name="T14" fmla="*/ 15 w 60"/>
                      <a:gd name="T15" fmla="*/ 35 h 112"/>
                      <a:gd name="T16" fmla="*/ 9 w 60"/>
                      <a:gd name="T17" fmla="*/ 49 h 112"/>
                      <a:gd name="T18" fmla="*/ 3 w 60"/>
                      <a:gd name="T19" fmla="*/ 68 h 112"/>
                      <a:gd name="T20" fmla="*/ 0 w 60"/>
                      <a:gd name="T21" fmla="*/ 112 h 112"/>
                      <a:gd name="T22" fmla="*/ 12 w 60"/>
                      <a:gd name="T23" fmla="*/ 112 h 112"/>
                      <a:gd name="T24" fmla="*/ 15 w 60"/>
                      <a:gd name="T25" fmla="*/ 70 h 112"/>
                      <a:gd name="T26" fmla="*/ 21 w 60"/>
                      <a:gd name="T27" fmla="*/ 52 h 112"/>
                      <a:gd name="T28" fmla="*/ 27 w 60"/>
                      <a:gd name="T29" fmla="*/ 37 h 112"/>
                      <a:gd name="T30" fmla="*/ 36 w 60"/>
                      <a:gd name="T31" fmla="*/ 22 h 112"/>
                      <a:gd name="T32" fmla="*/ 30 w 60"/>
                      <a:gd name="T33" fmla="*/ 22 h 112"/>
                      <a:gd name="T34" fmla="*/ 33 w 60"/>
                      <a:gd name="T35" fmla="*/ 25 h 112"/>
                      <a:gd name="T36" fmla="*/ 45 w 60"/>
                      <a:gd name="T37" fmla="*/ 16 h 112"/>
                      <a:gd name="T38" fmla="*/ 54 w 60"/>
                      <a:gd name="T39" fmla="*/ 10 h 112"/>
                      <a:gd name="T40" fmla="*/ 48 w 60"/>
                      <a:gd name="T41" fmla="*/ 6 h 112"/>
                      <a:gd name="T42" fmla="*/ 51 w 60"/>
                      <a:gd name="T43" fmla="*/ 10 h 112"/>
                      <a:gd name="T44" fmla="*/ 60 w 60"/>
                      <a:gd name="T45" fmla="*/ 8 h 11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60"/>
                      <a:gd name="T70" fmla="*/ 0 h 112"/>
                      <a:gd name="T71" fmla="*/ 60 w 60"/>
                      <a:gd name="T72" fmla="*/ 112 h 112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60" h="112">
                        <a:moveTo>
                          <a:pt x="60" y="8"/>
                        </a:moveTo>
                        <a:lnTo>
                          <a:pt x="60" y="0"/>
                        </a:lnTo>
                        <a:lnTo>
                          <a:pt x="48" y="2"/>
                        </a:lnTo>
                        <a:lnTo>
                          <a:pt x="45" y="4"/>
                        </a:lnTo>
                        <a:lnTo>
                          <a:pt x="36" y="10"/>
                        </a:lnTo>
                        <a:lnTo>
                          <a:pt x="24" y="18"/>
                        </a:lnTo>
                        <a:lnTo>
                          <a:pt x="24" y="20"/>
                        </a:lnTo>
                        <a:lnTo>
                          <a:pt x="15" y="35"/>
                        </a:lnTo>
                        <a:lnTo>
                          <a:pt x="9" y="49"/>
                        </a:lnTo>
                        <a:lnTo>
                          <a:pt x="3" y="68"/>
                        </a:lnTo>
                        <a:lnTo>
                          <a:pt x="0" y="112"/>
                        </a:lnTo>
                        <a:lnTo>
                          <a:pt x="12" y="112"/>
                        </a:lnTo>
                        <a:lnTo>
                          <a:pt x="15" y="70"/>
                        </a:lnTo>
                        <a:lnTo>
                          <a:pt x="21" y="52"/>
                        </a:lnTo>
                        <a:lnTo>
                          <a:pt x="27" y="37"/>
                        </a:lnTo>
                        <a:lnTo>
                          <a:pt x="36" y="22"/>
                        </a:lnTo>
                        <a:lnTo>
                          <a:pt x="30" y="22"/>
                        </a:lnTo>
                        <a:lnTo>
                          <a:pt x="33" y="25"/>
                        </a:lnTo>
                        <a:lnTo>
                          <a:pt x="45" y="16"/>
                        </a:lnTo>
                        <a:lnTo>
                          <a:pt x="54" y="10"/>
                        </a:lnTo>
                        <a:lnTo>
                          <a:pt x="48" y="6"/>
                        </a:lnTo>
                        <a:lnTo>
                          <a:pt x="51" y="10"/>
                        </a:lnTo>
                        <a:lnTo>
                          <a:pt x="60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  <p:grpSp>
              <p:nvGrpSpPr>
                <p:cNvPr id="29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2314" y="2898"/>
                  <a:ext cx="60" cy="114"/>
                  <a:chOff x="2314" y="2898"/>
                  <a:chExt cx="60" cy="114"/>
                </a:xfrm>
              </p:grpSpPr>
              <p:sp>
                <p:nvSpPr>
                  <p:cNvPr id="293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2320" y="2898"/>
                    <a:ext cx="54" cy="110"/>
                  </a:xfrm>
                  <a:custGeom>
                    <a:avLst/>
                    <a:gdLst>
                      <a:gd name="T0" fmla="*/ 54 w 54"/>
                      <a:gd name="T1" fmla="*/ 110 h 110"/>
                      <a:gd name="T2" fmla="*/ 42 w 54"/>
                      <a:gd name="T3" fmla="*/ 108 h 110"/>
                      <a:gd name="T4" fmla="*/ 33 w 54"/>
                      <a:gd name="T5" fmla="*/ 102 h 110"/>
                      <a:gd name="T6" fmla="*/ 24 w 54"/>
                      <a:gd name="T7" fmla="*/ 91 h 110"/>
                      <a:gd name="T8" fmla="*/ 15 w 54"/>
                      <a:gd name="T9" fmla="*/ 79 h 110"/>
                      <a:gd name="T10" fmla="*/ 9 w 54"/>
                      <a:gd name="T11" fmla="*/ 62 h 110"/>
                      <a:gd name="T12" fmla="*/ 3 w 54"/>
                      <a:gd name="T13" fmla="*/ 43 h 110"/>
                      <a:gd name="T14" fmla="*/ 0 w 54"/>
                      <a:gd name="T15" fmla="*/ 2 h 110"/>
                      <a:gd name="T16" fmla="*/ 54 w 54"/>
                      <a:gd name="T17" fmla="*/ 0 h 110"/>
                      <a:gd name="T18" fmla="*/ 54 w 54"/>
                      <a:gd name="T19" fmla="*/ 110 h 11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4"/>
                      <a:gd name="T31" fmla="*/ 0 h 110"/>
                      <a:gd name="T32" fmla="*/ 54 w 54"/>
                      <a:gd name="T33" fmla="*/ 110 h 11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4" h="110">
                        <a:moveTo>
                          <a:pt x="54" y="110"/>
                        </a:moveTo>
                        <a:lnTo>
                          <a:pt x="42" y="108"/>
                        </a:lnTo>
                        <a:lnTo>
                          <a:pt x="33" y="102"/>
                        </a:lnTo>
                        <a:lnTo>
                          <a:pt x="24" y="91"/>
                        </a:lnTo>
                        <a:lnTo>
                          <a:pt x="15" y="79"/>
                        </a:lnTo>
                        <a:lnTo>
                          <a:pt x="9" y="62"/>
                        </a:lnTo>
                        <a:lnTo>
                          <a:pt x="3" y="43"/>
                        </a:lnTo>
                        <a:lnTo>
                          <a:pt x="0" y="2"/>
                        </a:lnTo>
                        <a:lnTo>
                          <a:pt x="54" y="0"/>
                        </a:lnTo>
                        <a:lnTo>
                          <a:pt x="54" y="11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94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2314" y="2900"/>
                    <a:ext cx="60" cy="112"/>
                  </a:xfrm>
                  <a:custGeom>
                    <a:avLst/>
                    <a:gdLst>
                      <a:gd name="T0" fmla="*/ 60 w 60"/>
                      <a:gd name="T1" fmla="*/ 112 h 112"/>
                      <a:gd name="T2" fmla="*/ 60 w 60"/>
                      <a:gd name="T3" fmla="*/ 104 h 112"/>
                      <a:gd name="T4" fmla="*/ 48 w 60"/>
                      <a:gd name="T5" fmla="*/ 102 h 112"/>
                      <a:gd name="T6" fmla="*/ 48 w 60"/>
                      <a:gd name="T7" fmla="*/ 106 h 112"/>
                      <a:gd name="T8" fmla="*/ 51 w 60"/>
                      <a:gd name="T9" fmla="*/ 102 h 112"/>
                      <a:gd name="T10" fmla="*/ 54 w 60"/>
                      <a:gd name="T11" fmla="*/ 102 h 112"/>
                      <a:gd name="T12" fmla="*/ 45 w 60"/>
                      <a:gd name="T13" fmla="*/ 95 h 112"/>
                      <a:gd name="T14" fmla="*/ 33 w 60"/>
                      <a:gd name="T15" fmla="*/ 85 h 112"/>
                      <a:gd name="T16" fmla="*/ 30 w 60"/>
                      <a:gd name="T17" fmla="*/ 89 h 112"/>
                      <a:gd name="T18" fmla="*/ 36 w 60"/>
                      <a:gd name="T19" fmla="*/ 87 h 112"/>
                      <a:gd name="T20" fmla="*/ 27 w 60"/>
                      <a:gd name="T21" fmla="*/ 75 h 112"/>
                      <a:gd name="T22" fmla="*/ 21 w 60"/>
                      <a:gd name="T23" fmla="*/ 58 h 112"/>
                      <a:gd name="T24" fmla="*/ 15 w 60"/>
                      <a:gd name="T25" fmla="*/ 39 h 112"/>
                      <a:gd name="T26" fmla="*/ 12 w 60"/>
                      <a:gd name="T27" fmla="*/ 0 h 112"/>
                      <a:gd name="T28" fmla="*/ 0 w 60"/>
                      <a:gd name="T29" fmla="*/ 0 h 112"/>
                      <a:gd name="T30" fmla="*/ 3 w 60"/>
                      <a:gd name="T31" fmla="*/ 41 h 112"/>
                      <a:gd name="T32" fmla="*/ 9 w 60"/>
                      <a:gd name="T33" fmla="*/ 60 h 112"/>
                      <a:gd name="T34" fmla="*/ 15 w 60"/>
                      <a:gd name="T35" fmla="*/ 77 h 112"/>
                      <a:gd name="T36" fmla="*/ 24 w 60"/>
                      <a:gd name="T37" fmla="*/ 89 h 112"/>
                      <a:gd name="T38" fmla="*/ 24 w 60"/>
                      <a:gd name="T39" fmla="*/ 91 h 112"/>
                      <a:gd name="T40" fmla="*/ 36 w 60"/>
                      <a:gd name="T41" fmla="*/ 102 h 112"/>
                      <a:gd name="T42" fmla="*/ 45 w 60"/>
                      <a:gd name="T43" fmla="*/ 108 h 112"/>
                      <a:gd name="T44" fmla="*/ 48 w 60"/>
                      <a:gd name="T45" fmla="*/ 110 h 112"/>
                      <a:gd name="T46" fmla="*/ 51 w 60"/>
                      <a:gd name="T47" fmla="*/ 110 h 112"/>
                      <a:gd name="T48" fmla="*/ 60 w 60"/>
                      <a:gd name="T49" fmla="*/ 112 h 11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0"/>
                      <a:gd name="T76" fmla="*/ 0 h 112"/>
                      <a:gd name="T77" fmla="*/ 60 w 60"/>
                      <a:gd name="T78" fmla="*/ 112 h 11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0" h="112">
                        <a:moveTo>
                          <a:pt x="60" y="112"/>
                        </a:moveTo>
                        <a:lnTo>
                          <a:pt x="60" y="104"/>
                        </a:lnTo>
                        <a:lnTo>
                          <a:pt x="48" y="102"/>
                        </a:lnTo>
                        <a:lnTo>
                          <a:pt x="48" y="106"/>
                        </a:lnTo>
                        <a:lnTo>
                          <a:pt x="51" y="102"/>
                        </a:lnTo>
                        <a:lnTo>
                          <a:pt x="54" y="102"/>
                        </a:lnTo>
                        <a:lnTo>
                          <a:pt x="45" y="95"/>
                        </a:lnTo>
                        <a:lnTo>
                          <a:pt x="33" y="85"/>
                        </a:lnTo>
                        <a:lnTo>
                          <a:pt x="30" y="89"/>
                        </a:lnTo>
                        <a:lnTo>
                          <a:pt x="36" y="87"/>
                        </a:lnTo>
                        <a:lnTo>
                          <a:pt x="27" y="75"/>
                        </a:lnTo>
                        <a:lnTo>
                          <a:pt x="21" y="58"/>
                        </a:lnTo>
                        <a:lnTo>
                          <a:pt x="15" y="39"/>
                        </a:lnTo>
                        <a:lnTo>
                          <a:pt x="12" y="0"/>
                        </a:lnTo>
                        <a:lnTo>
                          <a:pt x="0" y="0"/>
                        </a:lnTo>
                        <a:lnTo>
                          <a:pt x="3" y="41"/>
                        </a:lnTo>
                        <a:lnTo>
                          <a:pt x="9" y="60"/>
                        </a:lnTo>
                        <a:lnTo>
                          <a:pt x="15" y="77"/>
                        </a:lnTo>
                        <a:lnTo>
                          <a:pt x="24" y="89"/>
                        </a:lnTo>
                        <a:lnTo>
                          <a:pt x="24" y="91"/>
                        </a:lnTo>
                        <a:lnTo>
                          <a:pt x="36" y="102"/>
                        </a:lnTo>
                        <a:lnTo>
                          <a:pt x="45" y="108"/>
                        </a:lnTo>
                        <a:lnTo>
                          <a:pt x="48" y="110"/>
                        </a:lnTo>
                        <a:lnTo>
                          <a:pt x="51" y="110"/>
                        </a:lnTo>
                        <a:lnTo>
                          <a:pt x="60" y="1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</p:grpSp>
          <p:grpSp>
            <p:nvGrpSpPr>
              <p:cNvPr id="32" name="Group 20"/>
              <p:cNvGrpSpPr>
                <a:grpSpLocks noChangeAspect="1"/>
              </p:cNvGrpSpPr>
              <p:nvPr/>
            </p:nvGrpSpPr>
            <p:grpSpPr bwMode="auto">
              <a:xfrm>
                <a:off x="2428" y="2792"/>
                <a:ext cx="58" cy="220"/>
                <a:chOff x="2428" y="2792"/>
                <a:chExt cx="58" cy="220"/>
              </a:xfrm>
            </p:grpSpPr>
            <p:grpSp>
              <p:nvGrpSpPr>
                <p:cNvPr id="49" name="Group 21"/>
                <p:cNvGrpSpPr>
                  <a:grpSpLocks noChangeAspect="1"/>
                </p:cNvGrpSpPr>
                <p:nvPr/>
              </p:nvGrpSpPr>
              <p:grpSpPr bwMode="auto">
                <a:xfrm>
                  <a:off x="2428" y="2792"/>
                  <a:ext cx="58" cy="114"/>
                  <a:chOff x="2428" y="2792"/>
                  <a:chExt cx="58" cy="114"/>
                </a:xfrm>
              </p:grpSpPr>
              <p:sp>
                <p:nvSpPr>
                  <p:cNvPr id="289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2434" y="2796"/>
                    <a:ext cx="52" cy="110"/>
                  </a:xfrm>
                  <a:custGeom>
                    <a:avLst/>
                    <a:gdLst>
                      <a:gd name="T0" fmla="*/ 52 w 52"/>
                      <a:gd name="T1" fmla="*/ 0 h 110"/>
                      <a:gd name="T2" fmla="*/ 43 w 52"/>
                      <a:gd name="T3" fmla="*/ 2 h 110"/>
                      <a:gd name="T4" fmla="*/ 34 w 52"/>
                      <a:gd name="T5" fmla="*/ 8 h 110"/>
                      <a:gd name="T6" fmla="*/ 25 w 52"/>
                      <a:gd name="T7" fmla="*/ 18 h 110"/>
                      <a:gd name="T8" fmla="*/ 19 w 52"/>
                      <a:gd name="T9" fmla="*/ 33 h 110"/>
                      <a:gd name="T10" fmla="*/ 10 w 52"/>
                      <a:gd name="T11" fmla="*/ 48 h 110"/>
                      <a:gd name="T12" fmla="*/ 7 w 52"/>
                      <a:gd name="T13" fmla="*/ 66 h 110"/>
                      <a:gd name="T14" fmla="*/ 0 w 52"/>
                      <a:gd name="T15" fmla="*/ 108 h 110"/>
                      <a:gd name="T16" fmla="*/ 52 w 52"/>
                      <a:gd name="T17" fmla="*/ 110 h 110"/>
                      <a:gd name="T18" fmla="*/ 52 w 52"/>
                      <a:gd name="T19" fmla="*/ 0 h 11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2"/>
                      <a:gd name="T31" fmla="*/ 0 h 110"/>
                      <a:gd name="T32" fmla="*/ 52 w 52"/>
                      <a:gd name="T33" fmla="*/ 110 h 11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2" h="110">
                        <a:moveTo>
                          <a:pt x="52" y="0"/>
                        </a:moveTo>
                        <a:lnTo>
                          <a:pt x="43" y="2"/>
                        </a:lnTo>
                        <a:lnTo>
                          <a:pt x="34" y="8"/>
                        </a:lnTo>
                        <a:lnTo>
                          <a:pt x="25" y="18"/>
                        </a:lnTo>
                        <a:lnTo>
                          <a:pt x="19" y="33"/>
                        </a:lnTo>
                        <a:lnTo>
                          <a:pt x="10" y="48"/>
                        </a:lnTo>
                        <a:lnTo>
                          <a:pt x="7" y="66"/>
                        </a:lnTo>
                        <a:lnTo>
                          <a:pt x="0" y="108"/>
                        </a:lnTo>
                        <a:lnTo>
                          <a:pt x="52" y="110"/>
                        </a:lnTo>
                        <a:lnTo>
                          <a:pt x="52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90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2428" y="2792"/>
                    <a:ext cx="58" cy="112"/>
                  </a:xfrm>
                  <a:custGeom>
                    <a:avLst/>
                    <a:gdLst>
                      <a:gd name="T0" fmla="*/ 58 w 58"/>
                      <a:gd name="T1" fmla="*/ 8 h 112"/>
                      <a:gd name="T2" fmla="*/ 58 w 58"/>
                      <a:gd name="T3" fmla="*/ 0 h 112"/>
                      <a:gd name="T4" fmla="*/ 46 w 58"/>
                      <a:gd name="T5" fmla="*/ 2 h 112"/>
                      <a:gd name="T6" fmla="*/ 43 w 58"/>
                      <a:gd name="T7" fmla="*/ 4 h 112"/>
                      <a:gd name="T8" fmla="*/ 34 w 58"/>
                      <a:gd name="T9" fmla="*/ 10 h 112"/>
                      <a:gd name="T10" fmla="*/ 25 w 58"/>
                      <a:gd name="T11" fmla="*/ 20 h 112"/>
                      <a:gd name="T12" fmla="*/ 25 w 58"/>
                      <a:gd name="T13" fmla="*/ 22 h 112"/>
                      <a:gd name="T14" fmla="*/ 19 w 58"/>
                      <a:gd name="T15" fmla="*/ 35 h 112"/>
                      <a:gd name="T16" fmla="*/ 10 w 58"/>
                      <a:gd name="T17" fmla="*/ 52 h 112"/>
                      <a:gd name="T18" fmla="*/ 6 w 58"/>
                      <a:gd name="T19" fmla="*/ 70 h 112"/>
                      <a:gd name="T20" fmla="*/ 0 w 58"/>
                      <a:gd name="T21" fmla="*/ 112 h 112"/>
                      <a:gd name="T22" fmla="*/ 13 w 58"/>
                      <a:gd name="T23" fmla="*/ 112 h 112"/>
                      <a:gd name="T24" fmla="*/ 19 w 58"/>
                      <a:gd name="T25" fmla="*/ 72 h 112"/>
                      <a:gd name="T26" fmla="*/ 22 w 58"/>
                      <a:gd name="T27" fmla="*/ 54 h 112"/>
                      <a:gd name="T28" fmla="*/ 31 w 58"/>
                      <a:gd name="T29" fmla="*/ 37 h 112"/>
                      <a:gd name="T30" fmla="*/ 37 w 58"/>
                      <a:gd name="T31" fmla="*/ 25 h 112"/>
                      <a:gd name="T32" fmla="*/ 31 w 58"/>
                      <a:gd name="T33" fmla="*/ 22 h 112"/>
                      <a:gd name="T34" fmla="*/ 34 w 58"/>
                      <a:gd name="T35" fmla="*/ 27 h 112"/>
                      <a:gd name="T36" fmla="*/ 43 w 58"/>
                      <a:gd name="T37" fmla="*/ 16 h 112"/>
                      <a:gd name="T38" fmla="*/ 52 w 58"/>
                      <a:gd name="T39" fmla="*/ 10 h 112"/>
                      <a:gd name="T40" fmla="*/ 49 w 58"/>
                      <a:gd name="T41" fmla="*/ 6 h 112"/>
                      <a:gd name="T42" fmla="*/ 49 w 58"/>
                      <a:gd name="T43" fmla="*/ 10 h 112"/>
                      <a:gd name="T44" fmla="*/ 58 w 58"/>
                      <a:gd name="T45" fmla="*/ 8 h 11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8"/>
                      <a:gd name="T70" fmla="*/ 0 h 112"/>
                      <a:gd name="T71" fmla="*/ 58 w 58"/>
                      <a:gd name="T72" fmla="*/ 112 h 112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8" h="112">
                        <a:moveTo>
                          <a:pt x="58" y="8"/>
                        </a:moveTo>
                        <a:lnTo>
                          <a:pt x="58" y="0"/>
                        </a:lnTo>
                        <a:lnTo>
                          <a:pt x="46" y="2"/>
                        </a:lnTo>
                        <a:lnTo>
                          <a:pt x="43" y="4"/>
                        </a:lnTo>
                        <a:lnTo>
                          <a:pt x="34" y="10"/>
                        </a:lnTo>
                        <a:lnTo>
                          <a:pt x="25" y="20"/>
                        </a:lnTo>
                        <a:lnTo>
                          <a:pt x="25" y="22"/>
                        </a:lnTo>
                        <a:lnTo>
                          <a:pt x="19" y="35"/>
                        </a:lnTo>
                        <a:lnTo>
                          <a:pt x="10" y="52"/>
                        </a:lnTo>
                        <a:lnTo>
                          <a:pt x="6" y="70"/>
                        </a:lnTo>
                        <a:lnTo>
                          <a:pt x="0" y="112"/>
                        </a:lnTo>
                        <a:lnTo>
                          <a:pt x="13" y="112"/>
                        </a:lnTo>
                        <a:lnTo>
                          <a:pt x="19" y="72"/>
                        </a:lnTo>
                        <a:lnTo>
                          <a:pt x="22" y="54"/>
                        </a:lnTo>
                        <a:lnTo>
                          <a:pt x="31" y="37"/>
                        </a:lnTo>
                        <a:lnTo>
                          <a:pt x="37" y="25"/>
                        </a:lnTo>
                        <a:lnTo>
                          <a:pt x="31" y="22"/>
                        </a:lnTo>
                        <a:lnTo>
                          <a:pt x="34" y="27"/>
                        </a:lnTo>
                        <a:lnTo>
                          <a:pt x="43" y="16"/>
                        </a:lnTo>
                        <a:lnTo>
                          <a:pt x="52" y="10"/>
                        </a:lnTo>
                        <a:lnTo>
                          <a:pt x="49" y="6"/>
                        </a:lnTo>
                        <a:lnTo>
                          <a:pt x="49" y="10"/>
                        </a:lnTo>
                        <a:lnTo>
                          <a:pt x="58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  <p:grpSp>
              <p:nvGrpSpPr>
                <p:cNvPr id="55" name="Group 24"/>
                <p:cNvGrpSpPr>
                  <a:grpSpLocks noChangeAspect="1"/>
                </p:cNvGrpSpPr>
                <p:nvPr/>
              </p:nvGrpSpPr>
              <p:grpSpPr bwMode="auto">
                <a:xfrm>
                  <a:off x="2428" y="2900"/>
                  <a:ext cx="58" cy="112"/>
                  <a:chOff x="2428" y="2900"/>
                  <a:chExt cx="58" cy="112"/>
                </a:xfrm>
              </p:grpSpPr>
              <p:sp>
                <p:nvSpPr>
                  <p:cNvPr id="287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2434" y="2900"/>
                    <a:ext cx="52" cy="108"/>
                  </a:xfrm>
                  <a:custGeom>
                    <a:avLst/>
                    <a:gdLst>
                      <a:gd name="T0" fmla="*/ 52 w 52"/>
                      <a:gd name="T1" fmla="*/ 108 h 108"/>
                      <a:gd name="T2" fmla="*/ 43 w 52"/>
                      <a:gd name="T3" fmla="*/ 106 h 108"/>
                      <a:gd name="T4" fmla="*/ 34 w 52"/>
                      <a:gd name="T5" fmla="*/ 100 h 108"/>
                      <a:gd name="T6" fmla="*/ 25 w 52"/>
                      <a:gd name="T7" fmla="*/ 89 h 108"/>
                      <a:gd name="T8" fmla="*/ 19 w 52"/>
                      <a:gd name="T9" fmla="*/ 77 h 108"/>
                      <a:gd name="T10" fmla="*/ 10 w 52"/>
                      <a:gd name="T11" fmla="*/ 60 h 108"/>
                      <a:gd name="T12" fmla="*/ 7 w 52"/>
                      <a:gd name="T13" fmla="*/ 41 h 108"/>
                      <a:gd name="T14" fmla="*/ 0 w 52"/>
                      <a:gd name="T15" fmla="*/ 0 h 108"/>
                      <a:gd name="T16" fmla="*/ 52 w 52"/>
                      <a:gd name="T17" fmla="*/ 0 h 108"/>
                      <a:gd name="T18" fmla="*/ 52 w 52"/>
                      <a:gd name="T19" fmla="*/ 108 h 10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2"/>
                      <a:gd name="T31" fmla="*/ 0 h 108"/>
                      <a:gd name="T32" fmla="*/ 52 w 52"/>
                      <a:gd name="T33" fmla="*/ 108 h 10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2" h="108">
                        <a:moveTo>
                          <a:pt x="52" y="108"/>
                        </a:moveTo>
                        <a:lnTo>
                          <a:pt x="43" y="106"/>
                        </a:lnTo>
                        <a:lnTo>
                          <a:pt x="34" y="100"/>
                        </a:lnTo>
                        <a:lnTo>
                          <a:pt x="25" y="89"/>
                        </a:lnTo>
                        <a:lnTo>
                          <a:pt x="19" y="77"/>
                        </a:lnTo>
                        <a:lnTo>
                          <a:pt x="10" y="60"/>
                        </a:lnTo>
                        <a:lnTo>
                          <a:pt x="7" y="41"/>
                        </a:lnTo>
                        <a:lnTo>
                          <a:pt x="0" y="0"/>
                        </a:lnTo>
                        <a:lnTo>
                          <a:pt x="52" y="0"/>
                        </a:lnTo>
                        <a:lnTo>
                          <a:pt x="52" y="108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88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2428" y="2900"/>
                    <a:ext cx="58" cy="112"/>
                  </a:xfrm>
                  <a:custGeom>
                    <a:avLst/>
                    <a:gdLst>
                      <a:gd name="T0" fmla="*/ 58 w 58"/>
                      <a:gd name="T1" fmla="*/ 112 h 112"/>
                      <a:gd name="T2" fmla="*/ 58 w 58"/>
                      <a:gd name="T3" fmla="*/ 104 h 112"/>
                      <a:gd name="T4" fmla="*/ 46 w 58"/>
                      <a:gd name="T5" fmla="*/ 102 h 112"/>
                      <a:gd name="T6" fmla="*/ 49 w 58"/>
                      <a:gd name="T7" fmla="*/ 106 h 112"/>
                      <a:gd name="T8" fmla="*/ 49 w 58"/>
                      <a:gd name="T9" fmla="*/ 102 h 112"/>
                      <a:gd name="T10" fmla="*/ 52 w 58"/>
                      <a:gd name="T11" fmla="*/ 102 h 112"/>
                      <a:gd name="T12" fmla="*/ 43 w 58"/>
                      <a:gd name="T13" fmla="*/ 95 h 112"/>
                      <a:gd name="T14" fmla="*/ 34 w 58"/>
                      <a:gd name="T15" fmla="*/ 87 h 112"/>
                      <a:gd name="T16" fmla="*/ 31 w 58"/>
                      <a:gd name="T17" fmla="*/ 89 h 112"/>
                      <a:gd name="T18" fmla="*/ 37 w 58"/>
                      <a:gd name="T19" fmla="*/ 89 h 112"/>
                      <a:gd name="T20" fmla="*/ 31 w 58"/>
                      <a:gd name="T21" fmla="*/ 75 h 112"/>
                      <a:gd name="T22" fmla="*/ 22 w 58"/>
                      <a:gd name="T23" fmla="*/ 60 h 112"/>
                      <a:gd name="T24" fmla="*/ 19 w 58"/>
                      <a:gd name="T25" fmla="*/ 41 h 112"/>
                      <a:gd name="T26" fmla="*/ 13 w 58"/>
                      <a:gd name="T27" fmla="*/ 0 h 112"/>
                      <a:gd name="T28" fmla="*/ 0 w 58"/>
                      <a:gd name="T29" fmla="*/ 0 h 112"/>
                      <a:gd name="T30" fmla="*/ 6 w 58"/>
                      <a:gd name="T31" fmla="*/ 43 h 112"/>
                      <a:gd name="T32" fmla="*/ 10 w 58"/>
                      <a:gd name="T33" fmla="*/ 62 h 112"/>
                      <a:gd name="T34" fmla="*/ 19 w 58"/>
                      <a:gd name="T35" fmla="*/ 77 h 112"/>
                      <a:gd name="T36" fmla="*/ 25 w 58"/>
                      <a:gd name="T37" fmla="*/ 91 h 112"/>
                      <a:gd name="T38" fmla="*/ 25 w 58"/>
                      <a:gd name="T39" fmla="*/ 93 h 112"/>
                      <a:gd name="T40" fmla="*/ 34 w 58"/>
                      <a:gd name="T41" fmla="*/ 102 h 112"/>
                      <a:gd name="T42" fmla="*/ 43 w 58"/>
                      <a:gd name="T43" fmla="*/ 108 h 112"/>
                      <a:gd name="T44" fmla="*/ 46 w 58"/>
                      <a:gd name="T45" fmla="*/ 110 h 112"/>
                      <a:gd name="T46" fmla="*/ 49 w 58"/>
                      <a:gd name="T47" fmla="*/ 110 h 112"/>
                      <a:gd name="T48" fmla="*/ 58 w 58"/>
                      <a:gd name="T49" fmla="*/ 112 h 11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8"/>
                      <a:gd name="T76" fmla="*/ 0 h 112"/>
                      <a:gd name="T77" fmla="*/ 58 w 58"/>
                      <a:gd name="T78" fmla="*/ 112 h 11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8" h="112">
                        <a:moveTo>
                          <a:pt x="58" y="112"/>
                        </a:moveTo>
                        <a:lnTo>
                          <a:pt x="58" y="104"/>
                        </a:lnTo>
                        <a:lnTo>
                          <a:pt x="46" y="102"/>
                        </a:lnTo>
                        <a:lnTo>
                          <a:pt x="49" y="106"/>
                        </a:lnTo>
                        <a:lnTo>
                          <a:pt x="49" y="102"/>
                        </a:lnTo>
                        <a:lnTo>
                          <a:pt x="52" y="102"/>
                        </a:lnTo>
                        <a:lnTo>
                          <a:pt x="43" y="95"/>
                        </a:lnTo>
                        <a:lnTo>
                          <a:pt x="34" y="87"/>
                        </a:lnTo>
                        <a:lnTo>
                          <a:pt x="31" y="89"/>
                        </a:lnTo>
                        <a:lnTo>
                          <a:pt x="37" y="89"/>
                        </a:lnTo>
                        <a:lnTo>
                          <a:pt x="31" y="75"/>
                        </a:lnTo>
                        <a:lnTo>
                          <a:pt x="22" y="60"/>
                        </a:lnTo>
                        <a:lnTo>
                          <a:pt x="19" y="41"/>
                        </a:lnTo>
                        <a:lnTo>
                          <a:pt x="13" y="0"/>
                        </a:lnTo>
                        <a:lnTo>
                          <a:pt x="0" y="0"/>
                        </a:lnTo>
                        <a:lnTo>
                          <a:pt x="6" y="43"/>
                        </a:lnTo>
                        <a:lnTo>
                          <a:pt x="10" y="62"/>
                        </a:lnTo>
                        <a:lnTo>
                          <a:pt x="19" y="77"/>
                        </a:lnTo>
                        <a:lnTo>
                          <a:pt x="25" y="91"/>
                        </a:lnTo>
                        <a:lnTo>
                          <a:pt x="25" y="93"/>
                        </a:lnTo>
                        <a:lnTo>
                          <a:pt x="34" y="102"/>
                        </a:lnTo>
                        <a:lnTo>
                          <a:pt x="43" y="108"/>
                        </a:lnTo>
                        <a:lnTo>
                          <a:pt x="46" y="110"/>
                        </a:lnTo>
                        <a:lnTo>
                          <a:pt x="49" y="110"/>
                        </a:lnTo>
                        <a:lnTo>
                          <a:pt x="58" y="1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</p:grpSp>
        </p:grpSp>
        <p:grpSp>
          <p:nvGrpSpPr>
            <p:cNvPr id="56" name="Group 27"/>
            <p:cNvGrpSpPr>
              <a:grpSpLocks noChangeAspect="1"/>
            </p:cNvGrpSpPr>
            <p:nvPr/>
          </p:nvGrpSpPr>
          <p:grpSpPr bwMode="auto">
            <a:xfrm>
              <a:off x="4031834" y="2059100"/>
              <a:ext cx="245670" cy="318427"/>
              <a:chOff x="2546" y="2789"/>
              <a:chExt cx="172" cy="223"/>
            </a:xfrm>
          </p:grpSpPr>
          <p:grpSp>
            <p:nvGrpSpPr>
              <p:cNvPr id="57" name="Group 28"/>
              <p:cNvGrpSpPr>
                <a:grpSpLocks noChangeAspect="1"/>
              </p:cNvGrpSpPr>
              <p:nvPr/>
            </p:nvGrpSpPr>
            <p:grpSpPr bwMode="auto">
              <a:xfrm>
                <a:off x="2546" y="2789"/>
                <a:ext cx="57" cy="221"/>
                <a:chOff x="2546" y="2789"/>
                <a:chExt cx="57" cy="221"/>
              </a:xfrm>
            </p:grpSpPr>
            <p:grpSp>
              <p:nvGrpSpPr>
                <p:cNvPr id="58" name="Group 29"/>
                <p:cNvGrpSpPr>
                  <a:grpSpLocks noChangeAspect="1"/>
                </p:cNvGrpSpPr>
                <p:nvPr/>
              </p:nvGrpSpPr>
              <p:grpSpPr bwMode="auto">
                <a:xfrm>
                  <a:off x="2546" y="2789"/>
                  <a:ext cx="57" cy="113"/>
                  <a:chOff x="2546" y="2789"/>
                  <a:chExt cx="57" cy="113"/>
                </a:xfrm>
              </p:grpSpPr>
              <p:sp>
                <p:nvSpPr>
                  <p:cNvPr id="281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2552" y="2794"/>
                    <a:ext cx="51" cy="108"/>
                  </a:xfrm>
                  <a:custGeom>
                    <a:avLst/>
                    <a:gdLst>
                      <a:gd name="T0" fmla="*/ 51 w 51"/>
                      <a:gd name="T1" fmla="*/ 0 h 108"/>
                      <a:gd name="T2" fmla="*/ 42 w 51"/>
                      <a:gd name="T3" fmla="*/ 2 h 108"/>
                      <a:gd name="T4" fmla="*/ 33 w 51"/>
                      <a:gd name="T5" fmla="*/ 8 h 108"/>
                      <a:gd name="T6" fmla="*/ 24 w 51"/>
                      <a:gd name="T7" fmla="*/ 18 h 108"/>
                      <a:gd name="T8" fmla="*/ 15 w 51"/>
                      <a:gd name="T9" fmla="*/ 31 h 108"/>
                      <a:gd name="T10" fmla="*/ 9 w 51"/>
                      <a:gd name="T11" fmla="*/ 47 h 108"/>
                      <a:gd name="T12" fmla="*/ 3 w 51"/>
                      <a:gd name="T13" fmla="*/ 66 h 108"/>
                      <a:gd name="T14" fmla="*/ 0 w 51"/>
                      <a:gd name="T15" fmla="*/ 108 h 108"/>
                      <a:gd name="T16" fmla="*/ 51 w 51"/>
                      <a:gd name="T17" fmla="*/ 108 h 108"/>
                      <a:gd name="T18" fmla="*/ 51 w 51"/>
                      <a:gd name="T19" fmla="*/ 0 h 10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"/>
                      <a:gd name="T31" fmla="*/ 0 h 108"/>
                      <a:gd name="T32" fmla="*/ 51 w 51"/>
                      <a:gd name="T33" fmla="*/ 108 h 10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" h="108">
                        <a:moveTo>
                          <a:pt x="51" y="0"/>
                        </a:moveTo>
                        <a:lnTo>
                          <a:pt x="42" y="2"/>
                        </a:lnTo>
                        <a:lnTo>
                          <a:pt x="33" y="8"/>
                        </a:lnTo>
                        <a:lnTo>
                          <a:pt x="24" y="18"/>
                        </a:lnTo>
                        <a:lnTo>
                          <a:pt x="15" y="31"/>
                        </a:lnTo>
                        <a:lnTo>
                          <a:pt x="9" y="47"/>
                        </a:lnTo>
                        <a:lnTo>
                          <a:pt x="3" y="66"/>
                        </a:lnTo>
                        <a:lnTo>
                          <a:pt x="0" y="108"/>
                        </a:lnTo>
                        <a:lnTo>
                          <a:pt x="51" y="108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82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2546" y="2789"/>
                    <a:ext cx="57" cy="113"/>
                  </a:xfrm>
                  <a:custGeom>
                    <a:avLst/>
                    <a:gdLst>
                      <a:gd name="T0" fmla="*/ 57 w 57"/>
                      <a:gd name="T1" fmla="*/ 9 h 113"/>
                      <a:gd name="T2" fmla="*/ 57 w 57"/>
                      <a:gd name="T3" fmla="*/ 0 h 113"/>
                      <a:gd name="T4" fmla="*/ 45 w 57"/>
                      <a:gd name="T5" fmla="*/ 3 h 113"/>
                      <a:gd name="T6" fmla="*/ 42 w 57"/>
                      <a:gd name="T7" fmla="*/ 5 h 113"/>
                      <a:gd name="T8" fmla="*/ 33 w 57"/>
                      <a:gd name="T9" fmla="*/ 11 h 113"/>
                      <a:gd name="T10" fmla="*/ 24 w 57"/>
                      <a:gd name="T11" fmla="*/ 19 h 113"/>
                      <a:gd name="T12" fmla="*/ 24 w 57"/>
                      <a:gd name="T13" fmla="*/ 21 h 113"/>
                      <a:gd name="T14" fmla="*/ 15 w 57"/>
                      <a:gd name="T15" fmla="*/ 36 h 113"/>
                      <a:gd name="T16" fmla="*/ 9 w 57"/>
                      <a:gd name="T17" fmla="*/ 50 h 113"/>
                      <a:gd name="T18" fmla="*/ 3 w 57"/>
                      <a:gd name="T19" fmla="*/ 69 h 113"/>
                      <a:gd name="T20" fmla="*/ 0 w 57"/>
                      <a:gd name="T21" fmla="*/ 113 h 113"/>
                      <a:gd name="T22" fmla="*/ 12 w 57"/>
                      <a:gd name="T23" fmla="*/ 113 h 113"/>
                      <a:gd name="T24" fmla="*/ 15 w 57"/>
                      <a:gd name="T25" fmla="*/ 71 h 113"/>
                      <a:gd name="T26" fmla="*/ 21 w 57"/>
                      <a:gd name="T27" fmla="*/ 52 h 113"/>
                      <a:gd name="T28" fmla="*/ 27 w 57"/>
                      <a:gd name="T29" fmla="*/ 38 h 113"/>
                      <a:gd name="T30" fmla="*/ 36 w 57"/>
                      <a:gd name="T31" fmla="*/ 23 h 113"/>
                      <a:gd name="T32" fmla="*/ 30 w 57"/>
                      <a:gd name="T33" fmla="*/ 23 h 113"/>
                      <a:gd name="T34" fmla="*/ 33 w 57"/>
                      <a:gd name="T35" fmla="*/ 25 h 113"/>
                      <a:gd name="T36" fmla="*/ 42 w 57"/>
                      <a:gd name="T37" fmla="*/ 17 h 113"/>
                      <a:gd name="T38" fmla="*/ 51 w 57"/>
                      <a:gd name="T39" fmla="*/ 11 h 113"/>
                      <a:gd name="T40" fmla="*/ 48 w 57"/>
                      <a:gd name="T41" fmla="*/ 7 h 113"/>
                      <a:gd name="T42" fmla="*/ 48 w 57"/>
                      <a:gd name="T43" fmla="*/ 11 h 113"/>
                      <a:gd name="T44" fmla="*/ 57 w 57"/>
                      <a:gd name="T45" fmla="*/ 9 h 113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7"/>
                      <a:gd name="T70" fmla="*/ 0 h 113"/>
                      <a:gd name="T71" fmla="*/ 57 w 57"/>
                      <a:gd name="T72" fmla="*/ 113 h 113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7" h="113">
                        <a:moveTo>
                          <a:pt x="57" y="9"/>
                        </a:moveTo>
                        <a:lnTo>
                          <a:pt x="57" y="0"/>
                        </a:lnTo>
                        <a:lnTo>
                          <a:pt x="45" y="3"/>
                        </a:lnTo>
                        <a:lnTo>
                          <a:pt x="42" y="5"/>
                        </a:lnTo>
                        <a:lnTo>
                          <a:pt x="33" y="11"/>
                        </a:lnTo>
                        <a:lnTo>
                          <a:pt x="24" y="19"/>
                        </a:lnTo>
                        <a:lnTo>
                          <a:pt x="24" y="21"/>
                        </a:lnTo>
                        <a:lnTo>
                          <a:pt x="15" y="36"/>
                        </a:lnTo>
                        <a:lnTo>
                          <a:pt x="9" y="50"/>
                        </a:lnTo>
                        <a:lnTo>
                          <a:pt x="3" y="69"/>
                        </a:lnTo>
                        <a:lnTo>
                          <a:pt x="0" y="113"/>
                        </a:lnTo>
                        <a:lnTo>
                          <a:pt x="12" y="113"/>
                        </a:lnTo>
                        <a:lnTo>
                          <a:pt x="15" y="71"/>
                        </a:lnTo>
                        <a:lnTo>
                          <a:pt x="21" y="52"/>
                        </a:lnTo>
                        <a:lnTo>
                          <a:pt x="27" y="38"/>
                        </a:lnTo>
                        <a:lnTo>
                          <a:pt x="36" y="23"/>
                        </a:lnTo>
                        <a:lnTo>
                          <a:pt x="30" y="23"/>
                        </a:lnTo>
                        <a:lnTo>
                          <a:pt x="33" y="25"/>
                        </a:lnTo>
                        <a:lnTo>
                          <a:pt x="42" y="17"/>
                        </a:lnTo>
                        <a:lnTo>
                          <a:pt x="51" y="11"/>
                        </a:lnTo>
                        <a:lnTo>
                          <a:pt x="48" y="7"/>
                        </a:lnTo>
                        <a:lnTo>
                          <a:pt x="48" y="11"/>
                        </a:lnTo>
                        <a:lnTo>
                          <a:pt x="57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  <p:grpSp>
              <p:nvGrpSpPr>
                <p:cNvPr id="59" name="Group 32"/>
                <p:cNvGrpSpPr>
                  <a:grpSpLocks noChangeAspect="1"/>
                </p:cNvGrpSpPr>
                <p:nvPr/>
              </p:nvGrpSpPr>
              <p:grpSpPr bwMode="auto">
                <a:xfrm>
                  <a:off x="2546" y="2898"/>
                  <a:ext cx="57" cy="112"/>
                  <a:chOff x="2546" y="2898"/>
                  <a:chExt cx="57" cy="112"/>
                </a:xfrm>
              </p:grpSpPr>
              <p:sp>
                <p:nvSpPr>
                  <p:cNvPr id="279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2552" y="2898"/>
                    <a:ext cx="51" cy="108"/>
                  </a:xfrm>
                  <a:custGeom>
                    <a:avLst/>
                    <a:gdLst>
                      <a:gd name="T0" fmla="*/ 51 w 51"/>
                      <a:gd name="T1" fmla="*/ 108 h 108"/>
                      <a:gd name="T2" fmla="*/ 42 w 51"/>
                      <a:gd name="T3" fmla="*/ 106 h 108"/>
                      <a:gd name="T4" fmla="*/ 33 w 51"/>
                      <a:gd name="T5" fmla="*/ 99 h 108"/>
                      <a:gd name="T6" fmla="*/ 24 w 51"/>
                      <a:gd name="T7" fmla="*/ 89 h 108"/>
                      <a:gd name="T8" fmla="*/ 15 w 51"/>
                      <a:gd name="T9" fmla="*/ 77 h 108"/>
                      <a:gd name="T10" fmla="*/ 9 w 51"/>
                      <a:gd name="T11" fmla="*/ 60 h 108"/>
                      <a:gd name="T12" fmla="*/ 3 w 51"/>
                      <a:gd name="T13" fmla="*/ 41 h 108"/>
                      <a:gd name="T14" fmla="*/ 0 w 51"/>
                      <a:gd name="T15" fmla="*/ 0 h 108"/>
                      <a:gd name="T16" fmla="*/ 51 w 51"/>
                      <a:gd name="T17" fmla="*/ 0 h 108"/>
                      <a:gd name="T18" fmla="*/ 51 w 51"/>
                      <a:gd name="T19" fmla="*/ 108 h 10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"/>
                      <a:gd name="T31" fmla="*/ 0 h 108"/>
                      <a:gd name="T32" fmla="*/ 51 w 51"/>
                      <a:gd name="T33" fmla="*/ 108 h 10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" h="108">
                        <a:moveTo>
                          <a:pt x="51" y="108"/>
                        </a:moveTo>
                        <a:lnTo>
                          <a:pt x="42" y="106"/>
                        </a:lnTo>
                        <a:lnTo>
                          <a:pt x="33" y="99"/>
                        </a:lnTo>
                        <a:lnTo>
                          <a:pt x="24" y="89"/>
                        </a:lnTo>
                        <a:lnTo>
                          <a:pt x="15" y="77"/>
                        </a:lnTo>
                        <a:lnTo>
                          <a:pt x="9" y="60"/>
                        </a:lnTo>
                        <a:lnTo>
                          <a:pt x="3" y="41"/>
                        </a:lnTo>
                        <a:lnTo>
                          <a:pt x="0" y="0"/>
                        </a:lnTo>
                        <a:lnTo>
                          <a:pt x="51" y="0"/>
                        </a:lnTo>
                        <a:lnTo>
                          <a:pt x="51" y="108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80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2546" y="2898"/>
                    <a:ext cx="57" cy="112"/>
                  </a:xfrm>
                  <a:custGeom>
                    <a:avLst/>
                    <a:gdLst>
                      <a:gd name="T0" fmla="*/ 57 w 57"/>
                      <a:gd name="T1" fmla="*/ 112 h 112"/>
                      <a:gd name="T2" fmla="*/ 57 w 57"/>
                      <a:gd name="T3" fmla="*/ 104 h 112"/>
                      <a:gd name="T4" fmla="*/ 45 w 57"/>
                      <a:gd name="T5" fmla="*/ 102 h 112"/>
                      <a:gd name="T6" fmla="*/ 48 w 57"/>
                      <a:gd name="T7" fmla="*/ 106 h 112"/>
                      <a:gd name="T8" fmla="*/ 48 w 57"/>
                      <a:gd name="T9" fmla="*/ 102 h 112"/>
                      <a:gd name="T10" fmla="*/ 51 w 57"/>
                      <a:gd name="T11" fmla="*/ 102 h 112"/>
                      <a:gd name="T12" fmla="*/ 42 w 57"/>
                      <a:gd name="T13" fmla="*/ 95 h 112"/>
                      <a:gd name="T14" fmla="*/ 33 w 57"/>
                      <a:gd name="T15" fmla="*/ 87 h 112"/>
                      <a:gd name="T16" fmla="*/ 30 w 57"/>
                      <a:gd name="T17" fmla="*/ 89 h 112"/>
                      <a:gd name="T18" fmla="*/ 36 w 57"/>
                      <a:gd name="T19" fmla="*/ 89 h 112"/>
                      <a:gd name="T20" fmla="*/ 27 w 57"/>
                      <a:gd name="T21" fmla="*/ 75 h 112"/>
                      <a:gd name="T22" fmla="*/ 21 w 57"/>
                      <a:gd name="T23" fmla="*/ 60 h 112"/>
                      <a:gd name="T24" fmla="*/ 15 w 57"/>
                      <a:gd name="T25" fmla="*/ 41 h 112"/>
                      <a:gd name="T26" fmla="*/ 12 w 57"/>
                      <a:gd name="T27" fmla="*/ 0 h 112"/>
                      <a:gd name="T28" fmla="*/ 0 w 57"/>
                      <a:gd name="T29" fmla="*/ 0 h 112"/>
                      <a:gd name="T30" fmla="*/ 3 w 57"/>
                      <a:gd name="T31" fmla="*/ 43 h 112"/>
                      <a:gd name="T32" fmla="*/ 9 w 57"/>
                      <a:gd name="T33" fmla="*/ 62 h 112"/>
                      <a:gd name="T34" fmla="*/ 15 w 57"/>
                      <a:gd name="T35" fmla="*/ 77 h 112"/>
                      <a:gd name="T36" fmla="*/ 24 w 57"/>
                      <a:gd name="T37" fmla="*/ 91 h 112"/>
                      <a:gd name="T38" fmla="*/ 24 w 57"/>
                      <a:gd name="T39" fmla="*/ 93 h 112"/>
                      <a:gd name="T40" fmla="*/ 33 w 57"/>
                      <a:gd name="T41" fmla="*/ 102 h 112"/>
                      <a:gd name="T42" fmla="*/ 42 w 57"/>
                      <a:gd name="T43" fmla="*/ 108 h 112"/>
                      <a:gd name="T44" fmla="*/ 45 w 57"/>
                      <a:gd name="T45" fmla="*/ 110 h 112"/>
                      <a:gd name="T46" fmla="*/ 48 w 57"/>
                      <a:gd name="T47" fmla="*/ 110 h 112"/>
                      <a:gd name="T48" fmla="*/ 57 w 57"/>
                      <a:gd name="T49" fmla="*/ 112 h 11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7"/>
                      <a:gd name="T76" fmla="*/ 0 h 112"/>
                      <a:gd name="T77" fmla="*/ 57 w 57"/>
                      <a:gd name="T78" fmla="*/ 112 h 11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7" h="112">
                        <a:moveTo>
                          <a:pt x="57" y="112"/>
                        </a:moveTo>
                        <a:lnTo>
                          <a:pt x="57" y="104"/>
                        </a:lnTo>
                        <a:lnTo>
                          <a:pt x="45" y="102"/>
                        </a:lnTo>
                        <a:lnTo>
                          <a:pt x="48" y="106"/>
                        </a:lnTo>
                        <a:lnTo>
                          <a:pt x="48" y="102"/>
                        </a:lnTo>
                        <a:lnTo>
                          <a:pt x="51" y="102"/>
                        </a:lnTo>
                        <a:lnTo>
                          <a:pt x="42" y="95"/>
                        </a:lnTo>
                        <a:lnTo>
                          <a:pt x="33" y="87"/>
                        </a:lnTo>
                        <a:lnTo>
                          <a:pt x="30" y="89"/>
                        </a:lnTo>
                        <a:lnTo>
                          <a:pt x="36" y="89"/>
                        </a:lnTo>
                        <a:lnTo>
                          <a:pt x="27" y="75"/>
                        </a:lnTo>
                        <a:lnTo>
                          <a:pt x="21" y="60"/>
                        </a:lnTo>
                        <a:lnTo>
                          <a:pt x="15" y="41"/>
                        </a:lnTo>
                        <a:lnTo>
                          <a:pt x="12" y="0"/>
                        </a:lnTo>
                        <a:lnTo>
                          <a:pt x="0" y="0"/>
                        </a:lnTo>
                        <a:lnTo>
                          <a:pt x="3" y="43"/>
                        </a:lnTo>
                        <a:lnTo>
                          <a:pt x="9" y="62"/>
                        </a:lnTo>
                        <a:lnTo>
                          <a:pt x="15" y="77"/>
                        </a:lnTo>
                        <a:lnTo>
                          <a:pt x="24" y="91"/>
                        </a:lnTo>
                        <a:lnTo>
                          <a:pt x="24" y="93"/>
                        </a:lnTo>
                        <a:lnTo>
                          <a:pt x="33" y="102"/>
                        </a:lnTo>
                        <a:lnTo>
                          <a:pt x="42" y="108"/>
                        </a:lnTo>
                        <a:lnTo>
                          <a:pt x="45" y="110"/>
                        </a:lnTo>
                        <a:lnTo>
                          <a:pt x="48" y="110"/>
                        </a:lnTo>
                        <a:lnTo>
                          <a:pt x="57" y="1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</p:grpSp>
          <p:grpSp>
            <p:nvGrpSpPr>
              <p:cNvPr id="60" name="Group 35"/>
              <p:cNvGrpSpPr>
                <a:grpSpLocks noChangeAspect="1"/>
              </p:cNvGrpSpPr>
              <p:nvPr/>
            </p:nvGrpSpPr>
            <p:grpSpPr bwMode="auto">
              <a:xfrm>
                <a:off x="2661" y="2792"/>
                <a:ext cx="57" cy="220"/>
                <a:chOff x="2661" y="2792"/>
                <a:chExt cx="57" cy="220"/>
              </a:xfrm>
            </p:grpSpPr>
            <p:grpSp>
              <p:nvGrpSpPr>
                <p:cNvPr id="257" name="Group 36"/>
                <p:cNvGrpSpPr>
                  <a:grpSpLocks noChangeAspect="1"/>
                </p:cNvGrpSpPr>
                <p:nvPr/>
              </p:nvGrpSpPr>
              <p:grpSpPr bwMode="auto">
                <a:xfrm>
                  <a:off x="2661" y="2792"/>
                  <a:ext cx="57" cy="112"/>
                  <a:chOff x="2661" y="2792"/>
                  <a:chExt cx="57" cy="112"/>
                </a:xfrm>
              </p:grpSpPr>
              <p:sp>
                <p:nvSpPr>
                  <p:cNvPr id="275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2667" y="2796"/>
                    <a:ext cx="51" cy="108"/>
                  </a:xfrm>
                  <a:custGeom>
                    <a:avLst/>
                    <a:gdLst>
                      <a:gd name="T0" fmla="*/ 51 w 51"/>
                      <a:gd name="T1" fmla="*/ 0 h 108"/>
                      <a:gd name="T2" fmla="*/ 42 w 51"/>
                      <a:gd name="T3" fmla="*/ 2 h 108"/>
                      <a:gd name="T4" fmla="*/ 33 w 51"/>
                      <a:gd name="T5" fmla="*/ 8 h 108"/>
                      <a:gd name="T6" fmla="*/ 24 w 51"/>
                      <a:gd name="T7" fmla="*/ 18 h 108"/>
                      <a:gd name="T8" fmla="*/ 15 w 51"/>
                      <a:gd name="T9" fmla="*/ 31 h 108"/>
                      <a:gd name="T10" fmla="*/ 9 w 51"/>
                      <a:gd name="T11" fmla="*/ 48 h 108"/>
                      <a:gd name="T12" fmla="*/ 3 w 51"/>
                      <a:gd name="T13" fmla="*/ 66 h 108"/>
                      <a:gd name="T14" fmla="*/ 0 w 51"/>
                      <a:gd name="T15" fmla="*/ 108 h 108"/>
                      <a:gd name="T16" fmla="*/ 51 w 51"/>
                      <a:gd name="T17" fmla="*/ 108 h 108"/>
                      <a:gd name="T18" fmla="*/ 51 w 51"/>
                      <a:gd name="T19" fmla="*/ 0 h 10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"/>
                      <a:gd name="T31" fmla="*/ 0 h 108"/>
                      <a:gd name="T32" fmla="*/ 51 w 51"/>
                      <a:gd name="T33" fmla="*/ 108 h 108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" h="108">
                        <a:moveTo>
                          <a:pt x="51" y="0"/>
                        </a:moveTo>
                        <a:lnTo>
                          <a:pt x="42" y="2"/>
                        </a:lnTo>
                        <a:lnTo>
                          <a:pt x="33" y="8"/>
                        </a:lnTo>
                        <a:lnTo>
                          <a:pt x="24" y="18"/>
                        </a:lnTo>
                        <a:lnTo>
                          <a:pt x="15" y="31"/>
                        </a:lnTo>
                        <a:lnTo>
                          <a:pt x="9" y="48"/>
                        </a:lnTo>
                        <a:lnTo>
                          <a:pt x="3" y="66"/>
                        </a:lnTo>
                        <a:lnTo>
                          <a:pt x="0" y="108"/>
                        </a:lnTo>
                        <a:lnTo>
                          <a:pt x="51" y="108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76" name="Freeform 38"/>
                  <p:cNvSpPr>
                    <a:spLocks noChangeAspect="1"/>
                  </p:cNvSpPr>
                  <p:nvPr/>
                </p:nvSpPr>
                <p:spPr bwMode="auto">
                  <a:xfrm>
                    <a:off x="2661" y="2792"/>
                    <a:ext cx="57" cy="112"/>
                  </a:xfrm>
                  <a:custGeom>
                    <a:avLst/>
                    <a:gdLst>
                      <a:gd name="T0" fmla="*/ 57 w 57"/>
                      <a:gd name="T1" fmla="*/ 8 h 112"/>
                      <a:gd name="T2" fmla="*/ 57 w 57"/>
                      <a:gd name="T3" fmla="*/ 0 h 112"/>
                      <a:gd name="T4" fmla="*/ 45 w 57"/>
                      <a:gd name="T5" fmla="*/ 2 h 112"/>
                      <a:gd name="T6" fmla="*/ 42 w 57"/>
                      <a:gd name="T7" fmla="*/ 4 h 112"/>
                      <a:gd name="T8" fmla="*/ 33 w 57"/>
                      <a:gd name="T9" fmla="*/ 10 h 112"/>
                      <a:gd name="T10" fmla="*/ 24 w 57"/>
                      <a:gd name="T11" fmla="*/ 18 h 112"/>
                      <a:gd name="T12" fmla="*/ 24 w 57"/>
                      <a:gd name="T13" fmla="*/ 20 h 112"/>
                      <a:gd name="T14" fmla="*/ 15 w 57"/>
                      <a:gd name="T15" fmla="*/ 35 h 112"/>
                      <a:gd name="T16" fmla="*/ 9 w 57"/>
                      <a:gd name="T17" fmla="*/ 49 h 112"/>
                      <a:gd name="T18" fmla="*/ 3 w 57"/>
                      <a:gd name="T19" fmla="*/ 68 h 112"/>
                      <a:gd name="T20" fmla="*/ 0 w 57"/>
                      <a:gd name="T21" fmla="*/ 112 h 112"/>
                      <a:gd name="T22" fmla="*/ 12 w 57"/>
                      <a:gd name="T23" fmla="*/ 112 h 112"/>
                      <a:gd name="T24" fmla="*/ 15 w 57"/>
                      <a:gd name="T25" fmla="*/ 70 h 112"/>
                      <a:gd name="T26" fmla="*/ 21 w 57"/>
                      <a:gd name="T27" fmla="*/ 52 h 112"/>
                      <a:gd name="T28" fmla="*/ 27 w 57"/>
                      <a:gd name="T29" fmla="*/ 37 h 112"/>
                      <a:gd name="T30" fmla="*/ 36 w 57"/>
                      <a:gd name="T31" fmla="*/ 22 h 112"/>
                      <a:gd name="T32" fmla="*/ 30 w 57"/>
                      <a:gd name="T33" fmla="*/ 22 h 112"/>
                      <a:gd name="T34" fmla="*/ 33 w 57"/>
                      <a:gd name="T35" fmla="*/ 25 h 112"/>
                      <a:gd name="T36" fmla="*/ 42 w 57"/>
                      <a:gd name="T37" fmla="*/ 16 h 112"/>
                      <a:gd name="T38" fmla="*/ 51 w 57"/>
                      <a:gd name="T39" fmla="*/ 10 h 112"/>
                      <a:gd name="T40" fmla="*/ 48 w 57"/>
                      <a:gd name="T41" fmla="*/ 6 h 112"/>
                      <a:gd name="T42" fmla="*/ 48 w 57"/>
                      <a:gd name="T43" fmla="*/ 10 h 112"/>
                      <a:gd name="T44" fmla="*/ 57 w 57"/>
                      <a:gd name="T45" fmla="*/ 8 h 11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7"/>
                      <a:gd name="T70" fmla="*/ 0 h 112"/>
                      <a:gd name="T71" fmla="*/ 57 w 57"/>
                      <a:gd name="T72" fmla="*/ 112 h 112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7" h="112">
                        <a:moveTo>
                          <a:pt x="57" y="8"/>
                        </a:moveTo>
                        <a:lnTo>
                          <a:pt x="5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33" y="10"/>
                        </a:lnTo>
                        <a:lnTo>
                          <a:pt x="24" y="18"/>
                        </a:lnTo>
                        <a:lnTo>
                          <a:pt x="24" y="20"/>
                        </a:lnTo>
                        <a:lnTo>
                          <a:pt x="15" y="35"/>
                        </a:lnTo>
                        <a:lnTo>
                          <a:pt x="9" y="49"/>
                        </a:lnTo>
                        <a:lnTo>
                          <a:pt x="3" y="68"/>
                        </a:lnTo>
                        <a:lnTo>
                          <a:pt x="0" y="112"/>
                        </a:lnTo>
                        <a:lnTo>
                          <a:pt x="12" y="112"/>
                        </a:lnTo>
                        <a:lnTo>
                          <a:pt x="15" y="70"/>
                        </a:lnTo>
                        <a:lnTo>
                          <a:pt x="21" y="52"/>
                        </a:lnTo>
                        <a:lnTo>
                          <a:pt x="27" y="37"/>
                        </a:lnTo>
                        <a:lnTo>
                          <a:pt x="36" y="22"/>
                        </a:lnTo>
                        <a:lnTo>
                          <a:pt x="30" y="22"/>
                        </a:lnTo>
                        <a:lnTo>
                          <a:pt x="33" y="25"/>
                        </a:lnTo>
                        <a:lnTo>
                          <a:pt x="42" y="16"/>
                        </a:lnTo>
                        <a:lnTo>
                          <a:pt x="51" y="10"/>
                        </a:lnTo>
                        <a:lnTo>
                          <a:pt x="48" y="6"/>
                        </a:lnTo>
                        <a:lnTo>
                          <a:pt x="48" y="10"/>
                        </a:lnTo>
                        <a:lnTo>
                          <a:pt x="57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  <p:grpSp>
              <p:nvGrpSpPr>
                <p:cNvPr id="258" name="Group 39"/>
                <p:cNvGrpSpPr>
                  <a:grpSpLocks noChangeAspect="1"/>
                </p:cNvGrpSpPr>
                <p:nvPr/>
              </p:nvGrpSpPr>
              <p:grpSpPr bwMode="auto">
                <a:xfrm>
                  <a:off x="2661" y="2898"/>
                  <a:ext cx="57" cy="114"/>
                  <a:chOff x="2661" y="2898"/>
                  <a:chExt cx="57" cy="114"/>
                </a:xfrm>
              </p:grpSpPr>
              <p:sp>
                <p:nvSpPr>
                  <p:cNvPr id="273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667" y="2898"/>
                    <a:ext cx="51" cy="110"/>
                  </a:xfrm>
                  <a:custGeom>
                    <a:avLst/>
                    <a:gdLst>
                      <a:gd name="T0" fmla="*/ 51 w 51"/>
                      <a:gd name="T1" fmla="*/ 110 h 110"/>
                      <a:gd name="T2" fmla="*/ 42 w 51"/>
                      <a:gd name="T3" fmla="*/ 108 h 110"/>
                      <a:gd name="T4" fmla="*/ 33 w 51"/>
                      <a:gd name="T5" fmla="*/ 102 h 110"/>
                      <a:gd name="T6" fmla="*/ 24 w 51"/>
                      <a:gd name="T7" fmla="*/ 91 h 110"/>
                      <a:gd name="T8" fmla="*/ 15 w 51"/>
                      <a:gd name="T9" fmla="*/ 79 h 110"/>
                      <a:gd name="T10" fmla="*/ 9 w 51"/>
                      <a:gd name="T11" fmla="*/ 62 h 110"/>
                      <a:gd name="T12" fmla="*/ 3 w 51"/>
                      <a:gd name="T13" fmla="*/ 43 h 110"/>
                      <a:gd name="T14" fmla="*/ 0 w 51"/>
                      <a:gd name="T15" fmla="*/ 2 h 110"/>
                      <a:gd name="T16" fmla="*/ 51 w 51"/>
                      <a:gd name="T17" fmla="*/ 0 h 110"/>
                      <a:gd name="T18" fmla="*/ 51 w 51"/>
                      <a:gd name="T19" fmla="*/ 110 h 11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"/>
                      <a:gd name="T31" fmla="*/ 0 h 110"/>
                      <a:gd name="T32" fmla="*/ 51 w 51"/>
                      <a:gd name="T33" fmla="*/ 110 h 11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" h="110">
                        <a:moveTo>
                          <a:pt x="51" y="110"/>
                        </a:moveTo>
                        <a:lnTo>
                          <a:pt x="42" y="108"/>
                        </a:lnTo>
                        <a:lnTo>
                          <a:pt x="33" y="102"/>
                        </a:lnTo>
                        <a:lnTo>
                          <a:pt x="24" y="91"/>
                        </a:lnTo>
                        <a:lnTo>
                          <a:pt x="15" y="79"/>
                        </a:lnTo>
                        <a:lnTo>
                          <a:pt x="9" y="62"/>
                        </a:lnTo>
                        <a:lnTo>
                          <a:pt x="3" y="43"/>
                        </a:lnTo>
                        <a:lnTo>
                          <a:pt x="0" y="2"/>
                        </a:lnTo>
                        <a:lnTo>
                          <a:pt x="51" y="0"/>
                        </a:lnTo>
                        <a:lnTo>
                          <a:pt x="51" y="11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  <p:sp>
                <p:nvSpPr>
                  <p:cNvPr id="274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2661" y="2900"/>
                    <a:ext cx="57" cy="112"/>
                  </a:xfrm>
                  <a:custGeom>
                    <a:avLst/>
                    <a:gdLst>
                      <a:gd name="T0" fmla="*/ 57 w 57"/>
                      <a:gd name="T1" fmla="*/ 112 h 112"/>
                      <a:gd name="T2" fmla="*/ 57 w 57"/>
                      <a:gd name="T3" fmla="*/ 104 h 112"/>
                      <a:gd name="T4" fmla="*/ 45 w 57"/>
                      <a:gd name="T5" fmla="*/ 102 h 112"/>
                      <a:gd name="T6" fmla="*/ 48 w 57"/>
                      <a:gd name="T7" fmla="*/ 106 h 112"/>
                      <a:gd name="T8" fmla="*/ 48 w 57"/>
                      <a:gd name="T9" fmla="*/ 102 h 112"/>
                      <a:gd name="T10" fmla="*/ 51 w 57"/>
                      <a:gd name="T11" fmla="*/ 102 h 112"/>
                      <a:gd name="T12" fmla="*/ 42 w 57"/>
                      <a:gd name="T13" fmla="*/ 95 h 112"/>
                      <a:gd name="T14" fmla="*/ 33 w 57"/>
                      <a:gd name="T15" fmla="*/ 85 h 112"/>
                      <a:gd name="T16" fmla="*/ 30 w 57"/>
                      <a:gd name="T17" fmla="*/ 89 h 112"/>
                      <a:gd name="T18" fmla="*/ 36 w 57"/>
                      <a:gd name="T19" fmla="*/ 87 h 112"/>
                      <a:gd name="T20" fmla="*/ 27 w 57"/>
                      <a:gd name="T21" fmla="*/ 75 h 112"/>
                      <a:gd name="T22" fmla="*/ 21 w 57"/>
                      <a:gd name="T23" fmla="*/ 58 h 112"/>
                      <a:gd name="T24" fmla="*/ 15 w 57"/>
                      <a:gd name="T25" fmla="*/ 39 h 112"/>
                      <a:gd name="T26" fmla="*/ 12 w 57"/>
                      <a:gd name="T27" fmla="*/ 0 h 112"/>
                      <a:gd name="T28" fmla="*/ 0 w 57"/>
                      <a:gd name="T29" fmla="*/ 0 h 112"/>
                      <a:gd name="T30" fmla="*/ 3 w 57"/>
                      <a:gd name="T31" fmla="*/ 41 h 112"/>
                      <a:gd name="T32" fmla="*/ 9 w 57"/>
                      <a:gd name="T33" fmla="*/ 60 h 112"/>
                      <a:gd name="T34" fmla="*/ 15 w 57"/>
                      <a:gd name="T35" fmla="*/ 77 h 112"/>
                      <a:gd name="T36" fmla="*/ 24 w 57"/>
                      <a:gd name="T37" fmla="*/ 89 h 112"/>
                      <a:gd name="T38" fmla="*/ 24 w 57"/>
                      <a:gd name="T39" fmla="*/ 91 h 112"/>
                      <a:gd name="T40" fmla="*/ 33 w 57"/>
                      <a:gd name="T41" fmla="*/ 102 h 112"/>
                      <a:gd name="T42" fmla="*/ 42 w 57"/>
                      <a:gd name="T43" fmla="*/ 108 h 112"/>
                      <a:gd name="T44" fmla="*/ 45 w 57"/>
                      <a:gd name="T45" fmla="*/ 110 h 112"/>
                      <a:gd name="T46" fmla="*/ 48 w 57"/>
                      <a:gd name="T47" fmla="*/ 110 h 112"/>
                      <a:gd name="T48" fmla="*/ 57 w 57"/>
                      <a:gd name="T49" fmla="*/ 112 h 11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7"/>
                      <a:gd name="T76" fmla="*/ 0 h 112"/>
                      <a:gd name="T77" fmla="*/ 57 w 57"/>
                      <a:gd name="T78" fmla="*/ 112 h 11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7" h="112">
                        <a:moveTo>
                          <a:pt x="57" y="112"/>
                        </a:moveTo>
                        <a:lnTo>
                          <a:pt x="57" y="104"/>
                        </a:lnTo>
                        <a:lnTo>
                          <a:pt x="45" y="102"/>
                        </a:lnTo>
                        <a:lnTo>
                          <a:pt x="48" y="106"/>
                        </a:lnTo>
                        <a:lnTo>
                          <a:pt x="48" y="102"/>
                        </a:lnTo>
                        <a:lnTo>
                          <a:pt x="51" y="102"/>
                        </a:lnTo>
                        <a:lnTo>
                          <a:pt x="42" y="95"/>
                        </a:lnTo>
                        <a:lnTo>
                          <a:pt x="33" y="85"/>
                        </a:lnTo>
                        <a:lnTo>
                          <a:pt x="30" y="89"/>
                        </a:lnTo>
                        <a:lnTo>
                          <a:pt x="36" y="87"/>
                        </a:lnTo>
                        <a:lnTo>
                          <a:pt x="27" y="75"/>
                        </a:lnTo>
                        <a:lnTo>
                          <a:pt x="21" y="58"/>
                        </a:lnTo>
                        <a:lnTo>
                          <a:pt x="15" y="39"/>
                        </a:lnTo>
                        <a:lnTo>
                          <a:pt x="12" y="0"/>
                        </a:lnTo>
                        <a:lnTo>
                          <a:pt x="0" y="0"/>
                        </a:lnTo>
                        <a:lnTo>
                          <a:pt x="3" y="41"/>
                        </a:lnTo>
                        <a:lnTo>
                          <a:pt x="9" y="60"/>
                        </a:lnTo>
                        <a:lnTo>
                          <a:pt x="15" y="77"/>
                        </a:lnTo>
                        <a:lnTo>
                          <a:pt x="24" y="89"/>
                        </a:lnTo>
                        <a:lnTo>
                          <a:pt x="24" y="91"/>
                        </a:lnTo>
                        <a:lnTo>
                          <a:pt x="33" y="102"/>
                        </a:lnTo>
                        <a:lnTo>
                          <a:pt x="42" y="108"/>
                        </a:lnTo>
                        <a:lnTo>
                          <a:pt x="45" y="110"/>
                        </a:lnTo>
                        <a:lnTo>
                          <a:pt x="48" y="110"/>
                        </a:lnTo>
                        <a:lnTo>
                          <a:pt x="57" y="1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>
                      <a:solidFill>
                        <a:srgbClr val="000000"/>
                      </a:solidFill>
                      <a:latin typeface="Comic Sans MS" pitchFamily="-112" charset="0"/>
                    </a:endParaRPr>
                  </a:p>
                </p:txBody>
              </p:sp>
            </p:grpSp>
          </p:grpSp>
        </p:grpSp>
        <p:grpSp>
          <p:nvGrpSpPr>
            <p:cNvPr id="263" name="Group 42"/>
            <p:cNvGrpSpPr>
              <a:grpSpLocks noChangeAspect="1"/>
            </p:cNvGrpSpPr>
            <p:nvPr/>
          </p:nvGrpSpPr>
          <p:grpSpPr bwMode="auto">
            <a:xfrm>
              <a:off x="4371773" y="2063384"/>
              <a:ext cx="245670" cy="314143"/>
              <a:chOff x="2784" y="2792"/>
              <a:chExt cx="172" cy="220"/>
            </a:xfrm>
          </p:grpSpPr>
          <p:grpSp>
            <p:nvGrpSpPr>
              <p:cNvPr id="264" name="Group 43"/>
              <p:cNvGrpSpPr>
                <a:grpSpLocks noChangeAspect="1"/>
              </p:cNvGrpSpPr>
              <p:nvPr/>
            </p:nvGrpSpPr>
            <p:grpSpPr bwMode="auto">
              <a:xfrm>
                <a:off x="2784" y="2792"/>
                <a:ext cx="57" cy="220"/>
                <a:chOff x="2784" y="2792"/>
                <a:chExt cx="57" cy="220"/>
              </a:xfrm>
            </p:grpSpPr>
            <p:sp>
              <p:nvSpPr>
                <p:cNvPr id="267" name="Freeform 44"/>
                <p:cNvSpPr>
                  <a:spLocks noChangeAspect="1"/>
                </p:cNvSpPr>
                <p:nvPr/>
              </p:nvSpPr>
              <p:spPr bwMode="auto">
                <a:xfrm>
                  <a:off x="2784" y="2792"/>
                  <a:ext cx="57" cy="112"/>
                </a:xfrm>
                <a:custGeom>
                  <a:avLst/>
                  <a:gdLst>
                    <a:gd name="T0" fmla="*/ 57 w 57"/>
                    <a:gd name="T1" fmla="*/ 8 h 112"/>
                    <a:gd name="T2" fmla="*/ 57 w 57"/>
                    <a:gd name="T3" fmla="*/ 0 h 112"/>
                    <a:gd name="T4" fmla="*/ 45 w 57"/>
                    <a:gd name="T5" fmla="*/ 2 h 112"/>
                    <a:gd name="T6" fmla="*/ 42 w 57"/>
                    <a:gd name="T7" fmla="*/ 4 h 112"/>
                    <a:gd name="T8" fmla="*/ 33 w 57"/>
                    <a:gd name="T9" fmla="*/ 10 h 112"/>
                    <a:gd name="T10" fmla="*/ 24 w 57"/>
                    <a:gd name="T11" fmla="*/ 18 h 112"/>
                    <a:gd name="T12" fmla="*/ 24 w 57"/>
                    <a:gd name="T13" fmla="*/ 20 h 112"/>
                    <a:gd name="T14" fmla="*/ 15 w 57"/>
                    <a:gd name="T15" fmla="*/ 35 h 112"/>
                    <a:gd name="T16" fmla="*/ 9 w 57"/>
                    <a:gd name="T17" fmla="*/ 49 h 112"/>
                    <a:gd name="T18" fmla="*/ 3 w 57"/>
                    <a:gd name="T19" fmla="*/ 68 h 112"/>
                    <a:gd name="T20" fmla="*/ 0 w 57"/>
                    <a:gd name="T21" fmla="*/ 112 h 112"/>
                    <a:gd name="T22" fmla="*/ 12 w 57"/>
                    <a:gd name="T23" fmla="*/ 112 h 112"/>
                    <a:gd name="T24" fmla="*/ 15 w 57"/>
                    <a:gd name="T25" fmla="*/ 70 h 112"/>
                    <a:gd name="T26" fmla="*/ 21 w 57"/>
                    <a:gd name="T27" fmla="*/ 52 h 112"/>
                    <a:gd name="T28" fmla="*/ 27 w 57"/>
                    <a:gd name="T29" fmla="*/ 37 h 112"/>
                    <a:gd name="T30" fmla="*/ 36 w 57"/>
                    <a:gd name="T31" fmla="*/ 22 h 112"/>
                    <a:gd name="T32" fmla="*/ 30 w 57"/>
                    <a:gd name="T33" fmla="*/ 22 h 112"/>
                    <a:gd name="T34" fmla="*/ 33 w 57"/>
                    <a:gd name="T35" fmla="*/ 25 h 112"/>
                    <a:gd name="T36" fmla="*/ 42 w 57"/>
                    <a:gd name="T37" fmla="*/ 16 h 112"/>
                    <a:gd name="T38" fmla="*/ 51 w 57"/>
                    <a:gd name="T39" fmla="*/ 10 h 112"/>
                    <a:gd name="T40" fmla="*/ 48 w 57"/>
                    <a:gd name="T41" fmla="*/ 6 h 112"/>
                    <a:gd name="T42" fmla="*/ 48 w 57"/>
                    <a:gd name="T43" fmla="*/ 10 h 112"/>
                    <a:gd name="T44" fmla="*/ 57 w 57"/>
                    <a:gd name="T45" fmla="*/ 8 h 11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7"/>
                    <a:gd name="T70" fmla="*/ 0 h 112"/>
                    <a:gd name="T71" fmla="*/ 57 w 57"/>
                    <a:gd name="T72" fmla="*/ 112 h 11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7" h="112">
                      <a:moveTo>
                        <a:pt x="57" y="8"/>
                      </a:moveTo>
                      <a:lnTo>
                        <a:pt x="57" y="0"/>
                      </a:lnTo>
                      <a:lnTo>
                        <a:pt x="45" y="2"/>
                      </a:lnTo>
                      <a:lnTo>
                        <a:pt x="42" y="4"/>
                      </a:lnTo>
                      <a:lnTo>
                        <a:pt x="33" y="10"/>
                      </a:lnTo>
                      <a:lnTo>
                        <a:pt x="24" y="18"/>
                      </a:lnTo>
                      <a:lnTo>
                        <a:pt x="24" y="20"/>
                      </a:lnTo>
                      <a:lnTo>
                        <a:pt x="15" y="35"/>
                      </a:lnTo>
                      <a:lnTo>
                        <a:pt x="9" y="49"/>
                      </a:lnTo>
                      <a:lnTo>
                        <a:pt x="3" y="68"/>
                      </a:lnTo>
                      <a:lnTo>
                        <a:pt x="0" y="112"/>
                      </a:lnTo>
                      <a:lnTo>
                        <a:pt x="12" y="112"/>
                      </a:lnTo>
                      <a:lnTo>
                        <a:pt x="15" y="70"/>
                      </a:lnTo>
                      <a:lnTo>
                        <a:pt x="21" y="52"/>
                      </a:lnTo>
                      <a:lnTo>
                        <a:pt x="27" y="37"/>
                      </a:lnTo>
                      <a:lnTo>
                        <a:pt x="36" y="22"/>
                      </a:lnTo>
                      <a:lnTo>
                        <a:pt x="30" y="22"/>
                      </a:lnTo>
                      <a:lnTo>
                        <a:pt x="33" y="25"/>
                      </a:lnTo>
                      <a:lnTo>
                        <a:pt x="42" y="16"/>
                      </a:lnTo>
                      <a:lnTo>
                        <a:pt x="51" y="10"/>
                      </a:lnTo>
                      <a:lnTo>
                        <a:pt x="48" y="6"/>
                      </a:lnTo>
                      <a:lnTo>
                        <a:pt x="48" y="10"/>
                      </a:lnTo>
                      <a:lnTo>
                        <a:pt x="57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  <p:sp>
              <p:nvSpPr>
                <p:cNvPr id="268" name="Freeform 45"/>
                <p:cNvSpPr>
                  <a:spLocks noChangeAspect="1"/>
                </p:cNvSpPr>
                <p:nvPr/>
              </p:nvSpPr>
              <p:spPr bwMode="auto">
                <a:xfrm>
                  <a:off x="2784" y="2900"/>
                  <a:ext cx="57" cy="112"/>
                </a:xfrm>
                <a:custGeom>
                  <a:avLst/>
                  <a:gdLst>
                    <a:gd name="T0" fmla="*/ 57 w 57"/>
                    <a:gd name="T1" fmla="*/ 112 h 112"/>
                    <a:gd name="T2" fmla="*/ 57 w 57"/>
                    <a:gd name="T3" fmla="*/ 104 h 112"/>
                    <a:gd name="T4" fmla="*/ 45 w 57"/>
                    <a:gd name="T5" fmla="*/ 102 h 112"/>
                    <a:gd name="T6" fmla="*/ 48 w 57"/>
                    <a:gd name="T7" fmla="*/ 106 h 112"/>
                    <a:gd name="T8" fmla="*/ 48 w 57"/>
                    <a:gd name="T9" fmla="*/ 102 h 112"/>
                    <a:gd name="T10" fmla="*/ 51 w 57"/>
                    <a:gd name="T11" fmla="*/ 102 h 112"/>
                    <a:gd name="T12" fmla="*/ 42 w 57"/>
                    <a:gd name="T13" fmla="*/ 95 h 112"/>
                    <a:gd name="T14" fmla="*/ 33 w 57"/>
                    <a:gd name="T15" fmla="*/ 85 h 112"/>
                    <a:gd name="T16" fmla="*/ 30 w 57"/>
                    <a:gd name="T17" fmla="*/ 89 h 112"/>
                    <a:gd name="T18" fmla="*/ 36 w 57"/>
                    <a:gd name="T19" fmla="*/ 87 h 112"/>
                    <a:gd name="T20" fmla="*/ 27 w 57"/>
                    <a:gd name="T21" fmla="*/ 75 h 112"/>
                    <a:gd name="T22" fmla="*/ 21 w 57"/>
                    <a:gd name="T23" fmla="*/ 58 h 112"/>
                    <a:gd name="T24" fmla="*/ 15 w 57"/>
                    <a:gd name="T25" fmla="*/ 39 h 112"/>
                    <a:gd name="T26" fmla="*/ 12 w 57"/>
                    <a:gd name="T27" fmla="*/ 0 h 112"/>
                    <a:gd name="T28" fmla="*/ 0 w 57"/>
                    <a:gd name="T29" fmla="*/ 0 h 112"/>
                    <a:gd name="T30" fmla="*/ 3 w 57"/>
                    <a:gd name="T31" fmla="*/ 41 h 112"/>
                    <a:gd name="T32" fmla="*/ 9 w 57"/>
                    <a:gd name="T33" fmla="*/ 60 h 112"/>
                    <a:gd name="T34" fmla="*/ 15 w 57"/>
                    <a:gd name="T35" fmla="*/ 77 h 112"/>
                    <a:gd name="T36" fmla="*/ 24 w 57"/>
                    <a:gd name="T37" fmla="*/ 89 h 112"/>
                    <a:gd name="T38" fmla="*/ 24 w 57"/>
                    <a:gd name="T39" fmla="*/ 91 h 112"/>
                    <a:gd name="T40" fmla="*/ 33 w 57"/>
                    <a:gd name="T41" fmla="*/ 102 h 112"/>
                    <a:gd name="T42" fmla="*/ 42 w 57"/>
                    <a:gd name="T43" fmla="*/ 108 h 112"/>
                    <a:gd name="T44" fmla="*/ 45 w 57"/>
                    <a:gd name="T45" fmla="*/ 110 h 112"/>
                    <a:gd name="T46" fmla="*/ 48 w 57"/>
                    <a:gd name="T47" fmla="*/ 110 h 112"/>
                    <a:gd name="T48" fmla="*/ 57 w 57"/>
                    <a:gd name="T49" fmla="*/ 112 h 11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7"/>
                    <a:gd name="T76" fmla="*/ 0 h 112"/>
                    <a:gd name="T77" fmla="*/ 57 w 57"/>
                    <a:gd name="T78" fmla="*/ 112 h 11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7" h="112">
                      <a:moveTo>
                        <a:pt x="57" y="112"/>
                      </a:moveTo>
                      <a:lnTo>
                        <a:pt x="57" y="104"/>
                      </a:lnTo>
                      <a:lnTo>
                        <a:pt x="45" y="102"/>
                      </a:lnTo>
                      <a:lnTo>
                        <a:pt x="48" y="106"/>
                      </a:lnTo>
                      <a:lnTo>
                        <a:pt x="48" y="102"/>
                      </a:lnTo>
                      <a:lnTo>
                        <a:pt x="51" y="102"/>
                      </a:lnTo>
                      <a:lnTo>
                        <a:pt x="42" y="95"/>
                      </a:lnTo>
                      <a:lnTo>
                        <a:pt x="33" y="85"/>
                      </a:lnTo>
                      <a:lnTo>
                        <a:pt x="30" y="89"/>
                      </a:lnTo>
                      <a:lnTo>
                        <a:pt x="36" y="87"/>
                      </a:lnTo>
                      <a:lnTo>
                        <a:pt x="27" y="75"/>
                      </a:lnTo>
                      <a:lnTo>
                        <a:pt x="21" y="58"/>
                      </a:lnTo>
                      <a:lnTo>
                        <a:pt x="15" y="39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3" y="41"/>
                      </a:lnTo>
                      <a:lnTo>
                        <a:pt x="9" y="60"/>
                      </a:lnTo>
                      <a:lnTo>
                        <a:pt x="15" y="77"/>
                      </a:lnTo>
                      <a:lnTo>
                        <a:pt x="24" y="89"/>
                      </a:lnTo>
                      <a:lnTo>
                        <a:pt x="24" y="91"/>
                      </a:lnTo>
                      <a:lnTo>
                        <a:pt x="33" y="102"/>
                      </a:lnTo>
                      <a:lnTo>
                        <a:pt x="42" y="108"/>
                      </a:lnTo>
                      <a:lnTo>
                        <a:pt x="45" y="110"/>
                      </a:lnTo>
                      <a:lnTo>
                        <a:pt x="48" y="110"/>
                      </a:lnTo>
                      <a:lnTo>
                        <a:pt x="57" y="1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</p:grpSp>
          <p:grpSp>
            <p:nvGrpSpPr>
              <p:cNvPr id="269" name="Group 46"/>
              <p:cNvGrpSpPr>
                <a:grpSpLocks noChangeAspect="1"/>
              </p:cNvGrpSpPr>
              <p:nvPr/>
            </p:nvGrpSpPr>
            <p:grpSpPr bwMode="auto">
              <a:xfrm>
                <a:off x="2899" y="2792"/>
                <a:ext cx="57" cy="220"/>
                <a:chOff x="2899" y="2792"/>
                <a:chExt cx="57" cy="220"/>
              </a:xfrm>
            </p:grpSpPr>
            <p:sp>
              <p:nvSpPr>
                <p:cNvPr id="265" name="Freeform 47"/>
                <p:cNvSpPr>
                  <a:spLocks noChangeAspect="1"/>
                </p:cNvSpPr>
                <p:nvPr/>
              </p:nvSpPr>
              <p:spPr bwMode="auto">
                <a:xfrm>
                  <a:off x="2899" y="2792"/>
                  <a:ext cx="57" cy="112"/>
                </a:xfrm>
                <a:custGeom>
                  <a:avLst/>
                  <a:gdLst>
                    <a:gd name="T0" fmla="*/ 57 w 57"/>
                    <a:gd name="T1" fmla="*/ 8 h 112"/>
                    <a:gd name="T2" fmla="*/ 57 w 57"/>
                    <a:gd name="T3" fmla="*/ 0 h 112"/>
                    <a:gd name="T4" fmla="*/ 45 w 57"/>
                    <a:gd name="T5" fmla="*/ 2 h 112"/>
                    <a:gd name="T6" fmla="*/ 42 w 57"/>
                    <a:gd name="T7" fmla="*/ 4 h 112"/>
                    <a:gd name="T8" fmla="*/ 33 w 57"/>
                    <a:gd name="T9" fmla="*/ 10 h 112"/>
                    <a:gd name="T10" fmla="*/ 24 w 57"/>
                    <a:gd name="T11" fmla="*/ 20 h 112"/>
                    <a:gd name="T12" fmla="*/ 24 w 57"/>
                    <a:gd name="T13" fmla="*/ 22 h 112"/>
                    <a:gd name="T14" fmla="*/ 15 w 57"/>
                    <a:gd name="T15" fmla="*/ 35 h 112"/>
                    <a:gd name="T16" fmla="*/ 9 w 57"/>
                    <a:gd name="T17" fmla="*/ 52 h 112"/>
                    <a:gd name="T18" fmla="*/ 3 w 57"/>
                    <a:gd name="T19" fmla="*/ 70 h 112"/>
                    <a:gd name="T20" fmla="*/ 0 w 57"/>
                    <a:gd name="T21" fmla="*/ 112 h 112"/>
                    <a:gd name="T22" fmla="*/ 12 w 57"/>
                    <a:gd name="T23" fmla="*/ 112 h 112"/>
                    <a:gd name="T24" fmla="*/ 15 w 57"/>
                    <a:gd name="T25" fmla="*/ 72 h 112"/>
                    <a:gd name="T26" fmla="*/ 21 w 57"/>
                    <a:gd name="T27" fmla="*/ 54 h 112"/>
                    <a:gd name="T28" fmla="*/ 27 w 57"/>
                    <a:gd name="T29" fmla="*/ 37 h 112"/>
                    <a:gd name="T30" fmla="*/ 36 w 57"/>
                    <a:gd name="T31" fmla="*/ 25 h 112"/>
                    <a:gd name="T32" fmla="*/ 30 w 57"/>
                    <a:gd name="T33" fmla="*/ 22 h 112"/>
                    <a:gd name="T34" fmla="*/ 33 w 57"/>
                    <a:gd name="T35" fmla="*/ 27 h 112"/>
                    <a:gd name="T36" fmla="*/ 42 w 57"/>
                    <a:gd name="T37" fmla="*/ 16 h 112"/>
                    <a:gd name="T38" fmla="*/ 51 w 57"/>
                    <a:gd name="T39" fmla="*/ 10 h 112"/>
                    <a:gd name="T40" fmla="*/ 48 w 57"/>
                    <a:gd name="T41" fmla="*/ 6 h 112"/>
                    <a:gd name="T42" fmla="*/ 48 w 57"/>
                    <a:gd name="T43" fmla="*/ 10 h 112"/>
                    <a:gd name="T44" fmla="*/ 57 w 57"/>
                    <a:gd name="T45" fmla="*/ 8 h 11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7"/>
                    <a:gd name="T70" fmla="*/ 0 h 112"/>
                    <a:gd name="T71" fmla="*/ 57 w 57"/>
                    <a:gd name="T72" fmla="*/ 112 h 11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7" h="112">
                      <a:moveTo>
                        <a:pt x="57" y="8"/>
                      </a:moveTo>
                      <a:lnTo>
                        <a:pt x="57" y="0"/>
                      </a:lnTo>
                      <a:lnTo>
                        <a:pt x="45" y="2"/>
                      </a:lnTo>
                      <a:lnTo>
                        <a:pt x="42" y="4"/>
                      </a:lnTo>
                      <a:lnTo>
                        <a:pt x="33" y="10"/>
                      </a:lnTo>
                      <a:lnTo>
                        <a:pt x="24" y="20"/>
                      </a:lnTo>
                      <a:lnTo>
                        <a:pt x="24" y="22"/>
                      </a:lnTo>
                      <a:lnTo>
                        <a:pt x="15" y="35"/>
                      </a:lnTo>
                      <a:lnTo>
                        <a:pt x="9" y="52"/>
                      </a:lnTo>
                      <a:lnTo>
                        <a:pt x="3" y="70"/>
                      </a:lnTo>
                      <a:lnTo>
                        <a:pt x="0" y="112"/>
                      </a:lnTo>
                      <a:lnTo>
                        <a:pt x="12" y="112"/>
                      </a:lnTo>
                      <a:lnTo>
                        <a:pt x="15" y="72"/>
                      </a:lnTo>
                      <a:lnTo>
                        <a:pt x="21" y="54"/>
                      </a:lnTo>
                      <a:lnTo>
                        <a:pt x="27" y="37"/>
                      </a:lnTo>
                      <a:lnTo>
                        <a:pt x="36" y="25"/>
                      </a:lnTo>
                      <a:lnTo>
                        <a:pt x="30" y="22"/>
                      </a:lnTo>
                      <a:lnTo>
                        <a:pt x="33" y="27"/>
                      </a:lnTo>
                      <a:lnTo>
                        <a:pt x="42" y="16"/>
                      </a:lnTo>
                      <a:lnTo>
                        <a:pt x="51" y="10"/>
                      </a:lnTo>
                      <a:lnTo>
                        <a:pt x="48" y="6"/>
                      </a:lnTo>
                      <a:lnTo>
                        <a:pt x="48" y="10"/>
                      </a:lnTo>
                      <a:lnTo>
                        <a:pt x="57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  <p:sp>
              <p:nvSpPr>
                <p:cNvPr id="266" name="Freeform 48"/>
                <p:cNvSpPr>
                  <a:spLocks noChangeAspect="1"/>
                </p:cNvSpPr>
                <p:nvPr/>
              </p:nvSpPr>
              <p:spPr bwMode="auto">
                <a:xfrm>
                  <a:off x="2899" y="2900"/>
                  <a:ext cx="57" cy="112"/>
                </a:xfrm>
                <a:custGeom>
                  <a:avLst/>
                  <a:gdLst>
                    <a:gd name="T0" fmla="*/ 57 w 57"/>
                    <a:gd name="T1" fmla="*/ 112 h 112"/>
                    <a:gd name="T2" fmla="*/ 57 w 57"/>
                    <a:gd name="T3" fmla="*/ 104 h 112"/>
                    <a:gd name="T4" fmla="*/ 45 w 57"/>
                    <a:gd name="T5" fmla="*/ 102 h 112"/>
                    <a:gd name="T6" fmla="*/ 48 w 57"/>
                    <a:gd name="T7" fmla="*/ 106 h 112"/>
                    <a:gd name="T8" fmla="*/ 48 w 57"/>
                    <a:gd name="T9" fmla="*/ 102 h 112"/>
                    <a:gd name="T10" fmla="*/ 51 w 57"/>
                    <a:gd name="T11" fmla="*/ 102 h 112"/>
                    <a:gd name="T12" fmla="*/ 42 w 57"/>
                    <a:gd name="T13" fmla="*/ 95 h 112"/>
                    <a:gd name="T14" fmla="*/ 33 w 57"/>
                    <a:gd name="T15" fmla="*/ 87 h 112"/>
                    <a:gd name="T16" fmla="*/ 30 w 57"/>
                    <a:gd name="T17" fmla="*/ 89 h 112"/>
                    <a:gd name="T18" fmla="*/ 36 w 57"/>
                    <a:gd name="T19" fmla="*/ 89 h 112"/>
                    <a:gd name="T20" fmla="*/ 27 w 57"/>
                    <a:gd name="T21" fmla="*/ 75 h 112"/>
                    <a:gd name="T22" fmla="*/ 21 w 57"/>
                    <a:gd name="T23" fmla="*/ 60 h 112"/>
                    <a:gd name="T24" fmla="*/ 15 w 57"/>
                    <a:gd name="T25" fmla="*/ 41 h 112"/>
                    <a:gd name="T26" fmla="*/ 12 w 57"/>
                    <a:gd name="T27" fmla="*/ 0 h 112"/>
                    <a:gd name="T28" fmla="*/ 0 w 57"/>
                    <a:gd name="T29" fmla="*/ 0 h 112"/>
                    <a:gd name="T30" fmla="*/ 3 w 57"/>
                    <a:gd name="T31" fmla="*/ 43 h 112"/>
                    <a:gd name="T32" fmla="*/ 9 w 57"/>
                    <a:gd name="T33" fmla="*/ 62 h 112"/>
                    <a:gd name="T34" fmla="*/ 15 w 57"/>
                    <a:gd name="T35" fmla="*/ 77 h 112"/>
                    <a:gd name="T36" fmla="*/ 24 w 57"/>
                    <a:gd name="T37" fmla="*/ 91 h 112"/>
                    <a:gd name="T38" fmla="*/ 24 w 57"/>
                    <a:gd name="T39" fmla="*/ 93 h 112"/>
                    <a:gd name="T40" fmla="*/ 33 w 57"/>
                    <a:gd name="T41" fmla="*/ 102 h 112"/>
                    <a:gd name="T42" fmla="*/ 42 w 57"/>
                    <a:gd name="T43" fmla="*/ 108 h 112"/>
                    <a:gd name="T44" fmla="*/ 45 w 57"/>
                    <a:gd name="T45" fmla="*/ 110 h 112"/>
                    <a:gd name="T46" fmla="*/ 48 w 57"/>
                    <a:gd name="T47" fmla="*/ 110 h 112"/>
                    <a:gd name="T48" fmla="*/ 57 w 57"/>
                    <a:gd name="T49" fmla="*/ 112 h 11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7"/>
                    <a:gd name="T76" fmla="*/ 0 h 112"/>
                    <a:gd name="T77" fmla="*/ 57 w 57"/>
                    <a:gd name="T78" fmla="*/ 112 h 11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7" h="112">
                      <a:moveTo>
                        <a:pt x="57" y="112"/>
                      </a:moveTo>
                      <a:lnTo>
                        <a:pt x="57" y="104"/>
                      </a:lnTo>
                      <a:lnTo>
                        <a:pt x="45" y="102"/>
                      </a:lnTo>
                      <a:lnTo>
                        <a:pt x="48" y="106"/>
                      </a:lnTo>
                      <a:lnTo>
                        <a:pt x="48" y="102"/>
                      </a:lnTo>
                      <a:lnTo>
                        <a:pt x="51" y="102"/>
                      </a:lnTo>
                      <a:lnTo>
                        <a:pt x="42" y="95"/>
                      </a:lnTo>
                      <a:lnTo>
                        <a:pt x="33" y="87"/>
                      </a:lnTo>
                      <a:lnTo>
                        <a:pt x="30" y="89"/>
                      </a:lnTo>
                      <a:lnTo>
                        <a:pt x="36" y="89"/>
                      </a:lnTo>
                      <a:lnTo>
                        <a:pt x="27" y="75"/>
                      </a:lnTo>
                      <a:lnTo>
                        <a:pt x="21" y="60"/>
                      </a:lnTo>
                      <a:lnTo>
                        <a:pt x="15" y="41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3" y="43"/>
                      </a:lnTo>
                      <a:lnTo>
                        <a:pt x="9" y="62"/>
                      </a:lnTo>
                      <a:lnTo>
                        <a:pt x="15" y="77"/>
                      </a:lnTo>
                      <a:lnTo>
                        <a:pt x="24" y="91"/>
                      </a:lnTo>
                      <a:lnTo>
                        <a:pt x="24" y="93"/>
                      </a:lnTo>
                      <a:lnTo>
                        <a:pt x="33" y="102"/>
                      </a:lnTo>
                      <a:lnTo>
                        <a:pt x="42" y="108"/>
                      </a:lnTo>
                      <a:lnTo>
                        <a:pt x="45" y="110"/>
                      </a:lnTo>
                      <a:lnTo>
                        <a:pt x="48" y="110"/>
                      </a:lnTo>
                      <a:lnTo>
                        <a:pt x="57" y="1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</p:grpSp>
        </p:grpSp>
        <p:grpSp>
          <p:nvGrpSpPr>
            <p:cNvPr id="270" name="Group 49"/>
            <p:cNvGrpSpPr>
              <a:grpSpLocks noChangeAspect="1"/>
            </p:cNvGrpSpPr>
            <p:nvPr/>
          </p:nvGrpSpPr>
          <p:grpSpPr bwMode="auto">
            <a:xfrm>
              <a:off x="4698856" y="2059100"/>
              <a:ext cx="245670" cy="318427"/>
              <a:chOff x="3013" y="2789"/>
              <a:chExt cx="172" cy="223"/>
            </a:xfrm>
          </p:grpSpPr>
          <p:grpSp>
            <p:nvGrpSpPr>
              <p:cNvPr id="271" name="Group 50"/>
              <p:cNvGrpSpPr>
                <a:grpSpLocks noChangeAspect="1"/>
              </p:cNvGrpSpPr>
              <p:nvPr/>
            </p:nvGrpSpPr>
            <p:grpSpPr bwMode="auto">
              <a:xfrm>
                <a:off x="3013" y="2789"/>
                <a:ext cx="60" cy="221"/>
                <a:chOff x="3013" y="2789"/>
                <a:chExt cx="60" cy="221"/>
              </a:xfrm>
            </p:grpSpPr>
            <p:sp>
              <p:nvSpPr>
                <p:cNvPr id="261" name="Freeform 51"/>
                <p:cNvSpPr>
                  <a:spLocks noChangeAspect="1"/>
                </p:cNvSpPr>
                <p:nvPr/>
              </p:nvSpPr>
              <p:spPr bwMode="auto">
                <a:xfrm>
                  <a:off x="3013" y="2789"/>
                  <a:ext cx="60" cy="113"/>
                </a:xfrm>
                <a:custGeom>
                  <a:avLst/>
                  <a:gdLst>
                    <a:gd name="T0" fmla="*/ 60 w 60"/>
                    <a:gd name="T1" fmla="*/ 9 h 113"/>
                    <a:gd name="T2" fmla="*/ 60 w 60"/>
                    <a:gd name="T3" fmla="*/ 0 h 113"/>
                    <a:gd name="T4" fmla="*/ 48 w 60"/>
                    <a:gd name="T5" fmla="*/ 3 h 113"/>
                    <a:gd name="T6" fmla="*/ 45 w 60"/>
                    <a:gd name="T7" fmla="*/ 5 h 113"/>
                    <a:gd name="T8" fmla="*/ 36 w 60"/>
                    <a:gd name="T9" fmla="*/ 11 h 113"/>
                    <a:gd name="T10" fmla="*/ 24 w 60"/>
                    <a:gd name="T11" fmla="*/ 19 h 113"/>
                    <a:gd name="T12" fmla="*/ 24 w 60"/>
                    <a:gd name="T13" fmla="*/ 21 h 113"/>
                    <a:gd name="T14" fmla="*/ 15 w 60"/>
                    <a:gd name="T15" fmla="*/ 36 h 113"/>
                    <a:gd name="T16" fmla="*/ 9 w 60"/>
                    <a:gd name="T17" fmla="*/ 50 h 113"/>
                    <a:gd name="T18" fmla="*/ 3 w 60"/>
                    <a:gd name="T19" fmla="*/ 69 h 113"/>
                    <a:gd name="T20" fmla="*/ 0 w 60"/>
                    <a:gd name="T21" fmla="*/ 113 h 113"/>
                    <a:gd name="T22" fmla="*/ 12 w 60"/>
                    <a:gd name="T23" fmla="*/ 113 h 113"/>
                    <a:gd name="T24" fmla="*/ 15 w 60"/>
                    <a:gd name="T25" fmla="*/ 71 h 113"/>
                    <a:gd name="T26" fmla="*/ 21 w 60"/>
                    <a:gd name="T27" fmla="*/ 52 h 113"/>
                    <a:gd name="T28" fmla="*/ 27 w 60"/>
                    <a:gd name="T29" fmla="*/ 38 h 113"/>
                    <a:gd name="T30" fmla="*/ 36 w 60"/>
                    <a:gd name="T31" fmla="*/ 23 h 113"/>
                    <a:gd name="T32" fmla="*/ 30 w 60"/>
                    <a:gd name="T33" fmla="*/ 23 h 113"/>
                    <a:gd name="T34" fmla="*/ 33 w 60"/>
                    <a:gd name="T35" fmla="*/ 25 h 113"/>
                    <a:gd name="T36" fmla="*/ 45 w 60"/>
                    <a:gd name="T37" fmla="*/ 17 h 113"/>
                    <a:gd name="T38" fmla="*/ 54 w 60"/>
                    <a:gd name="T39" fmla="*/ 11 h 113"/>
                    <a:gd name="T40" fmla="*/ 48 w 60"/>
                    <a:gd name="T41" fmla="*/ 7 h 113"/>
                    <a:gd name="T42" fmla="*/ 51 w 60"/>
                    <a:gd name="T43" fmla="*/ 11 h 113"/>
                    <a:gd name="T44" fmla="*/ 60 w 60"/>
                    <a:gd name="T45" fmla="*/ 9 h 11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60"/>
                    <a:gd name="T70" fmla="*/ 0 h 113"/>
                    <a:gd name="T71" fmla="*/ 60 w 60"/>
                    <a:gd name="T72" fmla="*/ 113 h 113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60" h="113">
                      <a:moveTo>
                        <a:pt x="60" y="9"/>
                      </a:moveTo>
                      <a:lnTo>
                        <a:pt x="60" y="0"/>
                      </a:lnTo>
                      <a:lnTo>
                        <a:pt x="48" y="3"/>
                      </a:lnTo>
                      <a:lnTo>
                        <a:pt x="45" y="5"/>
                      </a:lnTo>
                      <a:lnTo>
                        <a:pt x="36" y="11"/>
                      </a:lnTo>
                      <a:lnTo>
                        <a:pt x="24" y="19"/>
                      </a:lnTo>
                      <a:lnTo>
                        <a:pt x="24" y="21"/>
                      </a:lnTo>
                      <a:lnTo>
                        <a:pt x="15" y="36"/>
                      </a:lnTo>
                      <a:lnTo>
                        <a:pt x="9" y="50"/>
                      </a:lnTo>
                      <a:lnTo>
                        <a:pt x="3" y="69"/>
                      </a:lnTo>
                      <a:lnTo>
                        <a:pt x="0" y="113"/>
                      </a:lnTo>
                      <a:lnTo>
                        <a:pt x="12" y="113"/>
                      </a:lnTo>
                      <a:lnTo>
                        <a:pt x="15" y="71"/>
                      </a:lnTo>
                      <a:lnTo>
                        <a:pt x="21" y="52"/>
                      </a:lnTo>
                      <a:lnTo>
                        <a:pt x="27" y="38"/>
                      </a:lnTo>
                      <a:lnTo>
                        <a:pt x="36" y="23"/>
                      </a:lnTo>
                      <a:lnTo>
                        <a:pt x="30" y="23"/>
                      </a:lnTo>
                      <a:lnTo>
                        <a:pt x="33" y="25"/>
                      </a:lnTo>
                      <a:lnTo>
                        <a:pt x="45" y="17"/>
                      </a:lnTo>
                      <a:lnTo>
                        <a:pt x="54" y="11"/>
                      </a:lnTo>
                      <a:lnTo>
                        <a:pt x="48" y="7"/>
                      </a:lnTo>
                      <a:lnTo>
                        <a:pt x="51" y="11"/>
                      </a:lnTo>
                      <a:lnTo>
                        <a:pt x="6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  <p:sp>
              <p:nvSpPr>
                <p:cNvPr id="262" name="Freeform 52"/>
                <p:cNvSpPr>
                  <a:spLocks noChangeAspect="1"/>
                </p:cNvSpPr>
                <p:nvPr/>
              </p:nvSpPr>
              <p:spPr bwMode="auto">
                <a:xfrm>
                  <a:off x="3013" y="2898"/>
                  <a:ext cx="60" cy="112"/>
                </a:xfrm>
                <a:custGeom>
                  <a:avLst/>
                  <a:gdLst>
                    <a:gd name="T0" fmla="*/ 60 w 60"/>
                    <a:gd name="T1" fmla="*/ 112 h 112"/>
                    <a:gd name="T2" fmla="*/ 60 w 60"/>
                    <a:gd name="T3" fmla="*/ 104 h 112"/>
                    <a:gd name="T4" fmla="*/ 48 w 60"/>
                    <a:gd name="T5" fmla="*/ 102 h 112"/>
                    <a:gd name="T6" fmla="*/ 48 w 60"/>
                    <a:gd name="T7" fmla="*/ 106 h 112"/>
                    <a:gd name="T8" fmla="*/ 51 w 60"/>
                    <a:gd name="T9" fmla="*/ 102 h 112"/>
                    <a:gd name="T10" fmla="*/ 54 w 60"/>
                    <a:gd name="T11" fmla="*/ 102 h 112"/>
                    <a:gd name="T12" fmla="*/ 45 w 60"/>
                    <a:gd name="T13" fmla="*/ 95 h 112"/>
                    <a:gd name="T14" fmla="*/ 33 w 60"/>
                    <a:gd name="T15" fmla="*/ 87 h 112"/>
                    <a:gd name="T16" fmla="*/ 30 w 60"/>
                    <a:gd name="T17" fmla="*/ 89 h 112"/>
                    <a:gd name="T18" fmla="*/ 36 w 60"/>
                    <a:gd name="T19" fmla="*/ 89 h 112"/>
                    <a:gd name="T20" fmla="*/ 27 w 60"/>
                    <a:gd name="T21" fmla="*/ 75 h 112"/>
                    <a:gd name="T22" fmla="*/ 21 w 60"/>
                    <a:gd name="T23" fmla="*/ 60 h 112"/>
                    <a:gd name="T24" fmla="*/ 15 w 60"/>
                    <a:gd name="T25" fmla="*/ 41 h 112"/>
                    <a:gd name="T26" fmla="*/ 12 w 60"/>
                    <a:gd name="T27" fmla="*/ 0 h 112"/>
                    <a:gd name="T28" fmla="*/ 0 w 60"/>
                    <a:gd name="T29" fmla="*/ 0 h 112"/>
                    <a:gd name="T30" fmla="*/ 3 w 60"/>
                    <a:gd name="T31" fmla="*/ 43 h 112"/>
                    <a:gd name="T32" fmla="*/ 9 w 60"/>
                    <a:gd name="T33" fmla="*/ 62 h 112"/>
                    <a:gd name="T34" fmla="*/ 15 w 60"/>
                    <a:gd name="T35" fmla="*/ 77 h 112"/>
                    <a:gd name="T36" fmla="*/ 24 w 60"/>
                    <a:gd name="T37" fmla="*/ 91 h 112"/>
                    <a:gd name="T38" fmla="*/ 24 w 60"/>
                    <a:gd name="T39" fmla="*/ 93 h 112"/>
                    <a:gd name="T40" fmla="*/ 36 w 60"/>
                    <a:gd name="T41" fmla="*/ 102 h 112"/>
                    <a:gd name="T42" fmla="*/ 45 w 60"/>
                    <a:gd name="T43" fmla="*/ 108 h 112"/>
                    <a:gd name="T44" fmla="*/ 48 w 60"/>
                    <a:gd name="T45" fmla="*/ 110 h 112"/>
                    <a:gd name="T46" fmla="*/ 51 w 60"/>
                    <a:gd name="T47" fmla="*/ 110 h 112"/>
                    <a:gd name="T48" fmla="*/ 60 w 60"/>
                    <a:gd name="T49" fmla="*/ 112 h 11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60"/>
                    <a:gd name="T76" fmla="*/ 0 h 112"/>
                    <a:gd name="T77" fmla="*/ 60 w 60"/>
                    <a:gd name="T78" fmla="*/ 112 h 11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60" h="112">
                      <a:moveTo>
                        <a:pt x="60" y="112"/>
                      </a:moveTo>
                      <a:lnTo>
                        <a:pt x="60" y="104"/>
                      </a:lnTo>
                      <a:lnTo>
                        <a:pt x="48" y="102"/>
                      </a:lnTo>
                      <a:lnTo>
                        <a:pt x="48" y="106"/>
                      </a:lnTo>
                      <a:lnTo>
                        <a:pt x="51" y="102"/>
                      </a:lnTo>
                      <a:lnTo>
                        <a:pt x="54" y="102"/>
                      </a:lnTo>
                      <a:lnTo>
                        <a:pt x="45" y="95"/>
                      </a:lnTo>
                      <a:lnTo>
                        <a:pt x="33" y="87"/>
                      </a:lnTo>
                      <a:lnTo>
                        <a:pt x="30" y="89"/>
                      </a:lnTo>
                      <a:lnTo>
                        <a:pt x="36" y="89"/>
                      </a:lnTo>
                      <a:lnTo>
                        <a:pt x="27" y="75"/>
                      </a:lnTo>
                      <a:lnTo>
                        <a:pt x="21" y="60"/>
                      </a:lnTo>
                      <a:lnTo>
                        <a:pt x="15" y="41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3" y="43"/>
                      </a:lnTo>
                      <a:lnTo>
                        <a:pt x="9" y="62"/>
                      </a:lnTo>
                      <a:lnTo>
                        <a:pt x="15" y="77"/>
                      </a:lnTo>
                      <a:lnTo>
                        <a:pt x="24" y="91"/>
                      </a:lnTo>
                      <a:lnTo>
                        <a:pt x="24" y="93"/>
                      </a:lnTo>
                      <a:lnTo>
                        <a:pt x="36" y="102"/>
                      </a:lnTo>
                      <a:lnTo>
                        <a:pt x="45" y="108"/>
                      </a:lnTo>
                      <a:lnTo>
                        <a:pt x="48" y="110"/>
                      </a:lnTo>
                      <a:lnTo>
                        <a:pt x="51" y="110"/>
                      </a:lnTo>
                      <a:lnTo>
                        <a:pt x="60" y="1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</p:grpSp>
          <p:grpSp>
            <p:nvGrpSpPr>
              <p:cNvPr id="272" name="Group 53"/>
              <p:cNvGrpSpPr>
                <a:grpSpLocks noChangeAspect="1"/>
              </p:cNvGrpSpPr>
              <p:nvPr/>
            </p:nvGrpSpPr>
            <p:grpSpPr bwMode="auto">
              <a:xfrm>
                <a:off x="3131" y="2792"/>
                <a:ext cx="54" cy="220"/>
                <a:chOff x="3131" y="2792"/>
                <a:chExt cx="54" cy="220"/>
              </a:xfrm>
            </p:grpSpPr>
            <p:sp>
              <p:nvSpPr>
                <p:cNvPr id="259" name="Freeform 54"/>
                <p:cNvSpPr>
                  <a:spLocks noChangeAspect="1"/>
                </p:cNvSpPr>
                <p:nvPr/>
              </p:nvSpPr>
              <p:spPr bwMode="auto">
                <a:xfrm>
                  <a:off x="3131" y="2792"/>
                  <a:ext cx="54" cy="112"/>
                </a:xfrm>
                <a:custGeom>
                  <a:avLst/>
                  <a:gdLst>
                    <a:gd name="T0" fmla="*/ 54 w 54"/>
                    <a:gd name="T1" fmla="*/ 8 h 112"/>
                    <a:gd name="T2" fmla="*/ 54 w 54"/>
                    <a:gd name="T3" fmla="*/ 0 h 112"/>
                    <a:gd name="T4" fmla="*/ 42 w 54"/>
                    <a:gd name="T5" fmla="*/ 2 h 112"/>
                    <a:gd name="T6" fmla="*/ 39 w 54"/>
                    <a:gd name="T7" fmla="*/ 4 h 112"/>
                    <a:gd name="T8" fmla="*/ 30 w 54"/>
                    <a:gd name="T9" fmla="*/ 10 h 112"/>
                    <a:gd name="T10" fmla="*/ 24 w 54"/>
                    <a:gd name="T11" fmla="*/ 18 h 112"/>
                    <a:gd name="T12" fmla="*/ 21 w 54"/>
                    <a:gd name="T13" fmla="*/ 20 h 112"/>
                    <a:gd name="T14" fmla="*/ 15 w 54"/>
                    <a:gd name="T15" fmla="*/ 35 h 112"/>
                    <a:gd name="T16" fmla="*/ 9 w 54"/>
                    <a:gd name="T17" fmla="*/ 49 h 112"/>
                    <a:gd name="T18" fmla="*/ 3 w 54"/>
                    <a:gd name="T19" fmla="*/ 68 h 112"/>
                    <a:gd name="T20" fmla="*/ 0 w 54"/>
                    <a:gd name="T21" fmla="*/ 112 h 112"/>
                    <a:gd name="T22" fmla="*/ 12 w 54"/>
                    <a:gd name="T23" fmla="*/ 112 h 112"/>
                    <a:gd name="T24" fmla="*/ 15 w 54"/>
                    <a:gd name="T25" fmla="*/ 70 h 112"/>
                    <a:gd name="T26" fmla="*/ 21 w 54"/>
                    <a:gd name="T27" fmla="*/ 52 h 112"/>
                    <a:gd name="T28" fmla="*/ 27 w 54"/>
                    <a:gd name="T29" fmla="*/ 37 h 112"/>
                    <a:gd name="T30" fmla="*/ 33 w 54"/>
                    <a:gd name="T31" fmla="*/ 22 h 112"/>
                    <a:gd name="T32" fmla="*/ 27 w 54"/>
                    <a:gd name="T33" fmla="*/ 22 h 112"/>
                    <a:gd name="T34" fmla="*/ 33 w 54"/>
                    <a:gd name="T35" fmla="*/ 25 h 112"/>
                    <a:gd name="T36" fmla="*/ 39 w 54"/>
                    <a:gd name="T37" fmla="*/ 16 h 112"/>
                    <a:gd name="T38" fmla="*/ 48 w 54"/>
                    <a:gd name="T39" fmla="*/ 10 h 112"/>
                    <a:gd name="T40" fmla="*/ 45 w 54"/>
                    <a:gd name="T41" fmla="*/ 6 h 112"/>
                    <a:gd name="T42" fmla="*/ 45 w 54"/>
                    <a:gd name="T43" fmla="*/ 10 h 112"/>
                    <a:gd name="T44" fmla="*/ 54 w 54"/>
                    <a:gd name="T45" fmla="*/ 8 h 11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4"/>
                    <a:gd name="T70" fmla="*/ 0 h 112"/>
                    <a:gd name="T71" fmla="*/ 54 w 54"/>
                    <a:gd name="T72" fmla="*/ 112 h 11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4" h="112">
                      <a:moveTo>
                        <a:pt x="54" y="8"/>
                      </a:moveTo>
                      <a:lnTo>
                        <a:pt x="54" y="0"/>
                      </a:lnTo>
                      <a:lnTo>
                        <a:pt x="42" y="2"/>
                      </a:lnTo>
                      <a:lnTo>
                        <a:pt x="39" y="4"/>
                      </a:lnTo>
                      <a:lnTo>
                        <a:pt x="30" y="10"/>
                      </a:lnTo>
                      <a:lnTo>
                        <a:pt x="24" y="18"/>
                      </a:lnTo>
                      <a:lnTo>
                        <a:pt x="21" y="20"/>
                      </a:lnTo>
                      <a:lnTo>
                        <a:pt x="15" y="35"/>
                      </a:lnTo>
                      <a:lnTo>
                        <a:pt x="9" y="49"/>
                      </a:lnTo>
                      <a:lnTo>
                        <a:pt x="3" y="68"/>
                      </a:lnTo>
                      <a:lnTo>
                        <a:pt x="0" y="112"/>
                      </a:lnTo>
                      <a:lnTo>
                        <a:pt x="12" y="112"/>
                      </a:lnTo>
                      <a:lnTo>
                        <a:pt x="15" y="70"/>
                      </a:lnTo>
                      <a:lnTo>
                        <a:pt x="21" y="52"/>
                      </a:lnTo>
                      <a:lnTo>
                        <a:pt x="27" y="37"/>
                      </a:lnTo>
                      <a:lnTo>
                        <a:pt x="33" y="22"/>
                      </a:lnTo>
                      <a:lnTo>
                        <a:pt x="27" y="22"/>
                      </a:lnTo>
                      <a:lnTo>
                        <a:pt x="33" y="25"/>
                      </a:lnTo>
                      <a:lnTo>
                        <a:pt x="39" y="16"/>
                      </a:lnTo>
                      <a:lnTo>
                        <a:pt x="48" y="10"/>
                      </a:lnTo>
                      <a:lnTo>
                        <a:pt x="45" y="6"/>
                      </a:lnTo>
                      <a:lnTo>
                        <a:pt x="45" y="10"/>
                      </a:lnTo>
                      <a:lnTo>
                        <a:pt x="54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  <p:sp>
              <p:nvSpPr>
                <p:cNvPr id="260" name="Freeform 55"/>
                <p:cNvSpPr>
                  <a:spLocks noChangeAspect="1"/>
                </p:cNvSpPr>
                <p:nvPr/>
              </p:nvSpPr>
              <p:spPr bwMode="auto">
                <a:xfrm>
                  <a:off x="3131" y="2900"/>
                  <a:ext cx="54" cy="112"/>
                </a:xfrm>
                <a:custGeom>
                  <a:avLst/>
                  <a:gdLst>
                    <a:gd name="T0" fmla="*/ 54 w 54"/>
                    <a:gd name="T1" fmla="*/ 112 h 112"/>
                    <a:gd name="T2" fmla="*/ 54 w 54"/>
                    <a:gd name="T3" fmla="*/ 104 h 112"/>
                    <a:gd name="T4" fmla="*/ 42 w 54"/>
                    <a:gd name="T5" fmla="*/ 102 h 112"/>
                    <a:gd name="T6" fmla="*/ 45 w 54"/>
                    <a:gd name="T7" fmla="*/ 106 h 112"/>
                    <a:gd name="T8" fmla="*/ 45 w 54"/>
                    <a:gd name="T9" fmla="*/ 102 h 112"/>
                    <a:gd name="T10" fmla="*/ 48 w 54"/>
                    <a:gd name="T11" fmla="*/ 102 h 112"/>
                    <a:gd name="T12" fmla="*/ 39 w 54"/>
                    <a:gd name="T13" fmla="*/ 95 h 112"/>
                    <a:gd name="T14" fmla="*/ 33 w 54"/>
                    <a:gd name="T15" fmla="*/ 85 h 112"/>
                    <a:gd name="T16" fmla="*/ 27 w 54"/>
                    <a:gd name="T17" fmla="*/ 89 h 112"/>
                    <a:gd name="T18" fmla="*/ 33 w 54"/>
                    <a:gd name="T19" fmla="*/ 87 h 112"/>
                    <a:gd name="T20" fmla="*/ 27 w 54"/>
                    <a:gd name="T21" fmla="*/ 75 h 112"/>
                    <a:gd name="T22" fmla="*/ 21 w 54"/>
                    <a:gd name="T23" fmla="*/ 58 h 112"/>
                    <a:gd name="T24" fmla="*/ 15 w 54"/>
                    <a:gd name="T25" fmla="*/ 39 h 112"/>
                    <a:gd name="T26" fmla="*/ 12 w 54"/>
                    <a:gd name="T27" fmla="*/ 0 h 112"/>
                    <a:gd name="T28" fmla="*/ 0 w 54"/>
                    <a:gd name="T29" fmla="*/ 0 h 112"/>
                    <a:gd name="T30" fmla="*/ 3 w 54"/>
                    <a:gd name="T31" fmla="*/ 41 h 112"/>
                    <a:gd name="T32" fmla="*/ 9 w 54"/>
                    <a:gd name="T33" fmla="*/ 60 h 112"/>
                    <a:gd name="T34" fmla="*/ 15 w 54"/>
                    <a:gd name="T35" fmla="*/ 77 h 112"/>
                    <a:gd name="T36" fmla="*/ 21 w 54"/>
                    <a:gd name="T37" fmla="*/ 89 h 112"/>
                    <a:gd name="T38" fmla="*/ 24 w 54"/>
                    <a:gd name="T39" fmla="*/ 91 h 112"/>
                    <a:gd name="T40" fmla="*/ 30 w 54"/>
                    <a:gd name="T41" fmla="*/ 102 h 112"/>
                    <a:gd name="T42" fmla="*/ 39 w 54"/>
                    <a:gd name="T43" fmla="*/ 108 h 112"/>
                    <a:gd name="T44" fmla="*/ 42 w 54"/>
                    <a:gd name="T45" fmla="*/ 110 h 112"/>
                    <a:gd name="T46" fmla="*/ 45 w 54"/>
                    <a:gd name="T47" fmla="*/ 110 h 112"/>
                    <a:gd name="T48" fmla="*/ 54 w 54"/>
                    <a:gd name="T49" fmla="*/ 112 h 11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4"/>
                    <a:gd name="T76" fmla="*/ 0 h 112"/>
                    <a:gd name="T77" fmla="*/ 54 w 54"/>
                    <a:gd name="T78" fmla="*/ 112 h 11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4" h="112">
                      <a:moveTo>
                        <a:pt x="54" y="112"/>
                      </a:moveTo>
                      <a:lnTo>
                        <a:pt x="54" y="104"/>
                      </a:lnTo>
                      <a:lnTo>
                        <a:pt x="42" y="102"/>
                      </a:lnTo>
                      <a:lnTo>
                        <a:pt x="45" y="106"/>
                      </a:lnTo>
                      <a:lnTo>
                        <a:pt x="45" y="102"/>
                      </a:lnTo>
                      <a:lnTo>
                        <a:pt x="48" y="102"/>
                      </a:lnTo>
                      <a:lnTo>
                        <a:pt x="39" y="95"/>
                      </a:lnTo>
                      <a:lnTo>
                        <a:pt x="33" y="85"/>
                      </a:lnTo>
                      <a:lnTo>
                        <a:pt x="27" y="89"/>
                      </a:lnTo>
                      <a:lnTo>
                        <a:pt x="33" y="87"/>
                      </a:lnTo>
                      <a:lnTo>
                        <a:pt x="27" y="75"/>
                      </a:lnTo>
                      <a:lnTo>
                        <a:pt x="21" y="58"/>
                      </a:lnTo>
                      <a:lnTo>
                        <a:pt x="15" y="39"/>
                      </a:lnTo>
                      <a:lnTo>
                        <a:pt x="12" y="0"/>
                      </a:lnTo>
                      <a:lnTo>
                        <a:pt x="0" y="0"/>
                      </a:lnTo>
                      <a:lnTo>
                        <a:pt x="3" y="41"/>
                      </a:lnTo>
                      <a:lnTo>
                        <a:pt x="9" y="60"/>
                      </a:lnTo>
                      <a:lnTo>
                        <a:pt x="15" y="77"/>
                      </a:lnTo>
                      <a:lnTo>
                        <a:pt x="21" y="89"/>
                      </a:lnTo>
                      <a:lnTo>
                        <a:pt x="24" y="91"/>
                      </a:lnTo>
                      <a:lnTo>
                        <a:pt x="30" y="102"/>
                      </a:lnTo>
                      <a:lnTo>
                        <a:pt x="39" y="108"/>
                      </a:lnTo>
                      <a:lnTo>
                        <a:pt x="42" y="110"/>
                      </a:lnTo>
                      <a:lnTo>
                        <a:pt x="45" y="110"/>
                      </a:lnTo>
                      <a:lnTo>
                        <a:pt x="54" y="1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>
                    <a:solidFill>
                      <a:srgbClr val="000000"/>
                    </a:solidFill>
                    <a:latin typeface="Comic Sans MS" pitchFamily="-112" charset="0"/>
                  </a:endParaRPr>
                </a:p>
              </p:txBody>
            </p:sp>
          </p:grpSp>
        </p:grpSp>
        <p:grpSp>
          <p:nvGrpSpPr>
            <p:cNvPr id="277" name="Group 56"/>
            <p:cNvGrpSpPr>
              <a:grpSpLocks noChangeAspect="1"/>
            </p:cNvGrpSpPr>
            <p:nvPr/>
          </p:nvGrpSpPr>
          <p:grpSpPr bwMode="auto">
            <a:xfrm>
              <a:off x="5017388" y="2063371"/>
              <a:ext cx="85699" cy="314142"/>
              <a:chOff x="3236" y="2792"/>
              <a:chExt cx="60" cy="220"/>
            </a:xfrm>
          </p:grpSpPr>
          <p:sp>
            <p:nvSpPr>
              <p:cNvPr id="255" name="Freeform 57"/>
              <p:cNvSpPr>
                <a:spLocks noChangeAspect="1"/>
              </p:cNvSpPr>
              <p:nvPr/>
            </p:nvSpPr>
            <p:spPr bwMode="auto">
              <a:xfrm>
                <a:off x="3236" y="2792"/>
                <a:ext cx="60" cy="112"/>
              </a:xfrm>
              <a:custGeom>
                <a:avLst/>
                <a:gdLst>
                  <a:gd name="T0" fmla="*/ 60 w 60"/>
                  <a:gd name="T1" fmla="*/ 8 h 112"/>
                  <a:gd name="T2" fmla="*/ 60 w 60"/>
                  <a:gd name="T3" fmla="*/ 0 h 112"/>
                  <a:gd name="T4" fmla="*/ 48 w 60"/>
                  <a:gd name="T5" fmla="*/ 2 h 112"/>
                  <a:gd name="T6" fmla="*/ 45 w 60"/>
                  <a:gd name="T7" fmla="*/ 4 h 112"/>
                  <a:gd name="T8" fmla="*/ 36 w 60"/>
                  <a:gd name="T9" fmla="*/ 10 h 112"/>
                  <a:gd name="T10" fmla="*/ 24 w 60"/>
                  <a:gd name="T11" fmla="*/ 18 h 112"/>
                  <a:gd name="T12" fmla="*/ 24 w 60"/>
                  <a:gd name="T13" fmla="*/ 20 h 112"/>
                  <a:gd name="T14" fmla="*/ 15 w 60"/>
                  <a:gd name="T15" fmla="*/ 35 h 112"/>
                  <a:gd name="T16" fmla="*/ 9 w 60"/>
                  <a:gd name="T17" fmla="*/ 49 h 112"/>
                  <a:gd name="T18" fmla="*/ 3 w 60"/>
                  <a:gd name="T19" fmla="*/ 68 h 112"/>
                  <a:gd name="T20" fmla="*/ 0 w 60"/>
                  <a:gd name="T21" fmla="*/ 112 h 112"/>
                  <a:gd name="T22" fmla="*/ 12 w 60"/>
                  <a:gd name="T23" fmla="*/ 112 h 112"/>
                  <a:gd name="T24" fmla="*/ 15 w 60"/>
                  <a:gd name="T25" fmla="*/ 70 h 112"/>
                  <a:gd name="T26" fmla="*/ 21 w 60"/>
                  <a:gd name="T27" fmla="*/ 52 h 112"/>
                  <a:gd name="T28" fmla="*/ 27 w 60"/>
                  <a:gd name="T29" fmla="*/ 37 h 112"/>
                  <a:gd name="T30" fmla="*/ 36 w 60"/>
                  <a:gd name="T31" fmla="*/ 22 h 112"/>
                  <a:gd name="T32" fmla="*/ 30 w 60"/>
                  <a:gd name="T33" fmla="*/ 22 h 112"/>
                  <a:gd name="T34" fmla="*/ 33 w 60"/>
                  <a:gd name="T35" fmla="*/ 25 h 112"/>
                  <a:gd name="T36" fmla="*/ 45 w 60"/>
                  <a:gd name="T37" fmla="*/ 16 h 112"/>
                  <a:gd name="T38" fmla="*/ 54 w 60"/>
                  <a:gd name="T39" fmla="*/ 10 h 112"/>
                  <a:gd name="T40" fmla="*/ 48 w 60"/>
                  <a:gd name="T41" fmla="*/ 6 h 112"/>
                  <a:gd name="T42" fmla="*/ 51 w 60"/>
                  <a:gd name="T43" fmla="*/ 10 h 112"/>
                  <a:gd name="T44" fmla="*/ 60 w 60"/>
                  <a:gd name="T45" fmla="*/ 8 h 1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0"/>
                  <a:gd name="T70" fmla="*/ 0 h 112"/>
                  <a:gd name="T71" fmla="*/ 60 w 60"/>
                  <a:gd name="T72" fmla="*/ 112 h 11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0" h="112">
                    <a:moveTo>
                      <a:pt x="60" y="8"/>
                    </a:moveTo>
                    <a:lnTo>
                      <a:pt x="60" y="0"/>
                    </a:lnTo>
                    <a:lnTo>
                      <a:pt x="48" y="2"/>
                    </a:lnTo>
                    <a:lnTo>
                      <a:pt x="45" y="4"/>
                    </a:lnTo>
                    <a:lnTo>
                      <a:pt x="36" y="10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15" y="35"/>
                    </a:lnTo>
                    <a:lnTo>
                      <a:pt x="9" y="49"/>
                    </a:lnTo>
                    <a:lnTo>
                      <a:pt x="3" y="68"/>
                    </a:lnTo>
                    <a:lnTo>
                      <a:pt x="0" y="112"/>
                    </a:lnTo>
                    <a:lnTo>
                      <a:pt x="12" y="112"/>
                    </a:lnTo>
                    <a:lnTo>
                      <a:pt x="15" y="70"/>
                    </a:lnTo>
                    <a:lnTo>
                      <a:pt x="21" y="52"/>
                    </a:lnTo>
                    <a:lnTo>
                      <a:pt x="27" y="37"/>
                    </a:lnTo>
                    <a:lnTo>
                      <a:pt x="36" y="22"/>
                    </a:lnTo>
                    <a:lnTo>
                      <a:pt x="30" y="22"/>
                    </a:lnTo>
                    <a:lnTo>
                      <a:pt x="33" y="25"/>
                    </a:lnTo>
                    <a:lnTo>
                      <a:pt x="45" y="16"/>
                    </a:lnTo>
                    <a:lnTo>
                      <a:pt x="54" y="10"/>
                    </a:lnTo>
                    <a:lnTo>
                      <a:pt x="48" y="6"/>
                    </a:lnTo>
                    <a:lnTo>
                      <a:pt x="51" y="10"/>
                    </a:lnTo>
                    <a:lnTo>
                      <a:pt x="6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56" name="Freeform 58"/>
              <p:cNvSpPr>
                <a:spLocks noChangeAspect="1"/>
              </p:cNvSpPr>
              <p:nvPr/>
            </p:nvSpPr>
            <p:spPr bwMode="auto">
              <a:xfrm>
                <a:off x="3236" y="2900"/>
                <a:ext cx="60" cy="112"/>
              </a:xfrm>
              <a:custGeom>
                <a:avLst/>
                <a:gdLst>
                  <a:gd name="T0" fmla="*/ 60 w 60"/>
                  <a:gd name="T1" fmla="*/ 112 h 112"/>
                  <a:gd name="T2" fmla="*/ 60 w 60"/>
                  <a:gd name="T3" fmla="*/ 104 h 112"/>
                  <a:gd name="T4" fmla="*/ 48 w 60"/>
                  <a:gd name="T5" fmla="*/ 102 h 112"/>
                  <a:gd name="T6" fmla="*/ 48 w 60"/>
                  <a:gd name="T7" fmla="*/ 106 h 112"/>
                  <a:gd name="T8" fmla="*/ 51 w 60"/>
                  <a:gd name="T9" fmla="*/ 102 h 112"/>
                  <a:gd name="T10" fmla="*/ 54 w 60"/>
                  <a:gd name="T11" fmla="*/ 102 h 112"/>
                  <a:gd name="T12" fmla="*/ 45 w 60"/>
                  <a:gd name="T13" fmla="*/ 95 h 112"/>
                  <a:gd name="T14" fmla="*/ 33 w 60"/>
                  <a:gd name="T15" fmla="*/ 85 h 112"/>
                  <a:gd name="T16" fmla="*/ 30 w 60"/>
                  <a:gd name="T17" fmla="*/ 89 h 112"/>
                  <a:gd name="T18" fmla="*/ 36 w 60"/>
                  <a:gd name="T19" fmla="*/ 87 h 112"/>
                  <a:gd name="T20" fmla="*/ 27 w 60"/>
                  <a:gd name="T21" fmla="*/ 75 h 112"/>
                  <a:gd name="T22" fmla="*/ 21 w 60"/>
                  <a:gd name="T23" fmla="*/ 58 h 112"/>
                  <a:gd name="T24" fmla="*/ 15 w 60"/>
                  <a:gd name="T25" fmla="*/ 39 h 112"/>
                  <a:gd name="T26" fmla="*/ 12 w 60"/>
                  <a:gd name="T27" fmla="*/ 0 h 112"/>
                  <a:gd name="T28" fmla="*/ 0 w 60"/>
                  <a:gd name="T29" fmla="*/ 0 h 112"/>
                  <a:gd name="T30" fmla="*/ 3 w 60"/>
                  <a:gd name="T31" fmla="*/ 41 h 112"/>
                  <a:gd name="T32" fmla="*/ 9 w 60"/>
                  <a:gd name="T33" fmla="*/ 60 h 112"/>
                  <a:gd name="T34" fmla="*/ 15 w 60"/>
                  <a:gd name="T35" fmla="*/ 77 h 112"/>
                  <a:gd name="T36" fmla="*/ 24 w 60"/>
                  <a:gd name="T37" fmla="*/ 89 h 112"/>
                  <a:gd name="T38" fmla="*/ 24 w 60"/>
                  <a:gd name="T39" fmla="*/ 91 h 112"/>
                  <a:gd name="T40" fmla="*/ 36 w 60"/>
                  <a:gd name="T41" fmla="*/ 102 h 112"/>
                  <a:gd name="T42" fmla="*/ 45 w 60"/>
                  <a:gd name="T43" fmla="*/ 108 h 112"/>
                  <a:gd name="T44" fmla="*/ 48 w 60"/>
                  <a:gd name="T45" fmla="*/ 110 h 112"/>
                  <a:gd name="T46" fmla="*/ 51 w 60"/>
                  <a:gd name="T47" fmla="*/ 110 h 112"/>
                  <a:gd name="T48" fmla="*/ 60 w 60"/>
                  <a:gd name="T49" fmla="*/ 112 h 11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112"/>
                  <a:gd name="T77" fmla="*/ 60 w 60"/>
                  <a:gd name="T78" fmla="*/ 112 h 11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112">
                    <a:moveTo>
                      <a:pt x="60" y="112"/>
                    </a:moveTo>
                    <a:lnTo>
                      <a:pt x="60" y="104"/>
                    </a:lnTo>
                    <a:lnTo>
                      <a:pt x="48" y="102"/>
                    </a:lnTo>
                    <a:lnTo>
                      <a:pt x="48" y="106"/>
                    </a:lnTo>
                    <a:lnTo>
                      <a:pt x="51" y="102"/>
                    </a:lnTo>
                    <a:lnTo>
                      <a:pt x="54" y="102"/>
                    </a:lnTo>
                    <a:lnTo>
                      <a:pt x="45" y="95"/>
                    </a:lnTo>
                    <a:lnTo>
                      <a:pt x="33" y="85"/>
                    </a:lnTo>
                    <a:lnTo>
                      <a:pt x="30" y="89"/>
                    </a:lnTo>
                    <a:lnTo>
                      <a:pt x="36" y="87"/>
                    </a:lnTo>
                    <a:lnTo>
                      <a:pt x="27" y="75"/>
                    </a:lnTo>
                    <a:lnTo>
                      <a:pt x="21" y="58"/>
                    </a:lnTo>
                    <a:lnTo>
                      <a:pt x="15" y="3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3" y="41"/>
                    </a:lnTo>
                    <a:lnTo>
                      <a:pt x="9" y="60"/>
                    </a:lnTo>
                    <a:lnTo>
                      <a:pt x="15" y="77"/>
                    </a:lnTo>
                    <a:lnTo>
                      <a:pt x="24" y="89"/>
                    </a:lnTo>
                    <a:lnTo>
                      <a:pt x="24" y="91"/>
                    </a:lnTo>
                    <a:lnTo>
                      <a:pt x="36" y="102"/>
                    </a:lnTo>
                    <a:lnTo>
                      <a:pt x="45" y="108"/>
                    </a:lnTo>
                    <a:lnTo>
                      <a:pt x="48" y="110"/>
                    </a:lnTo>
                    <a:lnTo>
                      <a:pt x="51" y="110"/>
                    </a:lnTo>
                    <a:lnTo>
                      <a:pt x="60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278" name="Group 59"/>
            <p:cNvGrpSpPr>
              <a:grpSpLocks noChangeAspect="1"/>
            </p:cNvGrpSpPr>
            <p:nvPr/>
          </p:nvGrpSpPr>
          <p:grpSpPr bwMode="auto">
            <a:xfrm>
              <a:off x="5181645" y="2063371"/>
              <a:ext cx="81414" cy="314142"/>
              <a:chOff x="3351" y="2792"/>
              <a:chExt cx="57" cy="220"/>
            </a:xfrm>
          </p:grpSpPr>
          <p:sp>
            <p:nvSpPr>
              <p:cNvPr id="253" name="Freeform 60"/>
              <p:cNvSpPr>
                <a:spLocks noChangeAspect="1"/>
              </p:cNvSpPr>
              <p:nvPr/>
            </p:nvSpPr>
            <p:spPr bwMode="auto">
              <a:xfrm>
                <a:off x="3351" y="2792"/>
                <a:ext cx="57" cy="112"/>
              </a:xfrm>
              <a:custGeom>
                <a:avLst/>
                <a:gdLst>
                  <a:gd name="T0" fmla="*/ 57 w 57"/>
                  <a:gd name="T1" fmla="*/ 8 h 112"/>
                  <a:gd name="T2" fmla="*/ 57 w 57"/>
                  <a:gd name="T3" fmla="*/ 0 h 112"/>
                  <a:gd name="T4" fmla="*/ 45 w 57"/>
                  <a:gd name="T5" fmla="*/ 2 h 112"/>
                  <a:gd name="T6" fmla="*/ 42 w 57"/>
                  <a:gd name="T7" fmla="*/ 4 h 112"/>
                  <a:gd name="T8" fmla="*/ 33 w 57"/>
                  <a:gd name="T9" fmla="*/ 10 h 112"/>
                  <a:gd name="T10" fmla="*/ 24 w 57"/>
                  <a:gd name="T11" fmla="*/ 20 h 112"/>
                  <a:gd name="T12" fmla="*/ 24 w 57"/>
                  <a:gd name="T13" fmla="*/ 22 h 112"/>
                  <a:gd name="T14" fmla="*/ 18 w 57"/>
                  <a:gd name="T15" fmla="*/ 35 h 112"/>
                  <a:gd name="T16" fmla="*/ 9 w 57"/>
                  <a:gd name="T17" fmla="*/ 52 h 112"/>
                  <a:gd name="T18" fmla="*/ 6 w 57"/>
                  <a:gd name="T19" fmla="*/ 70 h 112"/>
                  <a:gd name="T20" fmla="*/ 0 w 57"/>
                  <a:gd name="T21" fmla="*/ 112 h 112"/>
                  <a:gd name="T22" fmla="*/ 12 w 57"/>
                  <a:gd name="T23" fmla="*/ 112 h 112"/>
                  <a:gd name="T24" fmla="*/ 18 w 57"/>
                  <a:gd name="T25" fmla="*/ 72 h 112"/>
                  <a:gd name="T26" fmla="*/ 21 w 57"/>
                  <a:gd name="T27" fmla="*/ 54 h 112"/>
                  <a:gd name="T28" fmla="*/ 30 w 57"/>
                  <a:gd name="T29" fmla="*/ 37 h 112"/>
                  <a:gd name="T30" fmla="*/ 36 w 57"/>
                  <a:gd name="T31" fmla="*/ 25 h 112"/>
                  <a:gd name="T32" fmla="*/ 30 w 57"/>
                  <a:gd name="T33" fmla="*/ 22 h 112"/>
                  <a:gd name="T34" fmla="*/ 33 w 57"/>
                  <a:gd name="T35" fmla="*/ 27 h 112"/>
                  <a:gd name="T36" fmla="*/ 42 w 57"/>
                  <a:gd name="T37" fmla="*/ 16 h 112"/>
                  <a:gd name="T38" fmla="*/ 51 w 57"/>
                  <a:gd name="T39" fmla="*/ 10 h 112"/>
                  <a:gd name="T40" fmla="*/ 48 w 57"/>
                  <a:gd name="T41" fmla="*/ 6 h 112"/>
                  <a:gd name="T42" fmla="*/ 48 w 57"/>
                  <a:gd name="T43" fmla="*/ 10 h 112"/>
                  <a:gd name="T44" fmla="*/ 57 w 57"/>
                  <a:gd name="T45" fmla="*/ 8 h 1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7"/>
                  <a:gd name="T70" fmla="*/ 0 h 112"/>
                  <a:gd name="T71" fmla="*/ 57 w 57"/>
                  <a:gd name="T72" fmla="*/ 112 h 11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7" h="112">
                    <a:moveTo>
                      <a:pt x="57" y="8"/>
                    </a:moveTo>
                    <a:lnTo>
                      <a:pt x="57" y="0"/>
                    </a:lnTo>
                    <a:lnTo>
                      <a:pt x="45" y="2"/>
                    </a:lnTo>
                    <a:lnTo>
                      <a:pt x="42" y="4"/>
                    </a:lnTo>
                    <a:lnTo>
                      <a:pt x="33" y="1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18" y="35"/>
                    </a:lnTo>
                    <a:lnTo>
                      <a:pt x="9" y="52"/>
                    </a:lnTo>
                    <a:lnTo>
                      <a:pt x="6" y="70"/>
                    </a:lnTo>
                    <a:lnTo>
                      <a:pt x="0" y="112"/>
                    </a:lnTo>
                    <a:lnTo>
                      <a:pt x="12" y="112"/>
                    </a:lnTo>
                    <a:lnTo>
                      <a:pt x="18" y="72"/>
                    </a:lnTo>
                    <a:lnTo>
                      <a:pt x="21" y="54"/>
                    </a:lnTo>
                    <a:lnTo>
                      <a:pt x="30" y="37"/>
                    </a:lnTo>
                    <a:lnTo>
                      <a:pt x="36" y="25"/>
                    </a:lnTo>
                    <a:lnTo>
                      <a:pt x="30" y="22"/>
                    </a:lnTo>
                    <a:lnTo>
                      <a:pt x="33" y="27"/>
                    </a:lnTo>
                    <a:lnTo>
                      <a:pt x="42" y="16"/>
                    </a:lnTo>
                    <a:lnTo>
                      <a:pt x="51" y="10"/>
                    </a:lnTo>
                    <a:lnTo>
                      <a:pt x="48" y="6"/>
                    </a:lnTo>
                    <a:lnTo>
                      <a:pt x="48" y="10"/>
                    </a:lnTo>
                    <a:lnTo>
                      <a:pt x="5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54" name="Freeform 61"/>
              <p:cNvSpPr>
                <a:spLocks noChangeAspect="1"/>
              </p:cNvSpPr>
              <p:nvPr/>
            </p:nvSpPr>
            <p:spPr bwMode="auto">
              <a:xfrm>
                <a:off x="3351" y="2900"/>
                <a:ext cx="57" cy="112"/>
              </a:xfrm>
              <a:custGeom>
                <a:avLst/>
                <a:gdLst>
                  <a:gd name="T0" fmla="*/ 57 w 57"/>
                  <a:gd name="T1" fmla="*/ 112 h 112"/>
                  <a:gd name="T2" fmla="*/ 57 w 57"/>
                  <a:gd name="T3" fmla="*/ 104 h 112"/>
                  <a:gd name="T4" fmla="*/ 45 w 57"/>
                  <a:gd name="T5" fmla="*/ 102 h 112"/>
                  <a:gd name="T6" fmla="*/ 48 w 57"/>
                  <a:gd name="T7" fmla="*/ 106 h 112"/>
                  <a:gd name="T8" fmla="*/ 48 w 57"/>
                  <a:gd name="T9" fmla="*/ 102 h 112"/>
                  <a:gd name="T10" fmla="*/ 51 w 57"/>
                  <a:gd name="T11" fmla="*/ 102 h 112"/>
                  <a:gd name="T12" fmla="*/ 42 w 57"/>
                  <a:gd name="T13" fmla="*/ 95 h 112"/>
                  <a:gd name="T14" fmla="*/ 33 w 57"/>
                  <a:gd name="T15" fmla="*/ 87 h 112"/>
                  <a:gd name="T16" fmla="*/ 30 w 57"/>
                  <a:gd name="T17" fmla="*/ 89 h 112"/>
                  <a:gd name="T18" fmla="*/ 36 w 57"/>
                  <a:gd name="T19" fmla="*/ 89 h 112"/>
                  <a:gd name="T20" fmla="*/ 30 w 57"/>
                  <a:gd name="T21" fmla="*/ 75 h 112"/>
                  <a:gd name="T22" fmla="*/ 21 w 57"/>
                  <a:gd name="T23" fmla="*/ 60 h 112"/>
                  <a:gd name="T24" fmla="*/ 18 w 57"/>
                  <a:gd name="T25" fmla="*/ 41 h 112"/>
                  <a:gd name="T26" fmla="*/ 12 w 57"/>
                  <a:gd name="T27" fmla="*/ 0 h 112"/>
                  <a:gd name="T28" fmla="*/ 0 w 57"/>
                  <a:gd name="T29" fmla="*/ 0 h 112"/>
                  <a:gd name="T30" fmla="*/ 6 w 57"/>
                  <a:gd name="T31" fmla="*/ 43 h 112"/>
                  <a:gd name="T32" fmla="*/ 9 w 57"/>
                  <a:gd name="T33" fmla="*/ 62 h 112"/>
                  <a:gd name="T34" fmla="*/ 18 w 57"/>
                  <a:gd name="T35" fmla="*/ 77 h 112"/>
                  <a:gd name="T36" fmla="*/ 24 w 57"/>
                  <a:gd name="T37" fmla="*/ 91 h 112"/>
                  <a:gd name="T38" fmla="*/ 24 w 57"/>
                  <a:gd name="T39" fmla="*/ 93 h 112"/>
                  <a:gd name="T40" fmla="*/ 33 w 57"/>
                  <a:gd name="T41" fmla="*/ 102 h 112"/>
                  <a:gd name="T42" fmla="*/ 42 w 57"/>
                  <a:gd name="T43" fmla="*/ 108 h 112"/>
                  <a:gd name="T44" fmla="*/ 45 w 57"/>
                  <a:gd name="T45" fmla="*/ 110 h 112"/>
                  <a:gd name="T46" fmla="*/ 48 w 57"/>
                  <a:gd name="T47" fmla="*/ 110 h 112"/>
                  <a:gd name="T48" fmla="*/ 57 w 57"/>
                  <a:gd name="T49" fmla="*/ 112 h 11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7"/>
                  <a:gd name="T76" fmla="*/ 0 h 112"/>
                  <a:gd name="T77" fmla="*/ 57 w 57"/>
                  <a:gd name="T78" fmla="*/ 112 h 11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7" h="112">
                    <a:moveTo>
                      <a:pt x="57" y="112"/>
                    </a:moveTo>
                    <a:lnTo>
                      <a:pt x="57" y="104"/>
                    </a:lnTo>
                    <a:lnTo>
                      <a:pt x="45" y="102"/>
                    </a:lnTo>
                    <a:lnTo>
                      <a:pt x="48" y="106"/>
                    </a:lnTo>
                    <a:lnTo>
                      <a:pt x="48" y="102"/>
                    </a:lnTo>
                    <a:lnTo>
                      <a:pt x="51" y="102"/>
                    </a:lnTo>
                    <a:lnTo>
                      <a:pt x="42" y="95"/>
                    </a:lnTo>
                    <a:lnTo>
                      <a:pt x="33" y="87"/>
                    </a:lnTo>
                    <a:lnTo>
                      <a:pt x="30" y="89"/>
                    </a:lnTo>
                    <a:lnTo>
                      <a:pt x="36" y="89"/>
                    </a:lnTo>
                    <a:lnTo>
                      <a:pt x="30" y="75"/>
                    </a:lnTo>
                    <a:lnTo>
                      <a:pt x="21" y="60"/>
                    </a:lnTo>
                    <a:lnTo>
                      <a:pt x="18" y="4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" y="43"/>
                    </a:lnTo>
                    <a:lnTo>
                      <a:pt x="9" y="62"/>
                    </a:lnTo>
                    <a:lnTo>
                      <a:pt x="18" y="77"/>
                    </a:lnTo>
                    <a:lnTo>
                      <a:pt x="24" y="91"/>
                    </a:lnTo>
                    <a:lnTo>
                      <a:pt x="24" y="93"/>
                    </a:lnTo>
                    <a:lnTo>
                      <a:pt x="33" y="102"/>
                    </a:lnTo>
                    <a:lnTo>
                      <a:pt x="42" y="108"/>
                    </a:lnTo>
                    <a:lnTo>
                      <a:pt x="45" y="110"/>
                    </a:lnTo>
                    <a:lnTo>
                      <a:pt x="48" y="110"/>
                    </a:lnTo>
                    <a:lnTo>
                      <a:pt x="5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61" name="Freeform 62"/>
            <p:cNvSpPr>
              <a:spLocks noChangeAspect="1"/>
            </p:cNvSpPr>
            <p:nvPr/>
          </p:nvSpPr>
          <p:spPr bwMode="auto">
            <a:xfrm>
              <a:off x="5348758" y="2059100"/>
              <a:ext cx="81414" cy="161355"/>
            </a:xfrm>
            <a:custGeom>
              <a:avLst/>
              <a:gdLst>
                <a:gd name="T0" fmla="*/ 2147483647 w 57"/>
                <a:gd name="T1" fmla="*/ 2147483647 h 113"/>
                <a:gd name="T2" fmla="*/ 2147483647 w 57"/>
                <a:gd name="T3" fmla="*/ 0 h 113"/>
                <a:gd name="T4" fmla="*/ 2147483647 w 57"/>
                <a:gd name="T5" fmla="*/ 2147483647 h 113"/>
                <a:gd name="T6" fmla="*/ 2147483647 w 57"/>
                <a:gd name="T7" fmla="*/ 2147483647 h 113"/>
                <a:gd name="T8" fmla="*/ 2147483647 w 57"/>
                <a:gd name="T9" fmla="*/ 2147483647 h 113"/>
                <a:gd name="T10" fmla="*/ 2147483647 w 57"/>
                <a:gd name="T11" fmla="*/ 2147483647 h 113"/>
                <a:gd name="T12" fmla="*/ 2147483647 w 57"/>
                <a:gd name="T13" fmla="*/ 2147483647 h 113"/>
                <a:gd name="T14" fmla="*/ 2147483647 w 57"/>
                <a:gd name="T15" fmla="*/ 2147483647 h 113"/>
                <a:gd name="T16" fmla="*/ 2147483647 w 57"/>
                <a:gd name="T17" fmla="*/ 2147483647 h 113"/>
                <a:gd name="T18" fmla="*/ 2147483647 w 57"/>
                <a:gd name="T19" fmla="*/ 2147483647 h 113"/>
                <a:gd name="T20" fmla="*/ 0 w 57"/>
                <a:gd name="T21" fmla="*/ 2147483647 h 113"/>
                <a:gd name="T22" fmla="*/ 2147483647 w 57"/>
                <a:gd name="T23" fmla="*/ 2147483647 h 113"/>
                <a:gd name="T24" fmla="*/ 2147483647 w 57"/>
                <a:gd name="T25" fmla="*/ 2147483647 h 113"/>
                <a:gd name="T26" fmla="*/ 2147483647 w 57"/>
                <a:gd name="T27" fmla="*/ 2147483647 h 113"/>
                <a:gd name="T28" fmla="*/ 2147483647 w 57"/>
                <a:gd name="T29" fmla="*/ 2147483647 h 113"/>
                <a:gd name="T30" fmla="*/ 2147483647 w 57"/>
                <a:gd name="T31" fmla="*/ 2147483647 h 113"/>
                <a:gd name="T32" fmla="*/ 2147483647 w 57"/>
                <a:gd name="T33" fmla="*/ 2147483647 h 113"/>
                <a:gd name="T34" fmla="*/ 2147483647 w 57"/>
                <a:gd name="T35" fmla="*/ 2147483647 h 113"/>
                <a:gd name="T36" fmla="*/ 2147483647 w 57"/>
                <a:gd name="T37" fmla="*/ 2147483647 h 113"/>
                <a:gd name="T38" fmla="*/ 2147483647 w 57"/>
                <a:gd name="T39" fmla="*/ 2147483647 h 113"/>
                <a:gd name="T40" fmla="*/ 2147483647 w 57"/>
                <a:gd name="T41" fmla="*/ 2147483647 h 113"/>
                <a:gd name="T42" fmla="*/ 2147483647 w 57"/>
                <a:gd name="T43" fmla="*/ 2147483647 h 113"/>
                <a:gd name="T44" fmla="*/ 2147483647 w 57"/>
                <a:gd name="T45" fmla="*/ 2147483647 h 11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7"/>
                <a:gd name="T70" fmla="*/ 0 h 113"/>
                <a:gd name="T71" fmla="*/ 57 w 57"/>
                <a:gd name="T72" fmla="*/ 113 h 11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7" h="113">
                  <a:moveTo>
                    <a:pt x="57" y="9"/>
                  </a:moveTo>
                  <a:lnTo>
                    <a:pt x="57" y="0"/>
                  </a:lnTo>
                  <a:lnTo>
                    <a:pt x="45" y="3"/>
                  </a:lnTo>
                  <a:lnTo>
                    <a:pt x="42" y="5"/>
                  </a:lnTo>
                  <a:lnTo>
                    <a:pt x="33" y="11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15" y="36"/>
                  </a:lnTo>
                  <a:lnTo>
                    <a:pt x="9" y="50"/>
                  </a:lnTo>
                  <a:lnTo>
                    <a:pt x="3" y="69"/>
                  </a:lnTo>
                  <a:lnTo>
                    <a:pt x="0" y="113"/>
                  </a:lnTo>
                  <a:lnTo>
                    <a:pt x="12" y="113"/>
                  </a:lnTo>
                  <a:lnTo>
                    <a:pt x="15" y="71"/>
                  </a:lnTo>
                  <a:lnTo>
                    <a:pt x="21" y="52"/>
                  </a:lnTo>
                  <a:lnTo>
                    <a:pt x="27" y="38"/>
                  </a:lnTo>
                  <a:lnTo>
                    <a:pt x="36" y="23"/>
                  </a:lnTo>
                  <a:lnTo>
                    <a:pt x="30" y="23"/>
                  </a:lnTo>
                  <a:lnTo>
                    <a:pt x="33" y="25"/>
                  </a:lnTo>
                  <a:lnTo>
                    <a:pt x="42" y="17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11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2" name="Freeform 63"/>
            <p:cNvSpPr>
              <a:spLocks noChangeAspect="1"/>
            </p:cNvSpPr>
            <p:nvPr/>
          </p:nvSpPr>
          <p:spPr bwMode="auto">
            <a:xfrm>
              <a:off x="5348758" y="2214744"/>
              <a:ext cx="81414" cy="159927"/>
            </a:xfrm>
            <a:custGeom>
              <a:avLst/>
              <a:gdLst>
                <a:gd name="T0" fmla="*/ 2147483647 w 57"/>
                <a:gd name="T1" fmla="*/ 2147483647 h 112"/>
                <a:gd name="T2" fmla="*/ 2147483647 w 57"/>
                <a:gd name="T3" fmla="*/ 2147483647 h 112"/>
                <a:gd name="T4" fmla="*/ 2147483647 w 57"/>
                <a:gd name="T5" fmla="*/ 2147483647 h 112"/>
                <a:gd name="T6" fmla="*/ 2147483647 w 57"/>
                <a:gd name="T7" fmla="*/ 2147483647 h 112"/>
                <a:gd name="T8" fmla="*/ 2147483647 w 57"/>
                <a:gd name="T9" fmla="*/ 2147483647 h 112"/>
                <a:gd name="T10" fmla="*/ 2147483647 w 57"/>
                <a:gd name="T11" fmla="*/ 2147483647 h 112"/>
                <a:gd name="T12" fmla="*/ 2147483647 w 57"/>
                <a:gd name="T13" fmla="*/ 2147483647 h 112"/>
                <a:gd name="T14" fmla="*/ 2147483647 w 57"/>
                <a:gd name="T15" fmla="*/ 2147483647 h 112"/>
                <a:gd name="T16" fmla="*/ 2147483647 w 57"/>
                <a:gd name="T17" fmla="*/ 2147483647 h 112"/>
                <a:gd name="T18" fmla="*/ 2147483647 w 57"/>
                <a:gd name="T19" fmla="*/ 2147483647 h 112"/>
                <a:gd name="T20" fmla="*/ 2147483647 w 57"/>
                <a:gd name="T21" fmla="*/ 2147483647 h 112"/>
                <a:gd name="T22" fmla="*/ 2147483647 w 57"/>
                <a:gd name="T23" fmla="*/ 2147483647 h 112"/>
                <a:gd name="T24" fmla="*/ 2147483647 w 57"/>
                <a:gd name="T25" fmla="*/ 2147483647 h 112"/>
                <a:gd name="T26" fmla="*/ 2147483647 w 57"/>
                <a:gd name="T27" fmla="*/ 0 h 112"/>
                <a:gd name="T28" fmla="*/ 0 w 57"/>
                <a:gd name="T29" fmla="*/ 0 h 112"/>
                <a:gd name="T30" fmla="*/ 2147483647 w 57"/>
                <a:gd name="T31" fmla="*/ 2147483647 h 112"/>
                <a:gd name="T32" fmla="*/ 2147483647 w 57"/>
                <a:gd name="T33" fmla="*/ 2147483647 h 112"/>
                <a:gd name="T34" fmla="*/ 2147483647 w 57"/>
                <a:gd name="T35" fmla="*/ 2147483647 h 112"/>
                <a:gd name="T36" fmla="*/ 2147483647 w 57"/>
                <a:gd name="T37" fmla="*/ 2147483647 h 112"/>
                <a:gd name="T38" fmla="*/ 2147483647 w 57"/>
                <a:gd name="T39" fmla="*/ 2147483647 h 112"/>
                <a:gd name="T40" fmla="*/ 2147483647 w 57"/>
                <a:gd name="T41" fmla="*/ 2147483647 h 112"/>
                <a:gd name="T42" fmla="*/ 2147483647 w 57"/>
                <a:gd name="T43" fmla="*/ 2147483647 h 112"/>
                <a:gd name="T44" fmla="*/ 2147483647 w 57"/>
                <a:gd name="T45" fmla="*/ 2147483647 h 112"/>
                <a:gd name="T46" fmla="*/ 2147483647 w 57"/>
                <a:gd name="T47" fmla="*/ 2147483647 h 112"/>
                <a:gd name="T48" fmla="*/ 2147483647 w 57"/>
                <a:gd name="T49" fmla="*/ 2147483647 h 1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112"/>
                <a:gd name="T77" fmla="*/ 57 w 57"/>
                <a:gd name="T78" fmla="*/ 112 h 11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112">
                  <a:moveTo>
                    <a:pt x="57" y="112"/>
                  </a:moveTo>
                  <a:lnTo>
                    <a:pt x="57" y="104"/>
                  </a:lnTo>
                  <a:lnTo>
                    <a:pt x="45" y="102"/>
                  </a:lnTo>
                  <a:lnTo>
                    <a:pt x="48" y="106"/>
                  </a:lnTo>
                  <a:lnTo>
                    <a:pt x="48" y="102"/>
                  </a:lnTo>
                  <a:lnTo>
                    <a:pt x="51" y="102"/>
                  </a:lnTo>
                  <a:lnTo>
                    <a:pt x="42" y="95"/>
                  </a:lnTo>
                  <a:lnTo>
                    <a:pt x="33" y="87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27" y="75"/>
                  </a:lnTo>
                  <a:lnTo>
                    <a:pt x="21" y="60"/>
                  </a:lnTo>
                  <a:lnTo>
                    <a:pt x="15" y="4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3" y="43"/>
                  </a:lnTo>
                  <a:lnTo>
                    <a:pt x="9" y="62"/>
                  </a:lnTo>
                  <a:lnTo>
                    <a:pt x="15" y="77"/>
                  </a:lnTo>
                  <a:lnTo>
                    <a:pt x="24" y="91"/>
                  </a:lnTo>
                  <a:lnTo>
                    <a:pt x="24" y="93"/>
                  </a:lnTo>
                  <a:lnTo>
                    <a:pt x="33" y="102"/>
                  </a:lnTo>
                  <a:lnTo>
                    <a:pt x="42" y="108"/>
                  </a:lnTo>
                  <a:lnTo>
                    <a:pt x="45" y="110"/>
                  </a:lnTo>
                  <a:lnTo>
                    <a:pt x="48" y="110"/>
                  </a:lnTo>
                  <a:lnTo>
                    <a:pt x="57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" name="Freeform 64"/>
            <p:cNvSpPr>
              <a:spLocks noChangeAspect="1"/>
            </p:cNvSpPr>
            <p:nvPr/>
          </p:nvSpPr>
          <p:spPr bwMode="auto">
            <a:xfrm>
              <a:off x="5513014" y="2063384"/>
              <a:ext cx="81414" cy="159927"/>
            </a:xfrm>
            <a:custGeom>
              <a:avLst/>
              <a:gdLst>
                <a:gd name="T0" fmla="*/ 2147483647 w 57"/>
                <a:gd name="T1" fmla="*/ 2147483647 h 112"/>
                <a:gd name="T2" fmla="*/ 2147483647 w 57"/>
                <a:gd name="T3" fmla="*/ 0 h 112"/>
                <a:gd name="T4" fmla="*/ 2147483647 w 57"/>
                <a:gd name="T5" fmla="*/ 2147483647 h 112"/>
                <a:gd name="T6" fmla="*/ 2147483647 w 57"/>
                <a:gd name="T7" fmla="*/ 2147483647 h 112"/>
                <a:gd name="T8" fmla="*/ 2147483647 w 57"/>
                <a:gd name="T9" fmla="*/ 2147483647 h 112"/>
                <a:gd name="T10" fmla="*/ 2147483647 w 57"/>
                <a:gd name="T11" fmla="*/ 2147483647 h 112"/>
                <a:gd name="T12" fmla="*/ 2147483647 w 57"/>
                <a:gd name="T13" fmla="*/ 2147483647 h 112"/>
                <a:gd name="T14" fmla="*/ 2147483647 w 57"/>
                <a:gd name="T15" fmla="*/ 2147483647 h 112"/>
                <a:gd name="T16" fmla="*/ 2147483647 w 57"/>
                <a:gd name="T17" fmla="*/ 2147483647 h 112"/>
                <a:gd name="T18" fmla="*/ 2147483647 w 57"/>
                <a:gd name="T19" fmla="*/ 2147483647 h 112"/>
                <a:gd name="T20" fmla="*/ 0 w 57"/>
                <a:gd name="T21" fmla="*/ 2147483647 h 112"/>
                <a:gd name="T22" fmla="*/ 2147483647 w 57"/>
                <a:gd name="T23" fmla="*/ 2147483647 h 112"/>
                <a:gd name="T24" fmla="*/ 2147483647 w 57"/>
                <a:gd name="T25" fmla="*/ 2147483647 h 112"/>
                <a:gd name="T26" fmla="*/ 2147483647 w 57"/>
                <a:gd name="T27" fmla="*/ 2147483647 h 112"/>
                <a:gd name="T28" fmla="*/ 2147483647 w 57"/>
                <a:gd name="T29" fmla="*/ 2147483647 h 112"/>
                <a:gd name="T30" fmla="*/ 2147483647 w 57"/>
                <a:gd name="T31" fmla="*/ 2147483647 h 112"/>
                <a:gd name="T32" fmla="*/ 2147483647 w 57"/>
                <a:gd name="T33" fmla="*/ 2147483647 h 112"/>
                <a:gd name="T34" fmla="*/ 2147483647 w 57"/>
                <a:gd name="T35" fmla="*/ 2147483647 h 112"/>
                <a:gd name="T36" fmla="*/ 2147483647 w 57"/>
                <a:gd name="T37" fmla="*/ 2147483647 h 112"/>
                <a:gd name="T38" fmla="*/ 2147483647 w 57"/>
                <a:gd name="T39" fmla="*/ 2147483647 h 112"/>
                <a:gd name="T40" fmla="*/ 2147483647 w 57"/>
                <a:gd name="T41" fmla="*/ 2147483647 h 112"/>
                <a:gd name="T42" fmla="*/ 2147483647 w 57"/>
                <a:gd name="T43" fmla="*/ 2147483647 h 112"/>
                <a:gd name="T44" fmla="*/ 2147483647 w 57"/>
                <a:gd name="T45" fmla="*/ 2147483647 h 1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7"/>
                <a:gd name="T70" fmla="*/ 0 h 112"/>
                <a:gd name="T71" fmla="*/ 57 w 57"/>
                <a:gd name="T72" fmla="*/ 112 h 1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7" h="112">
                  <a:moveTo>
                    <a:pt x="57" y="8"/>
                  </a:moveTo>
                  <a:lnTo>
                    <a:pt x="57" y="0"/>
                  </a:lnTo>
                  <a:lnTo>
                    <a:pt x="45" y="2"/>
                  </a:lnTo>
                  <a:lnTo>
                    <a:pt x="42" y="4"/>
                  </a:lnTo>
                  <a:lnTo>
                    <a:pt x="33" y="10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15" y="35"/>
                  </a:lnTo>
                  <a:lnTo>
                    <a:pt x="9" y="49"/>
                  </a:lnTo>
                  <a:lnTo>
                    <a:pt x="3" y="68"/>
                  </a:lnTo>
                  <a:lnTo>
                    <a:pt x="0" y="112"/>
                  </a:lnTo>
                  <a:lnTo>
                    <a:pt x="12" y="112"/>
                  </a:lnTo>
                  <a:lnTo>
                    <a:pt x="15" y="70"/>
                  </a:lnTo>
                  <a:lnTo>
                    <a:pt x="21" y="52"/>
                  </a:lnTo>
                  <a:lnTo>
                    <a:pt x="27" y="37"/>
                  </a:lnTo>
                  <a:lnTo>
                    <a:pt x="36" y="22"/>
                  </a:lnTo>
                  <a:lnTo>
                    <a:pt x="30" y="22"/>
                  </a:lnTo>
                  <a:lnTo>
                    <a:pt x="33" y="25"/>
                  </a:lnTo>
                  <a:lnTo>
                    <a:pt x="42" y="16"/>
                  </a:lnTo>
                  <a:lnTo>
                    <a:pt x="51" y="10"/>
                  </a:lnTo>
                  <a:lnTo>
                    <a:pt x="48" y="6"/>
                  </a:lnTo>
                  <a:lnTo>
                    <a:pt x="48" y="10"/>
                  </a:lnTo>
                  <a:lnTo>
                    <a:pt x="5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4" name="Freeform 65"/>
            <p:cNvSpPr>
              <a:spLocks noChangeAspect="1"/>
            </p:cNvSpPr>
            <p:nvPr/>
          </p:nvSpPr>
          <p:spPr bwMode="auto">
            <a:xfrm>
              <a:off x="5513014" y="2217600"/>
              <a:ext cx="81414" cy="159927"/>
            </a:xfrm>
            <a:custGeom>
              <a:avLst/>
              <a:gdLst>
                <a:gd name="T0" fmla="*/ 2147483647 w 57"/>
                <a:gd name="T1" fmla="*/ 2147483647 h 112"/>
                <a:gd name="T2" fmla="*/ 2147483647 w 57"/>
                <a:gd name="T3" fmla="*/ 2147483647 h 112"/>
                <a:gd name="T4" fmla="*/ 2147483647 w 57"/>
                <a:gd name="T5" fmla="*/ 2147483647 h 112"/>
                <a:gd name="T6" fmla="*/ 2147483647 w 57"/>
                <a:gd name="T7" fmla="*/ 2147483647 h 112"/>
                <a:gd name="T8" fmla="*/ 2147483647 w 57"/>
                <a:gd name="T9" fmla="*/ 2147483647 h 112"/>
                <a:gd name="T10" fmla="*/ 2147483647 w 57"/>
                <a:gd name="T11" fmla="*/ 2147483647 h 112"/>
                <a:gd name="T12" fmla="*/ 2147483647 w 57"/>
                <a:gd name="T13" fmla="*/ 2147483647 h 112"/>
                <a:gd name="T14" fmla="*/ 2147483647 w 57"/>
                <a:gd name="T15" fmla="*/ 2147483647 h 112"/>
                <a:gd name="T16" fmla="*/ 2147483647 w 57"/>
                <a:gd name="T17" fmla="*/ 2147483647 h 112"/>
                <a:gd name="T18" fmla="*/ 2147483647 w 57"/>
                <a:gd name="T19" fmla="*/ 2147483647 h 112"/>
                <a:gd name="T20" fmla="*/ 2147483647 w 57"/>
                <a:gd name="T21" fmla="*/ 2147483647 h 112"/>
                <a:gd name="T22" fmla="*/ 2147483647 w 57"/>
                <a:gd name="T23" fmla="*/ 2147483647 h 112"/>
                <a:gd name="T24" fmla="*/ 2147483647 w 57"/>
                <a:gd name="T25" fmla="*/ 2147483647 h 112"/>
                <a:gd name="T26" fmla="*/ 2147483647 w 57"/>
                <a:gd name="T27" fmla="*/ 0 h 112"/>
                <a:gd name="T28" fmla="*/ 0 w 57"/>
                <a:gd name="T29" fmla="*/ 0 h 112"/>
                <a:gd name="T30" fmla="*/ 2147483647 w 57"/>
                <a:gd name="T31" fmla="*/ 2147483647 h 112"/>
                <a:gd name="T32" fmla="*/ 2147483647 w 57"/>
                <a:gd name="T33" fmla="*/ 2147483647 h 112"/>
                <a:gd name="T34" fmla="*/ 2147483647 w 57"/>
                <a:gd name="T35" fmla="*/ 2147483647 h 112"/>
                <a:gd name="T36" fmla="*/ 2147483647 w 57"/>
                <a:gd name="T37" fmla="*/ 2147483647 h 112"/>
                <a:gd name="T38" fmla="*/ 2147483647 w 57"/>
                <a:gd name="T39" fmla="*/ 2147483647 h 112"/>
                <a:gd name="T40" fmla="*/ 2147483647 w 57"/>
                <a:gd name="T41" fmla="*/ 2147483647 h 112"/>
                <a:gd name="T42" fmla="*/ 2147483647 w 57"/>
                <a:gd name="T43" fmla="*/ 2147483647 h 112"/>
                <a:gd name="T44" fmla="*/ 2147483647 w 57"/>
                <a:gd name="T45" fmla="*/ 2147483647 h 112"/>
                <a:gd name="T46" fmla="*/ 2147483647 w 57"/>
                <a:gd name="T47" fmla="*/ 2147483647 h 112"/>
                <a:gd name="T48" fmla="*/ 2147483647 w 57"/>
                <a:gd name="T49" fmla="*/ 2147483647 h 1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112"/>
                <a:gd name="T77" fmla="*/ 57 w 57"/>
                <a:gd name="T78" fmla="*/ 112 h 11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112">
                  <a:moveTo>
                    <a:pt x="57" y="112"/>
                  </a:moveTo>
                  <a:lnTo>
                    <a:pt x="57" y="104"/>
                  </a:lnTo>
                  <a:lnTo>
                    <a:pt x="45" y="102"/>
                  </a:lnTo>
                  <a:lnTo>
                    <a:pt x="48" y="106"/>
                  </a:lnTo>
                  <a:lnTo>
                    <a:pt x="48" y="102"/>
                  </a:lnTo>
                  <a:lnTo>
                    <a:pt x="51" y="102"/>
                  </a:lnTo>
                  <a:lnTo>
                    <a:pt x="42" y="95"/>
                  </a:lnTo>
                  <a:lnTo>
                    <a:pt x="33" y="85"/>
                  </a:lnTo>
                  <a:lnTo>
                    <a:pt x="30" y="89"/>
                  </a:lnTo>
                  <a:lnTo>
                    <a:pt x="36" y="87"/>
                  </a:lnTo>
                  <a:lnTo>
                    <a:pt x="27" y="75"/>
                  </a:lnTo>
                  <a:lnTo>
                    <a:pt x="21" y="58"/>
                  </a:lnTo>
                  <a:lnTo>
                    <a:pt x="15" y="3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3" y="41"/>
                  </a:lnTo>
                  <a:lnTo>
                    <a:pt x="9" y="60"/>
                  </a:lnTo>
                  <a:lnTo>
                    <a:pt x="15" y="77"/>
                  </a:lnTo>
                  <a:lnTo>
                    <a:pt x="24" y="89"/>
                  </a:lnTo>
                  <a:lnTo>
                    <a:pt x="24" y="91"/>
                  </a:lnTo>
                  <a:lnTo>
                    <a:pt x="33" y="102"/>
                  </a:lnTo>
                  <a:lnTo>
                    <a:pt x="42" y="108"/>
                  </a:lnTo>
                  <a:lnTo>
                    <a:pt x="45" y="110"/>
                  </a:lnTo>
                  <a:lnTo>
                    <a:pt x="48" y="110"/>
                  </a:lnTo>
                  <a:lnTo>
                    <a:pt x="57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5" name="Freeform 66"/>
            <p:cNvSpPr>
              <a:spLocks noChangeAspect="1"/>
            </p:cNvSpPr>
            <p:nvPr/>
          </p:nvSpPr>
          <p:spPr bwMode="auto">
            <a:xfrm>
              <a:off x="5581574" y="2063384"/>
              <a:ext cx="81414" cy="159927"/>
            </a:xfrm>
            <a:custGeom>
              <a:avLst/>
              <a:gdLst>
                <a:gd name="T0" fmla="*/ 2147483647 w 57"/>
                <a:gd name="T1" fmla="*/ 2147483647 h 112"/>
                <a:gd name="T2" fmla="*/ 2147483647 w 57"/>
                <a:gd name="T3" fmla="*/ 0 h 112"/>
                <a:gd name="T4" fmla="*/ 2147483647 w 57"/>
                <a:gd name="T5" fmla="*/ 2147483647 h 112"/>
                <a:gd name="T6" fmla="*/ 2147483647 w 57"/>
                <a:gd name="T7" fmla="*/ 2147483647 h 112"/>
                <a:gd name="T8" fmla="*/ 2147483647 w 57"/>
                <a:gd name="T9" fmla="*/ 2147483647 h 112"/>
                <a:gd name="T10" fmla="*/ 2147483647 w 57"/>
                <a:gd name="T11" fmla="*/ 2147483647 h 112"/>
                <a:gd name="T12" fmla="*/ 2147483647 w 57"/>
                <a:gd name="T13" fmla="*/ 2147483647 h 112"/>
                <a:gd name="T14" fmla="*/ 2147483647 w 57"/>
                <a:gd name="T15" fmla="*/ 2147483647 h 112"/>
                <a:gd name="T16" fmla="*/ 2147483647 w 57"/>
                <a:gd name="T17" fmla="*/ 2147483647 h 112"/>
                <a:gd name="T18" fmla="*/ 2147483647 w 57"/>
                <a:gd name="T19" fmla="*/ 2147483647 h 112"/>
                <a:gd name="T20" fmla="*/ 0 w 57"/>
                <a:gd name="T21" fmla="*/ 2147483647 h 112"/>
                <a:gd name="T22" fmla="*/ 2147483647 w 57"/>
                <a:gd name="T23" fmla="*/ 2147483647 h 112"/>
                <a:gd name="T24" fmla="*/ 2147483647 w 57"/>
                <a:gd name="T25" fmla="*/ 2147483647 h 112"/>
                <a:gd name="T26" fmla="*/ 2147483647 w 57"/>
                <a:gd name="T27" fmla="*/ 2147483647 h 112"/>
                <a:gd name="T28" fmla="*/ 2147483647 w 57"/>
                <a:gd name="T29" fmla="*/ 2147483647 h 112"/>
                <a:gd name="T30" fmla="*/ 2147483647 w 57"/>
                <a:gd name="T31" fmla="*/ 2147483647 h 112"/>
                <a:gd name="T32" fmla="*/ 2147483647 w 57"/>
                <a:gd name="T33" fmla="*/ 2147483647 h 112"/>
                <a:gd name="T34" fmla="*/ 2147483647 w 57"/>
                <a:gd name="T35" fmla="*/ 2147483647 h 112"/>
                <a:gd name="T36" fmla="*/ 2147483647 w 57"/>
                <a:gd name="T37" fmla="*/ 2147483647 h 112"/>
                <a:gd name="T38" fmla="*/ 2147483647 w 57"/>
                <a:gd name="T39" fmla="*/ 2147483647 h 112"/>
                <a:gd name="T40" fmla="*/ 2147483647 w 57"/>
                <a:gd name="T41" fmla="*/ 2147483647 h 112"/>
                <a:gd name="T42" fmla="*/ 2147483647 w 57"/>
                <a:gd name="T43" fmla="*/ 2147483647 h 112"/>
                <a:gd name="T44" fmla="*/ 2147483647 w 57"/>
                <a:gd name="T45" fmla="*/ 2147483647 h 1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7"/>
                <a:gd name="T70" fmla="*/ 0 h 112"/>
                <a:gd name="T71" fmla="*/ 57 w 57"/>
                <a:gd name="T72" fmla="*/ 112 h 1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7" h="112">
                  <a:moveTo>
                    <a:pt x="57" y="8"/>
                  </a:moveTo>
                  <a:lnTo>
                    <a:pt x="57" y="0"/>
                  </a:lnTo>
                  <a:lnTo>
                    <a:pt x="45" y="2"/>
                  </a:lnTo>
                  <a:lnTo>
                    <a:pt x="42" y="4"/>
                  </a:lnTo>
                  <a:lnTo>
                    <a:pt x="33" y="10"/>
                  </a:lnTo>
                  <a:lnTo>
                    <a:pt x="24" y="20"/>
                  </a:lnTo>
                  <a:lnTo>
                    <a:pt x="24" y="22"/>
                  </a:lnTo>
                  <a:lnTo>
                    <a:pt x="15" y="35"/>
                  </a:lnTo>
                  <a:lnTo>
                    <a:pt x="9" y="52"/>
                  </a:lnTo>
                  <a:lnTo>
                    <a:pt x="3" y="70"/>
                  </a:lnTo>
                  <a:lnTo>
                    <a:pt x="0" y="112"/>
                  </a:lnTo>
                  <a:lnTo>
                    <a:pt x="12" y="112"/>
                  </a:lnTo>
                  <a:lnTo>
                    <a:pt x="15" y="72"/>
                  </a:lnTo>
                  <a:lnTo>
                    <a:pt x="21" y="54"/>
                  </a:lnTo>
                  <a:lnTo>
                    <a:pt x="27" y="37"/>
                  </a:lnTo>
                  <a:lnTo>
                    <a:pt x="36" y="25"/>
                  </a:lnTo>
                  <a:lnTo>
                    <a:pt x="30" y="22"/>
                  </a:lnTo>
                  <a:lnTo>
                    <a:pt x="33" y="27"/>
                  </a:lnTo>
                  <a:lnTo>
                    <a:pt x="42" y="16"/>
                  </a:lnTo>
                  <a:lnTo>
                    <a:pt x="51" y="10"/>
                  </a:lnTo>
                  <a:lnTo>
                    <a:pt x="48" y="6"/>
                  </a:lnTo>
                  <a:lnTo>
                    <a:pt x="48" y="10"/>
                  </a:lnTo>
                  <a:lnTo>
                    <a:pt x="5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6" name="Freeform 67"/>
            <p:cNvSpPr>
              <a:spLocks noChangeAspect="1"/>
            </p:cNvSpPr>
            <p:nvPr/>
          </p:nvSpPr>
          <p:spPr bwMode="auto">
            <a:xfrm>
              <a:off x="5581574" y="2217600"/>
              <a:ext cx="81414" cy="159927"/>
            </a:xfrm>
            <a:custGeom>
              <a:avLst/>
              <a:gdLst>
                <a:gd name="T0" fmla="*/ 2147483647 w 57"/>
                <a:gd name="T1" fmla="*/ 2147483647 h 112"/>
                <a:gd name="T2" fmla="*/ 2147483647 w 57"/>
                <a:gd name="T3" fmla="*/ 2147483647 h 112"/>
                <a:gd name="T4" fmla="*/ 2147483647 w 57"/>
                <a:gd name="T5" fmla="*/ 2147483647 h 112"/>
                <a:gd name="T6" fmla="*/ 2147483647 w 57"/>
                <a:gd name="T7" fmla="*/ 2147483647 h 112"/>
                <a:gd name="T8" fmla="*/ 2147483647 w 57"/>
                <a:gd name="T9" fmla="*/ 2147483647 h 112"/>
                <a:gd name="T10" fmla="*/ 2147483647 w 57"/>
                <a:gd name="T11" fmla="*/ 2147483647 h 112"/>
                <a:gd name="T12" fmla="*/ 2147483647 w 57"/>
                <a:gd name="T13" fmla="*/ 2147483647 h 112"/>
                <a:gd name="T14" fmla="*/ 2147483647 w 57"/>
                <a:gd name="T15" fmla="*/ 2147483647 h 112"/>
                <a:gd name="T16" fmla="*/ 2147483647 w 57"/>
                <a:gd name="T17" fmla="*/ 2147483647 h 112"/>
                <a:gd name="T18" fmla="*/ 2147483647 w 57"/>
                <a:gd name="T19" fmla="*/ 2147483647 h 112"/>
                <a:gd name="T20" fmla="*/ 2147483647 w 57"/>
                <a:gd name="T21" fmla="*/ 2147483647 h 112"/>
                <a:gd name="T22" fmla="*/ 2147483647 w 57"/>
                <a:gd name="T23" fmla="*/ 2147483647 h 112"/>
                <a:gd name="T24" fmla="*/ 2147483647 w 57"/>
                <a:gd name="T25" fmla="*/ 2147483647 h 112"/>
                <a:gd name="T26" fmla="*/ 2147483647 w 57"/>
                <a:gd name="T27" fmla="*/ 0 h 112"/>
                <a:gd name="T28" fmla="*/ 0 w 57"/>
                <a:gd name="T29" fmla="*/ 0 h 112"/>
                <a:gd name="T30" fmla="*/ 2147483647 w 57"/>
                <a:gd name="T31" fmla="*/ 2147483647 h 112"/>
                <a:gd name="T32" fmla="*/ 2147483647 w 57"/>
                <a:gd name="T33" fmla="*/ 2147483647 h 112"/>
                <a:gd name="T34" fmla="*/ 2147483647 w 57"/>
                <a:gd name="T35" fmla="*/ 2147483647 h 112"/>
                <a:gd name="T36" fmla="*/ 2147483647 w 57"/>
                <a:gd name="T37" fmla="*/ 2147483647 h 112"/>
                <a:gd name="T38" fmla="*/ 2147483647 w 57"/>
                <a:gd name="T39" fmla="*/ 2147483647 h 112"/>
                <a:gd name="T40" fmla="*/ 2147483647 w 57"/>
                <a:gd name="T41" fmla="*/ 2147483647 h 112"/>
                <a:gd name="T42" fmla="*/ 2147483647 w 57"/>
                <a:gd name="T43" fmla="*/ 2147483647 h 112"/>
                <a:gd name="T44" fmla="*/ 2147483647 w 57"/>
                <a:gd name="T45" fmla="*/ 2147483647 h 112"/>
                <a:gd name="T46" fmla="*/ 2147483647 w 57"/>
                <a:gd name="T47" fmla="*/ 2147483647 h 112"/>
                <a:gd name="T48" fmla="*/ 2147483647 w 57"/>
                <a:gd name="T49" fmla="*/ 2147483647 h 1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112"/>
                <a:gd name="T77" fmla="*/ 57 w 57"/>
                <a:gd name="T78" fmla="*/ 112 h 11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112">
                  <a:moveTo>
                    <a:pt x="57" y="112"/>
                  </a:moveTo>
                  <a:lnTo>
                    <a:pt x="57" y="104"/>
                  </a:lnTo>
                  <a:lnTo>
                    <a:pt x="45" y="102"/>
                  </a:lnTo>
                  <a:lnTo>
                    <a:pt x="48" y="106"/>
                  </a:lnTo>
                  <a:lnTo>
                    <a:pt x="48" y="102"/>
                  </a:lnTo>
                  <a:lnTo>
                    <a:pt x="51" y="102"/>
                  </a:lnTo>
                  <a:lnTo>
                    <a:pt x="42" y="95"/>
                  </a:lnTo>
                  <a:lnTo>
                    <a:pt x="33" y="87"/>
                  </a:lnTo>
                  <a:lnTo>
                    <a:pt x="30" y="89"/>
                  </a:lnTo>
                  <a:lnTo>
                    <a:pt x="36" y="89"/>
                  </a:lnTo>
                  <a:lnTo>
                    <a:pt x="27" y="75"/>
                  </a:lnTo>
                  <a:lnTo>
                    <a:pt x="21" y="60"/>
                  </a:lnTo>
                  <a:lnTo>
                    <a:pt x="15" y="41"/>
                  </a:lnTo>
                  <a:lnTo>
                    <a:pt x="12" y="0"/>
                  </a:lnTo>
                  <a:lnTo>
                    <a:pt x="0" y="0"/>
                  </a:lnTo>
                  <a:lnTo>
                    <a:pt x="3" y="43"/>
                  </a:lnTo>
                  <a:lnTo>
                    <a:pt x="9" y="62"/>
                  </a:lnTo>
                  <a:lnTo>
                    <a:pt x="15" y="77"/>
                  </a:lnTo>
                  <a:lnTo>
                    <a:pt x="24" y="91"/>
                  </a:lnTo>
                  <a:lnTo>
                    <a:pt x="24" y="93"/>
                  </a:lnTo>
                  <a:lnTo>
                    <a:pt x="33" y="102"/>
                  </a:lnTo>
                  <a:lnTo>
                    <a:pt x="42" y="108"/>
                  </a:lnTo>
                  <a:lnTo>
                    <a:pt x="45" y="110"/>
                  </a:lnTo>
                  <a:lnTo>
                    <a:pt x="48" y="110"/>
                  </a:lnTo>
                  <a:lnTo>
                    <a:pt x="57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283" name="Group 68"/>
            <p:cNvGrpSpPr>
              <a:grpSpLocks noChangeAspect="1"/>
            </p:cNvGrpSpPr>
            <p:nvPr/>
          </p:nvGrpSpPr>
          <p:grpSpPr bwMode="auto">
            <a:xfrm>
              <a:off x="5667273" y="2059100"/>
              <a:ext cx="87127" cy="167067"/>
              <a:chOff x="3691" y="2789"/>
              <a:chExt cx="61" cy="117"/>
            </a:xfrm>
          </p:grpSpPr>
          <p:sp>
            <p:nvSpPr>
              <p:cNvPr id="251" name="Freeform 69"/>
              <p:cNvSpPr>
                <a:spLocks noChangeAspect="1"/>
              </p:cNvSpPr>
              <p:nvPr/>
            </p:nvSpPr>
            <p:spPr bwMode="auto">
              <a:xfrm>
                <a:off x="3691" y="2796"/>
                <a:ext cx="51" cy="110"/>
              </a:xfrm>
              <a:custGeom>
                <a:avLst/>
                <a:gdLst>
                  <a:gd name="T0" fmla="*/ 0 w 51"/>
                  <a:gd name="T1" fmla="*/ 0 h 110"/>
                  <a:gd name="T2" fmla="*/ 9 w 51"/>
                  <a:gd name="T3" fmla="*/ 2 h 110"/>
                  <a:gd name="T4" fmla="*/ 18 w 51"/>
                  <a:gd name="T5" fmla="*/ 8 h 110"/>
                  <a:gd name="T6" fmla="*/ 27 w 51"/>
                  <a:gd name="T7" fmla="*/ 18 h 110"/>
                  <a:gd name="T8" fmla="*/ 36 w 51"/>
                  <a:gd name="T9" fmla="*/ 33 h 110"/>
                  <a:gd name="T10" fmla="*/ 42 w 51"/>
                  <a:gd name="T11" fmla="*/ 48 h 110"/>
                  <a:gd name="T12" fmla="*/ 48 w 51"/>
                  <a:gd name="T13" fmla="*/ 66 h 110"/>
                  <a:gd name="T14" fmla="*/ 51 w 51"/>
                  <a:gd name="T15" fmla="*/ 108 h 110"/>
                  <a:gd name="T16" fmla="*/ 0 w 51"/>
                  <a:gd name="T17" fmla="*/ 110 h 110"/>
                  <a:gd name="T18" fmla="*/ 0 w 51"/>
                  <a:gd name="T19" fmla="*/ 0 h 1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110"/>
                  <a:gd name="T32" fmla="*/ 51 w 51"/>
                  <a:gd name="T33" fmla="*/ 110 h 1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110">
                    <a:moveTo>
                      <a:pt x="0" y="0"/>
                    </a:moveTo>
                    <a:lnTo>
                      <a:pt x="9" y="2"/>
                    </a:lnTo>
                    <a:lnTo>
                      <a:pt x="18" y="8"/>
                    </a:lnTo>
                    <a:lnTo>
                      <a:pt x="27" y="18"/>
                    </a:lnTo>
                    <a:lnTo>
                      <a:pt x="36" y="33"/>
                    </a:lnTo>
                    <a:lnTo>
                      <a:pt x="42" y="48"/>
                    </a:lnTo>
                    <a:lnTo>
                      <a:pt x="48" y="66"/>
                    </a:lnTo>
                    <a:lnTo>
                      <a:pt x="51" y="108"/>
                    </a:lnTo>
                    <a:lnTo>
                      <a:pt x="0" y="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52" name="Freeform 70"/>
              <p:cNvSpPr>
                <a:spLocks noChangeAspect="1"/>
              </p:cNvSpPr>
              <p:nvPr/>
            </p:nvSpPr>
            <p:spPr bwMode="auto">
              <a:xfrm>
                <a:off x="3691" y="2789"/>
                <a:ext cx="61" cy="115"/>
              </a:xfrm>
              <a:custGeom>
                <a:avLst/>
                <a:gdLst>
                  <a:gd name="T0" fmla="*/ 0 w 61"/>
                  <a:gd name="T1" fmla="*/ 0 h 115"/>
                  <a:gd name="T2" fmla="*/ 0 w 61"/>
                  <a:gd name="T3" fmla="*/ 13 h 115"/>
                  <a:gd name="T4" fmla="*/ 9 w 61"/>
                  <a:gd name="T5" fmla="*/ 15 h 115"/>
                  <a:gd name="T6" fmla="*/ 9 w 61"/>
                  <a:gd name="T7" fmla="*/ 9 h 115"/>
                  <a:gd name="T8" fmla="*/ 6 w 61"/>
                  <a:gd name="T9" fmla="*/ 15 h 115"/>
                  <a:gd name="T10" fmla="*/ 3 w 61"/>
                  <a:gd name="T11" fmla="*/ 13 h 115"/>
                  <a:gd name="T12" fmla="*/ 12 w 61"/>
                  <a:gd name="T13" fmla="*/ 19 h 115"/>
                  <a:gd name="T14" fmla="*/ 21 w 61"/>
                  <a:gd name="T15" fmla="*/ 30 h 115"/>
                  <a:gd name="T16" fmla="*/ 27 w 61"/>
                  <a:gd name="T17" fmla="*/ 25 h 115"/>
                  <a:gd name="T18" fmla="*/ 18 w 61"/>
                  <a:gd name="T19" fmla="*/ 28 h 115"/>
                  <a:gd name="T20" fmla="*/ 27 w 61"/>
                  <a:gd name="T21" fmla="*/ 40 h 115"/>
                  <a:gd name="T22" fmla="*/ 33 w 61"/>
                  <a:gd name="T23" fmla="*/ 57 h 115"/>
                  <a:gd name="T24" fmla="*/ 39 w 61"/>
                  <a:gd name="T25" fmla="*/ 75 h 115"/>
                  <a:gd name="T26" fmla="*/ 48 w 61"/>
                  <a:gd name="T27" fmla="*/ 73 h 115"/>
                  <a:gd name="T28" fmla="*/ 39 w 61"/>
                  <a:gd name="T29" fmla="*/ 73 h 115"/>
                  <a:gd name="T30" fmla="*/ 42 w 61"/>
                  <a:gd name="T31" fmla="*/ 115 h 115"/>
                  <a:gd name="T32" fmla="*/ 61 w 61"/>
                  <a:gd name="T33" fmla="*/ 115 h 115"/>
                  <a:gd name="T34" fmla="*/ 58 w 61"/>
                  <a:gd name="T35" fmla="*/ 75 h 115"/>
                  <a:gd name="T36" fmla="*/ 58 w 61"/>
                  <a:gd name="T37" fmla="*/ 73 h 115"/>
                  <a:gd name="T38" fmla="*/ 58 w 61"/>
                  <a:gd name="T39" fmla="*/ 73 h 115"/>
                  <a:gd name="T40" fmla="*/ 51 w 61"/>
                  <a:gd name="T41" fmla="*/ 55 h 115"/>
                  <a:gd name="T42" fmla="*/ 45 w 61"/>
                  <a:gd name="T43" fmla="*/ 38 h 115"/>
                  <a:gd name="T44" fmla="*/ 36 w 61"/>
                  <a:gd name="T45" fmla="*/ 25 h 115"/>
                  <a:gd name="T46" fmla="*/ 36 w 61"/>
                  <a:gd name="T47" fmla="*/ 23 h 115"/>
                  <a:gd name="T48" fmla="*/ 27 w 61"/>
                  <a:gd name="T49" fmla="*/ 13 h 115"/>
                  <a:gd name="T50" fmla="*/ 18 w 61"/>
                  <a:gd name="T51" fmla="*/ 7 h 115"/>
                  <a:gd name="T52" fmla="*/ 15 w 61"/>
                  <a:gd name="T53" fmla="*/ 5 h 115"/>
                  <a:gd name="T54" fmla="*/ 12 w 61"/>
                  <a:gd name="T55" fmla="*/ 3 h 115"/>
                  <a:gd name="T56" fmla="*/ 0 w 61"/>
                  <a:gd name="T57" fmla="*/ 0 h 11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1"/>
                  <a:gd name="T88" fmla="*/ 0 h 115"/>
                  <a:gd name="T89" fmla="*/ 61 w 61"/>
                  <a:gd name="T90" fmla="*/ 115 h 11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1" h="115">
                    <a:moveTo>
                      <a:pt x="0" y="0"/>
                    </a:moveTo>
                    <a:lnTo>
                      <a:pt x="0" y="13"/>
                    </a:lnTo>
                    <a:lnTo>
                      <a:pt x="9" y="15"/>
                    </a:lnTo>
                    <a:lnTo>
                      <a:pt x="9" y="9"/>
                    </a:lnTo>
                    <a:lnTo>
                      <a:pt x="6" y="15"/>
                    </a:lnTo>
                    <a:lnTo>
                      <a:pt x="3" y="13"/>
                    </a:lnTo>
                    <a:lnTo>
                      <a:pt x="12" y="19"/>
                    </a:lnTo>
                    <a:lnTo>
                      <a:pt x="21" y="30"/>
                    </a:lnTo>
                    <a:lnTo>
                      <a:pt x="27" y="25"/>
                    </a:lnTo>
                    <a:lnTo>
                      <a:pt x="18" y="28"/>
                    </a:lnTo>
                    <a:lnTo>
                      <a:pt x="27" y="40"/>
                    </a:lnTo>
                    <a:lnTo>
                      <a:pt x="33" y="57"/>
                    </a:lnTo>
                    <a:lnTo>
                      <a:pt x="39" y="75"/>
                    </a:lnTo>
                    <a:lnTo>
                      <a:pt x="48" y="73"/>
                    </a:lnTo>
                    <a:lnTo>
                      <a:pt x="39" y="73"/>
                    </a:lnTo>
                    <a:lnTo>
                      <a:pt x="42" y="115"/>
                    </a:lnTo>
                    <a:lnTo>
                      <a:pt x="61" y="115"/>
                    </a:lnTo>
                    <a:lnTo>
                      <a:pt x="58" y="75"/>
                    </a:lnTo>
                    <a:lnTo>
                      <a:pt x="58" y="73"/>
                    </a:lnTo>
                    <a:lnTo>
                      <a:pt x="51" y="55"/>
                    </a:lnTo>
                    <a:lnTo>
                      <a:pt x="45" y="38"/>
                    </a:lnTo>
                    <a:lnTo>
                      <a:pt x="36" y="25"/>
                    </a:lnTo>
                    <a:lnTo>
                      <a:pt x="36" y="23"/>
                    </a:lnTo>
                    <a:lnTo>
                      <a:pt x="27" y="13"/>
                    </a:lnTo>
                    <a:lnTo>
                      <a:pt x="18" y="7"/>
                    </a:lnTo>
                    <a:lnTo>
                      <a:pt x="15" y="5"/>
                    </a:lnTo>
                    <a:lnTo>
                      <a:pt x="1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284" name="Group 71"/>
            <p:cNvGrpSpPr>
              <a:grpSpLocks noChangeAspect="1"/>
            </p:cNvGrpSpPr>
            <p:nvPr/>
          </p:nvGrpSpPr>
          <p:grpSpPr bwMode="auto">
            <a:xfrm>
              <a:off x="5667273" y="2217600"/>
              <a:ext cx="87127" cy="162783"/>
              <a:chOff x="3691" y="2900"/>
              <a:chExt cx="61" cy="114"/>
            </a:xfrm>
          </p:grpSpPr>
          <p:sp>
            <p:nvSpPr>
              <p:cNvPr id="249" name="Freeform 72"/>
              <p:cNvSpPr>
                <a:spLocks noChangeAspect="1"/>
              </p:cNvSpPr>
              <p:nvPr/>
            </p:nvSpPr>
            <p:spPr bwMode="auto">
              <a:xfrm>
                <a:off x="3691" y="2900"/>
                <a:ext cx="51" cy="108"/>
              </a:xfrm>
              <a:custGeom>
                <a:avLst/>
                <a:gdLst>
                  <a:gd name="T0" fmla="*/ 0 w 51"/>
                  <a:gd name="T1" fmla="*/ 108 h 108"/>
                  <a:gd name="T2" fmla="*/ 9 w 51"/>
                  <a:gd name="T3" fmla="*/ 106 h 108"/>
                  <a:gd name="T4" fmla="*/ 18 w 51"/>
                  <a:gd name="T5" fmla="*/ 100 h 108"/>
                  <a:gd name="T6" fmla="*/ 27 w 51"/>
                  <a:gd name="T7" fmla="*/ 89 h 108"/>
                  <a:gd name="T8" fmla="*/ 36 w 51"/>
                  <a:gd name="T9" fmla="*/ 77 h 108"/>
                  <a:gd name="T10" fmla="*/ 42 w 51"/>
                  <a:gd name="T11" fmla="*/ 60 h 108"/>
                  <a:gd name="T12" fmla="*/ 48 w 51"/>
                  <a:gd name="T13" fmla="*/ 41 h 108"/>
                  <a:gd name="T14" fmla="*/ 51 w 51"/>
                  <a:gd name="T15" fmla="*/ 0 h 108"/>
                  <a:gd name="T16" fmla="*/ 0 w 51"/>
                  <a:gd name="T17" fmla="*/ 0 h 108"/>
                  <a:gd name="T18" fmla="*/ 0 w 51"/>
                  <a:gd name="T19" fmla="*/ 108 h 10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108"/>
                  <a:gd name="T32" fmla="*/ 51 w 51"/>
                  <a:gd name="T33" fmla="*/ 108 h 10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108">
                    <a:moveTo>
                      <a:pt x="0" y="108"/>
                    </a:moveTo>
                    <a:lnTo>
                      <a:pt x="9" y="106"/>
                    </a:lnTo>
                    <a:lnTo>
                      <a:pt x="18" y="100"/>
                    </a:lnTo>
                    <a:lnTo>
                      <a:pt x="27" y="89"/>
                    </a:lnTo>
                    <a:lnTo>
                      <a:pt x="36" y="77"/>
                    </a:lnTo>
                    <a:lnTo>
                      <a:pt x="42" y="60"/>
                    </a:lnTo>
                    <a:lnTo>
                      <a:pt x="48" y="41"/>
                    </a:lnTo>
                    <a:lnTo>
                      <a:pt x="51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50" name="Freeform 73"/>
              <p:cNvSpPr>
                <a:spLocks noChangeAspect="1"/>
              </p:cNvSpPr>
              <p:nvPr/>
            </p:nvSpPr>
            <p:spPr bwMode="auto">
              <a:xfrm>
                <a:off x="3691" y="2900"/>
                <a:ext cx="61" cy="114"/>
              </a:xfrm>
              <a:custGeom>
                <a:avLst/>
                <a:gdLst>
                  <a:gd name="T0" fmla="*/ 0 w 61"/>
                  <a:gd name="T1" fmla="*/ 102 h 114"/>
                  <a:gd name="T2" fmla="*/ 0 w 61"/>
                  <a:gd name="T3" fmla="*/ 114 h 114"/>
                  <a:gd name="T4" fmla="*/ 9 w 61"/>
                  <a:gd name="T5" fmla="*/ 112 h 114"/>
                  <a:gd name="T6" fmla="*/ 12 w 61"/>
                  <a:gd name="T7" fmla="*/ 112 h 114"/>
                  <a:gd name="T8" fmla="*/ 15 w 61"/>
                  <a:gd name="T9" fmla="*/ 110 h 114"/>
                  <a:gd name="T10" fmla="*/ 24 w 61"/>
                  <a:gd name="T11" fmla="*/ 104 h 114"/>
                  <a:gd name="T12" fmla="*/ 27 w 61"/>
                  <a:gd name="T13" fmla="*/ 102 h 114"/>
                  <a:gd name="T14" fmla="*/ 36 w 61"/>
                  <a:gd name="T15" fmla="*/ 93 h 114"/>
                  <a:gd name="T16" fmla="*/ 36 w 61"/>
                  <a:gd name="T17" fmla="*/ 91 h 114"/>
                  <a:gd name="T18" fmla="*/ 45 w 61"/>
                  <a:gd name="T19" fmla="*/ 77 h 114"/>
                  <a:gd name="T20" fmla="*/ 51 w 61"/>
                  <a:gd name="T21" fmla="*/ 62 h 114"/>
                  <a:gd name="T22" fmla="*/ 58 w 61"/>
                  <a:gd name="T23" fmla="*/ 43 h 114"/>
                  <a:gd name="T24" fmla="*/ 58 w 61"/>
                  <a:gd name="T25" fmla="*/ 41 h 114"/>
                  <a:gd name="T26" fmla="*/ 61 w 61"/>
                  <a:gd name="T27" fmla="*/ 0 h 114"/>
                  <a:gd name="T28" fmla="*/ 42 w 61"/>
                  <a:gd name="T29" fmla="*/ 0 h 114"/>
                  <a:gd name="T30" fmla="*/ 39 w 61"/>
                  <a:gd name="T31" fmla="*/ 43 h 114"/>
                  <a:gd name="T32" fmla="*/ 48 w 61"/>
                  <a:gd name="T33" fmla="*/ 41 h 114"/>
                  <a:gd name="T34" fmla="*/ 39 w 61"/>
                  <a:gd name="T35" fmla="*/ 41 h 114"/>
                  <a:gd name="T36" fmla="*/ 33 w 61"/>
                  <a:gd name="T37" fmla="*/ 60 h 114"/>
                  <a:gd name="T38" fmla="*/ 27 w 61"/>
                  <a:gd name="T39" fmla="*/ 75 h 114"/>
                  <a:gd name="T40" fmla="*/ 18 w 61"/>
                  <a:gd name="T41" fmla="*/ 89 h 114"/>
                  <a:gd name="T42" fmla="*/ 27 w 61"/>
                  <a:gd name="T43" fmla="*/ 89 h 114"/>
                  <a:gd name="T44" fmla="*/ 21 w 61"/>
                  <a:gd name="T45" fmla="*/ 87 h 114"/>
                  <a:gd name="T46" fmla="*/ 12 w 61"/>
                  <a:gd name="T47" fmla="*/ 95 h 114"/>
                  <a:gd name="T48" fmla="*/ 18 w 61"/>
                  <a:gd name="T49" fmla="*/ 100 h 114"/>
                  <a:gd name="T50" fmla="*/ 15 w 61"/>
                  <a:gd name="T51" fmla="*/ 93 h 114"/>
                  <a:gd name="T52" fmla="*/ 6 w 61"/>
                  <a:gd name="T53" fmla="*/ 100 h 114"/>
                  <a:gd name="T54" fmla="*/ 9 w 61"/>
                  <a:gd name="T55" fmla="*/ 100 h 114"/>
                  <a:gd name="T56" fmla="*/ 9 w 61"/>
                  <a:gd name="T57" fmla="*/ 106 h 114"/>
                  <a:gd name="T58" fmla="*/ 12 w 61"/>
                  <a:gd name="T59" fmla="*/ 100 h 114"/>
                  <a:gd name="T60" fmla="*/ 0 w 61"/>
                  <a:gd name="T61" fmla="*/ 102 h 1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61"/>
                  <a:gd name="T94" fmla="*/ 0 h 114"/>
                  <a:gd name="T95" fmla="*/ 61 w 61"/>
                  <a:gd name="T96" fmla="*/ 114 h 11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61" h="114">
                    <a:moveTo>
                      <a:pt x="0" y="102"/>
                    </a:moveTo>
                    <a:lnTo>
                      <a:pt x="0" y="114"/>
                    </a:lnTo>
                    <a:lnTo>
                      <a:pt x="9" y="112"/>
                    </a:lnTo>
                    <a:lnTo>
                      <a:pt x="12" y="112"/>
                    </a:lnTo>
                    <a:lnTo>
                      <a:pt x="15" y="110"/>
                    </a:lnTo>
                    <a:lnTo>
                      <a:pt x="24" y="104"/>
                    </a:lnTo>
                    <a:lnTo>
                      <a:pt x="27" y="102"/>
                    </a:lnTo>
                    <a:lnTo>
                      <a:pt x="36" y="93"/>
                    </a:lnTo>
                    <a:lnTo>
                      <a:pt x="36" y="91"/>
                    </a:lnTo>
                    <a:lnTo>
                      <a:pt x="45" y="77"/>
                    </a:lnTo>
                    <a:lnTo>
                      <a:pt x="51" y="62"/>
                    </a:lnTo>
                    <a:lnTo>
                      <a:pt x="58" y="43"/>
                    </a:lnTo>
                    <a:lnTo>
                      <a:pt x="58" y="41"/>
                    </a:lnTo>
                    <a:lnTo>
                      <a:pt x="61" y="0"/>
                    </a:lnTo>
                    <a:lnTo>
                      <a:pt x="42" y="0"/>
                    </a:lnTo>
                    <a:lnTo>
                      <a:pt x="39" y="43"/>
                    </a:lnTo>
                    <a:lnTo>
                      <a:pt x="48" y="41"/>
                    </a:lnTo>
                    <a:lnTo>
                      <a:pt x="39" y="41"/>
                    </a:lnTo>
                    <a:lnTo>
                      <a:pt x="33" y="60"/>
                    </a:lnTo>
                    <a:lnTo>
                      <a:pt x="27" y="75"/>
                    </a:lnTo>
                    <a:lnTo>
                      <a:pt x="18" y="89"/>
                    </a:lnTo>
                    <a:lnTo>
                      <a:pt x="27" y="89"/>
                    </a:lnTo>
                    <a:lnTo>
                      <a:pt x="21" y="87"/>
                    </a:lnTo>
                    <a:lnTo>
                      <a:pt x="12" y="95"/>
                    </a:lnTo>
                    <a:lnTo>
                      <a:pt x="18" y="100"/>
                    </a:lnTo>
                    <a:lnTo>
                      <a:pt x="15" y="93"/>
                    </a:lnTo>
                    <a:lnTo>
                      <a:pt x="6" y="100"/>
                    </a:lnTo>
                    <a:lnTo>
                      <a:pt x="9" y="100"/>
                    </a:lnTo>
                    <a:lnTo>
                      <a:pt x="9" y="106"/>
                    </a:lnTo>
                    <a:lnTo>
                      <a:pt x="12" y="10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69" name="Oval 74"/>
            <p:cNvSpPr>
              <a:spLocks noChangeAspect="1" noChangeArrowheads="1"/>
            </p:cNvSpPr>
            <p:nvPr/>
          </p:nvSpPr>
          <p:spPr bwMode="auto">
            <a:xfrm>
              <a:off x="5624423" y="2166195"/>
              <a:ext cx="94269" cy="11566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285" name="Group 75"/>
            <p:cNvGrpSpPr>
              <a:grpSpLocks noChangeAspect="1"/>
            </p:cNvGrpSpPr>
            <p:nvPr/>
          </p:nvGrpSpPr>
          <p:grpSpPr bwMode="auto">
            <a:xfrm>
              <a:off x="1415171" y="2173334"/>
              <a:ext cx="511338" cy="91387"/>
              <a:chOff x="714" y="2869"/>
              <a:chExt cx="358" cy="64"/>
            </a:xfrm>
          </p:grpSpPr>
          <p:sp>
            <p:nvSpPr>
              <p:cNvPr id="247" name="Rectangle 76"/>
              <p:cNvSpPr>
                <a:spLocks noChangeAspect="1" noChangeArrowheads="1"/>
              </p:cNvSpPr>
              <p:nvPr/>
            </p:nvSpPr>
            <p:spPr bwMode="auto">
              <a:xfrm>
                <a:off x="714" y="2893"/>
                <a:ext cx="268" cy="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48" name="Freeform 77"/>
              <p:cNvSpPr>
                <a:spLocks noChangeAspect="1"/>
              </p:cNvSpPr>
              <p:nvPr/>
            </p:nvSpPr>
            <p:spPr bwMode="auto">
              <a:xfrm>
                <a:off x="976" y="2869"/>
                <a:ext cx="96" cy="64"/>
              </a:xfrm>
              <a:custGeom>
                <a:avLst/>
                <a:gdLst>
                  <a:gd name="T0" fmla="*/ 0 w 96"/>
                  <a:gd name="T1" fmla="*/ 64 h 64"/>
                  <a:gd name="T2" fmla="*/ 96 w 96"/>
                  <a:gd name="T3" fmla="*/ 33 h 64"/>
                  <a:gd name="T4" fmla="*/ 0 w 96"/>
                  <a:gd name="T5" fmla="*/ 0 h 64"/>
                  <a:gd name="T6" fmla="*/ 0 w 96"/>
                  <a:gd name="T7" fmla="*/ 64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"/>
                  <a:gd name="T13" fmla="*/ 0 h 64"/>
                  <a:gd name="T14" fmla="*/ 96 w 96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" h="64">
                    <a:moveTo>
                      <a:pt x="0" y="64"/>
                    </a:moveTo>
                    <a:lnTo>
                      <a:pt x="96" y="33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71" name="Rectangle 89"/>
            <p:cNvSpPr>
              <a:spLocks noChangeAspect="1" noChangeArrowheads="1"/>
            </p:cNvSpPr>
            <p:nvPr/>
          </p:nvSpPr>
          <p:spPr bwMode="auto">
            <a:xfrm>
              <a:off x="1000959" y="1907741"/>
              <a:ext cx="374219" cy="255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72" name="Rectangle 90"/>
            <p:cNvSpPr>
              <a:spLocks noChangeAspect="1" noChangeArrowheads="1"/>
            </p:cNvSpPr>
            <p:nvPr/>
          </p:nvSpPr>
          <p:spPr bwMode="auto">
            <a:xfrm>
              <a:off x="1096657" y="1960574"/>
              <a:ext cx="80150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Times New Roman" charset="0"/>
                </a:rPr>
                <a:t>e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3" name="Rectangle 91"/>
            <p:cNvSpPr>
              <a:spLocks noChangeAspect="1" noChangeArrowheads="1"/>
            </p:cNvSpPr>
            <p:nvPr/>
          </p:nvSpPr>
          <p:spPr bwMode="auto">
            <a:xfrm>
              <a:off x="1088087" y="1956290"/>
              <a:ext cx="80150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Times New Roman" charset="0"/>
                </a:rPr>
                <a:t>e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4" name="Rectangle 92"/>
            <p:cNvSpPr>
              <a:spLocks noChangeAspect="1" noChangeArrowheads="1"/>
            </p:cNvSpPr>
            <p:nvPr/>
          </p:nvSpPr>
          <p:spPr bwMode="auto">
            <a:xfrm>
              <a:off x="1199495" y="1923448"/>
              <a:ext cx="64120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C0C0C0"/>
                  </a:solidFill>
                  <a:latin typeface="Symbol" charset="2"/>
                </a:rPr>
                <a:t>-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5" name="Rectangle 93"/>
            <p:cNvSpPr>
              <a:spLocks noChangeAspect="1" noChangeArrowheads="1"/>
            </p:cNvSpPr>
            <p:nvPr/>
          </p:nvSpPr>
          <p:spPr bwMode="auto">
            <a:xfrm>
              <a:off x="1195211" y="1920592"/>
              <a:ext cx="64120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>
                  <a:solidFill>
                    <a:srgbClr val="000000"/>
                  </a:solidFill>
                  <a:latin typeface="Symbol" charset="2"/>
                </a:rPr>
                <a:t>-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6" name="Rectangle 94"/>
            <p:cNvSpPr>
              <a:spLocks noChangeAspect="1" noChangeArrowheads="1"/>
            </p:cNvSpPr>
            <p:nvPr/>
          </p:nvSpPr>
          <p:spPr bwMode="auto">
            <a:xfrm>
              <a:off x="1289479" y="1960574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7" name="Rectangle 95"/>
            <p:cNvSpPr>
              <a:spLocks noChangeAspect="1" noChangeArrowheads="1"/>
            </p:cNvSpPr>
            <p:nvPr/>
          </p:nvSpPr>
          <p:spPr bwMode="auto">
            <a:xfrm>
              <a:off x="1280910" y="1956290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8" name="Freeform 96"/>
            <p:cNvSpPr>
              <a:spLocks noChangeAspect="1"/>
            </p:cNvSpPr>
            <p:nvPr/>
          </p:nvSpPr>
          <p:spPr bwMode="auto">
            <a:xfrm>
              <a:off x="7402679" y="1406539"/>
              <a:ext cx="292805" cy="778218"/>
            </a:xfrm>
            <a:custGeom>
              <a:avLst/>
              <a:gdLst>
                <a:gd name="T0" fmla="*/ 0 w 205"/>
                <a:gd name="T1" fmla="*/ 2147483647 h 545"/>
                <a:gd name="T2" fmla="*/ 2147483647 w 205"/>
                <a:gd name="T3" fmla="*/ 2147483647 h 545"/>
                <a:gd name="T4" fmla="*/ 2147483647 w 205"/>
                <a:gd name="T5" fmla="*/ 2147483647 h 545"/>
                <a:gd name="T6" fmla="*/ 0 w 205"/>
                <a:gd name="T7" fmla="*/ 0 h 545"/>
                <a:gd name="T8" fmla="*/ 0 w 205"/>
                <a:gd name="T9" fmla="*/ 2147483647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5"/>
                <a:gd name="T16" fmla="*/ 0 h 545"/>
                <a:gd name="T17" fmla="*/ 205 w 205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5" h="545">
                  <a:moveTo>
                    <a:pt x="0" y="408"/>
                  </a:moveTo>
                  <a:lnTo>
                    <a:pt x="205" y="545"/>
                  </a:lnTo>
                  <a:lnTo>
                    <a:pt x="205" y="137"/>
                  </a:lnTo>
                  <a:lnTo>
                    <a:pt x="0" y="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79" name="Oval 97"/>
            <p:cNvSpPr>
              <a:spLocks noChangeAspect="1" noChangeArrowheads="1"/>
            </p:cNvSpPr>
            <p:nvPr/>
          </p:nvSpPr>
          <p:spPr bwMode="auto">
            <a:xfrm>
              <a:off x="7475523" y="1626440"/>
              <a:ext cx="151402" cy="344130"/>
            </a:xfrm>
            <a:prstGeom prst="ellipse">
              <a:avLst/>
            </a:prstGeom>
            <a:solidFill>
              <a:srgbClr val="66FF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286" name="Group 98"/>
            <p:cNvGrpSpPr>
              <a:grpSpLocks noChangeAspect="1"/>
            </p:cNvGrpSpPr>
            <p:nvPr/>
          </p:nvGrpSpPr>
          <p:grpSpPr bwMode="auto">
            <a:xfrm>
              <a:off x="609600" y="2380589"/>
              <a:ext cx="369934" cy="62832"/>
              <a:chOff x="150" y="3014"/>
              <a:chExt cx="259" cy="44"/>
            </a:xfrm>
          </p:grpSpPr>
          <p:sp>
            <p:nvSpPr>
              <p:cNvPr id="245" name="Line 99"/>
              <p:cNvSpPr>
                <a:spLocks noChangeAspect="1" noChangeShapeType="1"/>
              </p:cNvSpPr>
              <p:nvPr/>
            </p:nvSpPr>
            <p:spPr bwMode="auto">
              <a:xfrm>
                <a:off x="150" y="3035"/>
                <a:ext cx="19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46" name="Freeform 100"/>
              <p:cNvSpPr>
                <a:spLocks noChangeAspect="1"/>
              </p:cNvSpPr>
              <p:nvPr/>
            </p:nvSpPr>
            <p:spPr bwMode="auto">
              <a:xfrm>
                <a:off x="340" y="3014"/>
                <a:ext cx="69" cy="44"/>
              </a:xfrm>
              <a:custGeom>
                <a:avLst/>
                <a:gdLst>
                  <a:gd name="T0" fmla="*/ 0 w 69"/>
                  <a:gd name="T1" fmla="*/ 44 h 44"/>
                  <a:gd name="T2" fmla="*/ 69 w 69"/>
                  <a:gd name="T3" fmla="*/ 21 h 44"/>
                  <a:gd name="T4" fmla="*/ 0 w 69"/>
                  <a:gd name="T5" fmla="*/ 0 h 44"/>
                  <a:gd name="T6" fmla="*/ 0 w 69"/>
                  <a:gd name="T7" fmla="*/ 44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4"/>
                  <a:gd name="T14" fmla="*/ 69 w 69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4">
                    <a:moveTo>
                      <a:pt x="0" y="44"/>
                    </a:moveTo>
                    <a:lnTo>
                      <a:pt x="69" y="21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291" name="Group 101"/>
            <p:cNvGrpSpPr>
              <a:grpSpLocks noChangeAspect="1"/>
            </p:cNvGrpSpPr>
            <p:nvPr/>
          </p:nvGrpSpPr>
          <p:grpSpPr bwMode="auto">
            <a:xfrm>
              <a:off x="1272340" y="2380589"/>
              <a:ext cx="361364" cy="62832"/>
              <a:chOff x="614" y="3014"/>
              <a:chExt cx="253" cy="44"/>
            </a:xfrm>
          </p:grpSpPr>
          <p:sp>
            <p:nvSpPr>
              <p:cNvPr id="243" name="Line 102"/>
              <p:cNvSpPr>
                <a:spLocks noChangeAspect="1" noChangeShapeType="1"/>
              </p:cNvSpPr>
              <p:nvPr/>
            </p:nvSpPr>
            <p:spPr bwMode="auto">
              <a:xfrm flipH="1">
                <a:off x="671" y="3035"/>
                <a:ext cx="19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44" name="Freeform 103"/>
              <p:cNvSpPr>
                <a:spLocks noChangeAspect="1"/>
              </p:cNvSpPr>
              <p:nvPr/>
            </p:nvSpPr>
            <p:spPr bwMode="auto">
              <a:xfrm>
                <a:off x="614" y="3014"/>
                <a:ext cx="66" cy="44"/>
              </a:xfrm>
              <a:custGeom>
                <a:avLst/>
                <a:gdLst>
                  <a:gd name="T0" fmla="*/ 66 w 66"/>
                  <a:gd name="T1" fmla="*/ 0 h 44"/>
                  <a:gd name="T2" fmla="*/ 0 w 66"/>
                  <a:gd name="T3" fmla="*/ 21 h 44"/>
                  <a:gd name="T4" fmla="*/ 66 w 66"/>
                  <a:gd name="T5" fmla="*/ 44 h 44"/>
                  <a:gd name="T6" fmla="*/ 66 w 66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44"/>
                  <a:gd name="T14" fmla="*/ 66 w 66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44">
                    <a:moveTo>
                      <a:pt x="66" y="0"/>
                    </a:moveTo>
                    <a:lnTo>
                      <a:pt x="0" y="21"/>
                    </a:lnTo>
                    <a:lnTo>
                      <a:pt x="66" y="4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82" name="Rectangle 104"/>
            <p:cNvSpPr>
              <a:spLocks noChangeAspect="1" noChangeArrowheads="1"/>
            </p:cNvSpPr>
            <p:nvPr/>
          </p:nvSpPr>
          <p:spPr bwMode="auto">
            <a:xfrm>
              <a:off x="936685" y="2418937"/>
              <a:ext cx="611320" cy="37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83" name="Rectangle 105"/>
            <p:cNvSpPr>
              <a:spLocks noChangeAspect="1" noChangeArrowheads="1"/>
            </p:cNvSpPr>
            <p:nvPr/>
          </p:nvSpPr>
          <p:spPr bwMode="auto">
            <a:xfrm>
              <a:off x="1035239" y="2448924"/>
              <a:ext cx="10900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Symbol" charset="2"/>
                </a:rPr>
                <a:t>s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4" name="Rectangle 106"/>
            <p:cNvSpPr>
              <a:spLocks noChangeAspect="1" noChangeArrowheads="1"/>
            </p:cNvSpPr>
            <p:nvPr/>
          </p:nvSpPr>
          <p:spPr bwMode="auto">
            <a:xfrm>
              <a:off x="1026669" y="2443212"/>
              <a:ext cx="10900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s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5" name="Rectangle 107"/>
            <p:cNvSpPr>
              <a:spLocks noChangeAspect="1" noChangeArrowheads="1"/>
            </p:cNvSpPr>
            <p:nvPr/>
          </p:nvSpPr>
          <p:spPr bwMode="auto">
            <a:xfrm>
              <a:off x="1178071" y="2540311"/>
              <a:ext cx="44884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i="1">
                  <a:solidFill>
                    <a:srgbClr val="C0C0C0"/>
                  </a:solidFill>
                  <a:latin typeface="Times New Roman" charset="0"/>
                </a:rPr>
                <a:t>z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6" name="Rectangle 108"/>
            <p:cNvSpPr>
              <a:spLocks noChangeAspect="1" noChangeArrowheads="1"/>
            </p:cNvSpPr>
            <p:nvPr/>
          </p:nvSpPr>
          <p:spPr bwMode="auto">
            <a:xfrm>
              <a:off x="1173786" y="2537455"/>
              <a:ext cx="44884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i="1">
                  <a:solidFill>
                    <a:srgbClr val="000000"/>
                  </a:solidFill>
                  <a:latin typeface="Times New Roman" charset="0"/>
                </a:rPr>
                <a:t>z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7" name="Rectangle 109"/>
            <p:cNvSpPr>
              <a:spLocks noChangeAspect="1" noChangeArrowheads="1"/>
            </p:cNvSpPr>
            <p:nvPr/>
          </p:nvSpPr>
          <p:spPr bwMode="auto">
            <a:xfrm>
              <a:off x="1242345" y="2470342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8" name="Rectangle 110"/>
            <p:cNvSpPr>
              <a:spLocks noChangeAspect="1" noChangeArrowheads="1"/>
            </p:cNvSpPr>
            <p:nvPr/>
          </p:nvSpPr>
          <p:spPr bwMode="auto">
            <a:xfrm>
              <a:off x="1233775" y="2463203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292" name="Group 111"/>
            <p:cNvGrpSpPr>
              <a:grpSpLocks noChangeAspect="1"/>
            </p:cNvGrpSpPr>
            <p:nvPr/>
          </p:nvGrpSpPr>
          <p:grpSpPr bwMode="auto">
            <a:xfrm>
              <a:off x="7882384" y="1893461"/>
              <a:ext cx="91392" cy="239891"/>
              <a:chOff x="5243" y="2673"/>
              <a:chExt cx="64" cy="168"/>
            </a:xfrm>
          </p:grpSpPr>
          <p:sp>
            <p:nvSpPr>
              <p:cNvPr id="241" name="Line 112"/>
              <p:cNvSpPr>
                <a:spLocks noChangeAspect="1" noChangeShapeType="1"/>
              </p:cNvSpPr>
              <p:nvPr/>
            </p:nvSpPr>
            <p:spPr bwMode="auto">
              <a:xfrm flipV="1">
                <a:off x="5273" y="2713"/>
                <a:ext cx="1" cy="1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42" name="Freeform 113"/>
              <p:cNvSpPr>
                <a:spLocks noChangeAspect="1"/>
              </p:cNvSpPr>
              <p:nvPr/>
            </p:nvSpPr>
            <p:spPr bwMode="auto">
              <a:xfrm>
                <a:off x="5243" y="2673"/>
                <a:ext cx="64" cy="46"/>
              </a:xfrm>
              <a:custGeom>
                <a:avLst/>
                <a:gdLst>
                  <a:gd name="T0" fmla="*/ 64 w 64"/>
                  <a:gd name="T1" fmla="*/ 46 h 46"/>
                  <a:gd name="T2" fmla="*/ 30 w 64"/>
                  <a:gd name="T3" fmla="*/ 0 h 46"/>
                  <a:gd name="T4" fmla="*/ 0 w 64"/>
                  <a:gd name="T5" fmla="*/ 46 h 46"/>
                  <a:gd name="T6" fmla="*/ 64 w 64"/>
                  <a:gd name="T7" fmla="*/ 46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46"/>
                  <a:gd name="T14" fmla="*/ 64 w 64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46">
                    <a:moveTo>
                      <a:pt x="64" y="46"/>
                    </a:moveTo>
                    <a:lnTo>
                      <a:pt x="30" y="0"/>
                    </a:lnTo>
                    <a:lnTo>
                      <a:pt x="0" y="46"/>
                    </a:lnTo>
                    <a:lnTo>
                      <a:pt x="6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04" name="Group 114"/>
            <p:cNvGrpSpPr>
              <a:grpSpLocks noChangeAspect="1"/>
            </p:cNvGrpSpPr>
            <p:nvPr/>
          </p:nvGrpSpPr>
          <p:grpSpPr bwMode="auto">
            <a:xfrm>
              <a:off x="7882384" y="1453661"/>
              <a:ext cx="91392" cy="244175"/>
              <a:chOff x="5243" y="2365"/>
              <a:chExt cx="64" cy="171"/>
            </a:xfrm>
          </p:grpSpPr>
          <p:sp>
            <p:nvSpPr>
              <p:cNvPr id="239" name="Line 115"/>
              <p:cNvSpPr>
                <a:spLocks noChangeAspect="1" noChangeShapeType="1"/>
              </p:cNvSpPr>
              <p:nvPr/>
            </p:nvSpPr>
            <p:spPr bwMode="auto">
              <a:xfrm>
                <a:off x="5273" y="2365"/>
                <a:ext cx="1" cy="1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40" name="Freeform 116"/>
              <p:cNvSpPr>
                <a:spLocks noChangeAspect="1"/>
              </p:cNvSpPr>
              <p:nvPr/>
            </p:nvSpPr>
            <p:spPr bwMode="auto">
              <a:xfrm>
                <a:off x="5243" y="2490"/>
                <a:ext cx="64" cy="46"/>
              </a:xfrm>
              <a:custGeom>
                <a:avLst/>
                <a:gdLst>
                  <a:gd name="T0" fmla="*/ 0 w 64"/>
                  <a:gd name="T1" fmla="*/ 0 h 46"/>
                  <a:gd name="T2" fmla="*/ 30 w 64"/>
                  <a:gd name="T3" fmla="*/ 46 h 46"/>
                  <a:gd name="T4" fmla="*/ 64 w 64"/>
                  <a:gd name="T5" fmla="*/ 0 h 46"/>
                  <a:gd name="T6" fmla="*/ 0 w 64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46"/>
                  <a:gd name="T14" fmla="*/ 64 w 64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46">
                    <a:moveTo>
                      <a:pt x="0" y="0"/>
                    </a:moveTo>
                    <a:lnTo>
                      <a:pt x="30" y="46"/>
                    </a:lnTo>
                    <a:lnTo>
                      <a:pt x="6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91" name="Line 117"/>
            <p:cNvSpPr>
              <a:spLocks noChangeAspect="1" noChangeShapeType="1"/>
            </p:cNvSpPr>
            <p:nvPr/>
          </p:nvSpPr>
          <p:spPr bwMode="auto">
            <a:xfrm>
              <a:off x="7854027" y="1692124"/>
              <a:ext cx="147117" cy="14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92" name="Rectangle 118"/>
            <p:cNvSpPr>
              <a:spLocks noChangeAspect="1" noChangeArrowheads="1"/>
            </p:cNvSpPr>
            <p:nvPr/>
          </p:nvSpPr>
          <p:spPr bwMode="auto">
            <a:xfrm>
              <a:off x="8001144" y="1643575"/>
              <a:ext cx="442778" cy="32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93" name="Rectangle 119"/>
            <p:cNvSpPr>
              <a:spLocks noChangeAspect="1" noChangeArrowheads="1"/>
            </p:cNvSpPr>
            <p:nvPr/>
          </p:nvSpPr>
          <p:spPr bwMode="auto">
            <a:xfrm>
              <a:off x="8093984" y="1676417"/>
              <a:ext cx="10900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Symbol" charset="2"/>
                </a:rPr>
                <a:t>s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4" name="Rectangle 120"/>
            <p:cNvSpPr>
              <a:spLocks noChangeAspect="1" noChangeArrowheads="1"/>
            </p:cNvSpPr>
            <p:nvPr/>
          </p:nvSpPr>
          <p:spPr bwMode="auto">
            <a:xfrm>
              <a:off x="8086843" y="1670705"/>
              <a:ext cx="10900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s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5" name="Rectangle 121"/>
            <p:cNvSpPr>
              <a:spLocks noChangeAspect="1" noChangeArrowheads="1"/>
            </p:cNvSpPr>
            <p:nvPr/>
          </p:nvSpPr>
          <p:spPr bwMode="auto">
            <a:xfrm>
              <a:off x="8238244" y="1769232"/>
              <a:ext cx="51296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i="1">
                  <a:solidFill>
                    <a:srgbClr val="C0C0C0"/>
                  </a:solidFill>
                  <a:latin typeface="Times New Roman" charset="0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6" name="Rectangle 122"/>
            <p:cNvSpPr>
              <a:spLocks noChangeAspect="1" noChangeArrowheads="1"/>
            </p:cNvSpPr>
            <p:nvPr/>
          </p:nvSpPr>
          <p:spPr bwMode="auto">
            <a:xfrm>
              <a:off x="8232531" y="1766376"/>
              <a:ext cx="51296" cy="13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900" i="1">
                  <a:solidFill>
                    <a:srgbClr val="000000"/>
                  </a:solidFill>
                  <a:latin typeface="Times New Roman" charset="0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7" name="Rectangle 123"/>
            <p:cNvSpPr>
              <a:spLocks noChangeAspect="1" noChangeArrowheads="1"/>
            </p:cNvSpPr>
            <p:nvPr/>
          </p:nvSpPr>
          <p:spPr bwMode="auto">
            <a:xfrm>
              <a:off x="8311088" y="1697836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8" name="Rectangle 124"/>
            <p:cNvSpPr>
              <a:spLocks noChangeAspect="1" noChangeArrowheads="1"/>
            </p:cNvSpPr>
            <p:nvPr/>
          </p:nvSpPr>
          <p:spPr bwMode="auto">
            <a:xfrm>
              <a:off x="8302519" y="1690696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99" name="Rectangle 129"/>
            <p:cNvSpPr>
              <a:spLocks noChangeAspect="1" noChangeArrowheads="1"/>
            </p:cNvSpPr>
            <p:nvPr/>
          </p:nvSpPr>
          <p:spPr bwMode="auto">
            <a:xfrm>
              <a:off x="3704764" y="2416081"/>
              <a:ext cx="852706" cy="2527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00" name="Rectangle 142"/>
            <p:cNvSpPr>
              <a:spLocks noChangeAspect="1" noChangeArrowheads="1"/>
            </p:cNvSpPr>
            <p:nvPr/>
          </p:nvSpPr>
          <p:spPr bwMode="auto">
            <a:xfrm>
              <a:off x="4470343" y="2451779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01" name="Rectangle 143"/>
            <p:cNvSpPr>
              <a:spLocks noChangeAspect="1" noChangeArrowheads="1"/>
            </p:cNvSpPr>
            <p:nvPr/>
          </p:nvSpPr>
          <p:spPr bwMode="auto">
            <a:xfrm>
              <a:off x="4461773" y="2446068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02" name="Line 147"/>
            <p:cNvSpPr>
              <a:spLocks noChangeAspect="1" noChangeShapeType="1"/>
            </p:cNvSpPr>
            <p:nvPr/>
          </p:nvSpPr>
          <p:spPr bwMode="auto">
            <a:xfrm>
              <a:off x="7488378" y="2701666"/>
              <a:ext cx="1428" cy="970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03" name="Rectangle 148"/>
            <p:cNvSpPr>
              <a:spLocks noChangeAspect="1" noChangeArrowheads="1"/>
            </p:cNvSpPr>
            <p:nvPr/>
          </p:nvSpPr>
          <p:spPr bwMode="auto">
            <a:xfrm>
              <a:off x="2253594" y="2006267"/>
              <a:ext cx="292805" cy="38553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305" name="Group 149"/>
            <p:cNvGrpSpPr>
              <a:grpSpLocks noChangeAspect="1"/>
            </p:cNvGrpSpPr>
            <p:nvPr/>
          </p:nvGrpSpPr>
          <p:grpSpPr bwMode="auto">
            <a:xfrm>
              <a:off x="652449" y="2214744"/>
              <a:ext cx="1911088" cy="5712"/>
              <a:chOff x="180" y="2898"/>
              <a:chExt cx="1338" cy="4"/>
            </a:xfrm>
          </p:grpSpPr>
          <p:sp>
            <p:nvSpPr>
              <p:cNvPr id="218" name="Freeform 150"/>
              <p:cNvSpPr>
                <a:spLocks noChangeAspect="1"/>
              </p:cNvSpPr>
              <p:nvPr/>
            </p:nvSpPr>
            <p:spPr bwMode="auto">
              <a:xfrm>
                <a:off x="180" y="2898"/>
                <a:ext cx="54" cy="4"/>
              </a:xfrm>
              <a:custGeom>
                <a:avLst/>
                <a:gdLst>
                  <a:gd name="T0" fmla="*/ 6 w 54"/>
                  <a:gd name="T1" fmla="*/ 0 h 4"/>
                  <a:gd name="T2" fmla="*/ 3 w 54"/>
                  <a:gd name="T3" fmla="*/ 0 h 4"/>
                  <a:gd name="T4" fmla="*/ 0 w 54"/>
                  <a:gd name="T5" fmla="*/ 2 h 4"/>
                  <a:gd name="T6" fmla="*/ 3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6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6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9" name="Freeform 151"/>
              <p:cNvSpPr>
                <a:spLocks noChangeAspect="1"/>
              </p:cNvSpPr>
              <p:nvPr/>
            </p:nvSpPr>
            <p:spPr bwMode="auto">
              <a:xfrm>
                <a:off x="246" y="2898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0" name="Freeform 152"/>
              <p:cNvSpPr>
                <a:spLocks noChangeAspect="1"/>
              </p:cNvSpPr>
              <p:nvPr/>
            </p:nvSpPr>
            <p:spPr bwMode="auto">
              <a:xfrm>
                <a:off x="313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1" name="Freeform 153"/>
              <p:cNvSpPr>
                <a:spLocks noChangeAspect="1"/>
              </p:cNvSpPr>
              <p:nvPr/>
            </p:nvSpPr>
            <p:spPr bwMode="auto">
              <a:xfrm>
                <a:off x="379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2" name="Freeform 154"/>
              <p:cNvSpPr>
                <a:spLocks noChangeAspect="1"/>
              </p:cNvSpPr>
              <p:nvPr/>
            </p:nvSpPr>
            <p:spPr bwMode="auto">
              <a:xfrm>
                <a:off x="445" y="2898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3" name="Freeform 155"/>
              <p:cNvSpPr>
                <a:spLocks noChangeAspect="1"/>
              </p:cNvSpPr>
              <p:nvPr/>
            </p:nvSpPr>
            <p:spPr bwMode="auto">
              <a:xfrm>
                <a:off x="512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4" name="Freeform 156"/>
              <p:cNvSpPr>
                <a:spLocks noChangeAspect="1"/>
              </p:cNvSpPr>
              <p:nvPr/>
            </p:nvSpPr>
            <p:spPr bwMode="auto">
              <a:xfrm>
                <a:off x="578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5" name="Freeform 157"/>
              <p:cNvSpPr>
                <a:spLocks noChangeAspect="1"/>
              </p:cNvSpPr>
              <p:nvPr/>
            </p:nvSpPr>
            <p:spPr bwMode="auto">
              <a:xfrm>
                <a:off x="644" y="2898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6" name="Freeform 158"/>
              <p:cNvSpPr>
                <a:spLocks noChangeAspect="1"/>
              </p:cNvSpPr>
              <p:nvPr/>
            </p:nvSpPr>
            <p:spPr bwMode="auto">
              <a:xfrm>
                <a:off x="711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7" name="Freeform 159"/>
              <p:cNvSpPr>
                <a:spLocks noChangeAspect="1"/>
              </p:cNvSpPr>
              <p:nvPr/>
            </p:nvSpPr>
            <p:spPr bwMode="auto">
              <a:xfrm>
                <a:off x="777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8" name="Freeform 160"/>
              <p:cNvSpPr>
                <a:spLocks noChangeAspect="1"/>
              </p:cNvSpPr>
              <p:nvPr/>
            </p:nvSpPr>
            <p:spPr bwMode="auto">
              <a:xfrm>
                <a:off x="843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29" name="Freeform 161"/>
              <p:cNvSpPr>
                <a:spLocks noChangeAspect="1"/>
              </p:cNvSpPr>
              <p:nvPr/>
            </p:nvSpPr>
            <p:spPr bwMode="auto">
              <a:xfrm>
                <a:off x="910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0" name="Freeform 162"/>
              <p:cNvSpPr>
                <a:spLocks noChangeAspect="1"/>
              </p:cNvSpPr>
              <p:nvPr/>
            </p:nvSpPr>
            <p:spPr bwMode="auto">
              <a:xfrm>
                <a:off x="976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1" name="Freeform 163"/>
              <p:cNvSpPr>
                <a:spLocks noChangeAspect="1"/>
              </p:cNvSpPr>
              <p:nvPr/>
            </p:nvSpPr>
            <p:spPr bwMode="auto">
              <a:xfrm>
                <a:off x="1042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2" name="Freeform 164"/>
              <p:cNvSpPr>
                <a:spLocks noChangeAspect="1"/>
              </p:cNvSpPr>
              <p:nvPr/>
            </p:nvSpPr>
            <p:spPr bwMode="auto">
              <a:xfrm>
                <a:off x="1108" y="2898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3" name="Freeform 165"/>
              <p:cNvSpPr>
                <a:spLocks noChangeAspect="1"/>
              </p:cNvSpPr>
              <p:nvPr/>
            </p:nvSpPr>
            <p:spPr bwMode="auto">
              <a:xfrm>
                <a:off x="1175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4" name="Freeform 166"/>
              <p:cNvSpPr>
                <a:spLocks noChangeAspect="1"/>
              </p:cNvSpPr>
              <p:nvPr/>
            </p:nvSpPr>
            <p:spPr bwMode="auto">
              <a:xfrm>
                <a:off x="1241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5" name="Freeform 167"/>
              <p:cNvSpPr>
                <a:spLocks noChangeAspect="1"/>
              </p:cNvSpPr>
              <p:nvPr/>
            </p:nvSpPr>
            <p:spPr bwMode="auto">
              <a:xfrm>
                <a:off x="1307" y="2898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6" name="Freeform 168"/>
              <p:cNvSpPr>
                <a:spLocks noChangeAspect="1"/>
              </p:cNvSpPr>
              <p:nvPr/>
            </p:nvSpPr>
            <p:spPr bwMode="auto">
              <a:xfrm>
                <a:off x="1374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7" name="Freeform 169"/>
              <p:cNvSpPr>
                <a:spLocks noChangeAspect="1"/>
              </p:cNvSpPr>
              <p:nvPr/>
            </p:nvSpPr>
            <p:spPr bwMode="auto">
              <a:xfrm>
                <a:off x="1440" y="2898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38" name="Freeform 170"/>
              <p:cNvSpPr>
                <a:spLocks noChangeAspect="1"/>
              </p:cNvSpPr>
              <p:nvPr/>
            </p:nvSpPr>
            <p:spPr bwMode="auto">
              <a:xfrm>
                <a:off x="1506" y="2898"/>
                <a:ext cx="12" cy="4"/>
              </a:xfrm>
              <a:custGeom>
                <a:avLst/>
                <a:gdLst>
                  <a:gd name="T0" fmla="*/ 3 w 12"/>
                  <a:gd name="T1" fmla="*/ 0 h 4"/>
                  <a:gd name="T2" fmla="*/ 0 w 12"/>
                  <a:gd name="T3" fmla="*/ 0 h 4"/>
                  <a:gd name="T4" fmla="*/ 0 w 12"/>
                  <a:gd name="T5" fmla="*/ 2 h 4"/>
                  <a:gd name="T6" fmla="*/ 0 w 12"/>
                  <a:gd name="T7" fmla="*/ 4 h 4"/>
                  <a:gd name="T8" fmla="*/ 9 w 12"/>
                  <a:gd name="T9" fmla="*/ 4 h 4"/>
                  <a:gd name="T10" fmla="*/ 9 w 12"/>
                  <a:gd name="T11" fmla="*/ 4 h 4"/>
                  <a:gd name="T12" fmla="*/ 12 w 12"/>
                  <a:gd name="T13" fmla="*/ 2 h 4"/>
                  <a:gd name="T14" fmla="*/ 12 w 12"/>
                  <a:gd name="T15" fmla="*/ 0 h 4"/>
                  <a:gd name="T16" fmla="*/ 3 w 12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4"/>
                  <a:gd name="T29" fmla="*/ 12 w 12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06" name="Group 171"/>
            <p:cNvGrpSpPr>
              <a:grpSpLocks noChangeAspect="1"/>
            </p:cNvGrpSpPr>
            <p:nvPr/>
          </p:nvGrpSpPr>
          <p:grpSpPr bwMode="auto">
            <a:xfrm>
              <a:off x="829561" y="2166195"/>
              <a:ext cx="658454" cy="145648"/>
              <a:chOff x="304" y="2864"/>
              <a:chExt cx="461" cy="102"/>
            </a:xfrm>
          </p:grpSpPr>
          <p:sp>
            <p:nvSpPr>
              <p:cNvPr id="216" name="Freeform 172"/>
              <p:cNvSpPr>
                <a:spLocks noChangeAspect="1"/>
              </p:cNvSpPr>
              <p:nvPr/>
            </p:nvSpPr>
            <p:spPr bwMode="auto">
              <a:xfrm>
                <a:off x="355" y="2900"/>
                <a:ext cx="410" cy="66"/>
              </a:xfrm>
              <a:custGeom>
                <a:avLst/>
                <a:gdLst>
                  <a:gd name="T0" fmla="*/ 205 w 410"/>
                  <a:gd name="T1" fmla="*/ 0 h 66"/>
                  <a:gd name="T2" fmla="*/ 163 w 410"/>
                  <a:gd name="T3" fmla="*/ 0 h 66"/>
                  <a:gd name="T4" fmla="*/ 127 w 410"/>
                  <a:gd name="T5" fmla="*/ 2 h 66"/>
                  <a:gd name="T6" fmla="*/ 90 w 410"/>
                  <a:gd name="T7" fmla="*/ 4 h 66"/>
                  <a:gd name="T8" fmla="*/ 60 w 410"/>
                  <a:gd name="T9" fmla="*/ 8 h 66"/>
                  <a:gd name="T10" fmla="*/ 36 w 410"/>
                  <a:gd name="T11" fmla="*/ 12 h 66"/>
                  <a:gd name="T12" fmla="*/ 15 w 410"/>
                  <a:gd name="T13" fmla="*/ 18 h 66"/>
                  <a:gd name="T14" fmla="*/ 3 w 410"/>
                  <a:gd name="T15" fmla="*/ 25 h 66"/>
                  <a:gd name="T16" fmla="*/ 0 w 410"/>
                  <a:gd name="T17" fmla="*/ 31 h 66"/>
                  <a:gd name="T18" fmla="*/ 3 w 410"/>
                  <a:gd name="T19" fmla="*/ 37 h 66"/>
                  <a:gd name="T20" fmla="*/ 15 w 410"/>
                  <a:gd name="T21" fmla="*/ 43 h 66"/>
                  <a:gd name="T22" fmla="*/ 36 w 410"/>
                  <a:gd name="T23" fmla="*/ 50 h 66"/>
                  <a:gd name="T24" fmla="*/ 60 w 410"/>
                  <a:gd name="T25" fmla="*/ 56 h 66"/>
                  <a:gd name="T26" fmla="*/ 90 w 410"/>
                  <a:gd name="T27" fmla="*/ 60 h 66"/>
                  <a:gd name="T28" fmla="*/ 124 w 410"/>
                  <a:gd name="T29" fmla="*/ 64 h 66"/>
                  <a:gd name="T30" fmla="*/ 163 w 410"/>
                  <a:gd name="T31" fmla="*/ 66 h 66"/>
                  <a:gd name="T32" fmla="*/ 205 w 410"/>
                  <a:gd name="T33" fmla="*/ 66 h 66"/>
                  <a:gd name="T34" fmla="*/ 247 w 410"/>
                  <a:gd name="T35" fmla="*/ 66 h 66"/>
                  <a:gd name="T36" fmla="*/ 283 w 410"/>
                  <a:gd name="T37" fmla="*/ 64 h 66"/>
                  <a:gd name="T38" fmla="*/ 319 w 410"/>
                  <a:gd name="T39" fmla="*/ 60 h 66"/>
                  <a:gd name="T40" fmla="*/ 350 w 410"/>
                  <a:gd name="T41" fmla="*/ 56 h 66"/>
                  <a:gd name="T42" fmla="*/ 374 w 410"/>
                  <a:gd name="T43" fmla="*/ 52 h 66"/>
                  <a:gd name="T44" fmla="*/ 395 w 410"/>
                  <a:gd name="T45" fmla="*/ 45 h 66"/>
                  <a:gd name="T46" fmla="*/ 407 w 410"/>
                  <a:gd name="T47" fmla="*/ 39 h 66"/>
                  <a:gd name="T48" fmla="*/ 410 w 410"/>
                  <a:gd name="T49" fmla="*/ 33 h 66"/>
                  <a:gd name="T50" fmla="*/ 407 w 410"/>
                  <a:gd name="T51" fmla="*/ 27 h 66"/>
                  <a:gd name="T52" fmla="*/ 395 w 410"/>
                  <a:gd name="T53" fmla="*/ 21 h 66"/>
                  <a:gd name="T54" fmla="*/ 377 w 410"/>
                  <a:gd name="T55" fmla="*/ 14 h 66"/>
                  <a:gd name="T56" fmla="*/ 350 w 410"/>
                  <a:gd name="T57" fmla="*/ 10 h 66"/>
                  <a:gd name="T58" fmla="*/ 319 w 410"/>
                  <a:gd name="T59" fmla="*/ 6 h 66"/>
                  <a:gd name="T60" fmla="*/ 286 w 410"/>
                  <a:gd name="T61" fmla="*/ 2 h 66"/>
                  <a:gd name="T62" fmla="*/ 247 w 410"/>
                  <a:gd name="T63" fmla="*/ 0 h 66"/>
                  <a:gd name="T64" fmla="*/ 205 w 410"/>
                  <a:gd name="T65" fmla="*/ 0 h 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0"/>
                  <a:gd name="T100" fmla="*/ 0 h 66"/>
                  <a:gd name="T101" fmla="*/ 410 w 410"/>
                  <a:gd name="T102" fmla="*/ 66 h 6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0" h="66">
                    <a:moveTo>
                      <a:pt x="205" y="0"/>
                    </a:moveTo>
                    <a:lnTo>
                      <a:pt x="163" y="0"/>
                    </a:lnTo>
                    <a:lnTo>
                      <a:pt x="127" y="2"/>
                    </a:lnTo>
                    <a:lnTo>
                      <a:pt x="90" y="4"/>
                    </a:lnTo>
                    <a:lnTo>
                      <a:pt x="60" y="8"/>
                    </a:lnTo>
                    <a:lnTo>
                      <a:pt x="36" y="12"/>
                    </a:lnTo>
                    <a:lnTo>
                      <a:pt x="15" y="18"/>
                    </a:lnTo>
                    <a:lnTo>
                      <a:pt x="3" y="25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15" y="43"/>
                    </a:lnTo>
                    <a:lnTo>
                      <a:pt x="36" y="50"/>
                    </a:lnTo>
                    <a:lnTo>
                      <a:pt x="60" y="56"/>
                    </a:lnTo>
                    <a:lnTo>
                      <a:pt x="90" y="60"/>
                    </a:lnTo>
                    <a:lnTo>
                      <a:pt x="124" y="64"/>
                    </a:lnTo>
                    <a:lnTo>
                      <a:pt x="163" y="66"/>
                    </a:lnTo>
                    <a:lnTo>
                      <a:pt x="205" y="66"/>
                    </a:lnTo>
                    <a:lnTo>
                      <a:pt x="247" y="66"/>
                    </a:lnTo>
                    <a:lnTo>
                      <a:pt x="283" y="64"/>
                    </a:lnTo>
                    <a:lnTo>
                      <a:pt x="319" y="60"/>
                    </a:lnTo>
                    <a:lnTo>
                      <a:pt x="350" y="56"/>
                    </a:lnTo>
                    <a:lnTo>
                      <a:pt x="374" y="52"/>
                    </a:lnTo>
                    <a:lnTo>
                      <a:pt x="395" y="45"/>
                    </a:lnTo>
                    <a:lnTo>
                      <a:pt x="407" y="39"/>
                    </a:lnTo>
                    <a:lnTo>
                      <a:pt x="410" y="33"/>
                    </a:lnTo>
                    <a:lnTo>
                      <a:pt x="407" y="27"/>
                    </a:lnTo>
                    <a:lnTo>
                      <a:pt x="395" y="21"/>
                    </a:lnTo>
                    <a:lnTo>
                      <a:pt x="377" y="14"/>
                    </a:lnTo>
                    <a:lnTo>
                      <a:pt x="350" y="10"/>
                    </a:lnTo>
                    <a:lnTo>
                      <a:pt x="319" y="6"/>
                    </a:lnTo>
                    <a:lnTo>
                      <a:pt x="286" y="2"/>
                    </a:lnTo>
                    <a:lnTo>
                      <a:pt x="247" y="0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7" name="Freeform 173"/>
              <p:cNvSpPr>
                <a:spLocks noChangeAspect="1"/>
              </p:cNvSpPr>
              <p:nvPr/>
            </p:nvSpPr>
            <p:spPr bwMode="auto">
              <a:xfrm>
                <a:off x="304" y="2864"/>
                <a:ext cx="410" cy="69"/>
              </a:xfrm>
              <a:custGeom>
                <a:avLst/>
                <a:gdLst>
                  <a:gd name="T0" fmla="*/ 205 w 410"/>
                  <a:gd name="T1" fmla="*/ 0 h 69"/>
                  <a:gd name="T2" fmla="*/ 162 w 410"/>
                  <a:gd name="T3" fmla="*/ 0 h 69"/>
                  <a:gd name="T4" fmla="*/ 126 w 410"/>
                  <a:gd name="T5" fmla="*/ 2 h 69"/>
                  <a:gd name="T6" fmla="*/ 90 w 410"/>
                  <a:gd name="T7" fmla="*/ 7 h 69"/>
                  <a:gd name="T8" fmla="*/ 60 w 410"/>
                  <a:gd name="T9" fmla="*/ 11 h 69"/>
                  <a:gd name="T10" fmla="*/ 36 w 410"/>
                  <a:gd name="T11" fmla="*/ 15 h 69"/>
                  <a:gd name="T12" fmla="*/ 15 w 410"/>
                  <a:gd name="T13" fmla="*/ 21 h 69"/>
                  <a:gd name="T14" fmla="*/ 3 w 410"/>
                  <a:gd name="T15" fmla="*/ 27 h 69"/>
                  <a:gd name="T16" fmla="*/ 0 w 410"/>
                  <a:gd name="T17" fmla="*/ 34 h 69"/>
                  <a:gd name="T18" fmla="*/ 3 w 410"/>
                  <a:gd name="T19" fmla="*/ 40 h 69"/>
                  <a:gd name="T20" fmla="*/ 15 w 410"/>
                  <a:gd name="T21" fmla="*/ 46 h 69"/>
                  <a:gd name="T22" fmla="*/ 36 w 410"/>
                  <a:gd name="T23" fmla="*/ 52 h 69"/>
                  <a:gd name="T24" fmla="*/ 60 w 410"/>
                  <a:gd name="T25" fmla="*/ 59 h 69"/>
                  <a:gd name="T26" fmla="*/ 90 w 410"/>
                  <a:gd name="T27" fmla="*/ 63 h 69"/>
                  <a:gd name="T28" fmla="*/ 123 w 410"/>
                  <a:gd name="T29" fmla="*/ 67 h 69"/>
                  <a:gd name="T30" fmla="*/ 162 w 410"/>
                  <a:gd name="T31" fmla="*/ 69 h 69"/>
                  <a:gd name="T32" fmla="*/ 205 w 410"/>
                  <a:gd name="T33" fmla="*/ 69 h 69"/>
                  <a:gd name="T34" fmla="*/ 247 w 410"/>
                  <a:gd name="T35" fmla="*/ 69 h 69"/>
                  <a:gd name="T36" fmla="*/ 283 w 410"/>
                  <a:gd name="T37" fmla="*/ 67 h 69"/>
                  <a:gd name="T38" fmla="*/ 319 w 410"/>
                  <a:gd name="T39" fmla="*/ 63 h 69"/>
                  <a:gd name="T40" fmla="*/ 349 w 410"/>
                  <a:gd name="T41" fmla="*/ 59 h 69"/>
                  <a:gd name="T42" fmla="*/ 373 w 410"/>
                  <a:gd name="T43" fmla="*/ 54 h 69"/>
                  <a:gd name="T44" fmla="*/ 395 w 410"/>
                  <a:gd name="T45" fmla="*/ 48 h 69"/>
                  <a:gd name="T46" fmla="*/ 407 w 410"/>
                  <a:gd name="T47" fmla="*/ 42 h 69"/>
                  <a:gd name="T48" fmla="*/ 410 w 410"/>
                  <a:gd name="T49" fmla="*/ 36 h 69"/>
                  <a:gd name="T50" fmla="*/ 407 w 410"/>
                  <a:gd name="T51" fmla="*/ 29 h 69"/>
                  <a:gd name="T52" fmla="*/ 395 w 410"/>
                  <a:gd name="T53" fmla="*/ 23 h 69"/>
                  <a:gd name="T54" fmla="*/ 376 w 410"/>
                  <a:gd name="T55" fmla="*/ 17 h 69"/>
                  <a:gd name="T56" fmla="*/ 349 w 410"/>
                  <a:gd name="T57" fmla="*/ 11 h 69"/>
                  <a:gd name="T58" fmla="*/ 319 w 410"/>
                  <a:gd name="T59" fmla="*/ 7 h 69"/>
                  <a:gd name="T60" fmla="*/ 286 w 410"/>
                  <a:gd name="T61" fmla="*/ 2 h 69"/>
                  <a:gd name="T62" fmla="*/ 247 w 410"/>
                  <a:gd name="T63" fmla="*/ 0 h 69"/>
                  <a:gd name="T64" fmla="*/ 205 w 410"/>
                  <a:gd name="T65" fmla="*/ 0 h 6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0"/>
                  <a:gd name="T100" fmla="*/ 0 h 69"/>
                  <a:gd name="T101" fmla="*/ 410 w 410"/>
                  <a:gd name="T102" fmla="*/ 69 h 6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0" h="69">
                    <a:moveTo>
                      <a:pt x="205" y="0"/>
                    </a:moveTo>
                    <a:lnTo>
                      <a:pt x="162" y="0"/>
                    </a:lnTo>
                    <a:lnTo>
                      <a:pt x="126" y="2"/>
                    </a:lnTo>
                    <a:lnTo>
                      <a:pt x="90" y="7"/>
                    </a:lnTo>
                    <a:lnTo>
                      <a:pt x="60" y="11"/>
                    </a:lnTo>
                    <a:lnTo>
                      <a:pt x="36" y="15"/>
                    </a:lnTo>
                    <a:lnTo>
                      <a:pt x="15" y="21"/>
                    </a:lnTo>
                    <a:lnTo>
                      <a:pt x="3" y="27"/>
                    </a:lnTo>
                    <a:lnTo>
                      <a:pt x="0" y="34"/>
                    </a:lnTo>
                    <a:lnTo>
                      <a:pt x="3" y="40"/>
                    </a:lnTo>
                    <a:lnTo>
                      <a:pt x="15" y="46"/>
                    </a:lnTo>
                    <a:lnTo>
                      <a:pt x="36" y="52"/>
                    </a:lnTo>
                    <a:lnTo>
                      <a:pt x="60" y="59"/>
                    </a:lnTo>
                    <a:lnTo>
                      <a:pt x="90" y="63"/>
                    </a:lnTo>
                    <a:lnTo>
                      <a:pt x="123" y="67"/>
                    </a:lnTo>
                    <a:lnTo>
                      <a:pt x="162" y="69"/>
                    </a:lnTo>
                    <a:lnTo>
                      <a:pt x="205" y="69"/>
                    </a:lnTo>
                    <a:lnTo>
                      <a:pt x="247" y="69"/>
                    </a:lnTo>
                    <a:lnTo>
                      <a:pt x="283" y="67"/>
                    </a:lnTo>
                    <a:lnTo>
                      <a:pt x="319" y="63"/>
                    </a:lnTo>
                    <a:lnTo>
                      <a:pt x="349" y="59"/>
                    </a:lnTo>
                    <a:lnTo>
                      <a:pt x="373" y="54"/>
                    </a:lnTo>
                    <a:lnTo>
                      <a:pt x="395" y="48"/>
                    </a:lnTo>
                    <a:lnTo>
                      <a:pt x="407" y="42"/>
                    </a:lnTo>
                    <a:lnTo>
                      <a:pt x="410" y="36"/>
                    </a:lnTo>
                    <a:lnTo>
                      <a:pt x="407" y="29"/>
                    </a:lnTo>
                    <a:lnTo>
                      <a:pt x="395" y="23"/>
                    </a:lnTo>
                    <a:lnTo>
                      <a:pt x="376" y="17"/>
                    </a:lnTo>
                    <a:lnTo>
                      <a:pt x="349" y="11"/>
                    </a:lnTo>
                    <a:lnTo>
                      <a:pt x="319" y="7"/>
                    </a:lnTo>
                    <a:lnTo>
                      <a:pt x="286" y="2"/>
                    </a:lnTo>
                    <a:lnTo>
                      <a:pt x="247" y="0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66FF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106" name="Rectangle 174"/>
            <p:cNvSpPr>
              <a:spLocks noChangeAspect="1" noChangeArrowheads="1"/>
            </p:cNvSpPr>
            <p:nvPr/>
          </p:nvSpPr>
          <p:spPr bwMode="auto">
            <a:xfrm>
              <a:off x="1122366" y="2214744"/>
              <a:ext cx="54502" cy="261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307" name="Group 182"/>
            <p:cNvGrpSpPr>
              <a:grpSpLocks noChangeAspect="1"/>
            </p:cNvGrpSpPr>
            <p:nvPr/>
          </p:nvGrpSpPr>
          <p:grpSpPr bwMode="auto">
            <a:xfrm>
              <a:off x="4138941" y="2438400"/>
              <a:ext cx="117121" cy="194198"/>
              <a:chOff x="2621" y="3382"/>
              <a:chExt cx="82" cy="136"/>
            </a:xfrm>
          </p:grpSpPr>
          <p:sp>
            <p:nvSpPr>
              <p:cNvPr id="214" name="Rectangle 183"/>
              <p:cNvSpPr>
                <a:spLocks noChangeAspect="1" noChangeArrowheads="1"/>
              </p:cNvSpPr>
              <p:nvPr/>
            </p:nvSpPr>
            <p:spPr bwMode="auto">
              <a:xfrm>
                <a:off x="2654" y="3382"/>
                <a:ext cx="13" cy="13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5" name="Freeform 184"/>
              <p:cNvSpPr>
                <a:spLocks noChangeAspect="1"/>
              </p:cNvSpPr>
              <p:nvPr/>
            </p:nvSpPr>
            <p:spPr bwMode="auto">
              <a:xfrm>
                <a:off x="2621" y="3384"/>
                <a:ext cx="82" cy="57"/>
              </a:xfrm>
              <a:custGeom>
                <a:avLst/>
                <a:gdLst>
                  <a:gd name="T0" fmla="*/ 82 w 82"/>
                  <a:gd name="T1" fmla="*/ 57 h 57"/>
                  <a:gd name="T2" fmla="*/ 43 w 82"/>
                  <a:gd name="T3" fmla="*/ 0 h 57"/>
                  <a:gd name="T4" fmla="*/ 0 w 82"/>
                  <a:gd name="T5" fmla="*/ 57 h 57"/>
                  <a:gd name="T6" fmla="*/ 0 60000 65536"/>
                  <a:gd name="T7" fmla="*/ 0 60000 65536"/>
                  <a:gd name="T8" fmla="*/ 0 60000 65536"/>
                  <a:gd name="T9" fmla="*/ 0 w 82"/>
                  <a:gd name="T10" fmla="*/ 0 h 57"/>
                  <a:gd name="T11" fmla="*/ 82 w 82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2" h="57">
                    <a:moveTo>
                      <a:pt x="82" y="57"/>
                    </a:moveTo>
                    <a:lnTo>
                      <a:pt x="43" y="0"/>
                    </a:lnTo>
                    <a:lnTo>
                      <a:pt x="0" y="5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108" name="Rectangle 187"/>
            <p:cNvSpPr>
              <a:spLocks noChangeAspect="1" noChangeArrowheads="1"/>
            </p:cNvSpPr>
            <p:nvPr/>
          </p:nvSpPr>
          <p:spPr bwMode="auto">
            <a:xfrm>
              <a:off x="3886200" y="2514600"/>
              <a:ext cx="23874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b</a:t>
              </a:r>
              <a:r>
                <a:rPr lang="en-US" sz="1400" i="1" baseline="-25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c</a:t>
              </a:r>
              <a:endParaRPr lang="en-US" sz="2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</p:txBody>
        </p:sp>
        <p:grpSp>
          <p:nvGrpSpPr>
            <p:cNvPr id="308" name="Group 192"/>
            <p:cNvGrpSpPr>
              <a:grpSpLocks noChangeAspect="1"/>
            </p:cNvGrpSpPr>
            <p:nvPr/>
          </p:nvGrpSpPr>
          <p:grpSpPr bwMode="auto">
            <a:xfrm>
              <a:off x="7432734" y="2438400"/>
              <a:ext cx="115695" cy="194198"/>
              <a:chOff x="4927" y="3382"/>
              <a:chExt cx="81" cy="136"/>
            </a:xfrm>
          </p:grpSpPr>
          <p:sp>
            <p:nvSpPr>
              <p:cNvPr id="212" name="Rectangle 193"/>
              <p:cNvSpPr>
                <a:spLocks noChangeAspect="1" noChangeArrowheads="1"/>
              </p:cNvSpPr>
              <p:nvPr/>
            </p:nvSpPr>
            <p:spPr bwMode="auto">
              <a:xfrm>
                <a:off x="4960" y="3382"/>
                <a:ext cx="12" cy="13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3" name="Freeform 194"/>
              <p:cNvSpPr>
                <a:spLocks noChangeAspect="1"/>
              </p:cNvSpPr>
              <p:nvPr/>
            </p:nvSpPr>
            <p:spPr bwMode="auto">
              <a:xfrm>
                <a:off x="4927" y="3384"/>
                <a:ext cx="81" cy="57"/>
              </a:xfrm>
              <a:custGeom>
                <a:avLst/>
                <a:gdLst>
                  <a:gd name="T0" fmla="*/ 81 w 81"/>
                  <a:gd name="T1" fmla="*/ 57 h 57"/>
                  <a:gd name="T2" fmla="*/ 39 w 81"/>
                  <a:gd name="T3" fmla="*/ 0 h 57"/>
                  <a:gd name="T4" fmla="*/ 0 w 81"/>
                  <a:gd name="T5" fmla="*/ 57 h 57"/>
                  <a:gd name="T6" fmla="*/ 0 60000 65536"/>
                  <a:gd name="T7" fmla="*/ 0 60000 65536"/>
                  <a:gd name="T8" fmla="*/ 0 60000 65536"/>
                  <a:gd name="T9" fmla="*/ 0 w 81"/>
                  <a:gd name="T10" fmla="*/ 0 h 57"/>
                  <a:gd name="T11" fmla="*/ 81 w 81"/>
                  <a:gd name="T12" fmla="*/ 57 h 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1" h="57">
                    <a:moveTo>
                      <a:pt x="81" y="57"/>
                    </a:moveTo>
                    <a:lnTo>
                      <a:pt x="39" y="0"/>
                    </a:lnTo>
                    <a:lnTo>
                      <a:pt x="0" y="5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09" name="Group 199"/>
            <p:cNvGrpSpPr>
              <a:grpSpLocks noChangeAspect="1"/>
            </p:cNvGrpSpPr>
            <p:nvPr/>
          </p:nvGrpSpPr>
          <p:grpSpPr bwMode="auto">
            <a:xfrm>
              <a:off x="5714336" y="2223312"/>
              <a:ext cx="2423828" cy="5712"/>
              <a:chOff x="3724" y="2904"/>
              <a:chExt cx="1697" cy="4"/>
            </a:xfrm>
          </p:grpSpPr>
          <p:sp>
            <p:nvSpPr>
              <p:cNvPr id="186" name="Freeform 200"/>
              <p:cNvSpPr>
                <a:spLocks noChangeAspect="1"/>
              </p:cNvSpPr>
              <p:nvPr/>
            </p:nvSpPr>
            <p:spPr bwMode="auto">
              <a:xfrm>
                <a:off x="3724" y="2904"/>
                <a:ext cx="55" cy="4"/>
              </a:xfrm>
              <a:custGeom>
                <a:avLst/>
                <a:gdLst>
                  <a:gd name="T0" fmla="*/ 6 w 55"/>
                  <a:gd name="T1" fmla="*/ 0 h 4"/>
                  <a:gd name="T2" fmla="*/ 3 w 55"/>
                  <a:gd name="T3" fmla="*/ 0 h 4"/>
                  <a:gd name="T4" fmla="*/ 0 w 55"/>
                  <a:gd name="T5" fmla="*/ 2 h 4"/>
                  <a:gd name="T6" fmla="*/ 3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6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6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7" name="Freeform 201"/>
              <p:cNvSpPr>
                <a:spLocks noChangeAspect="1"/>
              </p:cNvSpPr>
              <p:nvPr/>
            </p:nvSpPr>
            <p:spPr bwMode="auto">
              <a:xfrm>
                <a:off x="3791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8" name="Freeform 202"/>
              <p:cNvSpPr>
                <a:spLocks noChangeAspect="1"/>
              </p:cNvSpPr>
              <p:nvPr/>
            </p:nvSpPr>
            <p:spPr bwMode="auto">
              <a:xfrm>
                <a:off x="3857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9" name="Freeform 203"/>
              <p:cNvSpPr>
                <a:spLocks noChangeAspect="1"/>
              </p:cNvSpPr>
              <p:nvPr/>
            </p:nvSpPr>
            <p:spPr bwMode="auto">
              <a:xfrm>
                <a:off x="3923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0" name="Freeform 204"/>
              <p:cNvSpPr>
                <a:spLocks noChangeAspect="1"/>
              </p:cNvSpPr>
              <p:nvPr/>
            </p:nvSpPr>
            <p:spPr bwMode="auto">
              <a:xfrm>
                <a:off x="3990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1" name="Freeform 205"/>
              <p:cNvSpPr>
                <a:spLocks noChangeAspect="1"/>
              </p:cNvSpPr>
              <p:nvPr/>
            </p:nvSpPr>
            <p:spPr bwMode="auto">
              <a:xfrm>
                <a:off x="4056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2" name="Freeform 206"/>
              <p:cNvSpPr>
                <a:spLocks noChangeAspect="1"/>
              </p:cNvSpPr>
              <p:nvPr/>
            </p:nvSpPr>
            <p:spPr bwMode="auto">
              <a:xfrm>
                <a:off x="4122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3" name="Freeform 207"/>
              <p:cNvSpPr>
                <a:spLocks noChangeAspect="1"/>
              </p:cNvSpPr>
              <p:nvPr/>
            </p:nvSpPr>
            <p:spPr bwMode="auto">
              <a:xfrm>
                <a:off x="4189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4" name="Freeform 208"/>
              <p:cNvSpPr>
                <a:spLocks noChangeAspect="1"/>
              </p:cNvSpPr>
              <p:nvPr/>
            </p:nvSpPr>
            <p:spPr bwMode="auto">
              <a:xfrm>
                <a:off x="4255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5" name="Freeform 209"/>
              <p:cNvSpPr>
                <a:spLocks noChangeAspect="1"/>
              </p:cNvSpPr>
              <p:nvPr/>
            </p:nvSpPr>
            <p:spPr bwMode="auto">
              <a:xfrm>
                <a:off x="4321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6" name="Freeform 210"/>
              <p:cNvSpPr>
                <a:spLocks noChangeAspect="1"/>
              </p:cNvSpPr>
              <p:nvPr/>
            </p:nvSpPr>
            <p:spPr bwMode="auto">
              <a:xfrm>
                <a:off x="4387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7" name="Freeform 211"/>
              <p:cNvSpPr>
                <a:spLocks noChangeAspect="1"/>
              </p:cNvSpPr>
              <p:nvPr/>
            </p:nvSpPr>
            <p:spPr bwMode="auto">
              <a:xfrm>
                <a:off x="4454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8" name="Freeform 212"/>
              <p:cNvSpPr>
                <a:spLocks noChangeAspect="1"/>
              </p:cNvSpPr>
              <p:nvPr/>
            </p:nvSpPr>
            <p:spPr bwMode="auto">
              <a:xfrm>
                <a:off x="4520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99" name="Freeform 213"/>
              <p:cNvSpPr>
                <a:spLocks noChangeAspect="1"/>
              </p:cNvSpPr>
              <p:nvPr/>
            </p:nvSpPr>
            <p:spPr bwMode="auto">
              <a:xfrm>
                <a:off x="4586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0" name="Freeform 214"/>
              <p:cNvSpPr>
                <a:spLocks noChangeAspect="1"/>
              </p:cNvSpPr>
              <p:nvPr/>
            </p:nvSpPr>
            <p:spPr bwMode="auto">
              <a:xfrm>
                <a:off x="4653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1" name="Freeform 215"/>
              <p:cNvSpPr>
                <a:spLocks noChangeAspect="1"/>
              </p:cNvSpPr>
              <p:nvPr/>
            </p:nvSpPr>
            <p:spPr bwMode="auto">
              <a:xfrm>
                <a:off x="4719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2" name="Freeform 216"/>
              <p:cNvSpPr>
                <a:spLocks noChangeAspect="1"/>
              </p:cNvSpPr>
              <p:nvPr/>
            </p:nvSpPr>
            <p:spPr bwMode="auto">
              <a:xfrm>
                <a:off x="4785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8 w 55"/>
                  <a:gd name="T9" fmla="*/ 4 h 4"/>
                  <a:gd name="T10" fmla="*/ 51 w 55"/>
                  <a:gd name="T11" fmla="*/ 4 h 4"/>
                  <a:gd name="T12" fmla="*/ 55 w 55"/>
                  <a:gd name="T13" fmla="*/ 2 h 4"/>
                  <a:gd name="T14" fmla="*/ 51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5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3" name="Freeform 217"/>
              <p:cNvSpPr>
                <a:spLocks noChangeAspect="1"/>
              </p:cNvSpPr>
              <p:nvPr/>
            </p:nvSpPr>
            <p:spPr bwMode="auto">
              <a:xfrm>
                <a:off x="4852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4" name="Freeform 218"/>
              <p:cNvSpPr>
                <a:spLocks noChangeAspect="1"/>
              </p:cNvSpPr>
              <p:nvPr/>
            </p:nvSpPr>
            <p:spPr bwMode="auto">
              <a:xfrm>
                <a:off x="4918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5" name="Freeform 219"/>
              <p:cNvSpPr>
                <a:spLocks noChangeAspect="1"/>
              </p:cNvSpPr>
              <p:nvPr/>
            </p:nvSpPr>
            <p:spPr bwMode="auto">
              <a:xfrm>
                <a:off x="4984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6" name="Freeform 220"/>
              <p:cNvSpPr>
                <a:spLocks noChangeAspect="1"/>
              </p:cNvSpPr>
              <p:nvPr/>
            </p:nvSpPr>
            <p:spPr bwMode="auto">
              <a:xfrm>
                <a:off x="5050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7" name="Freeform 221"/>
              <p:cNvSpPr>
                <a:spLocks noChangeAspect="1"/>
              </p:cNvSpPr>
              <p:nvPr/>
            </p:nvSpPr>
            <p:spPr bwMode="auto">
              <a:xfrm>
                <a:off x="5117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8" name="Freeform 222"/>
              <p:cNvSpPr>
                <a:spLocks noChangeAspect="1"/>
              </p:cNvSpPr>
              <p:nvPr/>
            </p:nvSpPr>
            <p:spPr bwMode="auto">
              <a:xfrm>
                <a:off x="5183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09" name="Freeform 223"/>
              <p:cNvSpPr>
                <a:spLocks noChangeAspect="1"/>
              </p:cNvSpPr>
              <p:nvPr/>
            </p:nvSpPr>
            <p:spPr bwMode="auto">
              <a:xfrm>
                <a:off x="5249" y="2904"/>
                <a:ext cx="55" cy="4"/>
              </a:xfrm>
              <a:custGeom>
                <a:avLst/>
                <a:gdLst>
                  <a:gd name="T0" fmla="*/ 3 w 55"/>
                  <a:gd name="T1" fmla="*/ 0 h 4"/>
                  <a:gd name="T2" fmla="*/ 0 w 55"/>
                  <a:gd name="T3" fmla="*/ 0 h 4"/>
                  <a:gd name="T4" fmla="*/ 0 w 55"/>
                  <a:gd name="T5" fmla="*/ 2 h 4"/>
                  <a:gd name="T6" fmla="*/ 0 w 55"/>
                  <a:gd name="T7" fmla="*/ 4 h 4"/>
                  <a:gd name="T8" fmla="*/ 49 w 55"/>
                  <a:gd name="T9" fmla="*/ 4 h 4"/>
                  <a:gd name="T10" fmla="*/ 52 w 55"/>
                  <a:gd name="T11" fmla="*/ 4 h 4"/>
                  <a:gd name="T12" fmla="*/ 55 w 55"/>
                  <a:gd name="T13" fmla="*/ 2 h 4"/>
                  <a:gd name="T14" fmla="*/ 52 w 55"/>
                  <a:gd name="T15" fmla="*/ 0 h 4"/>
                  <a:gd name="T16" fmla="*/ 3 w 55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4"/>
                  <a:gd name="T29" fmla="*/ 55 w 55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9" y="4"/>
                    </a:lnTo>
                    <a:lnTo>
                      <a:pt x="52" y="4"/>
                    </a:lnTo>
                    <a:lnTo>
                      <a:pt x="55" y="2"/>
                    </a:lnTo>
                    <a:lnTo>
                      <a:pt x="5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0" name="Freeform 224"/>
              <p:cNvSpPr>
                <a:spLocks noChangeAspect="1"/>
              </p:cNvSpPr>
              <p:nvPr/>
            </p:nvSpPr>
            <p:spPr bwMode="auto">
              <a:xfrm>
                <a:off x="5316" y="2904"/>
                <a:ext cx="54" cy="4"/>
              </a:xfrm>
              <a:custGeom>
                <a:avLst/>
                <a:gdLst>
                  <a:gd name="T0" fmla="*/ 3 w 54"/>
                  <a:gd name="T1" fmla="*/ 0 h 4"/>
                  <a:gd name="T2" fmla="*/ 0 w 54"/>
                  <a:gd name="T3" fmla="*/ 0 h 4"/>
                  <a:gd name="T4" fmla="*/ 0 w 54"/>
                  <a:gd name="T5" fmla="*/ 2 h 4"/>
                  <a:gd name="T6" fmla="*/ 0 w 54"/>
                  <a:gd name="T7" fmla="*/ 4 h 4"/>
                  <a:gd name="T8" fmla="*/ 48 w 54"/>
                  <a:gd name="T9" fmla="*/ 4 h 4"/>
                  <a:gd name="T10" fmla="*/ 51 w 54"/>
                  <a:gd name="T11" fmla="*/ 4 h 4"/>
                  <a:gd name="T12" fmla="*/ 54 w 54"/>
                  <a:gd name="T13" fmla="*/ 2 h 4"/>
                  <a:gd name="T14" fmla="*/ 51 w 54"/>
                  <a:gd name="T15" fmla="*/ 0 h 4"/>
                  <a:gd name="T16" fmla="*/ 3 w 54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4"/>
                  <a:gd name="T29" fmla="*/ 54 w 5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8" y="4"/>
                    </a:lnTo>
                    <a:lnTo>
                      <a:pt x="51" y="4"/>
                    </a:lnTo>
                    <a:lnTo>
                      <a:pt x="54" y="2"/>
                    </a:lnTo>
                    <a:lnTo>
                      <a:pt x="51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211" name="Freeform 225"/>
              <p:cNvSpPr>
                <a:spLocks noChangeAspect="1"/>
              </p:cNvSpPr>
              <p:nvPr/>
            </p:nvSpPr>
            <p:spPr bwMode="auto">
              <a:xfrm>
                <a:off x="5382" y="2904"/>
                <a:ext cx="39" cy="4"/>
              </a:xfrm>
              <a:custGeom>
                <a:avLst/>
                <a:gdLst>
                  <a:gd name="T0" fmla="*/ 3 w 39"/>
                  <a:gd name="T1" fmla="*/ 0 h 4"/>
                  <a:gd name="T2" fmla="*/ 0 w 39"/>
                  <a:gd name="T3" fmla="*/ 0 h 4"/>
                  <a:gd name="T4" fmla="*/ 0 w 39"/>
                  <a:gd name="T5" fmla="*/ 2 h 4"/>
                  <a:gd name="T6" fmla="*/ 0 w 39"/>
                  <a:gd name="T7" fmla="*/ 4 h 4"/>
                  <a:gd name="T8" fmla="*/ 36 w 39"/>
                  <a:gd name="T9" fmla="*/ 4 h 4"/>
                  <a:gd name="T10" fmla="*/ 36 w 39"/>
                  <a:gd name="T11" fmla="*/ 4 h 4"/>
                  <a:gd name="T12" fmla="*/ 39 w 39"/>
                  <a:gd name="T13" fmla="*/ 2 h 4"/>
                  <a:gd name="T14" fmla="*/ 39 w 39"/>
                  <a:gd name="T15" fmla="*/ 0 h 4"/>
                  <a:gd name="T16" fmla="*/ 3 w 39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4"/>
                  <a:gd name="T29" fmla="*/ 39 w 39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4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6" y="4"/>
                    </a:lnTo>
                    <a:lnTo>
                      <a:pt x="39" y="2"/>
                    </a:lnTo>
                    <a:lnTo>
                      <a:pt x="3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10" name="Group 226"/>
            <p:cNvGrpSpPr>
              <a:grpSpLocks noChangeAspect="1"/>
            </p:cNvGrpSpPr>
            <p:nvPr/>
          </p:nvGrpSpPr>
          <p:grpSpPr bwMode="auto">
            <a:xfrm>
              <a:off x="4181799" y="1772076"/>
              <a:ext cx="3383670" cy="451223"/>
              <a:chOff x="2651" y="2588"/>
              <a:chExt cx="2369" cy="316"/>
            </a:xfrm>
          </p:grpSpPr>
          <p:sp>
            <p:nvSpPr>
              <p:cNvPr id="161" name="Freeform 227"/>
              <p:cNvSpPr>
                <a:spLocks noChangeAspect="1"/>
              </p:cNvSpPr>
              <p:nvPr/>
            </p:nvSpPr>
            <p:spPr bwMode="auto">
              <a:xfrm>
                <a:off x="2651" y="2887"/>
                <a:ext cx="73" cy="17"/>
              </a:xfrm>
              <a:custGeom>
                <a:avLst/>
                <a:gdLst>
                  <a:gd name="T0" fmla="*/ 0 w 73"/>
                  <a:gd name="T1" fmla="*/ 11 h 17"/>
                  <a:gd name="T2" fmla="*/ 0 w 73"/>
                  <a:gd name="T3" fmla="*/ 17 h 17"/>
                  <a:gd name="T4" fmla="*/ 73 w 73"/>
                  <a:gd name="T5" fmla="*/ 6 h 17"/>
                  <a:gd name="T6" fmla="*/ 73 w 73"/>
                  <a:gd name="T7" fmla="*/ 0 h 17"/>
                  <a:gd name="T8" fmla="*/ 0 w 73"/>
                  <a:gd name="T9" fmla="*/ 1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7"/>
                  <a:gd name="T17" fmla="*/ 73 w 7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7">
                    <a:moveTo>
                      <a:pt x="0" y="11"/>
                    </a:moveTo>
                    <a:lnTo>
                      <a:pt x="0" y="17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2" name="Freeform 228"/>
              <p:cNvSpPr>
                <a:spLocks noChangeAspect="1"/>
              </p:cNvSpPr>
              <p:nvPr/>
            </p:nvSpPr>
            <p:spPr bwMode="auto">
              <a:xfrm>
                <a:off x="2748" y="2875"/>
                <a:ext cx="72" cy="16"/>
              </a:xfrm>
              <a:custGeom>
                <a:avLst/>
                <a:gdLst>
                  <a:gd name="T0" fmla="*/ 0 w 72"/>
                  <a:gd name="T1" fmla="*/ 10 h 16"/>
                  <a:gd name="T2" fmla="*/ 0 w 72"/>
                  <a:gd name="T3" fmla="*/ 16 h 16"/>
                  <a:gd name="T4" fmla="*/ 72 w 72"/>
                  <a:gd name="T5" fmla="*/ 6 h 16"/>
                  <a:gd name="T6" fmla="*/ 72 w 72"/>
                  <a:gd name="T7" fmla="*/ 0 h 16"/>
                  <a:gd name="T8" fmla="*/ 0 w 72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6"/>
                  <a:gd name="T17" fmla="*/ 72 w 7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6">
                    <a:moveTo>
                      <a:pt x="0" y="10"/>
                    </a:moveTo>
                    <a:lnTo>
                      <a:pt x="0" y="1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3" name="Freeform 229"/>
              <p:cNvSpPr>
                <a:spLocks noChangeAspect="1"/>
              </p:cNvSpPr>
              <p:nvPr/>
            </p:nvSpPr>
            <p:spPr bwMode="auto">
              <a:xfrm>
                <a:off x="2847" y="2862"/>
                <a:ext cx="73" cy="17"/>
              </a:xfrm>
              <a:custGeom>
                <a:avLst/>
                <a:gdLst>
                  <a:gd name="T0" fmla="*/ 0 w 73"/>
                  <a:gd name="T1" fmla="*/ 11 h 17"/>
                  <a:gd name="T2" fmla="*/ 0 w 73"/>
                  <a:gd name="T3" fmla="*/ 17 h 17"/>
                  <a:gd name="T4" fmla="*/ 73 w 73"/>
                  <a:gd name="T5" fmla="*/ 7 h 17"/>
                  <a:gd name="T6" fmla="*/ 73 w 73"/>
                  <a:gd name="T7" fmla="*/ 0 h 17"/>
                  <a:gd name="T8" fmla="*/ 0 w 73"/>
                  <a:gd name="T9" fmla="*/ 1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7"/>
                  <a:gd name="T17" fmla="*/ 73 w 7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7">
                    <a:moveTo>
                      <a:pt x="0" y="11"/>
                    </a:moveTo>
                    <a:lnTo>
                      <a:pt x="0" y="17"/>
                    </a:lnTo>
                    <a:lnTo>
                      <a:pt x="73" y="7"/>
                    </a:lnTo>
                    <a:lnTo>
                      <a:pt x="73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4" name="Freeform 230"/>
              <p:cNvSpPr>
                <a:spLocks noChangeAspect="1"/>
              </p:cNvSpPr>
              <p:nvPr/>
            </p:nvSpPr>
            <p:spPr bwMode="auto">
              <a:xfrm>
                <a:off x="2944" y="2850"/>
                <a:ext cx="72" cy="16"/>
              </a:xfrm>
              <a:custGeom>
                <a:avLst/>
                <a:gdLst>
                  <a:gd name="T0" fmla="*/ 0 w 72"/>
                  <a:gd name="T1" fmla="*/ 10 h 16"/>
                  <a:gd name="T2" fmla="*/ 0 w 72"/>
                  <a:gd name="T3" fmla="*/ 16 h 16"/>
                  <a:gd name="T4" fmla="*/ 72 w 72"/>
                  <a:gd name="T5" fmla="*/ 6 h 16"/>
                  <a:gd name="T6" fmla="*/ 72 w 72"/>
                  <a:gd name="T7" fmla="*/ 0 h 16"/>
                  <a:gd name="T8" fmla="*/ 0 w 72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6"/>
                  <a:gd name="T17" fmla="*/ 72 w 7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6">
                    <a:moveTo>
                      <a:pt x="0" y="10"/>
                    </a:moveTo>
                    <a:lnTo>
                      <a:pt x="0" y="1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5" name="Freeform 231"/>
              <p:cNvSpPr>
                <a:spLocks noChangeAspect="1"/>
              </p:cNvSpPr>
              <p:nvPr/>
            </p:nvSpPr>
            <p:spPr bwMode="auto">
              <a:xfrm>
                <a:off x="3043" y="2837"/>
                <a:ext cx="70" cy="17"/>
              </a:xfrm>
              <a:custGeom>
                <a:avLst/>
                <a:gdLst>
                  <a:gd name="T0" fmla="*/ 0 w 70"/>
                  <a:gd name="T1" fmla="*/ 11 h 17"/>
                  <a:gd name="T2" fmla="*/ 0 w 70"/>
                  <a:gd name="T3" fmla="*/ 17 h 17"/>
                  <a:gd name="T4" fmla="*/ 70 w 70"/>
                  <a:gd name="T5" fmla="*/ 7 h 17"/>
                  <a:gd name="T6" fmla="*/ 70 w 70"/>
                  <a:gd name="T7" fmla="*/ 0 h 17"/>
                  <a:gd name="T8" fmla="*/ 0 w 70"/>
                  <a:gd name="T9" fmla="*/ 1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7"/>
                  <a:gd name="T17" fmla="*/ 70 w 70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7">
                    <a:moveTo>
                      <a:pt x="0" y="11"/>
                    </a:moveTo>
                    <a:lnTo>
                      <a:pt x="0" y="17"/>
                    </a:lnTo>
                    <a:lnTo>
                      <a:pt x="70" y="7"/>
                    </a:lnTo>
                    <a:lnTo>
                      <a:pt x="7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6" name="Freeform 232"/>
              <p:cNvSpPr>
                <a:spLocks noChangeAspect="1"/>
              </p:cNvSpPr>
              <p:nvPr/>
            </p:nvSpPr>
            <p:spPr bwMode="auto">
              <a:xfrm>
                <a:off x="3140" y="2825"/>
                <a:ext cx="72" cy="16"/>
              </a:xfrm>
              <a:custGeom>
                <a:avLst/>
                <a:gdLst>
                  <a:gd name="T0" fmla="*/ 0 w 72"/>
                  <a:gd name="T1" fmla="*/ 10 h 16"/>
                  <a:gd name="T2" fmla="*/ 0 w 72"/>
                  <a:gd name="T3" fmla="*/ 16 h 16"/>
                  <a:gd name="T4" fmla="*/ 72 w 72"/>
                  <a:gd name="T5" fmla="*/ 6 h 16"/>
                  <a:gd name="T6" fmla="*/ 72 w 72"/>
                  <a:gd name="T7" fmla="*/ 0 h 16"/>
                  <a:gd name="T8" fmla="*/ 0 w 72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6"/>
                  <a:gd name="T17" fmla="*/ 72 w 7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6">
                    <a:moveTo>
                      <a:pt x="0" y="10"/>
                    </a:moveTo>
                    <a:lnTo>
                      <a:pt x="0" y="1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7" name="Freeform 233"/>
              <p:cNvSpPr>
                <a:spLocks noChangeAspect="1"/>
              </p:cNvSpPr>
              <p:nvPr/>
            </p:nvSpPr>
            <p:spPr bwMode="auto">
              <a:xfrm>
                <a:off x="3239" y="2814"/>
                <a:ext cx="69" cy="15"/>
              </a:xfrm>
              <a:custGeom>
                <a:avLst/>
                <a:gdLst>
                  <a:gd name="T0" fmla="*/ 0 w 69"/>
                  <a:gd name="T1" fmla="*/ 9 h 15"/>
                  <a:gd name="T2" fmla="*/ 0 w 69"/>
                  <a:gd name="T3" fmla="*/ 15 h 15"/>
                  <a:gd name="T4" fmla="*/ 69 w 69"/>
                  <a:gd name="T5" fmla="*/ 7 h 15"/>
                  <a:gd name="T6" fmla="*/ 69 w 69"/>
                  <a:gd name="T7" fmla="*/ 0 h 15"/>
                  <a:gd name="T8" fmla="*/ 0 w 69"/>
                  <a:gd name="T9" fmla="*/ 9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5"/>
                  <a:gd name="T17" fmla="*/ 69 w 6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5">
                    <a:moveTo>
                      <a:pt x="0" y="9"/>
                    </a:moveTo>
                    <a:lnTo>
                      <a:pt x="0" y="15"/>
                    </a:lnTo>
                    <a:lnTo>
                      <a:pt x="69" y="7"/>
                    </a:lnTo>
                    <a:lnTo>
                      <a:pt x="6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8" name="Freeform 234"/>
              <p:cNvSpPr>
                <a:spLocks noChangeAspect="1"/>
              </p:cNvSpPr>
              <p:nvPr/>
            </p:nvSpPr>
            <p:spPr bwMode="auto">
              <a:xfrm>
                <a:off x="3336" y="2802"/>
                <a:ext cx="72" cy="15"/>
              </a:xfrm>
              <a:custGeom>
                <a:avLst/>
                <a:gdLst>
                  <a:gd name="T0" fmla="*/ 0 w 72"/>
                  <a:gd name="T1" fmla="*/ 8 h 15"/>
                  <a:gd name="T2" fmla="*/ 0 w 72"/>
                  <a:gd name="T3" fmla="*/ 15 h 15"/>
                  <a:gd name="T4" fmla="*/ 72 w 72"/>
                  <a:gd name="T5" fmla="*/ 6 h 15"/>
                  <a:gd name="T6" fmla="*/ 72 w 72"/>
                  <a:gd name="T7" fmla="*/ 0 h 15"/>
                  <a:gd name="T8" fmla="*/ 0 w 7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5"/>
                  <a:gd name="T17" fmla="*/ 72 w 7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5">
                    <a:moveTo>
                      <a:pt x="0" y="8"/>
                    </a:moveTo>
                    <a:lnTo>
                      <a:pt x="0" y="15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9" name="Freeform 235"/>
              <p:cNvSpPr>
                <a:spLocks noChangeAspect="1"/>
              </p:cNvSpPr>
              <p:nvPr/>
            </p:nvSpPr>
            <p:spPr bwMode="auto">
              <a:xfrm>
                <a:off x="3435" y="2789"/>
                <a:ext cx="69" cy="15"/>
              </a:xfrm>
              <a:custGeom>
                <a:avLst/>
                <a:gdLst>
                  <a:gd name="T0" fmla="*/ 0 w 69"/>
                  <a:gd name="T1" fmla="*/ 9 h 15"/>
                  <a:gd name="T2" fmla="*/ 0 w 69"/>
                  <a:gd name="T3" fmla="*/ 15 h 15"/>
                  <a:gd name="T4" fmla="*/ 69 w 69"/>
                  <a:gd name="T5" fmla="*/ 7 h 15"/>
                  <a:gd name="T6" fmla="*/ 69 w 69"/>
                  <a:gd name="T7" fmla="*/ 0 h 15"/>
                  <a:gd name="T8" fmla="*/ 0 w 69"/>
                  <a:gd name="T9" fmla="*/ 9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5"/>
                  <a:gd name="T17" fmla="*/ 69 w 6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5">
                    <a:moveTo>
                      <a:pt x="0" y="9"/>
                    </a:moveTo>
                    <a:lnTo>
                      <a:pt x="0" y="15"/>
                    </a:lnTo>
                    <a:lnTo>
                      <a:pt x="69" y="7"/>
                    </a:lnTo>
                    <a:lnTo>
                      <a:pt x="6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0" name="Freeform 236"/>
              <p:cNvSpPr>
                <a:spLocks noChangeAspect="1"/>
              </p:cNvSpPr>
              <p:nvPr/>
            </p:nvSpPr>
            <p:spPr bwMode="auto">
              <a:xfrm>
                <a:off x="3532" y="2777"/>
                <a:ext cx="72" cy="15"/>
              </a:xfrm>
              <a:custGeom>
                <a:avLst/>
                <a:gdLst>
                  <a:gd name="T0" fmla="*/ 0 w 72"/>
                  <a:gd name="T1" fmla="*/ 8 h 15"/>
                  <a:gd name="T2" fmla="*/ 0 w 72"/>
                  <a:gd name="T3" fmla="*/ 15 h 15"/>
                  <a:gd name="T4" fmla="*/ 72 w 72"/>
                  <a:gd name="T5" fmla="*/ 6 h 15"/>
                  <a:gd name="T6" fmla="*/ 72 w 72"/>
                  <a:gd name="T7" fmla="*/ 0 h 15"/>
                  <a:gd name="T8" fmla="*/ 0 w 7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5"/>
                  <a:gd name="T17" fmla="*/ 72 w 7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5">
                    <a:moveTo>
                      <a:pt x="0" y="8"/>
                    </a:moveTo>
                    <a:lnTo>
                      <a:pt x="0" y="15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1" name="Freeform 237"/>
              <p:cNvSpPr>
                <a:spLocks noChangeAspect="1"/>
              </p:cNvSpPr>
              <p:nvPr/>
            </p:nvSpPr>
            <p:spPr bwMode="auto">
              <a:xfrm>
                <a:off x="3631" y="2765"/>
                <a:ext cx="69" cy="14"/>
              </a:xfrm>
              <a:custGeom>
                <a:avLst/>
                <a:gdLst>
                  <a:gd name="T0" fmla="*/ 0 w 69"/>
                  <a:gd name="T1" fmla="*/ 8 h 14"/>
                  <a:gd name="T2" fmla="*/ 0 w 69"/>
                  <a:gd name="T3" fmla="*/ 14 h 14"/>
                  <a:gd name="T4" fmla="*/ 69 w 69"/>
                  <a:gd name="T5" fmla="*/ 6 h 14"/>
                  <a:gd name="T6" fmla="*/ 69 w 69"/>
                  <a:gd name="T7" fmla="*/ 0 h 14"/>
                  <a:gd name="T8" fmla="*/ 0 w 69"/>
                  <a:gd name="T9" fmla="*/ 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4"/>
                  <a:gd name="T17" fmla="*/ 69 w 69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4">
                    <a:moveTo>
                      <a:pt x="0" y="8"/>
                    </a:moveTo>
                    <a:lnTo>
                      <a:pt x="0" y="14"/>
                    </a:lnTo>
                    <a:lnTo>
                      <a:pt x="69" y="6"/>
                    </a:lnTo>
                    <a:lnTo>
                      <a:pt x="69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2" name="Freeform 238"/>
              <p:cNvSpPr>
                <a:spLocks noChangeAspect="1"/>
              </p:cNvSpPr>
              <p:nvPr/>
            </p:nvSpPr>
            <p:spPr bwMode="auto">
              <a:xfrm>
                <a:off x="3727" y="2752"/>
                <a:ext cx="73" cy="15"/>
              </a:xfrm>
              <a:custGeom>
                <a:avLst/>
                <a:gdLst>
                  <a:gd name="T0" fmla="*/ 0 w 73"/>
                  <a:gd name="T1" fmla="*/ 8 h 15"/>
                  <a:gd name="T2" fmla="*/ 0 w 73"/>
                  <a:gd name="T3" fmla="*/ 15 h 15"/>
                  <a:gd name="T4" fmla="*/ 73 w 73"/>
                  <a:gd name="T5" fmla="*/ 6 h 15"/>
                  <a:gd name="T6" fmla="*/ 73 w 73"/>
                  <a:gd name="T7" fmla="*/ 0 h 15"/>
                  <a:gd name="T8" fmla="*/ 0 w 73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5"/>
                  <a:gd name="T17" fmla="*/ 73 w 7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5">
                    <a:moveTo>
                      <a:pt x="0" y="8"/>
                    </a:moveTo>
                    <a:lnTo>
                      <a:pt x="0" y="15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3" name="Freeform 239"/>
              <p:cNvSpPr>
                <a:spLocks noChangeAspect="1"/>
              </p:cNvSpPr>
              <p:nvPr/>
            </p:nvSpPr>
            <p:spPr bwMode="auto">
              <a:xfrm>
                <a:off x="3827" y="2740"/>
                <a:ext cx="69" cy="14"/>
              </a:xfrm>
              <a:custGeom>
                <a:avLst/>
                <a:gdLst>
                  <a:gd name="T0" fmla="*/ 0 w 69"/>
                  <a:gd name="T1" fmla="*/ 8 h 14"/>
                  <a:gd name="T2" fmla="*/ 0 w 69"/>
                  <a:gd name="T3" fmla="*/ 14 h 14"/>
                  <a:gd name="T4" fmla="*/ 69 w 69"/>
                  <a:gd name="T5" fmla="*/ 6 h 14"/>
                  <a:gd name="T6" fmla="*/ 69 w 69"/>
                  <a:gd name="T7" fmla="*/ 0 h 14"/>
                  <a:gd name="T8" fmla="*/ 0 w 69"/>
                  <a:gd name="T9" fmla="*/ 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4"/>
                  <a:gd name="T17" fmla="*/ 69 w 69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4">
                    <a:moveTo>
                      <a:pt x="0" y="8"/>
                    </a:moveTo>
                    <a:lnTo>
                      <a:pt x="0" y="14"/>
                    </a:lnTo>
                    <a:lnTo>
                      <a:pt x="69" y="6"/>
                    </a:lnTo>
                    <a:lnTo>
                      <a:pt x="69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4" name="Freeform 240"/>
              <p:cNvSpPr>
                <a:spLocks noChangeAspect="1"/>
              </p:cNvSpPr>
              <p:nvPr/>
            </p:nvSpPr>
            <p:spPr bwMode="auto">
              <a:xfrm>
                <a:off x="3923" y="2727"/>
                <a:ext cx="73" cy="15"/>
              </a:xfrm>
              <a:custGeom>
                <a:avLst/>
                <a:gdLst>
                  <a:gd name="T0" fmla="*/ 0 w 73"/>
                  <a:gd name="T1" fmla="*/ 8 h 15"/>
                  <a:gd name="T2" fmla="*/ 0 w 73"/>
                  <a:gd name="T3" fmla="*/ 15 h 15"/>
                  <a:gd name="T4" fmla="*/ 73 w 73"/>
                  <a:gd name="T5" fmla="*/ 6 h 15"/>
                  <a:gd name="T6" fmla="*/ 73 w 73"/>
                  <a:gd name="T7" fmla="*/ 0 h 15"/>
                  <a:gd name="T8" fmla="*/ 0 w 73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5"/>
                  <a:gd name="T17" fmla="*/ 73 w 7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5">
                    <a:moveTo>
                      <a:pt x="0" y="8"/>
                    </a:moveTo>
                    <a:lnTo>
                      <a:pt x="0" y="15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5" name="Freeform 241"/>
              <p:cNvSpPr>
                <a:spLocks noChangeAspect="1"/>
              </p:cNvSpPr>
              <p:nvPr/>
            </p:nvSpPr>
            <p:spPr bwMode="auto">
              <a:xfrm>
                <a:off x="4020" y="2715"/>
                <a:ext cx="72" cy="14"/>
              </a:xfrm>
              <a:custGeom>
                <a:avLst/>
                <a:gdLst>
                  <a:gd name="T0" fmla="*/ 0 w 72"/>
                  <a:gd name="T1" fmla="*/ 8 h 14"/>
                  <a:gd name="T2" fmla="*/ 0 w 72"/>
                  <a:gd name="T3" fmla="*/ 14 h 14"/>
                  <a:gd name="T4" fmla="*/ 72 w 72"/>
                  <a:gd name="T5" fmla="*/ 6 h 14"/>
                  <a:gd name="T6" fmla="*/ 72 w 72"/>
                  <a:gd name="T7" fmla="*/ 0 h 14"/>
                  <a:gd name="T8" fmla="*/ 0 w 72"/>
                  <a:gd name="T9" fmla="*/ 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4"/>
                  <a:gd name="T17" fmla="*/ 72 w 7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4">
                    <a:moveTo>
                      <a:pt x="0" y="8"/>
                    </a:moveTo>
                    <a:lnTo>
                      <a:pt x="0" y="14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6" name="Freeform 242"/>
              <p:cNvSpPr>
                <a:spLocks noChangeAspect="1"/>
              </p:cNvSpPr>
              <p:nvPr/>
            </p:nvSpPr>
            <p:spPr bwMode="auto">
              <a:xfrm>
                <a:off x="4119" y="2702"/>
                <a:ext cx="73" cy="15"/>
              </a:xfrm>
              <a:custGeom>
                <a:avLst/>
                <a:gdLst>
                  <a:gd name="T0" fmla="*/ 0 w 73"/>
                  <a:gd name="T1" fmla="*/ 8 h 15"/>
                  <a:gd name="T2" fmla="*/ 0 w 73"/>
                  <a:gd name="T3" fmla="*/ 15 h 15"/>
                  <a:gd name="T4" fmla="*/ 73 w 73"/>
                  <a:gd name="T5" fmla="*/ 6 h 15"/>
                  <a:gd name="T6" fmla="*/ 73 w 73"/>
                  <a:gd name="T7" fmla="*/ 0 h 15"/>
                  <a:gd name="T8" fmla="*/ 0 w 73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5"/>
                  <a:gd name="T17" fmla="*/ 73 w 7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5">
                    <a:moveTo>
                      <a:pt x="0" y="8"/>
                    </a:moveTo>
                    <a:lnTo>
                      <a:pt x="0" y="15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7" name="Freeform 243"/>
              <p:cNvSpPr>
                <a:spLocks noChangeAspect="1"/>
              </p:cNvSpPr>
              <p:nvPr/>
            </p:nvSpPr>
            <p:spPr bwMode="auto">
              <a:xfrm>
                <a:off x="4216" y="2690"/>
                <a:ext cx="72" cy="16"/>
              </a:xfrm>
              <a:custGeom>
                <a:avLst/>
                <a:gdLst>
                  <a:gd name="T0" fmla="*/ 0 w 72"/>
                  <a:gd name="T1" fmla="*/ 10 h 16"/>
                  <a:gd name="T2" fmla="*/ 0 w 72"/>
                  <a:gd name="T3" fmla="*/ 16 h 16"/>
                  <a:gd name="T4" fmla="*/ 72 w 72"/>
                  <a:gd name="T5" fmla="*/ 6 h 16"/>
                  <a:gd name="T6" fmla="*/ 72 w 72"/>
                  <a:gd name="T7" fmla="*/ 0 h 16"/>
                  <a:gd name="T8" fmla="*/ 0 w 72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6"/>
                  <a:gd name="T17" fmla="*/ 72 w 7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6">
                    <a:moveTo>
                      <a:pt x="0" y="10"/>
                    </a:moveTo>
                    <a:lnTo>
                      <a:pt x="0" y="1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8" name="Freeform 244"/>
              <p:cNvSpPr>
                <a:spLocks noChangeAspect="1"/>
              </p:cNvSpPr>
              <p:nvPr/>
            </p:nvSpPr>
            <p:spPr bwMode="auto">
              <a:xfrm>
                <a:off x="4315" y="2677"/>
                <a:ext cx="69" cy="17"/>
              </a:xfrm>
              <a:custGeom>
                <a:avLst/>
                <a:gdLst>
                  <a:gd name="T0" fmla="*/ 0 w 69"/>
                  <a:gd name="T1" fmla="*/ 11 h 17"/>
                  <a:gd name="T2" fmla="*/ 0 w 69"/>
                  <a:gd name="T3" fmla="*/ 17 h 17"/>
                  <a:gd name="T4" fmla="*/ 69 w 69"/>
                  <a:gd name="T5" fmla="*/ 6 h 17"/>
                  <a:gd name="T6" fmla="*/ 69 w 69"/>
                  <a:gd name="T7" fmla="*/ 0 h 17"/>
                  <a:gd name="T8" fmla="*/ 0 w 69"/>
                  <a:gd name="T9" fmla="*/ 1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7"/>
                  <a:gd name="T17" fmla="*/ 69 w 6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7">
                    <a:moveTo>
                      <a:pt x="0" y="11"/>
                    </a:moveTo>
                    <a:lnTo>
                      <a:pt x="0" y="17"/>
                    </a:lnTo>
                    <a:lnTo>
                      <a:pt x="69" y="6"/>
                    </a:lnTo>
                    <a:lnTo>
                      <a:pt x="6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79" name="Freeform 245"/>
              <p:cNvSpPr>
                <a:spLocks noChangeAspect="1"/>
              </p:cNvSpPr>
              <p:nvPr/>
            </p:nvSpPr>
            <p:spPr bwMode="auto">
              <a:xfrm>
                <a:off x="4412" y="2665"/>
                <a:ext cx="72" cy="16"/>
              </a:xfrm>
              <a:custGeom>
                <a:avLst/>
                <a:gdLst>
                  <a:gd name="T0" fmla="*/ 0 w 72"/>
                  <a:gd name="T1" fmla="*/ 10 h 16"/>
                  <a:gd name="T2" fmla="*/ 0 w 72"/>
                  <a:gd name="T3" fmla="*/ 16 h 16"/>
                  <a:gd name="T4" fmla="*/ 72 w 72"/>
                  <a:gd name="T5" fmla="*/ 6 h 16"/>
                  <a:gd name="T6" fmla="*/ 72 w 72"/>
                  <a:gd name="T7" fmla="*/ 0 h 16"/>
                  <a:gd name="T8" fmla="*/ 0 w 72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6"/>
                  <a:gd name="T17" fmla="*/ 72 w 7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6">
                    <a:moveTo>
                      <a:pt x="0" y="10"/>
                    </a:moveTo>
                    <a:lnTo>
                      <a:pt x="0" y="1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0" name="Freeform 246"/>
              <p:cNvSpPr>
                <a:spLocks noChangeAspect="1"/>
              </p:cNvSpPr>
              <p:nvPr/>
            </p:nvSpPr>
            <p:spPr bwMode="auto">
              <a:xfrm>
                <a:off x="4511" y="2652"/>
                <a:ext cx="69" cy="17"/>
              </a:xfrm>
              <a:custGeom>
                <a:avLst/>
                <a:gdLst>
                  <a:gd name="T0" fmla="*/ 0 w 69"/>
                  <a:gd name="T1" fmla="*/ 11 h 17"/>
                  <a:gd name="T2" fmla="*/ 0 w 69"/>
                  <a:gd name="T3" fmla="*/ 17 h 17"/>
                  <a:gd name="T4" fmla="*/ 69 w 69"/>
                  <a:gd name="T5" fmla="*/ 6 h 17"/>
                  <a:gd name="T6" fmla="*/ 69 w 69"/>
                  <a:gd name="T7" fmla="*/ 0 h 17"/>
                  <a:gd name="T8" fmla="*/ 0 w 69"/>
                  <a:gd name="T9" fmla="*/ 11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7"/>
                  <a:gd name="T17" fmla="*/ 69 w 6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7">
                    <a:moveTo>
                      <a:pt x="0" y="11"/>
                    </a:moveTo>
                    <a:lnTo>
                      <a:pt x="0" y="17"/>
                    </a:lnTo>
                    <a:lnTo>
                      <a:pt x="69" y="6"/>
                    </a:lnTo>
                    <a:lnTo>
                      <a:pt x="69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1" name="Freeform 247"/>
              <p:cNvSpPr>
                <a:spLocks noChangeAspect="1"/>
              </p:cNvSpPr>
              <p:nvPr/>
            </p:nvSpPr>
            <p:spPr bwMode="auto">
              <a:xfrm>
                <a:off x="4607" y="2640"/>
                <a:ext cx="73" cy="16"/>
              </a:xfrm>
              <a:custGeom>
                <a:avLst/>
                <a:gdLst>
                  <a:gd name="T0" fmla="*/ 0 w 73"/>
                  <a:gd name="T1" fmla="*/ 10 h 16"/>
                  <a:gd name="T2" fmla="*/ 0 w 73"/>
                  <a:gd name="T3" fmla="*/ 16 h 16"/>
                  <a:gd name="T4" fmla="*/ 73 w 73"/>
                  <a:gd name="T5" fmla="*/ 6 h 16"/>
                  <a:gd name="T6" fmla="*/ 73 w 73"/>
                  <a:gd name="T7" fmla="*/ 0 h 16"/>
                  <a:gd name="T8" fmla="*/ 0 w 73"/>
                  <a:gd name="T9" fmla="*/ 1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6"/>
                  <a:gd name="T17" fmla="*/ 73 w 73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6">
                    <a:moveTo>
                      <a:pt x="0" y="10"/>
                    </a:moveTo>
                    <a:lnTo>
                      <a:pt x="0" y="16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2" name="Freeform 248"/>
              <p:cNvSpPr>
                <a:spLocks noChangeAspect="1"/>
              </p:cNvSpPr>
              <p:nvPr/>
            </p:nvSpPr>
            <p:spPr bwMode="auto">
              <a:xfrm>
                <a:off x="4707" y="2629"/>
                <a:ext cx="69" cy="15"/>
              </a:xfrm>
              <a:custGeom>
                <a:avLst/>
                <a:gdLst>
                  <a:gd name="T0" fmla="*/ 0 w 69"/>
                  <a:gd name="T1" fmla="*/ 9 h 15"/>
                  <a:gd name="T2" fmla="*/ 0 w 69"/>
                  <a:gd name="T3" fmla="*/ 15 h 15"/>
                  <a:gd name="T4" fmla="*/ 69 w 69"/>
                  <a:gd name="T5" fmla="*/ 7 h 15"/>
                  <a:gd name="T6" fmla="*/ 69 w 69"/>
                  <a:gd name="T7" fmla="*/ 0 h 15"/>
                  <a:gd name="T8" fmla="*/ 0 w 69"/>
                  <a:gd name="T9" fmla="*/ 9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5"/>
                  <a:gd name="T17" fmla="*/ 69 w 6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5">
                    <a:moveTo>
                      <a:pt x="0" y="9"/>
                    </a:moveTo>
                    <a:lnTo>
                      <a:pt x="0" y="15"/>
                    </a:lnTo>
                    <a:lnTo>
                      <a:pt x="69" y="7"/>
                    </a:lnTo>
                    <a:lnTo>
                      <a:pt x="6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3" name="Freeform 249"/>
              <p:cNvSpPr>
                <a:spLocks noChangeAspect="1"/>
              </p:cNvSpPr>
              <p:nvPr/>
            </p:nvSpPr>
            <p:spPr bwMode="auto">
              <a:xfrm>
                <a:off x="4803" y="2617"/>
                <a:ext cx="73" cy="14"/>
              </a:xfrm>
              <a:custGeom>
                <a:avLst/>
                <a:gdLst>
                  <a:gd name="T0" fmla="*/ 0 w 73"/>
                  <a:gd name="T1" fmla="*/ 8 h 14"/>
                  <a:gd name="T2" fmla="*/ 0 w 73"/>
                  <a:gd name="T3" fmla="*/ 14 h 14"/>
                  <a:gd name="T4" fmla="*/ 73 w 73"/>
                  <a:gd name="T5" fmla="*/ 6 h 14"/>
                  <a:gd name="T6" fmla="*/ 73 w 73"/>
                  <a:gd name="T7" fmla="*/ 0 h 14"/>
                  <a:gd name="T8" fmla="*/ 0 w 73"/>
                  <a:gd name="T9" fmla="*/ 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4"/>
                  <a:gd name="T17" fmla="*/ 73 w 7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4">
                    <a:moveTo>
                      <a:pt x="0" y="8"/>
                    </a:moveTo>
                    <a:lnTo>
                      <a:pt x="0" y="14"/>
                    </a:lnTo>
                    <a:lnTo>
                      <a:pt x="73" y="6"/>
                    </a:lnTo>
                    <a:lnTo>
                      <a:pt x="7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4" name="Freeform 250"/>
              <p:cNvSpPr>
                <a:spLocks noChangeAspect="1"/>
              </p:cNvSpPr>
              <p:nvPr/>
            </p:nvSpPr>
            <p:spPr bwMode="auto">
              <a:xfrm>
                <a:off x="4903" y="2604"/>
                <a:ext cx="69" cy="15"/>
              </a:xfrm>
              <a:custGeom>
                <a:avLst/>
                <a:gdLst>
                  <a:gd name="T0" fmla="*/ 0 w 69"/>
                  <a:gd name="T1" fmla="*/ 9 h 15"/>
                  <a:gd name="T2" fmla="*/ 0 w 69"/>
                  <a:gd name="T3" fmla="*/ 15 h 15"/>
                  <a:gd name="T4" fmla="*/ 69 w 69"/>
                  <a:gd name="T5" fmla="*/ 7 h 15"/>
                  <a:gd name="T6" fmla="*/ 69 w 69"/>
                  <a:gd name="T7" fmla="*/ 0 h 15"/>
                  <a:gd name="T8" fmla="*/ 0 w 69"/>
                  <a:gd name="T9" fmla="*/ 9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5"/>
                  <a:gd name="T17" fmla="*/ 69 w 6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5">
                    <a:moveTo>
                      <a:pt x="0" y="9"/>
                    </a:moveTo>
                    <a:lnTo>
                      <a:pt x="0" y="15"/>
                    </a:lnTo>
                    <a:lnTo>
                      <a:pt x="69" y="7"/>
                    </a:lnTo>
                    <a:lnTo>
                      <a:pt x="6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85" name="Freeform 251"/>
              <p:cNvSpPr>
                <a:spLocks noChangeAspect="1"/>
              </p:cNvSpPr>
              <p:nvPr/>
            </p:nvSpPr>
            <p:spPr bwMode="auto">
              <a:xfrm>
                <a:off x="4942" y="2588"/>
                <a:ext cx="78" cy="45"/>
              </a:xfrm>
              <a:custGeom>
                <a:avLst/>
                <a:gdLst>
                  <a:gd name="T0" fmla="*/ 12 w 78"/>
                  <a:gd name="T1" fmla="*/ 45 h 45"/>
                  <a:gd name="T2" fmla="*/ 78 w 78"/>
                  <a:gd name="T3" fmla="*/ 14 h 45"/>
                  <a:gd name="T4" fmla="*/ 0 w 78"/>
                  <a:gd name="T5" fmla="*/ 0 h 45"/>
                  <a:gd name="T6" fmla="*/ 27 w 78"/>
                  <a:gd name="T7" fmla="*/ 21 h 45"/>
                  <a:gd name="T8" fmla="*/ 12 w 78"/>
                  <a:gd name="T9" fmla="*/ 45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5"/>
                  <a:gd name="T17" fmla="*/ 78 w 7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5">
                    <a:moveTo>
                      <a:pt x="12" y="45"/>
                    </a:moveTo>
                    <a:lnTo>
                      <a:pt x="78" y="14"/>
                    </a:lnTo>
                    <a:lnTo>
                      <a:pt x="0" y="0"/>
                    </a:lnTo>
                    <a:lnTo>
                      <a:pt x="27" y="21"/>
                    </a:lnTo>
                    <a:lnTo>
                      <a:pt x="12" y="4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11" name="Group 252"/>
            <p:cNvGrpSpPr>
              <a:grpSpLocks noChangeAspect="1"/>
            </p:cNvGrpSpPr>
            <p:nvPr/>
          </p:nvGrpSpPr>
          <p:grpSpPr bwMode="auto">
            <a:xfrm>
              <a:off x="6374290" y="1766376"/>
              <a:ext cx="399929" cy="382683"/>
              <a:chOff x="4186" y="2584"/>
              <a:chExt cx="280" cy="268"/>
            </a:xfrm>
          </p:grpSpPr>
          <p:sp>
            <p:nvSpPr>
              <p:cNvPr id="159" name="Freeform 253"/>
              <p:cNvSpPr>
                <a:spLocks noChangeAspect="1"/>
              </p:cNvSpPr>
              <p:nvPr/>
            </p:nvSpPr>
            <p:spPr bwMode="auto">
              <a:xfrm>
                <a:off x="4237" y="2617"/>
                <a:ext cx="229" cy="235"/>
              </a:xfrm>
              <a:custGeom>
                <a:avLst/>
                <a:gdLst>
                  <a:gd name="T0" fmla="*/ 69 w 229"/>
                  <a:gd name="T1" fmla="*/ 100 h 235"/>
                  <a:gd name="T2" fmla="*/ 48 w 229"/>
                  <a:gd name="T3" fmla="*/ 125 h 235"/>
                  <a:gd name="T4" fmla="*/ 33 w 229"/>
                  <a:gd name="T5" fmla="*/ 148 h 235"/>
                  <a:gd name="T6" fmla="*/ 18 w 229"/>
                  <a:gd name="T7" fmla="*/ 168 h 235"/>
                  <a:gd name="T8" fmla="*/ 9 w 229"/>
                  <a:gd name="T9" fmla="*/ 187 h 235"/>
                  <a:gd name="T10" fmla="*/ 3 w 229"/>
                  <a:gd name="T11" fmla="*/ 204 h 235"/>
                  <a:gd name="T12" fmla="*/ 0 w 229"/>
                  <a:gd name="T13" fmla="*/ 218 h 235"/>
                  <a:gd name="T14" fmla="*/ 3 w 229"/>
                  <a:gd name="T15" fmla="*/ 229 h 235"/>
                  <a:gd name="T16" fmla="*/ 9 w 229"/>
                  <a:gd name="T17" fmla="*/ 235 h 235"/>
                  <a:gd name="T18" fmla="*/ 21 w 229"/>
                  <a:gd name="T19" fmla="*/ 235 h 235"/>
                  <a:gd name="T20" fmla="*/ 33 w 229"/>
                  <a:gd name="T21" fmla="*/ 233 h 235"/>
                  <a:gd name="T22" fmla="*/ 51 w 229"/>
                  <a:gd name="T23" fmla="*/ 224 h 235"/>
                  <a:gd name="T24" fmla="*/ 72 w 229"/>
                  <a:gd name="T25" fmla="*/ 212 h 235"/>
                  <a:gd name="T26" fmla="*/ 93 w 229"/>
                  <a:gd name="T27" fmla="*/ 197 h 235"/>
                  <a:gd name="T28" fmla="*/ 114 w 229"/>
                  <a:gd name="T29" fmla="*/ 179 h 235"/>
                  <a:gd name="T30" fmla="*/ 135 w 229"/>
                  <a:gd name="T31" fmla="*/ 158 h 235"/>
                  <a:gd name="T32" fmla="*/ 159 w 229"/>
                  <a:gd name="T33" fmla="*/ 135 h 235"/>
                  <a:gd name="T34" fmla="*/ 181 w 229"/>
                  <a:gd name="T35" fmla="*/ 112 h 235"/>
                  <a:gd name="T36" fmla="*/ 196 w 229"/>
                  <a:gd name="T37" fmla="*/ 89 h 235"/>
                  <a:gd name="T38" fmla="*/ 211 w 229"/>
                  <a:gd name="T39" fmla="*/ 66 h 235"/>
                  <a:gd name="T40" fmla="*/ 220 w 229"/>
                  <a:gd name="T41" fmla="*/ 48 h 235"/>
                  <a:gd name="T42" fmla="*/ 226 w 229"/>
                  <a:gd name="T43" fmla="*/ 31 h 235"/>
                  <a:gd name="T44" fmla="*/ 229 w 229"/>
                  <a:gd name="T45" fmla="*/ 16 h 235"/>
                  <a:gd name="T46" fmla="*/ 226 w 229"/>
                  <a:gd name="T47" fmla="*/ 8 h 235"/>
                  <a:gd name="T48" fmla="*/ 220 w 229"/>
                  <a:gd name="T49" fmla="*/ 2 h 235"/>
                  <a:gd name="T50" fmla="*/ 208 w 229"/>
                  <a:gd name="T51" fmla="*/ 0 h 235"/>
                  <a:gd name="T52" fmla="*/ 196 w 229"/>
                  <a:gd name="T53" fmla="*/ 4 h 235"/>
                  <a:gd name="T54" fmla="*/ 178 w 229"/>
                  <a:gd name="T55" fmla="*/ 12 h 235"/>
                  <a:gd name="T56" fmla="*/ 159 w 229"/>
                  <a:gd name="T57" fmla="*/ 23 h 235"/>
                  <a:gd name="T58" fmla="*/ 138 w 229"/>
                  <a:gd name="T59" fmla="*/ 37 h 235"/>
                  <a:gd name="T60" fmla="*/ 114 w 229"/>
                  <a:gd name="T61" fmla="*/ 56 h 235"/>
                  <a:gd name="T62" fmla="*/ 93 w 229"/>
                  <a:gd name="T63" fmla="*/ 77 h 235"/>
                  <a:gd name="T64" fmla="*/ 69 w 229"/>
                  <a:gd name="T65" fmla="*/ 100 h 23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9"/>
                  <a:gd name="T100" fmla="*/ 0 h 235"/>
                  <a:gd name="T101" fmla="*/ 229 w 229"/>
                  <a:gd name="T102" fmla="*/ 235 h 23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9" h="235">
                    <a:moveTo>
                      <a:pt x="69" y="100"/>
                    </a:moveTo>
                    <a:lnTo>
                      <a:pt x="48" y="125"/>
                    </a:lnTo>
                    <a:lnTo>
                      <a:pt x="33" y="148"/>
                    </a:lnTo>
                    <a:lnTo>
                      <a:pt x="18" y="168"/>
                    </a:lnTo>
                    <a:lnTo>
                      <a:pt x="9" y="187"/>
                    </a:lnTo>
                    <a:lnTo>
                      <a:pt x="3" y="204"/>
                    </a:lnTo>
                    <a:lnTo>
                      <a:pt x="0" y="218"/>
                    </a:lnTo>
                    <a:lnTo>
                      <a:pt x="3" y="229"/>
                    </a:lnTo>
                    <a:lnTo>
                      <a:pt x="9" y="235"/>
                    </a:lnTo>
                    <a:lnTo>
                      <a:pt x="21" y="235"/>
                    </a:lnTo>
                    <a:lnTo>
                      <a:pt x="33" y="233"/>
                    </a:lnTo>
                    <a:lnTo>
                      <a:pt x="51" y="224"/>
                    </a:lnTo>
                    <a:lnTo>
                      <a:pt x="72" y="212"/>
                    </a:lnTo>
                    <a:lnTo>
                      <a:pt x="93" y="197"/>
                    </a:lnTo>
                    <a:lnTo>
                      <a:pt x="114" y="179"/>
                    </a:lnTo>
                    <a:lnTo>
                      <a:pt x="135" y="158"/>
                    </a:lnTo>
                    <a:lnTo>
                      <a:pt x="159" y="135"/>
                    </a:lnTo>
                    <a:lnTo>
                      <a:pt x="181" y="112"/>
                    </a:lnTo>
                    <a:lnTo>
                      <a:pt x="196" y="89"/>
                    </a:lnTo>
                    <a:lnTo>
                      <a:pt x="211" y="66"/>
                    </a:lnTo>
                    <a:lnTo>
                      <a:pt x="220" y="48"/>
                    </a:lnTo>
                    <a:lnTo>
                      <a:pt x="226" y="31"/>
                    </a:lnTo>
                    <a:lnTo>
                      <a:pt x="229" y="16"/>
                    </a:lnTo>
                    <a:lnTo>
                      <a:pt x="226" y="8"/>
                    </a:lnTo>
                    <a:lnTo>
                      <a:pt x="220" y="2"/>
                    </a:lnTo>
                    <a:lnTo>
                      <a:pt x="208" y="0"/>
                    </a:lnTo>
                    <a:lnTo>
                      <a:pt x="196" y="4"/>
                    </a:lnTo>
                    <a:lnTo>
                      <a:pt x="178" y="12"/>
                    </a:lnTo>
                    <a:lnTo>
                      <a:pt x="159" y="23"/>
                    </a:lnTo>
                    <a:lnTo>
                      <a:pt x="138" y="37"/>
                    </a:lnTo>
                    <a:lnTo>
                      <a:pt x="114" y="56"/>
                    </a:lnTo>
                    <a:lnTo>
                      <a:pt x="93" y="77"/>
                    </a:lnTo>
                    <a:lnTo>
                      <a:pt x="69" y="10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60" name="Freeform 254"/>
              <p:cNvSpPr>
                <a:spLocks noChangeAspect="1"/>
              </p:cNvSpPr>
              <p:nvPr/>
            </p:nvSpPr>
            <p:spPr bwMode="auto">
              <a:xfrm>
                <a:off x="4186" y="2584"/>
                <a:ext cx="229" cy="235"/>
              </a:xfrm>
              <a:custGeom>
                <a:avLst/>
                <a:gdLst>
                  <a:gd name="T0" fmla="*/ 69 w 229"/>
                  <a:gd name="T1" fmla="*/ 99 h 235"/>
                  <a:gd name="T2" fmla="*/ 48 w 229"/>
                  <a:gd name="T3" fmla="*/ 124 h 235"/>
                  <a:gd name="T4" fmla="*/ 33 w 229"/>
                  <a:gd name="T5" fmla="*/ 147 h 235"/>
                  <a:gd name="T6" fmla="*/ 18 w 229"/>
                  <a:gd name="T7" fmla="*/ 168 h 235"/>
                  <a:gd name="T8" fmla="*/ 9 w 229"/>
                  <a:gd name="T9" fmla="*/ 187 h 235"/>
                  <a:gd name="T10" fmla="*/ 3 w 229"/>
                  <a:gd name="T11" fmla="*/ 203 h 235"/>
                  <a:gd name="T12" fmla="*/ 0 w 229"/>
                  <a:gd name="T13" fmla="*/ 218 h 235"/>
                  <a:gd name="T14" fmla="*/ 3 w 229"/>
                  <a:gd name="T15" fmla="*/ 226 h 235"/>
                  <a:gd name="T16" fmla="*/ 9 w 229"/>
                  <a:gd name="T17" fmla="*/ 233 h 235"/>
                  <a:gd name="T18" fmla="*/ 21 w 229"/>
                  <a:gd name="T19" fmla="*/ 235 h 235"/>
                  <a:gd name="T20" fmla="*/ 33 w 229"/>
                  <a:gd name="T21" fmla="*/ 230 h 235"/>
                  <a:gd name="T22" fmla="*/ 51 w 229"/>
                  <a:gd name="T23" fmla="*/ 224 h 235"/>
                  <a:gd name="T24" fmla="*/ 72 w 229"/>
                  <a:gd name="T25" fmla="*/ 212 h 235"/>
                  <a:gd name="T26" fmla="*/ 93 w 229"/>
                  <a:gd name="T27" fmla="*/ 197 h 235"/>
                  <a:gd name="T28" fmla="*/ 114 w 229"/>
                  <a:gd name="T29" fmla="*/ 178 h 235"/>
                  <a:gd name="T30" fmla="*/ 135 w 229"/>
                  <a:gd name="T31" fmla="*/ 158 h 235"/>
                  <a:gd name="T32" fmla="*/ 159 w 229"/>
                  <a:gd name="T33" fmla="*/ 135 h 235"/>
                  <a:gd name="T34" fmla="*/ 180 w 229"/>
                  <a:gd name="T35" fmla="*/ 112 h 235"/>
                  <a:gd name="T36" fmla="*/ 195 w 229"/>
                  <a:gd name="T37" fmla="*/ 89 h 235"/>
                  <a:gd name="T38" fmla="*/ 210 w 229"/>
                  <a:gd name="T39" fmla="*/ 66 h 235"/>
                  <a:gd name="T40" fmla="*/ 220 w 229"/>
                  <a:gd name="T41" fmla="*/ 47 h 235"/>
                  <a:gd name="T42" fmla="*/ 226 w 229"/>
                  <a:gd name="T43" fmla="*/ 31 h 235"/>
                  <a:gd name="T44" fmla="*/ 229 w 229"/>
                  <a:gd name="T45" fmla="*/ 16 h 235"/>
                  <a:gd name="T46" fmla="*/ 226 w 229"/>
                  <a:gd name="T47" fmla="*/ 6 h 235"/>
                  <a:gd name="T48" fmla="*/ 220 w 229"/>
                  <a:gd name="T49" fmla="*/ 0 h 235"/>
                  <a:gd name="T50" fmla="*/ 207 w 229"/>
                  <a:gd name="T51" fmla="*/ 0 h 235"/>
                  <a:gd name="T52" fmla="*/ 195 w 229"/>
                  <a:gd name="T53" fmla="*/ 2 h 235"/>
                  <a:gd name="T54" fmla="*/ 177 w 229"/>
                  <a:gd name="T55" fmla="*/ 10 h 235"/>
                  <a:gd name="T56" fmla="*/ 159 w 229"/>
                  <a:gd name="T57" fmla="*/ 22 h 235"/>
                  <a:gd name="T58" fmla="*/ 138 w 229"/>
                  <a:gd name="T59" fmla="*/ 37 h 235"/>
                  <a:gd name="T60" fmla="*/ 114 w 229"/>
                  <a:gd name="T61" fmla="*/ 56 h 235"/>
                  <a:gd name="T62" fmla="*/ 93 w 229"/>
                  <a:gd name="T63" fmla="*/ 77 h 235"/>
                  <a:gd name="T64" fmla="*/ 69 w 229"/>
                  <a:gd name="T65" fmla="*/ 99 h 23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9"/>
                  <a:gd name="T100" fmla="*/ 0 h 235"/>
                  <a:gd name="T101" fmla="*/ 229 w 229"/>
                  <a:gd name="T102" fmla="*/ 235 h 23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9" h="235">
                    <a:moveTo>
                      <a:pt x="69" y="99"/>
                    </a:moveTo>
                    <a:lnTo>
                      <a:pt x="48" y="124"/>
                    </a:lnTo>
                    <a:lnTo>
                      <a:pt x="33" y="147"/>
                    </a:lnTo>
                    <a:lnTo>
                      <a:pt x="18" y="168"/>
                    </a:lnTo>
                    <a:lnTo>
                      <a:pt x="9" y="187"/>
                    </a:lnTo>
                    <a:lnTo>
                      <a:pt x="3" y="203"/>
                    </a:lnTo>
                    <a:lnTo>
                      <a:pt x="0" y="218"/>
                    </a:lnTo>
                    <a:lnTo>
                      <a:pt x="3" y="226"/>
                    </a:lnTo>
                    <a:lnTo>
                      <a:pt x="9" y="233"/>
                    </a:lnTo>
                    <a:lnTo>
                      <a:pt x="21" y="235"/>
                    </a:lnTo>
                    <a:lnTo>
                      <a:pt x="33" y="230"/>
                    </a:lnTo>
                    <a:lnTo>
                      <a:pt x="51" y="224"/>
                    </a:lnTo>
                    <a:lnTo>
                      <a:pt x="72" y="212"/>
                    </a:lnTo>
                    <a:lnTo>
                      <a:pt x="93" y="197"/>
                    </a:lnTo>
                    <a:lnTo>
                      <a:pt x="114" y="178"/>
                    </a:lnTo>
                    <a:lnTo>
                      <a:pt x="135" y="158"/>
                    </a:lnTo>
                    <a:lnTo>
                      <a:pt x="159" y="135"/>
                    </a:lnTo>
                    <a:lnTo>
                      <a:pt x="180" y="112"/>
                    </a:lnTo>
                    <a:lnTo>
                      <a:pt x="195" y="89"/>
                    </a:lnTo>
                    <a:lnTo>
                      <a:pt x="210" y="66"/>
                    </a:lnTo>
                    <a:lnTo>
                      <a:pt x="220" y="47"/>
                    </a:lnTo>
                    <a:lnTo>
                      <a:pt x="226" y="31"/>
                    </a:lnTo>
                    <a:lnTo>
                      <a:pt x="229" y="16"/>
                    </a:lnTo>
                    <a:lnTo>
                      <a:pt x="226" y="6"/>
                    </a:lnTo>
                    <a:lnTo>
                      <a:pt x="220" y="0"/>
                    </a:lnTo>
                    <a:lnTo>
                      <a:pt x="207" y="0"/>
                    </a:lnTo>
                    <a:lnTo>
                      <a:pt x="195" y="2"/>
                    </a:lnTo>
                    <a:lnTo>
                      <a:pt x="177" y="10"/>
                    </a:lnTo>
                    <a:lnTo>
                      <a:pt x="159" y="22"/>
                    </a:lnTo>
                    <a:lnTo>
                      <a:pt x="138" y="37"/>
                    </a:lnTo>
                    <a:lnTo>
                      <a:pt x="114" y="56"/>
                    </a:lnTo>
                    <a:lnTo>
                      <a:pt x="93" y="77"/>
                    </a:lnTo>
                    <a:lnTo>
                      <a:pt x="69" y="99"/>
                    </a:lnTo>
                    <a:close/>
                  </a:path>
                </a:pathLst>
              </a:custGeom>
              <a:solidFill>
                <a:srgbClr val="66FF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113" name="Rectangle 255"/>
            <p:cNvSpPr>
              <a:spLocks noChangeAspect="1" noChangeArrowheads="1"/>
            </p:cNvSpPr>
            <p:nvPr/>
          </p:nvSpPr>
          <p:spPr bwMode="auto">
            <a:xfrm>
              <a:off x="6537118" y="1849196"/>
              <a:ext cx="54502" cy="261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7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312" name="Group 256"/>
            <p:cNvGrpSpPr>
              <a:grpSpLocks noChangeAspect="1"/>
            </p:cNvGrpSpPr>
            <p:nvPr/>
          </p:nvGrpSpPr>
          <p:grpSpPr bwMode="auto">
            <a:xfrm>
              <a:off x="7086961" y="2226168"/>
              <a:ext cx="89964" cy="244175"/>
              <a:chOff x="4686" y="2906"/>
              <a:chExt cx="63" cy="171"/>
            </a:xfrm>
          </p:grpSpPr>
          <p:sp>
            <p:nvSpPr>
              <p:cNvPr id="157" name="Line 257"/>
              <p:cNvSpPr>
                <a:spLocks noChangeAspect="1" noChangeShapeType="1"/>
              </p:cNvSpPr>
              <p:nvPr/>
            </p:nvSpPr>
            <p:spPr bwMode="auto">
              <a:xfrm flipV="1">
                <a:off x="4716" y="2948"/>
                <a:ext cx="1" cy="1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58" name="Freeform 258"/>
              <p:cNvSpPr>
                <a:spLocks noChangeAspect="1"/>
              </p:cNvSpPr>
              <p:nvPr/>
            </p:nvSpPr>
            <p:spPr bwMode="auto">
              <a:xfrm>
                <a:off x="4686" y="2906"/>
                <a:ext cx="63" cy="48"/>
              </a:xfrm>
              <a:custGeom>
                <a:avLst/>
                <a:gdLst>
                  <a:gd name="T0" fmla="*/ 63 w 63"/>
                  <a:gd name="T1" fmla="*/ 48 h 48"/>
                  <a:gd name="T2" fmla="*/ 33 w 63"/>
                  <a:gd name="T3" fmla="*/ 0 h 48"/>
                  <a:gd name="T4" fmla="*/ 0 w 63"/>
                  <a:gd name="T5" fmla="*/ 48 h 48"/>
                  <a:gd name="T6" fmla="*/ 63 w 63"/>
                  <a:gd name="T7" fmla="*/ 48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48"/>
                  <a:gd name="T14" fmla="*/ 63 w 6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48">
                    <a:moveTo>
                      <a:pt x="63" y="48"/>
                    </a:moveTo>
                    <a:lnTo>
                      <a:pt x="33" y="0"/>
                    </a:lnTo>
                    <a:lnTo>
                      <a:pt x="0" y="48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grpSp>
          <p:nvGrpSpPr>
            <p:cNvPr id="313" name="Group 259"/>
            <p:cNvGrpSpPr>
              <a:grpSpLocks noChangeAspect="1"/>
            </p:cNvGrpSpPr>
            <p:nvPr/>
          </p:nvGrpSpPr>
          <p:grpSpPr bwMode="auto">
            <a:xfrm>
              <a:off x="7086961" y="1552188"/>
              <a:ext cx="89964" cy="245603"/>
              <a:chOff x="4686" y="2434"/>
              <a:chExt cx="63" cy="172"/>
            </a:xfrm>
          </p:grpSpPr>
          <p:sp>
            <p:nvSpPr>
              <p:cNvPr id="155" name="Line 260"/>
              <p:cNvSpPr>
                <a:spLocks noChangeAspect="1" noChangeShapeType="1"/>
              </p:cNvSpPr>
              <p:nvPr/>
            </p:nvSpPr>
            <p:spPr bwMode="auto">
              <a:xfrm>
                <a:off x="4716" y="2434"/>
                <a:ext cx="1" cy="12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56" name="Freeform 261"/>
              <p:cNvSpPr>
                <a:spLocks noChangeAspect="1"/>
              </p:cNvSpPr>
              <p:nvPr/>
            </p:nvSpPr>
            <p:spPr bwMode="auto">
              <a:xfrm>
                <a:off x="4686" y="2559"/>
                <a:ext cx="63" cy="47"/>
              </a:xfrm>
              <a:custGeom>
                <a:avLst/>
                <a:gdLst>
                  <a:gd name="T0" fmla="*/ 0 w 63"/>
                  <a:gd name="T1" fmla="*/ 0 h 47"/>
                  <a:gd name="T2" fmla="*/ 33 w 63"/>
                  <a:gd name="T3" fmla="*/ 47 h 47"/>
                  <a:gd name="T4" fmla="*/ 63 w 63"/>
                  <a:gd name="T5" fmla="*/ 0 h 47"/>
                  <a:gd name="T6" fmla="*/ 0 w 63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3"/>
                  <a:gd name="T13" fmla="*/ 0 h 47"/>
                  <a:gd name="T14" fmla="*/ 63 w 63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3" h="47">
                    <a:moveTo>
                      <a:pt x="0" y="0"/>
                    </a:moveTo>
                    <a:lnTo>
                      <a:pt x="33" y="47"/>
                    </a:lnTo>
                    <a:lnTo>
                      <a:pt x="6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116" name="Rectangle 262"/>
            <p:cNvSpPr>
              <a:spLocks noChangeAspect="1" noChangeArrowheads="1"/>
            </p:cNvSpPr>
            <p:nvPr/>
          </p:nvSpPr>
          <p:spPr bwMode="auto">
            <a:xfrm>
              <a:off x="6829923" y="1296589"/>
              <a:ext cx="602750" cy="255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17" name="Rectangle 263"/>
            <p:cNvSpPr>
              <a:spLocks noChangeAspect="1" noChangeArrowheads="1"/>
            </p:cNvSpPr>
            <p:nvPr/>
          </p:nvSpPr>
          <p:spPr bwMode="auto">
            <a:xfrm>
              <a:off x="6924192" y="1329432"/>
              <a:ext cx="5931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Symbol" charset="2"/>
                </a:rPr>
                <a:t>á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18" name="Rectangle 264"/>
            <p:cNvSpPr>
              <a:spLocks noChangeAspect="1" noChangeArrowheads="1"/>
            </p:cNvSpPr>
            <p:nvPr/>
          </p:nvSpPr>
          <p:spPr bwMode="auto">
            <a:xfrm>
              <a:off x="6915622" y="1323720"/>
              <a:ext cx="5931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Symbol" charset="2"/>
                </a:rPr>
                <a:t>á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19" name="Rectangle 265"/>
            <p:cNvSpPr>
              <a:spLocks noChangeAspect="1" noChangeArrowheads="1"/>
            </p:cNvSpPr>
            <p:nvPr/>
          </p:nvSpPr>
          <p:spPr bwMode="auto">
            <a:xfrm>
              <a:off x="7007035" y="1329432"/>
              <a:ext cx="11060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Symbol" charset="2"/>
                </a:rPr>
                <a:t>D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0" name="Rectangle 266"/>
            <p:cNvSpPr>
              <a:spLocks noChangeAspect="1" noChangeArrowheads="1"/>
            </p:cNvSpPr>
            <p:nvPr/>
          </p:nvSpPr>
          <p:spPr bwMode="auto">
            <a:xfrm>
              <a:off x="6997036" y="1323720"/>
              <a:ext cx="11060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Symbol" charset="2"/>
                </a:rPr>
                <a:t>D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1" name="Rectangle 267"/>
            <p:cNvSpPr>
              <a:spLocks noChangeAspect="1" noChangeArrowheads="1"/>
            </p:cNvSpPr>
            <p:nvPr/>
          </p:nvSpPr>
          <p:spPr bwMode="auto">
            <a:xfrm>
              <a:off x="7152723" y="1349423"/>
              <a:ext cx="80150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Times New Roman" charset="0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2" name="Rectangle 268"/>
            <p:cNvSpPr>
              <a:spLocks noChangeAspect="1" noChangeArrowheads="1"/>
            </p:cNvSpPr>
            <p:nvPr/>
          </p:nvSpPr>
          <p:spPr bwMode="auto">
            <a:xfrm>
              <a:off x="7144153" y="1343711"/>
              <a:ext cx="80150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Times New Roman" charset="0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3" name="Rectangle 269"/>
            <p:cNvSpPr>
              <a:spLocks noChangeAspect="1" noChangeArrowheads="1"/>
            </p:cNvSpPr>
            <p:nvPr/>
          </p:nvSpPr>
          <p:spPr bwMode="auto">
            <a:xfrm>
              <a:off x="7259847" y="1329432"/>
              <a:ext cx="5931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Symbol" charset="2"/>
                </a:rPr>
                <a:t>ñ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4" name="Rectangle 270"/>
            <p:cNvSpPr>
              <a:spLocks noChangeAspect="1" noChangeArrowheads="1"/>
            </p:cNvSpPr>
            <p:nvPr/>
          </p:nvSpPr>
          <p:spPr bwMode="auto">
            <a:xfrm>
              <a:off x="7251277" y="1323720"/>
              <a:ext cx="5931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Symbol" charset="2"/>
                </a:rPr>
                <a:t>ñ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5" name="Rectangle 271"/>
            <p:cNvSpPr>
              <a:spLocks noChangeAspect="1" noChangeArrowheads="1"/>
            </p:cNvSpPr>
            <p:nvPr/>
          </p:nvSpPr>
          <p:spPr bwMode="auto">
            <a:xfrm>
              <a:off x="7342689" y="1329432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Symbol" charset="2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6" name="Rectangle 272"/>
            <p:cNvSpPr>
              <a:spLocks noChangeAspect="1" noChangeArrowheads="1"/>
            </p:cNvSpPr>
            <p:nvPr/>
          </p:nvSpPr>
          <p:spPr bwMode="auto">
            <a:xfrm>
              <a:off x="7334119" y="1323720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Symbol" charset="2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27" name="Line 273"/>
            <p:cNvSpPr>
              <a:spLocks noChangeAspect="1" noChangeShapeType="1"/>
            </p:cNvSpPr>
            <p:nvPr/>
          </p:nvSpPr>
          <p:spPr bwMode="auto">
            <a:xfrm>
              <a:off x="7854027" y="1887750"/>
              <a:ext cx="147117" cy="14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28" name="Line 274"/>
            <p:cNvSpPr>
              <a:spLocks noChangeAspect="1" noChangeShapeType="1"/>
            </p:cNvSpPr>
            <p:nvPr/>
          </p:nvSpPr>
          <p:spPr bwMode="auto">
            <a:xfrm>
              <a:off x="7062739" y="1789223"/>
              <a:ext cx="145688" cy="14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29" name="Line 275"/>
            <p:cNvSpPr>
              <a:spLocks noChangeAspect="1" noChangeShapeType="1"/>
            </p:cNvSpPr>
            <p:nvPr/>
          </p:nvSpPr>
          <p:spPr bwMode="auto">
            <a:xfrm flipV="1">
              <a:off x="975250" y="2363248"/>
              <a:ext cx="1428" cy="970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30" name="Line 276"/>
            <p:cNvSpPr>
              <a:spLocks noChangeAspect="1" noChangeShapeType="1"/>
            </p:cNvSpPr>
            <p:nvPr/>
          </p:nvSpPr>
          <p:spPr bwMode="auto">
            <a:xfrm flipV="1">
              <a:off x="1255200" y="2363248"/>
              <a:ext cx="1428" cy="970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pSp>
          <p:nvGrpSpPr>
            <p:cNvPr id="314" name="Group 277"/>
            <p:cNvGrpSpPr>
              <a:grpSpLocks noChangeAspect="1"/>
            </p:cNvGrpSpPr>
            <p:nvPr/>
          </p:nvGrpSpPr>
          <p:grpSpPr bwMode="auto">
            <a:xfrm>
              <a:off x="4200391" y="2721879"/>
              <a:ext cx="3287987" cy="62832"/>
              <a:chOff x="2664" y="3253"/>
              <a:chExt cx="2302" cy="44"/>
            </a:xfrm>
          </p:grpSpPr>
          <p:sp>
            <p:nvSpPr>
              <p:cNvPr id="152" name="Line 278"/>
              <p:cNvSpPr>
                <a:spLocks noChangeAspect="1" noChangeShapeType="1"/>
              </p:cNvSpPr>
              <p:nvPr/>
            </p:nvSpPr>
            <p:spPr bwMode="auto">
              <a:xfrm flipH="1">
                <a:off x="2721" y="3274"/>
                <a:ext cx="2185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53" name="Freeform 279"/>
              <p:cNvSpPr>
                <a:spLocks noChangeAspect="1"/>
              </p:cNvSpPr>
              <p:nvPr/>
            </p:nvSpPr>
            <p:spPr bwMode="auto">
              <a:xfrm>
                <a:off x="4900" y="3253"/>
                <a:ext cx="66" cy="44"/>
              </a:xfrm>
              <a:custGeom>
                <a:avLst/>
                <a:gdLst>
                  <a:gd name="T0" fmla="*/ 0 w 66"/>
                  <a:gd name="T1" fmla="*/ 44 h 44"/>
                  <a:gd name="T2" fmla="*/ 66 w 66"/>
                  <a:gd name="T3" fmla="*/ 23 h 44"/>
                  <a:gd name="T4" fmla="*/ 0 w 66"/>
                  <a:gd name="T5" fmla="*/ 0 h 44"/>
                  <a:gd name="T6" fmla="*/ 0 w 66"/>
                  <a:gd name="T7" fmla="*/ 44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44"/>
                  <a:gd name="T14" fmla="*/ 66 w 66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44">
                    <a:moveTo>
                      <a:pt x="0" y="44"/>
                    </a:moveTo>
                    <a:lnTo>
                      <a:pt x="66" y="23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  <p:sp>
            <p:nvSpPr>
              <p:cNvPr id="154" name="Freeform 280"/>
              <p:cNvSpPr>
                <a:spLocks noChangeAspect="1"/>
              </p:cNvSpPr>
              <p:nvPr/>
            </p:nvSpPr>
            <p:spPr bwMode="auto">
              <a:xfrm>
                <a:off x="2664" y="3253"/>
                <a:ext cx="66" cy="44"/>
              </a:xfrm>
              <a:custGeom>
                <a:avLst/>
                <a:gdLst>
                  <a:gd name="T0" fmla="*/ 66 w 66"/>
                  <a:gd name="T1" fmla="*/ 0 h 44"/>
                  <a:gd name="T2" fmla="*/ 0 w 66"/>
                  <a:gd name="T3" fmla="*/ 23 h 44"/>
                  <a:gd name="T4" fmla="*/ 66 w 66"/>
                  <a:gd name="T5" fmla="*/ 44 h 44"/>
                  <a:gd name="T6" fmla="*/ 66 w 66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44"/>
                  <a:gd name="T14" fmla="*/ 66 w 66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44">
                    <a:moveTo>
                      <a:pt x="66" y="0"/>
                    </a:moveTo>
                    <a:lnTo>
                      <a:pt x="0" y="23"/>
                    </a:lnTo>
                    <a:lnTo>
                      <a:pt x="66" y="4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>
                  <a:solidFill>
                    <a:srgbClr val="000000"/>
                  </a:solidFill>
                  <a:latin typeface="Comic Sans MS" pitchFamily="-112" charset="0"/>
                </a:endParaRPr>
              </a:p>
            </p:txBody>
          </p:sp>
        </p:grpSp>
        <p:sp>
          <p:nvSpPr>
            <p:cNvPr id="132" name="Rectangle 281"/>
            <p:cNvSpPr>
              <a:spLocks noChangeAspect="1" noChangeArrowheads="1"/>
            </p:cNvSpPr>
            <p:nvPr/>
          </p:nvSpPr>
          <p:spPr bwMode="auto">
            <a:xfrm>
              <a:off x="5147365" y="2614563"/>
              <a:ext cx="1092663" cy="2527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33" name="Rectangle 282"/>
            <p:cNvSpPr>
              <a:spLocks noChangeAspect="1" noChangeArrowheads="1"/>
            </p:cNvSpPr>
            <p:nvPr/>
          </p:nvSpPr>
          <p:spPr bwMode="auto">
            <a:xfrm>
              <a:off x="5241634" y="2644549"/>
              <a:ext cx="11060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Symbol" charset="2"/>
                </a:rPr>
                <a:t>D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4" name="Rectangle 283"/>
            <p:cNvSpPr>
              <a:spLocks noChangeAspect="1" noChangeArrowheads="1"/>
            </p:cNvSpPr>
            <p:nvPr/>
          </p:nvSpPr>
          <p:spPr bwMode="auto">
            <a:xfrm>
              <a:off x="5233064" y="2638837"/>
              <a:ext cx="11060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D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5" name="Rectangle 284"/>
            <p:cNvSpPr>
              <a:spLocks noChangeAspect="1" noChangeArrowheads="1"/>
            </p:cNvSpPr>
            <p:nvPr/>
          </p:nvSpPr>
          <p:spPr bwMode="auto">
            <a:xfrm>
              <a:off x="5387322" y="2644549"/>
              <a:ext cx="12343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C0C0C0"/>
                  </a:solidFill>
                  <a:latin typeface="Symbol" charset="2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6" name="Rectangle 285"/>
            <p:cNvSpPr>
              <a:spLocks noChangeAspect="1" noChangeArrowheads="1"/>
            </p:cNvSpPr>
            <p:nvPr/>
          </p:nvSpPr>
          <p:spPr bwMode="auto">
            <a:xfrm>
              <a:off x="5378753" y="2638837"/>
              <a:ext cx="123432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y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7" name="Rectangle 286"/>
            <p:cNvSpPr>
              <a:spLocks noChangeAspect="1" noChangeArrowheads="1"/>
            </p:cNvSpPr>
            <p:nvPr/>
          </p:nvSpPr>
          <p:spPr bwMode="auto">
            <a:xfrm>
              <a:off x="5555864" y="2665968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8" name="Rectangle 287"/>
            <p:cNvSpPr>
              <a:spLocks noChangeAspect="1" noChangeArrowheads="1"/>
            </p:cNvSpPr>
            <p:nvPr/>
          </p:nvSpPr>
          <p:spPr bwMode="auto">
            <a:xfrm>
              <a:off x="5547294" y="2660256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39" name="Rectangle 288"/>
            <p:cNvSpPr>
              <a:spLocks noChangeAspect="1" noChangeArrowheads="1"/>
            </p:cNvSpPr>
            <p:nvPr/>
          </p:nvSpPr>
          <p:spPr bwMode="auto">
            <a:xfrm>
              <a:off x="5617282" y="2644549"/>
              <a:ext cx="977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Symbol" charset="2"/>
                </a:rPr>
                <a:t>»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0" name="Rectangle 289"/>
            <p:cNvSpPr>
              <a:spLocks noChangeAspect="1" noChangeArrowheads="1"/>
            </p:cNvSpPr>
            <p:nvPr/>
          </p:nvSpPr>
          <p:spPr bwMode="auto">
            <a:xfrm>
              <a:off x="5607283" y="2638837"/>
              <a:ext cx="977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Symbol" charset="2"/>
                </a:rPr>
                <a:t>»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1" name="Rectangle 290"/>
            <p:cNvSpPr>
              <a:spLocks noChangeAspect="1" noChangeArrowheads="1"/>
            </p:cNvSpPr>
            <p:nvPr/>
          </p:nvSpPr>
          <p:spPr bwMode="auto">
            <a:xfrm>
              <a:off x="5750115" y="2665968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2" name="Rectangle 291"/>
            <p:cNvSpPr>
              <a:spLocks noChangeAspect="1" noChangeArrowheads="1"/>
            </p:cNvSpPr>
            <p:nvPr/>
          </p:nvSpPr>
          <p:spPr bwMode="auto">
            <a:xfrm>
              <a:off x="5740117" y="2660256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3" name="Rectangle 292"/>
            <p:cNvSpPr>
              <a:spLocks noChangeAspect="1" noChangeArrowheads="1"/>
            </p:cNvSpPr>
            <p:nvPr/>
          </p:nvSpPr>
          <p:spPr bwMode="auto">
            <a:xfrm>
              <a:off x="5810104" y="2665968"/>
              <a:ext cx="8976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6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4" name="Rectangle 293"/>
            <p:cNvSpPr>
              <a:spLocks noChangeAspect="1" noChangeArrowheads="1"/>
            </p:cNvSpPr>
            <p:nvPr/>
          </p:nvSpPr>
          <p:spPr bwMode="auto">
            <a:xfrm>
              <a:off x="5802963" y="2660256"/>
              <a:ext cx="8976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6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5" name="Rectangle 294"/>
            <p:cNvSpPr>
              <a:spLocks noChangeAspect="1" noChangeArrowheads="1"/>
            </p:cNvSpPr>
            <p:nvPr/>
          </p:nvSpPr>
          <p:spPr bwMode="auto">
            <a:xfrm>
              <a:off x="5934368" y="2665968"/>
              <a:ext cx="8976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0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6" name="Rectangle 295"/>
            <p:cNvSpPr>
              <a:spLocks noChangeAspect="1" noChangeArrowheads="1"/>
            </p:cNvSpPr>
            <p:nvPr/>
          </p:nvSpPr>
          <p:spPr bwMode="auto">
            <a:xfrm>
              <a:off x="5925798" y="2660256"/>
              <a:ext cx="89768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0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7" name="Rectangle 296"/>
            <p:cNvSpPr>
              <a:spLocks noChangeAspect="1" noChangeArrowheads="1"/>
            </p:cNvSpPr>
            <p:nvPr/>
          </p:nvSpPr>
          <p:spPr bwMode="auto">
            <a:xfrm>
              <a:off x="6054347" y="2665968"/>
              <a:ext cx="72136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°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8" name="Rectangle 297"/>
            <p:cNvSpPr>
              <a:spLocks noChangeAspect="1" noChangeArrowheads="1"/>
            </p:cNvSpPr>
            <p:nvPr/>
          </p:nvSpPr>
          <p:spPr bwMode="auto">
            <a:xfrm>
              <a:off x="6045777" y="2660256"/>
              <a:ext cx="72136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°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49" name="Rectangle 298"/>
            <p:cNvSpPr>
              <a:spLocks noChangeAspect="1" noChangeArrowheads="1"/>
            </p:cNvSpPr>
            <p:nvPr/>
          </p:nvSpPr>
          <p:spPr bwMode="auto">
            <a:xfrm>
              <a:off x="6150044" y="2665968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C0C0C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" name="Rectangle 299"/>
            <p:cNvSpPr>
              <a:spLocks noChangeAspect="1" noChangeArrowheads="1"/>
            </p:cNvSpPr>
            <p:nvPr/>
          </p:nvSpPr>
          <p:spPr bwMode="auto">
            <a:xfrm>
              <a:off x="6141474" y="2660256"/>
              <a:ext cx="44884" cy="215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lang="en-US" sz="240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1" name="Rectangle 187"/>
            <p:cNvSpPr>
              <a:spLocks noChangeAspect="1" noChangeArrowheads="1"/>
            </p:cNvSpPr>
            <p:nvPr/>
          </p:nvSpPr>
          <p:spPr bwMode="auto">
            <a:xfrm>
              <a:off x="7686054" y="2514600"/>
              <a:ext cx="23874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>
                  <a:solidFill>
                    <a:srgbClr val="000000"/>
                  </a:solidFill>
                  <a:latin typeface="Symbol" charset="2"/>
                </a:rPr>
                <a:t>b</a:t>
              </a:r>
              <a:r>
                <a:rPr lang="en-US" sz="1400" i="1" baseline="-25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p</a:t>
              </a:r>
              <a:endParaRPr lang="en-US" sz="2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</p:txBody>
        </p:sp>
      </p:grpSp>
      <p:pic>
        <p:nvPicPr>
          <p:cNvPr id="299" name="Picture 14" descr="GAUSSIAN_PROFI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206" y="736600"/>
            <a:ext cx="334963" cy="3603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00" name="Text Box 15"/>
          <p:cNvSpPr txBox="1">
            <a:spLocks noChangeArrowheads="1"/>
          </p:cNvSpPr>
          <p:nvPr/>
        </p:nvSpPr>
        <p:spPr bwMode="auto">
          <a:xfrm>
            <a:off x="1087438" y="736601"/>
            <a:ext cx="28886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</p:txBody>
      </p:sp>
      <p:pic>
        <p:nvPicPr>
          <p:cNvPr id="301" name="Picture 16" descr="hgax_cij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609600"/>
            <a:ext cx="279400" cy="4762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grpSp>
        <p:nvGrpSpPr>
          <p:cNvPr id="315" name="Grouper 303"/>
          <p:cNvGrpSpPr/>
          <p:nvPr/>
        </p:nvGrpSpPr>
        <p:grpSpPr>
          <a:xfrm>
            <a:off x="152399" y="3505212"/>
            <a:ext cx="8763125" cy="2987675"/>
            <a:chOff x="381000" y="3505200"/>
            <a:chExt cx="8763125" cy="2987675"/>
          </a:xfrm>
        </p:grpSpPr>
        <p:sp>
          <p:nvSpPr>
            <p:cNvPr id="7" name="Text Box 38"/>
            <p:cNvSpPr txBox="1">
              <a:spLocks noChangeArrowheads="1"/>
            </p:cNvSpPr>
            <p:nvPr/>
          </p:nvSpPr>
          <p:spPr bwMode="auto">
            <a:xfrm>
              <a:off x="5784051" y="4724400"/>
              <a:ext cx="16097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Betatron phase advance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(cavity-profile monitor)</a:t>
              </a:r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2547388" y="5394325"/>
              <a:ext cx="1558440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Beta function at cavity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 and profile monitor</a:t>
              </a:r>
            </a:p>
          </p:txBody>
        </p:sp>
        <p:sp>
          <p:nvSpPr>
            <p:cNvPr id="9" name="Text Box 31"/>
            <p:cNvSpPr txBox="1">
              <a:spLocks noChangeArrowheads="1"/>
            </p:cNvSpPr>
            <p:nvPr/>
          </p:nvSpPr>
          <p:spPr bwMode="auto">
            <a:xfrm>
              <a:off x="5030788" y="5348288"/>
              <a:ext cx="942887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Beam energy</a:t>
              </a:r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4115584" y="5029200"/>
              <a:ext cx="954107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RF deflector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wavelength</a:t>
              </a:r>
            </a:p>
          </p:txBody>
        </p:sp>
        <p:sp>
          <p:nvSpPr>
            <p:cNvPr id="12" name="Text Box 34"/>
            <p:cNvSpPr txBox="1">
              <a:spLocks noChangeArrowheads="1"/>
            </p:cNvSpPr>
            <p:nvPr/>
          </p:nvSpPr>
          <p:spPr bwMode="auto">
            <a:xfrm>
              <a:off x="3814763" y="3505200"/>
              <a:ext cx="1305165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Deflecting Voltage</a:t>
              </a:r>
            </a:p>
          </p:txBody>
        </p:sp>
        <p:sp>
          <p:nvSpPr>
            <p:cNvPr id="13" name="Text Box 37"/>
            <p:cNvSpPr txBox="1">
              <a:spLocks noChangeArrowheads="1"/>
            </p:cNvSpPr>
            <p:nvPr/>
          </p:nvSpPr>
          <p:spPr bwMode="auto">
            <a:xfrm>
              <a:off x="2366963" y="4876800"/>
              <a:ext cx="95250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FF0000"/>
                  </a:solidFill>
                  <a:latin typeface="Comic Sans MS" pitchFamily="-112" charset="0"/>
                </a:rPr>
                <a:t>Bunch length</a:t>
              </a:r>
            </a:p>
          </p:txBody>
        </p:sp>
        <p:sp>
          <p:nvSpPr>
            <p:cNvPr id="14" name="Line 40"/>
            <p:cNvSpPr>
              <a:spLocks noChangeShapeType="1"/>
            </p:cNvSpPr>
            <p:nvPr/>
          </p:nvSpPr>
          <p:spPr bwMode="auto">
            <a:xfrm flipV="1">
              <a:off x="3302000" y="4495800"/>
              <a:ext cx="431800" cy="5048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5" name="Line 41"/>
            <p:cNvSpPr>
              <a:spLocks noChangeShapeType="1"/>
            </p:cNvSpPr>
            <p:nvPr/>
          </p:nvSpPr>
          <p:spPr bwMode="auto">
            <a:xfrm flipV="1">
              <a:off x="3735388" y="4657725"/>
              <a:ext cx="287337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6" name="AutoShape 42"/>
            <p:cNvSpPr>
              <a:spLocks/>
            </p:cNvSpPr>
            <p:nvPr/>
          </p:nvSpPr>
          <p:spPr bwMode="auto">
            <a:xfrm rot="16200000">
              <a:off x="4020344" y="4385469"/>
              <a:ext cx="71438" cy="431800"/>
            </a:xfrm>
            <a:prstGeom prst="leftBracket">
              <a:avLst>
                <a:gd name="adj" fmla="val 5037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7" name="Line 43"/>
            <p:cNvSpPr>
              <a:spLocks noChangeShapeType="1"/>
            </p:cNvSpPr>
            <p:nvPr/>
          </p:nvSpPr>
          <p:spPr bwMode="auto">
            <a:xfrm flipV="1">
              <a:off x="4502150" y="4648200"/>
              <a:ext cx="71438" cy="292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18" name="Line 44"/>
            <p:cNvSpPr>
              <a:spLocks noChangeShapeType="1"/>
            </p:cNvSpPr>
            <p:nvPr/>
          </p:nvSpPr>
          <p:spPr bwMode="auto">
            <a:xfrm>
              <a:off x="4527550" y="3733800"/>
              <a:ext cx="287338" cy="360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0" name="Line 46"/>
            <p:cNvSpPr>
              <a:spLocks noChangeShapeType="1"/>
            </p:cNvSpPr>
            <p:nvPr/>
          </p:nvSpPr>
          <p:spPr bwMode="auto">
            <a:xfrm flipH="1" flipV="1">
              <a:off x="4953000" y="4648200"/>
              <a:ext cx="150813" cy="657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1" name="Line 47"/>
            <p:cNvSpPr>
              <a:spLocks noChangeShapeType="1"/>
            </p:cNvSpPr>
            <p:nvPr/>
          </p:nvSpPr>
          <p:spPr bwMode="auto">
            <a:xfrm flipH="1" flipV="1">
              <a:off x="5565775" y="4567238"/>
              <a:ext cx="301625" cy="3095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22" name="Rectangle 302"/>
            <p:cNvSpPr>
              <a:spLocks noChangeArrowheads="1"/>
            </p:cNvSpPr>
            <p:nvPr/>
          </p:nvSpPr>
          <p:spPr bwMode="auto">
            <a:xfrm>
              <a:off x="7686675" y="4724400"/>
              <a:ext cx="1457450" cy="461665"/>
            </a:xfrm>
            <a:prstGeom prst="rect">
              <a:avLst/>
            </a:prstGeom>
            <a:solidFill>
              <a:srgbClr val="FF0000">
                <a:alpha val="5294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sin</a:t>
              </a:r>
              <a:r>
                <a:rPr lang="el-GR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Δψ</a:t>
              </a:r>
              <a:r>
                <a:rPr lang="en-GB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 = 1, </a:t>
              </a:r>
              <a:r>
                <a:rPr lang="el-GR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β</a:t>
              </a:r>
              <a:r>
                <a:rPr lang="en-GB" sz="1200" baseline="-250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p </a:t>
              </a:r>
              <a:r>
                <a:rPr lang="en-GB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small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Make </a:t>
              </a:r>
              <a:r>
                <a:rPr lang="el-GR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β</a:t>
              </a:r>
              <a:r>
                <a:rPr lang="en-GB" sz="1200" baseline="-250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c</a:t>
              </a:r>
              <a:r>
                <a:rPr lang="en-GB" sz="1200">
                  <a:solidFill>
                    <a:srgbClr val="000000"/>
                  </a:solidFill>
                  <a:latin typeface="Comic Sans MS" pitchFamily="-112" charset="0"/>
                  <a:ea typeface="Arial" charset="0"/>
                  <a:cs typeface="Arial" charset="0"/>
                </a:rPr>
                <a:t> large</a:t>
              </a:r>
              <a:endParaRPr lang="fr-FR" sz="12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aphicFrame>
          <p:nvGraphicFramePr>
            <p:cNvPr id="24" name="Object 3"/>
            <p:cNvGraphicFramePr>
              <a:graphicFrameLocks noChangeAspect="1"/>
            </p:cNvGraphicFramePr>
            <p:nvPr/>
          </p:nvGraphicFramePr>
          <p:xfrm>
            <a:off x="2555875" y="3886200"/>
            <a:ext cx="4037013" cy="771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7266" name="…quation" r:id="rId6" imgW="2794000" imgH="533400" progId="Equation.3">
                    <p:embed/>
                  </p:oleObj>
                </mc:Choice>
                <mc:Fallback>
                  <p:oleObj name="…quation" r:id="rId6" imgW="2794000" imgH="533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5875" y="3886200"/>
                          <a:ext cx="4037013" cy="771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37"/>
            <p:cNvSpPr txBox="1">
              <a:spLocks noChangeArrowheads="1"/>
            </p:cNvSpPr>
            <p:nvPr/>
          </p:nvSpPr>
          <p:spPr bwMode="auto">
            <a:xfrm>
              <a:off x="381000" y="4114800"/>
              <a:ext cx="176202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u="sng">
                  <a:solidFill>
                    <a:srgbClr val="000000"/>
                  </a:solidFill>
                  <a:latin typeface="Comic Sans MS" pitchFamily="-112" charset="0"/>
                </a:rPr>
                <a:t>Beam profile RF on</a:t>
              </a:r>
            </a:p>
          </p:txBody>
        </p:sp>
        <p:sp>
          <p:nvSpPr>
            <p:cNvPr id="26" name="Text Box 37"/>
            <p:cNvSpPr txBox="1">
              <a:spLocks noChangeArrowheads="1"/>
            </p:cNvSpPr>
            <p:nvPr/>
          </p:nvSpPr>
          <p:spPr bwMode="auto">
            <a:xfrm>
              <a:off x="2192338" y="3581400"/>
              <a:ext cx="13773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Beam profile RF off</a:t>
              </a:r>
            </a:p>
          </p:txBody>
        </p:sp>
        <p:sp>
          <p:nvSpPr>
            <p:cNvPr id="27" name="Line 44"/>
            <p:cNvSpPr>
              <a:spLocks noChangeShapeType="1"/>
            </p:cNvSpPr>
            <p:nvPr/>
          </p:nvSpPr>
          <p:spPr bwMode="auto">
            <a:xfrm>
              <a:off x="2913063" y="3886200"/>
              <a:ext cx="287337" cy="360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302" name="Text Box 30"/>
            <p:cNvSpPr txBox="1">
              <a:spLocks noChangeArrowheads="1"/>
            </p:cNvSpPr>
            <p:nvPr/>
          </p:nvSpPr>
          <p:spPr bwMode="auto">
            <a:xfrm>
              <a:off x="5562600" y="6248400"/>
              <a:ext cx="3241675" cy="2444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Comic Sans MS" pitchFamily="-112" charset="0"/>
                </a:rPr>
                <a:t>P. Emma et al</a:t>
              </a:r>
              <a:r>
                <a:rPr lang="en-US" sz="1000" b="1" dirty="0">
                  <a:solidFill>
                    <a:srgbClr val="000000"/>
                  </a:solidFill>
                  <a:latin typeface="Comic Sans MS" pitchFamily="-112" charset="0"/>
                </a:rPr>
                <a:t>,</a:t>
              </a:r>
              <a:r>
                <a:rPr lang="en-US" sz="1000" dirty="0">
                  <a:solidFill>
                    <a:srgbClr val="000000"/>
                  </a:solidFill>
                  <a:latin typeface="Comic Sans MS" pitchFamily="-112" charset="0"/>
                </a:rPr>
                <a:t> LCLS note LCLS-TN-00-12, (2000)</a:t>
              </a:r>
            </a:p>
          </p:txBody>
        </p:sp>
      </p:grpSp>
      <p:sp>
        <p:nvSpPr>
          <p:cNvPr id="303" name="Rectangle 66"/>
          <p:cNvSpPr>
            <a:spLocks noChangeArrowheads="1"/>
          </p:cNvSpPr>
          <p:nvPr/>
        </p:nvSpPr>
        <p:spPr bwMode="auto">
          <a:xfrm>
            <a:off x="4724400" y="609600"/>
            <a:ext cx="388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i="1" dirty="0">
                <a:solidFill>
                  <a:srgbClr val="000000"/>
                </a:solidFill>
                <a:latin typeface="Comic Sans MS" pitchFamily="-112" charset="0"/>
              </a:rPr>
              <a:t> Old idea from the 60’s</a:t>
            </a:r>
            <a:endParaRPr lang="en-US" sz="1400" i="1" dirty="0" smtClean="0">
              <a:solidFill>
                <a:srgbClr val="000000"/>
              </a:solidFill>
              <a:latin typeface="Comic Sans MS" pitchFamily="-112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1400" i="1" dirty="0" smtClean="0">
                <a:solidFill>
                  <a:srgbClr val="000000"/>
                </a:solidFill>
                <a:latin typeface="Comic Sans MS" pitchFamily="-112" charset="0"/>
              </a:rPr>
              <a:t> RF </a:t>
            </a:r>
            <a:r>
              <a:rPr lang="en-US" sz="1400" i="1" dirty="0">
                <a:solidFill>
                  <a:srgbClr val="000000"/>
                </a:solidFill>
                <a:latin typeface="Comic Sans MS" pitchFamily="-112" charset="0"/>
              </a:rPr>
              <a:t>Deflector</a:t>
            </a:r>
            <a:r>
              <a:rPr lang="en-US" sz="1400" i="1" dirty="0" smtClean="0">
                <a:solidFill>
                  <a:srgbClr val="000000"/>
                </a:solidFill>
                <a:latin typeface="Comic Sans MS" pitchFamily="-112" charset="0"/>
              </a:rPr>
              <a:t> ~ relativistic </a:t>
            </a:r>
            <a:r>
              <a:rPr lang="en-US" sz="1400" i="1" dirty="0">
                <a:solidFill>
                  <a:srgbClr val="000000"/>
                </a:solidFill>
                <a:latin typeface="Comic Sans MS" pitchFamily="-112" charset="0"/>
              </a:rPr>
              <a:t>streak </a:t>
            </a:r>
            <a:r>
              <a:rPr lang="en-US" sz="1400" i="1" dirty="0" smtClean="0">
                <a:solidFill>
                  <a:srgbClr val="000000"/>
                </a:solidFill>
                <a:latin typeface="Comic Sans MS" pitchFamily="-112" charset="0"/>
              </a:rPr>
              <a:t>tube</a:t>
            </a:r>
            <a:endParaRPr lang="en-US" sz="1400" i="1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317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1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00106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78" descr="CR_RF_deflector_1"/>
          <p:cNvPicPr>
            <a:picLocks noChangeAspect="1" noChangeArrowheads="1"/>
          </p:cNvPicPr>
          <p:nvPr/>
        </p:nvPicPr>
        <p:blipFill>
          <a:blip r:embed="rId2"/>
          <a:srcRect l="31757" t="26515" b="7231"/>
          <a:stretch>
            <a:fillRect/>
          </a:stretch>
        </p:blipFill>
        <p:spPr bwMode="auto">
          <a:xfrm>
            <a:off x="609606" y="1447812"/>
            <a:ext cx="3324225" cy="2578301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cxnSp>
        <p:nvCxnSpPr>
          <p:cNvPr id="5" name="Connecteur droit 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7"/>
          <p:cNvSpPr txBox="1">
            <a:spLocks noChangeArrowheads="1"/>
          </p:cNvSpPr>
          <p:nvPr/>
        </p:nvSpPr>
        <p:spPr bwMode="auto">
          <a:xfrm>
            <a:off x="1828807" y="914400"/>
            <a:ext cx="7617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solidFill>
                  <a:srgbClr val="000000"/>
                </a:solidFill>
                <a:latin typeface="Comic Sans MS" pitchFamily="-112" charset="0"/>
              </a:rPr>
              <a:t>CTF3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589089" y="0"/>
            <a:ext cx="5878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Deflecting Cavity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5313" y="2743212"/>
            <a:ext cx="4476750" cy="335756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5334000" y="2133600"/>
            <a:ext cx="2576504" cy="36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Comic Sans MS" pitchFamily="-112" charset="0"/>
              </a:rPr>
              <a:t>LOLA @ Flash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994525" y="5638801"/>
            <a:ext cx="17844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Times New Roman" charset="0"/>
              </a:rPr>
              <a:t>Courtesy: M. </a:t>
            </a:r>
            <a:r>
              <a:rPr lang="en-US" sz="1600" dirty="0" err="1">
                <a:solidFill>
                  <a:srgbClr val="000000"/>
                </a:solidFill>
                <a:latin typeface="Times New Roman" charset="0"/>
              </a:rPr>
              <a:t>Nagl</a:t>
            </a:r>
            <a:r>
              <a:rPr lang="en-US" sz="2000" dirty="0">
                <a:solidFill>
                  <a:srgbClr val="000000"/>
                </a:solidFill>
                <a:latin typeface="Times New Roman" charset="0"/>
              </a:rPr>
              <a:t> </a:t>
            </a:r>
          </a:p>
        </p:txBody>
      </p:sp>
      <p:cxnSp>
        <p:nvCxnSpPr>
          <p:cNvPr id="14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25790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4"/>
          <p:cNvSpPr txBox="1">
            <a:spLocks noChangeArrowheads="1"/>
          </p:cNvSpPr>
          <p:nvPr/>
        </p:nvSpPr>
        <p:spPr bwMode="auto">
          <a:xfrm>
            <a:off x="0" y="1123933"/>
            <a:ext cx="3733800" cy="4000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u="sng" dirty="0">
                <a:solidFill>
                  <a:srgbClr val="000000"/>
                </a:solidFill>
                <a:latin typeface="Comic Sans MS" pitchFamily="-112" charset="0"/>
              </a:rPr>
              <a:t>Calibration of RF Deflector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04800" y="990600"/>
            <a:ext cx="8686801" cy="4248150"/>
            <a:chOff x="-2495" y="754"/>
            <a:chExt cx="5472" cy="2676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1" y="845"/>
              <a:ext cx="2934" cy="2480"/>
              <a:chOff x="13" y="709"/>
              <a:chExt cx="2713" cy="2224"/>
            </a:xfrm>
          </p:grpSpPr>
          <p:pic>
            <p:nvPicPr>
              <p:cNvPr id="51217" name="Picture 23" descr="phscan"/>
              <p:cNvPicPr>
                <a:picLocks noChangeAspect="1" noChangeArrowheads="1"/>
              </p:cNvPicPr>
              <p:nvPr/>
            </p:nvPicPr>
            <p:blipFill>
              <a:blip r:embed="rId3"/>
              <a:srcRect l="8821" t="13586" b="9390"/>
              <a:stretch>
                <a:fillRect/>
              </a:stretch>
            </p:blipFill>
            <p:spPr bwMode="auto">
              <a:xfrm>
                <a:off x="279" y="709"/>
                <a:ext cx="2447" cy="2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218" name="Text Box 24"/>
              <p:cNvSpPr txBox="1">
                <a:spLocks noChangeArrowheads="1"/>
              </p:cNvSpPr>
              <p:nvPr/>
            </p:nvSpPr>
            <p:spPr bwMode="auto">
              <a:xfrm>
                <a:off x="1123" y="2759"/>
                <a:ext cx="636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charset="0"/>
                  </a:rPr>
                  <a:t>RF Phase (</a:t>
                </a:r>
                <a:r>
                  <a:rPr lang="en-US" sz="1400" baseline="30000" dirty="0" err="1">
                    <a:solidFill>
                      <a:srgbClr val="000000"/>
                    </a:solidFill>
                    <a:latin typeface="Times New Roman" charset="0"/>
                  </a:rPr>
                  <a:t>o</a:t>
                </a:r>
                <a:r>
                  <a:rPr lang="en-US" sz="1400" dirty="0">
                    <a:solidFill>
                      <a:srgbClr val="000000"/>
                    </a:solidFill>
                    <a:latin typeface="Times New Roman" charset="0"/>
                  </a:rPr>
                  <a:t>)</a:t>
                </a:r>
              </a:p>
            </p:txBody>
          </p:sp>
          <p:sp>
            <p:nvSpPr>
              <p:cNvPr id="51219" name="Text Box 25"/>
              <p:cNvSpPr txBox="1">
                <a:spLocks noChangeArrowheads="1"/>
              </p:cNvSpPr>
              <p:nvPr/>
            </p:nvSpPr>
            <p:spPr bwMode="auto">
              <a:xfrm rot="16200000">
                <a:off x="-372" y="1688"/>
                <a:ext cx="949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charset="0"/>
                  </a:rPr>
                  <a:t>Beam Position (mm)</a:t>
                </a:r>
              </a:p>
            </p:txBody>
          </p:sp>
        </p:grpSp>
        <p:sp>
          <p:nvSpPr>
            <p:cNvPr id="51215" name="Text Box 27"/>
            <p:cNvSpPr txBox="1">
              <a:spLocks noChangeArrowheads="1"/>
            </p:cNvSpPr>
            <p:nvPr/>
          </p:nvSpPr>
          <p:spPr bwMode="auto">
            <a:xfrm>
              <a:off x="-2495" y="2055"/>
              <a:ext cx="230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val="000000"/>
                  </a:solidFill>
                  <a:latin typeface="Comic Sans MS" pitchFamily="-112" charset="0"/>
                </a:rPr>
                <a:t>Monitor the Beam </a:t>
              </a:r>
              <a:r>
                <a:rPr lang="en-US" dirty="0">
                  <a:solidFill>
                    <a:srgbClr val="000000"/>
                  </a:solidFill>
                  <a:latin typeface="Comic Sans MS" pitchFamily="-112" charset="0"/>
                </a:rPr>
                <a:t>Position</a:t>
              </a:r>
              <a:r>
                <a:rPr lang="en-US" dirty="0" smtClean="0">
                  <a:solidFill>
                    <a:srgbClr val="000000"/>
                  </a:solidFill>
                  <a:latin typeface="Comic Sans MS" pitchFamily="-112" charset="0"/>
                </a:rPr>
                <a:t> on (or close to) the </a:t>
              </a:r>
              <a:r>
                <a:rPr lang="en-US" dirty="0">
                  <a:solidFill>
                    <a:srgbClr val="000000"/>
                  </a:solidFill>
                  <a:latin typeface="Comic Sans MS" pitchFamily="-112" charset="0"/>
                </a:rPr>
                <a:t>Profile monitor to calibrate the deflection angle</a:t>
              </a:r>
              <a:endParaRPr lang="en-US" i="1" dirty="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51216" name="Rectangle 32"/>
            <p:cNvSpPr>
              <a:spLocks noChangeArrowheads="1"/>
            </p:cNvSpPr>
            <p:nvPr/>
          </p:nvSpPr>
          <p:spPr bwMode="auto">
            <a:xfrm>
              <a:off x="-95" y="754"/>
              <a:ext cx="3072" cy="267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cxnSp>
        <p:nvCxnSpPr>
          <p:cNvPr id="35" name="Connecteur droit 34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600200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Deflecting Cavity</a:t>
            </a:r>
          </a:p>
        </p:txBody>
      </p:sp>
      <p:sp>
        <p:nvSpPr>
          <p:cNvPr id="51210" name="ZoneTexte 17"/>
          <p:cNvSpPr txBox="1">
            <a:spLocks noChangeArrowheads="1"/>
          </p:cNvSpPr>
          <p:nvPr/>
        </p:nvSpPr>
        <p:spPr bwMode="auto">
          <a:xfrm>
            <a:off x="76200" y="1752600"/>
            <a:ext cx="1219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X(mm)</a:t>
            </a:r>
            <a:endParaRPr lang="fr-FR">
              <a:solidFill>
                <a:srgbClr val="00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51211" name="ZoneTexte 18"/>
          <p:cNvSpPr txBox="1">
            <a:spLocks noChangeArrowheads="1"/>
          </p:cNvSpPr>
          <p:nvPr/>
        </p:nvSpPr>
        <p:spPr bwMode="auto">
          <a:xfrm>
            <a:off x="3276605" y="1752600"/>
            <a:ext cx="7136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Symbol" charset="2"/>
                <a:ea typeface="Comic Sans MS" charset="0"/>
                <a:cs typeface="Comic Sans MS" charset="0"/>
              </a:rPr>
              <a:t>j(°)</a:t>
            </a:r>
          </a:p>
        </p:txBody>
      </p:sp>
      <p:cxnSp>
        <p:nvCxnSpPr>
          <p:cNvPr id="26" name="Connecteur droit avec flèche 25"/>
          <p:cNvCxnSpPr>
            <a:stCxn id="51210" idx="3"/>
            <a:endCxn id="51211" idx="1"/>
          </p:cNvCxnSpPr>
          <p:nvPr/>
        </p:nvCxnSpPr>
        <p:spPr>
          <a:xfrm>
            <a:off x="1295400" y="1936750"/>
            <a:ext cx="1981205" cy="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213" name="ZoneTexte 18"/>
          <p:cNvSpPr txBox="1">
            <a:spLocks noChangeArrowheads="1"/>
          </p:cNvSpPr>
          <p:nvPr/>
        </p:nvSpPr>
        <p:spPr bwMode="auto">
          <a:xfrm>
            <a:off x="3276606" y="2100264"/>
            <a:ext cx="8803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T(ps</a:t>
            </a:r>
            <a:r>
              <a:rPr lang="fr-FR">
                <a:solidFill>
                  <a:srgbClr val="000000"/>
                </a:solidFill>
                <a:latin typeface="Symbol" charset="2"/>
                <a:ea typeface="Comic Sans MS" charset="0"/>
                <a:cs typeface="Comic Sans MS" charset="0"/>
              </a:rPr>
              <a:t>)</a:t>
            </a:r>
          </a:p>
        </p:txBody>
      </p:sp>
      <p:grpSp>
        <p:nvGrpSpPr>
          <p:cNvPr id="4" name="Grouper 18"/>
          <p:cNvGrpSpPr/>
          <p:nvPr/>
        </p:nvGrpSpPr>
        <p:grpSpPr>
          <a:xfrm>
            <a:off x="457200" y="5334000"/>
            <a:ext cx="7277620" cy="990600"/>
            <a:chOff x="457200" y="5334000"/>
            <a:chExt cx="7277620" cy="990600"/>
          </a:xfrm>
        </p:grpSpPr>
        <p:sp>
          <p:nvSpPr>
            <p:cNvPr id="20" name="Text Box 32"/>
            <p:cNvSpPr txBox="1">
              <a:spLocks noChangeArrowheads="1"/>
            </p:cNvSpPr>
            <p:nvPr/>
          </p:nvSpPr>
          <p:spPr bwMode="auto">
            <a:xfrm>
              <a:off x="6400800" y="5334000"/>
              <a:ext cx="133402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Comic Sans MS" pitchFamily="-112" charset="0"/>
                </a:rPr>
                <a:t>RF deflector phase</a:t>
              </a:r>
            </a:p>
          </p:txBody>
        </p:sp>
        <p:sp>
          <p:nvSpPr>
            <p:cNvPr id="24" name="Line 45"/>
            <p:cNvSpPr>
              <a:spLocks noChangeShapeType="1"/>
            </p:cNvSpPr>
            <p:nvPr/>
          </p:nvSpPr>
          <p:spPr bwMode="auto">
            <a:xfrm flipH="1">
              <a:off x="6172200" y="55626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graphicFrame>
          <p:nvGraphicFramePr>
            <p:cNvPr id="25" name="Object 2"/>
            <p:cNvGraphicFramePr>
              <a:graphicFrameLocks noChangeAspect="1"/>
            </p:cNvGraphicFramePr>
            <p:nvPr/>
          </p:nvGraphicFramePr>
          <p:xfrm>
            <a:off x="1954213" y="5638800"/>
            <a:ext cx="5238750" cy="68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290" name="…quation" r:id="rId4" imgW="3200400" imgH="419100" progId="Equation.3">
                    <p:embed/>
                  </p:oleObj>
                </mc:Choice>
                <mc:Fallback>
                  <p:oleObj name="…quation" r:id="rId4" imgW="3200400" imgH="419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4213" y="5638800"/>
                          <a:ext cx="5238750" cy="685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37"/>
            <p:cNvSpPr txBox="1">
              <a:spLocks noChangeArrowheads="1"/>
            </p:cNvSpPr>
            <p:nvPr/>
          </p:nvSpPr>
          <p:spPr bwMode="auto">
            <a:xfrm>
              <a:off x="457200" y="5724525"/>
              <a:ext cx="13716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u="sng">
                  <a:solidFill>
                    <a:srgbClr val="000000"/>
                  </a:solidFill>
                  <a:latin typeface="Comic Sans MS" pitchFamily="-112" charset="0"/>
                </a:rPr>
                <a:t>Beam offset on the screen</a:t>
              </a:r>
            </a:p>
          </p:txBody>
        </p:sp>
      </p:grpSp>
      <p:cxnSp>
        <p:nvCxnSpPr>
          <p:cNvPr id="2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95722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91450" y="0"/>
            <a:ext cx="8131174" cy="52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1" tIns="45705" rIns="91411" bIns="45705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Hour glass effect – Bunch length</a:t>
            </a:r>
            <a:endParaRPr lang="en-US" sz="2800" dirty="0">
              <a:solidFill>
                <a:srgbClr val="0099FF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716431" y="5987521"/>
            <a:ext cx="2493875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u="sng" dirty="0" err="1" smtClean="0">
                <a:latin typeface="Calibri"/>
                <a:cs typeface="Calibri"/>
              </a:rPr>
              <a:t>Rule</a:t>
            </a:r>
            <a:r>
              <a:rPr lang="fr-FR" sz="2000" u="sng" dirty="0" smtClean="0">
                <a:latin typeface="Calibri"/>
                <a:cs typeface="Calibri"/>
              </a:rPr>
              <a:t>:</a:t>
            </a:r>
            <a:r>
              <a:rPr lang="fr-FR" sz="2000" dirty="0" smtClean="0">
                <a:latin typeface="Calibri"/>
                <a:cs typeface="Calibri"/>
              </a:rPr>
              <a:t> 	</a:t>
            </a:r>
            <a:r>
              <a:rPr lang="fr-FR" sz="2000" dirty="0" err="1" smtClean="0">
                <a:latin typeface="Calibri"/>
                <a:cs typeface="Calibri"/>
              </a:rPr>
              <a:t>Keep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i="1" dirty="0" smtClean="0">
                <a:latin typeface="Symbol" charset="2"/>
                <a:cs typeface="Symbol" charset="2"/>
              </a:rPr>
              <a:t>b</a:t>
            </a:r>
            <a:r>
              <a:rPr lang="fr-FR" sz="2000" i="1" baseline="-25000" dirty="0" smtClean="0">
                <a:latin typeface="Calibri"/>
                <a:cs typeface="Calibri"/>
              </a:rPr>
              <a:t>y</a:t>
            </a:r>
            <a:r>
              <a:rPr lang="fr-FR" sz="2000" i="1" dirty="0" smtClean="0">
                <a:latin typeface="Calibri"/>
                <a:cs typeface="Calibri"/>
              </a:rPr>
              <a:t> ~ </a:t>
            </a:r>
            <a:r>
              <a:rPr lang="fr-FR" sz="2000" i="1" dirty="0" err="1" smtClean="0">
                <a:latin typeface="Symbol" charset="2"/>
                <a:cs typeface="Symbol" charset="2"/>
              </a:rPr>
              <a:t>s</a:t>
            </a:r>
            <a:r>
              <a:rPr lang="fr-FR" sz="2000" i="1" baseline="-25000" dirty="0" err="1" smtClean="0">
                <a:latin typeface="Calibri"/>
                <a:cs typeface="Calibri"/>
              </a:rPr>
              <a:t>z</a:t>
            </a:r>
            <a:endParaRPr lang="fr-FR" sz="2000" i="1" baseline="-25000" dirty="0">
              <a:latin typeface="Calibri"/>
              <a:cs typeface="Calibri"/>
            </a:endParaRPr>
          </a:p>
        </p:txBody>
      </p:sp>
      <p:grpSp>
        <p:nvGrpSpPr>
          <p:cNvPr id="12" name="Grouper 11"/>
          <p:cNvGrpSpPr/>
          <p:nvPr/>
        </p:nvGrpSpPr>
        <p:grpSpPr>
          <a:xfrm>
            <a:off x="901700" y="1269650"/>
            <a:ext cx="7302500" cy="4495244"/>
            <a:chOff x="927100" y="2249488"/>
            <a:chExt cx="7302500" cy="4495244"/>
          </a:xfrm>
        </p:grpSpPr>
        <p:grpSp>
          <p:nvGrpSpPr>
            <p:cNvPr id="13" name="Group 5"/>
            <p:cNvGrpSpPr>
              <a:grpSpLocks/>
            </p:cNvGrpSpPr>
            <p:nvPr/>
          </p:nvGrpSpPr>
          <p:grpSpPr bwMode="auto">
            <a:xfrm>
              <a:off x="927100" y="2249488"/>
              <a:ext cx="7302500" cy="4141788"/>
              <a:chOff x="442" y="976"/>
              <a:chExt cx="4600" cy="2609"/>
            </a:xfrm>
          </p:grpSpPr>
          <p:sp>
            <p:nvSpPr>
              <p:cNvPr id="27" name="Rectangle 6"/>
              <p:cNvSpPr>
                <a:spLocks noChangeArrowheads="1"/>
              </p:cNvSpPr>
              <p:nvPr/>
            </p:nvSpPr>
            <p:spPr bwMode="auto">
              <a:xfrm>
                <a:off x="442" y="2164"/>
                <a:ext cx="4600" cy="2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endParaRPr lang="fr-FR" sz="1800">
                  <a:solidFill>
                    <a:srgbClr val="000000"/>
                  </a:solidFill>
                  <a:latin typeface="Times New Roman" pitchFamily="-110" charset="0"/>
                </a:endParaRPr>
              </a:p>
            </p:txBody>
          </p:sp>
          <p:pic>
            <p:nvPicPr>
              <p:cNvPr id="28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50" y="976"/>
                <a:ext cx="4219" cy="2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1343025" y="6375400"/>
              <a:ext cx="30047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>
                  <a:solidFill>
                    <a:srgbClr val="000000"/>
                  </a:solidFill>
                  <a:latin typeface="Times New Roman" pitchFamily="-110" charset="0"/>
                </a:rPr>
                <a:t>From Nick Walker for TESLA</a:t>
              </a:r>
            </a:p>
          </p:txBody>
        </p:sp>
      </p:grpSp>
      <p:sp>
        <p:nvSpPr>
          <p:cNvPr id="29" name="Flèche vers la droite 28"/>
          <p:cNvSpPr/>
          <p:nvPr/>
        </p:nvSpPr>
        <p:spPr>
          <a:xfrm>
            <a:off x="2600890" y="6075217"/>
            <a:ext cx="628316" cy="2673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90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8355" y="2868613"/>
            <a:ext cx="1016000" cy="241300"/>
          </a:xfrm>
          <a:prstGeom prst="rect">
            <a:avLst/>
          </a:prstGeom>
          <a:noFill/>
        </p:spPr>
      </p:pic>
      <p:pic>
        <p:nvPicPr>
          <p:cNvPr id="42905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6450" y="1706563"/>
            <a:ext cx="990600" cy="241300"/>
          </a:xfrm>
          <a:prstGeom prst="rect">
            <a:avLst/>
          </a:prstGeom>
          <a:noFill/>
        </p:spPr>
      </p:pic>
      <p:pic>
        <p:nvPicPr>
          <p:cNvPr id="42906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01888" y="3633788"/>
            <a:ext cx="622300" cy="241300"/>
          </a:xfrm>
          <a:prstGeom prst="rect">
            <a:avLst/>
          </a:prstGeom>
          <a:noFill/>
        </p:spPr>
      </p:pic>
      <p:pic>
        <p:nvPicPr>
          <p:cNvPr id="42906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67013" y="4049713"/>
            <a:ext cx="622300" cy="241300"/>
          </a:xfrm>
          <a:prstGeom prst="rect">
            <a:avLst/>
          </a:prstGeom>
          <a:noFill/>
        </p:spPr>
      </p:pic>
      <p:pic>
        <p:nvPicPr>
          <p:cNvPr id="429062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2138" y="4465638"/>
            <a:ext cx="622300" cy="241300"/>
          </a:xfrm>
          <a:prstGeom prst="rect">
            <a:avLst/>
          </a:prstGeom>
          <a:noFill/>
        </p:spPr>
      </p:pic>
      <p:pic>
        <p:nvPicPr>
          <p:cNvPr id="429063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40254" y="5360988"/>
            <a:ext cx="825500" cy="342900"/>
          </a:xfrm>
          <a:prstGeom prst="rect">
            <a:avLst/>
          </a:prstGeom>
          <a:noFill/>
        </p:spPr>
      </p:pic>
      <p:pic>
        <p:nvPicPr>
          <p:cNvPr id="429064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69965" y="915988"/>
            <a:ext cx="1206500" cy="31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Documents and Settings\Thibaut\CAS_2007\CTF3_Long_Gym\Frascati\DL_RFdeflector.jpg"/>
          <p:cNvPicPr>
            <a:picLocks noChangeAspect="1" noChangeArrowheads="1"/>
          </p:cNvPicPr>
          <p:nvPr/>
        </p:nvPicPr>
        <p:blipFill>
          <a:blip r:embed="rId2"/>
          <a:srcRect b="9525"/>
          <a:stretch>
            <a:fillRect/>
          </a:stretch>
        </p:blipFill>
        <p:spPr bwMode="auto">
          <a:xfrm>
            <a:off x="785813" y="928688"/>
            <a:ext cx="8001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157162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by Deflecting Cavity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232" name="ZoneTexte 7"/>
          <p:cNvSpPr txBox="1">
            <a:spLocks noChangeArrowheads="1"/>
          </p:cNvSpPr>
          <p:nvPr/>
        </p:nvSpPr>
        <p:spPr bwMode="auto">
          <a:xfrm>
            <a:off x="4343405" y="4953000"/>
            <a:ext cx="90120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fr-FR" baseline="-25000">
                <a:solidFill>
                  <a:srgbClr val="FF0000"/>
                </a:solidFill>
                <a:latin typeface="Comic Sans MS" pitchFamily="-112" charset="0"/>
              </a:rPr>
              <a:t>z</a:t>
            </a:r>
            <a:r>
              <a:rPr lang="fr-FR">
                <a:solidFill>
                  <a:srgbClr val="FF0000"/>
                </a:solidFill>
                <a:latin typeface="Comic Sans MS" pitchFamily="-112" charset="0"/>
              </a:rPr>
              <a:t>=2ps</a:t>
            </a:r>
          </a:p>
        </p:txBody>
      </p:sp>
      <p:cxnSp>
        <p:nvCxnSpPr>
          <p:cNvPr id="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0575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4"/>
          <p:cNvSpPr>
            <a:spLocks noChangeArrowheads="1"/>
          </p:cNvSpPr>
          <p:nvPr/>
        </p:nvSpPr>
        <p:spPr bwMode="auto">
          <a:xfrm>
            <a:off x="6011863" y="1341438"/>
            <a:ext cx="3132137" cy="50403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54275" name="Rectangle 3"/>
          <p:cNvSpPr txBox="1">
            <a:spLocks noChangeArrowheads="1"/>
          </p:cNvSpPr>
          <p:nvPr/>
        </p:nvSpPr>
        <p:spPr bwMode="auto">
          <a:xfrm>
            <a:off x="457205" y="1617663"/>
            <a:ext cx="403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</a:endParaRPr>
          </a:p>
          <a:p>
            <a:pPr marL="34290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sz="2000">
              <a:solidFill>
                <a:srgbClr val="000000"/>
              </a:solidFill>
            </a:endParaRPr>
          </a:p>
        </p:txBody>
      </p:sp>
      <p:pic>
        <p:nvPicPr>
          <p:cNvPr id="5427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94" y="1628775"/>
            <a:ext cx="280828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31" y="4292612"/>
            <a:ext cx="273526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15"/>
          <p:cNvSpPr txBox="1">
            <a:spLocks noChangeArrowheads="1"/>
          </p:cNvSpPr>
          <p:nvPr/>
        </p:nvSpPr>
        <p:spPr bwMode="auto">
          <a:xfrm>
            <a:off x="6804025" y="1268413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6600"/>
                </a:solidFill>
                <a:latin typeface="Comic Sans MS" pitchFamily="-112" charset="0"/>
              </a:rPr>
              <a:t>LOLA off:</a:t>
            </a:r>
            <a:endParaRPr lang="en-GB" b="1">
              <a:solidFill>
                <a:srgbClr val="006600"/>
              </a:solidFill>
              <a:latin typeface="Comic Sans MS" pitchFamily="-112" charset="0"/>
            </a:endParaRPr>
          </a:p>
        </p:txBody>
      </p:sp>
      <p:sp>
        <p:nvSpPr>
          <p:cNvPr id="54279" name="Text Box 16"/>
          <p:cNvSpPr txBox="1">
            <a:spLocks noChangeArrowheads="1"/>
          </p:cNvSpPr>
          <p:nvPr/>
        </p:nvSpPr>
        <p:spPr bwMode="auto">
          <a:xfrm>
            <a:off x="6732588" y="3933826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6600"/>
                </a:solidFill>
                <a:latin typeface="Comic Sans MS" pitchFamily="-112" charset="0"/>
              </a:rPr>
              <a:t>LOLA on:</a:t>
            </a:r>
            <a:endParaRPr lang="en-GB" b="1">
              <a:solidFill>
                <a:srgbClr val="006600"/>
              </a:solidFill>
              <a:latin typeface="Comic Sans MS" pitchFamily="-112" charset="0"/>
            </a:endParaRPr>
          </a:p>
        </p:txBody>
      </p:sp>
      <p:sp>
        <p:nvSpPr>
          <p:cNvPr id="54280" name="Text Box 26"/>
          <p:cNvSpPr txBox="1">
            <a:spLocks noChangeArrowheads="1"/>
          </p:cNvSpPr>
          <p:nvPr/>
        </p:nvSpPr>
        <p:spPr bwMode="auto">
          <a:xfrm>
            <a:off x="2286006" y="5334000"/>
            <a:ext cx="3203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  <a:ea typeface="Arial" charset="0"/>
                <a:cs typeface="Arial" charset="0"/>
              </a:rPr>
              <a:t>→ </a:t>
            </a: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Resolution of 4fs/pixels</a:t>
            </a:r>
            <a:endParaRPr lang="en-GB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157162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by Deflecting Cavity</a:t>
            </a:r>
          </a:p>
        </p:txBody>
      </p:sp>
      <p:sp>
        <p:nvSpPr>
          <p:cNvPr id="54282" name="Text Box 21"/>
          <p:cNvSpPr txBox="1">
            <a:spLocks noChangeArrowheads="1"/>
          </p:cNvSpPr>
          <p:nvPr/>
        </p:nvSpPr>
        <p:spPr bwMode="auto">
          <a:xfrm>
            <a:off x="1928813" y="785817"/>
            <a:ext cx="5086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Bunch length measurement  @ Flash</a:t>
            </a:r>
          </a:p>
        </p:txBody>
      </p:sp>
      <p:cxnSp>
        <p:nvCxnSpPr>
          <p:cNvPr id="30" name="Connecteur droit 2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287" name="Image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5" y="1447800"/>
            <a:ext cx="45974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8" name="Text Box 20"/>
          <p:cNvSpPr txBox="1">
            <a:spLocks noChangeArrowheads="1"/>
          </p:cNvSpPr>
          <p:nvPr/>
        </p:nvSpPr>
        <p:spPr bwMode="auto">
          <a:xfrm>
            <a:off x="838200" y="6230938"/>
            <a:ext cx="4953000" cy="2460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  <a:latin typeface="Comic Sans MS" pitchFamily="-112" charset="0"/>
              </a:rPr>
              <a:t>M. Hüning </a:t>
            </a:r>
            <a:r>
              <a:rPr lang="en-US" sz="1000" i="1">
                <a:solidFill>
                  <a:srgbClr val="000000"/>
                </a:solidFill>
                <a:latin typeface="Comic Sans MS" pitchFamily="-112" charset="0"/>
              </a:rPr>
              <a:t>et al</a:t>
            </a:r>
            <a:r>
              <a:rPr lang="en-US" sz="1000">
                <a:solidFill>
                  <a:srgbClr val="000000"/>
                </a:solidFill>
                <a:latin typeface="Comic Sans MS" pitchFamily="-112" charset="0"/>
              </a:rPr>
              <a:t>, Proceeding of the27</a:t>
            </a:r>
            <a:r>
              <a:rPr lang="en-US" sz="1000" baseline="30000">
                <a:solidFill>
                  <a:srgbClr val="000000"/>
                </a:solidFill>
                <a:latin typeface="Comic Sans MS" pitchFamily="-112" charset="0"/>
              </a:rPr>
              <a:t>th</a:t>
            </a:r>
            <a:r>
              <a:rPr lang="en-US" sz="1000">
                <a:solidFill>
                  <a:srgbClr val="000000"/>
                </a:solidFill>
                <a:latin typeface="Comic Sans MS" pitchFamily="-112" charset="0"/>
              </a:rPr>
              <a:t> FEL conference, Stanford, 2005, pp538</a:t>
            </a:r>
          </a:p>
        </p:txBody>
      </p:sp>
      <p:cxnSp>
        <p:nvCxnSpPr>
          <p:cNvPr id="17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39604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5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8" y="6096012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5299" name="Text Box 16"/>
          <p:cNvSpPr txBox="1">
            <a:spLocks noChangeArrowheads="1"/>
          </p:cNvSpPr>
          <p:nvPr/>
        </p:nvSpPr>
        <p:spPr bwMode="auto">
          <a:xfrm>
            <a:off x="846138" y="6096000"/>
            <a:ext cx="288862" cy="3693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  <a:latin typeface="Comic Sans MS" pitchFamily="-112" charset="0"/>
              </a:rPr>
              <a:t>1</a:t>
            </a:r>
          </a:p>
        </p:txBody>
      </p:sp>
      <p:sp>
        <p:nvSpPr>
          <p:cNvPr id="55300" name="Rectangle 75"/>
          <p:cNvSpPr>
            <a:spLocks noChangeArrowheads="1"/>
          </p:cNvSpPr>
          <p:nvPr/>
        </p:nvSpPr>
        <p:spPr bwMode="auto">
          <a:xfrm>
            <a:off x="1219200" y="685812"/>
            <a:ext cx="6781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000000"/>
                </a:solidFill>
                <a:latin typeface="Comic Sans MS" pitchFamily="-112" charset="0"/>
              </a:rPr>
              <a:t>‘The electron energy is modulated by the zero-phasing RF accelerating field and the bunch distribution is deduced from the energy dispersion measured downstream using a spectrometer line’</a:t>
            </a:r>
          </a:p>
        </p:txBody>
      </p:sp>
      <p:pic>
        <p:nvPicPr>
          <p:cNvPr id="55301" name="Picture 81" descr="RF_zero_phasing_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638300"/>
            <a:ext cx="4800600" cy="480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57162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accelerating structures</a:t>
            </a:r>
          </a:p>
        </p:txBody>
      </p:sp>
      <p:cxnSp>
        <p:nvCxnSpPr>
          <p:cNvPr id="30" name="Connecteur droit 2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307" name="Picture 16" descr="hgax_cij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6000750"/>
            <a:ext cx="279400" cy="4762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31" name="Ellipse 30"/>
          <p:cNvSpPr/>
          <p:nvPr/>
        </p:nvSpPr>
        <p:spPr>
          <a:xfrm>
            <a:off x="2286000" y="2514600"/>
            <a:ext cx="304800" cy="76200"/>
          </a:xfrm>
          <a:prstGeom prst="ellipse">
            <a:avLst/>
          </a:prstGeom>
          <a:solidFill>
            <a:srgbClr val="00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2286000" y="5334000"/>
            <a:ext cx="304800" cy="76200"/>
          </a:xfrm>
          <a:prstGeom prst="ellipse">
            <a:avLst/>
          </a:prstGeom>
          <a:solidFill>
            <a:srgbClr val="00FF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5310" name="ZoneTexte 17"/>
          <p:cNvSpPr txBox="1">
            <a:spLocks noChangeArrowheads="1"/>
          </p:cNvSpPr>
          <p:nvPr/>
        </p:nvSpPr>
        <p:spPr bwMode="auto">
          <a:xfrm>
            <a:off x="2570163" y="6030925"/>
            <a:ext cx="482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T</a:t>
            </a:r>
            <a:endParaRPr lang="fr-FR">
              <a:solidFill>
                <a:srgbClr val="00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55311" name="ZoneTexte 18"/>
          <p:cNvSpPr txBox="1">
            <a:spLocks noChangeArrowheads="1"/>
          </p:cNvSpPr>
          <p:nvPr/>
        </p:nvSpPr>
        <p:spPr bwMode="auto">
          <a:xfrm>
            <a:off x="3738563" y="6030914"/>
            <a:ext cx="47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E</a:t>
            </a:r>
            <a:endParaRPr lang="fr-FR">
              <a:solidFill>
                <a:srgbClr val="00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55312" name="ZoneTexte 19"/>
          <p:cNvSpPr txBox="1">
            <a:spLocks noChangeArrowheads="1"/>
          </p:cNvSpPr>
          <p:nvPr/>
        </p:nvSpPr>
        <p:spPr bwMode="auto">
          <a:xfrm>
            <a:off x="4881570" y="6030914"/>
            <a:ext cx="4924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fr-FR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X</a:t>
            </a:r>
            <a:endParaRPr lang="fr-FR">
              <a:solidFill>
                <a:srgbClr val="00000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cxnSp>
        <p:nvCxnSpPr>
          <p:cNvPr id="23" name="Connecteur droit avec flèche 22"/>
          <p:cNvCxnSpPr>
            <a:stCxn id="55310" idx="3"/>
            <a:endCxn id="55311" idx="1"/>
          </p:cNvCxnSpPr>
          <p:nvPr/>
        </p:nvCxnSpPr>
        <p:spPr>
          <a:xfrm flipV="1">
            <a:off x="3052763" y="6215580"/>
            <a:ext cx="685800" cy="2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55311" idx="3"/>
            <a:endCxn id="55312" idx="1"/>
          </p:cNvCxnSpPr>
          <p:nvPr/>
        </p:nvCxnSpPr>
        <p:spPr>
          <a:xfrm>
            <a:off x="4208563" y="6215580"/>
            <a:ext cx="6730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1840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52400" y="914400"/>
            <a:ext cx="4192588" cy="167640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57162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RF accelerating structures</a:t>
            </a:r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4954589" y="1752600"/>
            <a:ext cx="4189412" cy="719138"/>
            <a:chOff x="4332" y="1845"/>
            <a:chExt cx="1167" cy="453"/>
          </a:xfrm>
        </p:grpSpPr>
        <p:sp>
          <p:nvSpPr>
            <p:cNvPr id="57362" name="Rectangle 66"/>
            <p:cNvSpPr>
              <a:spLocks noChangeArrowheads="1"/>
            </p:cNvSpPr>
            <p:nvPr/>
          </p:nvSpPr>
          <p:spPr bwMode="auto">
            <a:xfrm>
              <a:off x="4332" y="1845"/>
              <a:ext cx="1146" cy="17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D. X. Wang </a:t>
              </a:r>
              <a:r>
                <a:rPr lang="en-US" sz="1200" i="1">
                  <a:solidFill>
                    <a:srgbClr val="000000"/>
                  </a:solidFill>
                  <a:latin typeface="Comic Sans MS" pitchFamily="-112" charset="0"/>
                </a:rPr>
                <a:t>et al</a:t>
              </a: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, Physical Review E57 (1998) 2283</a:t>
              </a:r>
            </a:p>
          </p:txBody>
        </p:sp>
        <p:sp>
          <p:nvSpPr>
            <p:cNvPr id="57363" name="Rectangle 74"/>
            <p:cNvSpPr>
              <a:spLocks noChangeArrowheads="1"/>
            </p:cNvSpPr>
            <p:nvPr/>
          </p:nvSpPr>
          <p:spPr bwMode="auto">
            <a:xfrm>
              <a:off x="4332" y="2085"/>
              <a:ext cx="116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99FF"/>
                  </a:solidFill>
                  <a:latin typeface="Comic Sans MS" pitchFamily="-112" charset="0"/>
                </a:rPr>
                <a:t> 84fs, 45MeV beam but low charge  beam</a:t>
              </a:r>
            </a:p>
          </p:txBody>
        </p:sp>
      </p:grpSp>
      <p:grpSp>
        <p:nvGrpSpPr>
          <p:cNvPr id="3" name="Grouper 40"/>
          <p:cNvGrpSpPr/>
          <p:nvPr/>
        </p:nvGrpSpPr>
        <p:grpSpPr>
          <a:xfrm>
            <a:off x="1676406" y="3429000"/>
            <a:ext cx="6189663" cy="2947988"/>
            <a:chOff x="1676400" y="3429000"/>
            <a:chExt cx="6189663" cy="2947988"/>
          </a:xfrm>
        </p:grpSpPr>
        <p:sp>
          <p:nvSpPr>
            <p:cNvPr id="14" name="Text Box 67"/>
            <p:cNvSpPr txBox="1">
              <a:spLocks noChangeArrowheads="1"/>
            </p:cNvSpPr>
            <p:nvPr/>
          </p:nvSpPr>
          <p:spPr bwMode="auto">
            <a:xfrm>
              <a:off x="2501900" y="5638800"/>
              <a:ext cx="4143375" cy="7381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u="sng">
                  <a:solidFill>
                    <a:srgbClr val="000000"/>
                  </a:solidFill>
                  <a:latin typeface="Comic Sans MS" pitchFamily="-112" charset="0"/>
                </a:rPr>
                <a:t>Limitations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RF non linearities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200">
                  <a:solidFill>
                    <a:srgbClr val="000000"/>
                  </a:solidFill>
                  <a:latin typeface="Comic Sans MS" pitchFamily="-112" charset="0"/>
                </a:rPr>
                <a:t>Beam loading and wakefield for high charge beam</a:t>
              </a:r>
            </a:p>
          </p:txBody>
        </p:sp>
        <p:grpSp>
          <p:nvGrpSpPr>
            <p:cNvPr id="4" name="Grouper 18"/>
            <p:cNvGrpSpPr>
              <a:grpSpLocks/>
            </p:cNvGrpSpPr>
            <p:nvPr/>
          </p:nvGrpSpPr>
          <p:grpSpPr bwMode="auto">
            <a:xfrm>
              <a:off x="1676400" y="3429000"/>
              <a:ext cx="6189663" cy="1752600"/>
              <a:chOff x="1676400" y="3429000"/>
              <a:chExt cx="6189663" cy="1752600"/>
            </a:xfrm>
          </p:grpSpPr>
          <p:pic>
            <p:nvPicPr>
              <p:cNvPr id="57358" name="Picture 1047"/>
              <p:cNvPicPr>
                <a:picLocks noChangeAspect="1" noChangeArrowheads="1"/>
              </p:cNvPicPr>
              <p:nvPr/>
            </p:nvPicPr>
            <p:blipFill>
              <a:blip r:embed="rId3"/>
              <a:srcRect l="71429" t="17805" b="51305"/>
              <a:stretch>
                <a:fillRect/>
              </a:stretch>
            </p:blipFill>
            <p:spPr bwMode="auto">
              <a:xfrm>
                <a:off x="4876800" y="3429000"/>
                <a:ext cx="2989263" cy="1752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359" name="Picture 1047"/>
              <p:cNvPicPr>
                <a:picLocks noChangeAspect="1" noChangeArrowheads="1"/>
              </p:cNvPicPr>
              <p:nvPr/>
            </p:nvPicPr>
            <p:blipFill>
              <a:blip r:embed="rId3"/>
              <a:srcRect l="39999" t="16841" r="32857" b="50981"/>
              <a:stretch>
                <a:fillRect/>
              </a:stretch>
            </p:blipFill>
            <p:spPr bwMode="auto">
              <a:xfrm>
                <a:off x="1676400" y="3429000"/>
                <a:ext cx="2668588" cy="1716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360" name="ZoneTexte 18"/>
              <p:cNvSpPr txBox="1">
                <a:spLocks noChangeArrowheads="1"/>
              </p:cNvSpPr>
              <p:nvPr/>
            </p:nvSpPr>
            <p:spPr bwMode="auto">
              <a:xfrm>
                <a:off x="1752600" y="4735513"/>
                <a:ext cx="89319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>
                    <a:solidFill>
                      <a:srgbClr val="FFFFFF"/>
                    </a:solidFill>
                    <a:latin typeface="Comic Sans MS" pitchFamily="-112" charset="0"/>
                  </a:rPr>
                  <a:t>RF off</a:t>
                </a:r>
              </a:p>
            </p:txBody>
          </p:sp>
          <p:sp>
            <p:nvSpPr>
              <p:cNvPr id="57361" name="ZoneTexte 19"/>
              <p:cNvSpPr txBox="1">
                <a:spLocks noChangeArrowheads="1"/>
              </p:cNvSpPr>
              <p:nvPr/>
            </p:nvSpPr>
            <p:spPr bwMode="auto">
              <a:xfrm>
                <a:off x="4953000" y="4724400"/>
                <a:ext cx="77938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>
                    <a:solidFill>
                      <a:srgbClr val="FFFFFF"/>
                    </a:solidFill>
                    <a:latin typeface="Comic Sans MS" pitchFamily="-112" charset="0"/>
                  </a:rPr>
                  <a:t>RF on</a:t>
                </a:r>
              </a:p>
            </p:txBody>
          </p:sp>
        </p:grpSp>
      </p:grpSp>
      <p:sp>
        <p:nvSpPr>
          <p:cNvPr id="57357" name="ZoneTexte 22"/>
          <p:cNvSpPr txBox="1">
            <a:spLocks noChangeArrowheads="1"/>
          </p:cNvSpPr>
          <p:nvPr/>
        </p:nvSpPr>
        <p:spPr bwMode="auto">
          <a:xfrm>
            <a:off x="914400" y="609612"/>
            <a:ext cx="2818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000000"/>
                </a:solidFill>
                <a:latin typeface="Comic Sans MS" pitchFamily="-112" charset="0"/>
              </a:rPr>
              <a:t>CEBAF </a:t>
            </a:r>
            <a:r>
              <a:rPr lang="fr-FR" sz="1400" dirty="0" err="1">
                <a:solidFill>
                  <a:srgbClr val="000000"/>
                </a:solidFill>
                <a:latin typeface="Comic Sans MS" pitchFamily="-112" charset="0"/>
              </a:rPr>
              <a:t>injector</a:t>
            </a:r>
            <a:r>
              <a:rPr lang="fr-FR" sz="1400" dirty="0">
                <a:solidFill>
                  <a:srgbClr val="000000"/>
                </a:solidFill>
                <a:latin typeface="Comic Sans MS" pitchFamily="-112" charset="0"/>
              </a:rPr>
              <a:t>, Newport News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  <p:cxnSp>
        <p:nvCxnSpPr>
          <p:cNvPr id="26" name="Connecteur droit 25"/>
          <p:cNvCxnSpPr>
            <a:endCxn id="29" idx="1"/>
          </p:cNvCxnSpPr>
          <p:nvPr/>
        </p:nvCxnSpPr>
        <p:spPr>
          <a:xfrm>
            <a:off x="228600" y="1600200"/>
            <a:ext cx="30099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riangle isocèle 28"/>
          <p:cNvSpPr/>
          <p:nvPr/>
        </p:nvSpPr>
        <p:spPr>
          <a:xfrm rot="10800000">
            <a:off x="2895600" y="1371600"/>
            <a:ext cx="457200" cy="4572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cxnSp>
        <p:nvCxnSpPr>
          <p:cNvPr id="30" name="Connecteur droit 29"/>
          <p:cNvCxnSpPr>
            <a:stCxn id="29" idx="1"/>
          </p:cNvCxnSpPr>
          <p:nvPr/>
        </p:nvCxnSpPr>
        <p:spPr>
          <a:xfrm>
            <a:off x="3238500" y="1600200"/>
            <a:ext cx="4191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57206" y="1371600"/>
            <a:ext cx="1066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76400" y="1371600"/>
            <a:ext cx="1066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rot="5400000" flipH="1" flipV="1">
            <a:off x="3467100" y="1790700"/>
            <a:ext cx="457200" cy="381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22"/>
          <p:cNvSpPr txBox="1">
            <a:spLocks noChangeArrowheads="1"/>
          </p:cNvSpPr>
          <p:nvPr/>
        </p:nvSpPr>
        <p:spPr bwMode="auto">
          <a:xfrm>
            <a:off x="304808" y="1018413"/>
            <a:ext cx="12378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1</a:t>
            </a:r>
            <a:r>
              <a:rPr lang="fr-FR" sz="1200" baseline="30000" dirty="0" smtClean="0">
                <a:solidFill>
                  <a:srgbClr val="000000"/>
                </a:solidFill>
                <a:latin typeface="Comic Sans MS" pitchFamily="-112" charset="0"/>
              </a:rPr>
              <a:t>st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 SRF module</a:t>
            </a:r>
            <a:endParaRPr lang="fr-FR" sz="12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37" name="ZoneTexte 22"/>
          <p:cNvSpPr txBox="1">
            <a:spLocks noChangeArrowheads="1"/>
          </p:cNvSpPr>
          <p:nvPr/>
        </p:nvSpPr>
        <p:spPr bwMode="auto">
          <a:xfrm>
            <a:off x="1303299" y="1900547"/>
            <a:ext cx="18209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2</a:t>
            </a:r>
            <a:r>
              <a:rPr lang="fr-FR" sz="1200" baseline="30000" dirty="0" smtClean="0">
                <a:solidFill>
                  <a:srgbClr val="000000"/>
                </a:solidFill>
                <a:latin typeface="Comic Sans MS" pitchFamily="-112" charset="0"/>
              </a:rPr>
              <a:t>nd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 SRF module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used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 for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zero-phasing</a:t>
            </a:r>
            <a:endParaRPr lang="fr-FR" sz="12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38" name="ZoneTexte 22"/>
          <p:cNvSpPr txBox="1">
            <a:spLocks noChangeArrowheads="1"/>
          </p:cNvSpPr>
          <p:nvPr/>
        </p:nvSpPr>
        <p:spPr bwMode="auto">
          <a:xfrm>
            <a:off x="2209800" y="914412"/>
            <a:ext cx="1676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45MeV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spectrometer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dipole</a:t>
            </a:r>
            <a:endParaRPr lang="fr-FR" sz="12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40" name="ZoneTexte 22"/>
          <p:cNvSpPr txBox="1">
            <a:spLocks noChangeArrowheads="1"/>
          </p:cNvSpPr>
          <p:nvPr/>
        </p:nvSpPr>
        <p:spPr bwMode="auto">
          <a:xfrm>
            <a:off x="3513093" y="1868281"/>
            <a:ext cx="9827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 dirty="0" err="1" smtClean="0">
                <a:solidFill>
                  <a:srgbClr val="000000"/>
                </a:solidFill>
                <a:latin typeface="Comic Sans MS" pitchFamily="-112" charset="0"/>
              </a:rPr>
              <a:t>Beam</a:t>
            </a:r>
            <a:r>
              <a:rPr lang="fr-FR" sz="1200" dirty="0" smtClean="0">
                <a:solidFill>
                  <a:srgbClr val="000000"/>
                </a:solidFill>
                <a:latin typeface="Comic Sans MS" pitchFamily="-112" charset="0"/>
              </a:rPr>
              <a:t> profile monitor</a:t>
            </a:r>
            <a:endParaRPr lang="fr-FR" sz="1200" dirty="0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Chios–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4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1447806" y="2667000"/>
            <a:ext cx="6248400" cy="70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based techniques</a:t>
            </a:r>
          </a:p>
        </p:txBody>
      </p:sp>
      <p:cxnSp>
        <p:nvCxnSpPr>
          <p:cNvPr id="7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1474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81002" y="609600"/>
            <a:ext cx="8101013" cy="5653088"/>
            <a:chOff x="113" y="663"/>
            <a:chExt cx="5103" cy="3561"/>
          </a:xfrm>
        </p:grpSpPr>
        <p:pic>
          <p:nvPicPr>
            <p:cNvPr id="60430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3" y="663"/>
              <a:ext cx="5103" cy="3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31" name="Rectangle 6"/>
            <p:cNvSpPr>
              <a:spLocks noChangeArrowheads="1"/>
            </p:cNvSpPr>
            <p:nvPr/>
          </p:nvSpPr>
          <p:spPr bwMode="auto">
            <a:xfrm>
              <a:off x="1066" y="4020"/>
              <a:ext cx="861" cy="18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908175" y="0"/>
            <a:ext cx="587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Sampling Techniques</a:t>
            </a:r>
          </a:p>
        </p:txBody>
      </p:sp>
      <p:cxnSp>
        <p:nvCxnSpPr>
          <p:cNvPr id="22" name="Connecteur droit 2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52806" y="1828800"/>
            <a:ext cx="2438400" cy="4572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0" y="2438400"/>
            <a:ext cx="1524000" cy="6858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>
                <a:solidFill>
                  <a:srgbClr val="FF0000"/>
                </a:solidFill>
              </a:rPr>
              <a:t>Sampling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>
                <a:solidFill>
                  <a:srgbClr val="FF0000"/>
                </a:solidFill>
              </a:rPr>
              <a:t>Principle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600" y="1905000"/>
            <a:ext cx="1752600" cy="1219200"/>
          </a:xfrm>
          <a:prstGeom prst="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>
                <a:solidFill>
                  <a:srgbClr val="000000"/>
                </a:solidFill>
              </a:rPr>
              <a:t>Longitudinal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00">
              <a:solidFill>
                <a:srgbClr val="000000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00">
              <a:solidFill>
                <a:srgbClr val="000000"/>
              </a:solidFill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>
                <a:solidFill>
                  <a:srgbClr val="000000"/>
                </a:solidFill>
              </a:rPr>
              <a:t> Beam profile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71800" y="5867400"/>
            <a:ext cx="3810000" cy="4572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2514600" y="5754688"/>
            <a:ext cx="4572000" cy="64611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u="sng">
                <a:solidFill>
                  <a:srgbClr val="000000"/>
                </a:solidFill>
                <a:latin typeface="Comic Sans MS" pitchFamily="-112" charset="0"/>
              </a:rPr>
              <a:t>Limitation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Comic Sans MS" pitchFamily="-112" charset="0"/>
              </a:rPr>
              <a:t>Laser-beam synchronization jitter (50fs)</a:t>
            </a:r>
          </a:p>
        </p:txBody>
      </p:sp>
      <p:sp>
        <p:nvSpPr>
          <p:cNvPr id="60429" name="Rectangle 2"/>
          <p:cNvSpPr txBox="1">
            <a:spLocks noChangeArrowheads="1"/>
          </p:cNvSpPr>
          <p:nvPr/>
        </p:nvSpPr>
        <p:spPr bwMode="auto">
          <a:xfrm>
            <a:off x="762000" y="990600"/>
            <a:ext cx="38115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Using a short laser pulse to scan through the beam profile</a:t>
            </a:r>
            <a:endParaRPr lang="en-US" sz="1600">
              <a:solidFill>
                <a:srgbClr val="000000"/>
              </a:solidFill>
              <a:latin typeface="Comic Sans MS" pitchFamily="-112" charset="0"/>
            </a:endParaRPr>
          </a:p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Comic Sans MS" pitchFamily="-112" charset="0"/>
              <a:ea typeface="Comic Sans MS" charset="0"/>
              <a:cs typeface="Comic Sans MS" charset="0"/>
            </a:endParaRPr>
          </a:p>
        </p:txBody>
      </p:sp>
      <p:cxnSp>
        <p:nvCxnSpPr>
          <p:cNvPr id="1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63003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457200" y="0"/>
            <a:ext cx="830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Wire Scanner : Photo-neutralization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47" name="Line 7"/>
          <p:cNvSpPr>
            <a:spLocks noChangeShapeType="1"/>
          </p:cNvSpPr>
          <p:nvPr/>
        </p:nvSpPr>
        <p:spPr bwMode="auto">
          <a:xfrm flipV="1">
            <a:off x="1428756" y="2236800"/>
            <a:ext cx="3600450" cy="10810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48" name="Oval 8"/>
          <p:cNvSpPr>
            <a:spLocks noChangeArrowheads="1"/>
          </p:cNvSpPr>
          <p:nvPr/>
        </p:nvSpPr>
        <p:spPr bwMode="auto">
          <a:xfrm rot="-917921">
            <a:off x="2324106" y="2925763"/>
            <a:ext cx="771525" cy="7461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49" name="AutoShape 9"/>
          <p:cNvSpPr>
            <a:spLocks noChangeArrowheads="1"/>
          </p:cNvSpPr>
          <p:nvPr/>
        </p:nvSpPr>
        <p:spPr bwMode="auto">
          <a:xfrm>
            <a:off x="4932363" y="908050"/>
            <a:ext cx="4103687" cy="2063750"/>
          </a:xfrm>
          <a:prstGeom prst="wedgeRoundRectCallout">
            <a:avLst>
              <a:gd name="adj1" fmla="val -99144"/>
              <a:gd name="adj2" fmla="val 44671"/>
              <a:gd name="adj3" fmla="val 16667"/>
            </a:avLst>
          </a:prstGeom>
          <a:solidFill>
            <a:srgbClr val="EAEAEA">
              <a:alpha val="3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1450" name="AutoShape 10"/>
          <p:cNvSpPr>
            <a:spLocks noChangeArrowheads="1"/>
          </p:cNvSpPr>
          <p:nvPr/>
        </p:nvSpPr>
        <p:spPr bwMode="auto">
          <a:xfrm flipH="1">
            <a:off x="1989139" y="2114550"/>
            <a:ext cx="304800" cy="304800"/>
          </a:xfrm>
          <a:prstGeom prst="cube">
            <a:avLst>
              <a:gd name="adj" fmla="val 619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971550" y="1054100"/>
            <a:ext cx="990600" cy="990600"/>
            <a:chOff x="1335" y="1140"/>
            <a:chExt cx="624" cy="624"/>
          </a:xfrm>
        </p:grpSpPr>
        <p:sp>
          <p:nvSpPr>
            <p:cNvPr id="61484" name="AutoShape 12"/>
            <p:cNvSpPr>
              <a:spLocks noChangeArrowheads="1"/>
            </p:cNvSpPr>
            <p:nvPr/>
          </p:nvSpPr>
          <p:spPr bwMode="auto">
            <a:xfrm rot="-5400000">
              <a:off x="1335" y="1140"/>
              <a:ext cx="624" cy="624"/>
            </a:xfrm>
            <a:prstGeom prst="cube">
              <a:avLst>
                <a:gd name="adj" fmla="val 701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1485" name="Oval 13"/>
            <p:cNvSpPr>
              <a:spLocks noChangeArrowheads="1"/>
            </p:cNvSpPr>
            <p:nvPr/>
          </p:nvSpPr>
          <p:spPr bwMode="auto">
            <a:xfrm>
              <a:off x="1851" y="1647"/>
              <a:ext cx="42" cy="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sp>
        <p:nvSpPr>
          <p:cNvPr id="61452" name="Line 21"/>
          <p:cNvSpPr>
            <a:spLocks noChangeShapeType="1"/>
          </p:cNvSpPr>
          <p:nvPr/>
        </p:nvSpPr>
        <p:spPr bwMode="auto">
          <a:xfrm>
            <a:off x="2232031" y="2351100"/>
            <a:ext cx="873125" cy="8969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53" name="Text Box 22"/>
          <p:cNvSpPr txBox="1">
            <a:spLocks noChangeArrowheads="1"/>
          </p:cNvSpPr>
          <p:nvPr/>
        </p:nvSpPr>
        <p:spPr bwMode="auto">
          <a:xfrm>
            <a:off x="664701" y="2782889"/>
            <a:ext cx="10470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3399FF"/>
                </a:solidFill>
                <a:latin typeface="Times New Roman" charset="0"/>
              </a:rPr>
              <a:t>H</a:t>
            </a:r>
            <a:r>
              <a:rPr lang="en-US" sz="2000" baseline="30000">
                <a:solidFill>
                  <a:srgbClr val="3399FF"/>
                </a:solidFill>
                <a:latin typeface="Times New Roman" charset="0"/>
              </a:rPr>
              <a:t>-</a:t>
            </a:r>
            <a:r>
              <a:rPr lang="en-US" sz="2000">
                <a:solidFill>
                  <a:srgbClr val="3399FF"/>
                </a:solidFill>
                <a:latin typeface="Times New Roman" charset="0"/>
              </a:rPr>
              <a:t> beam</a:t>
            </a:r>
          </a:p>
        </p:txBody>
      </p:sp>
      <p:sp>
        <p:nvSpPr>
          <p:cNvPr id="61454" name="Text Box 23"/>
          <p:cNvSpPr txBox="1">
            <a:spLocks noChangeArrowheads="1"/>
          </p:cNvSpPr>
          <p:nvPr/>
        </p:nvSpPr>
        <p:spPr bwMode="auto">
          <a:xfrm>
            <a:off x="80970" y="609601"/>
            <a:ext cx="1949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High power laser</a:t>
            </a:r>
          </a:p>
        </p:txBody>
      </p:sp>
      <p:sp>
        <p:nvSpPr>
          <p:cNvPr id="61455" name="Line 24"/>
          <p:cNvSpPr>
            <a:spLocks noChangeShapeType="1"/>
          </p:cNvSpPr>
          <p:nvPr/>
        </p:nvSpPr>
        <p:spPr bwMode="auto">
          <a:xfrm flipV="1">
            <a:off x="2119317" y="2867025"/>
            <a:ext cx="457200" cy="1524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56" name="Text Box 25"/>
          <p:cNvSpPr txBox="1">
            <a:spLocks noChangeArrowheads="1"/>
          </p:cNvSpPr>
          <p:nvPr/>
        </p:nvSpPr>
        <p:spPr bwMode="auto">
          <a:xfrm>
            <a:off x="2119211" y="1414464"/>
            <a:ext cx="11384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BBE0E3"/>
                </a:solidFill>
                <a:latin typeface="Times New Roman" charset="0"/>
              </a:rPr>
              <a:t>Scanning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BBE0E3"/>
                </a:solidFill>
                <a:latin typeface="Times New Roman" charset="0"/>
              </a:rPr>
              <a:t>system</a:t>
            </a:r>
          </a:p>
        </p:txBody>
      </p:sp>
      <p:sp>
        <p:nvSpPr>
          <p:cNvPr id="61457" name="Line 41"/>
          <p:cNvSpPr>
            <a:spLocks noChangeShapeType="1"/>
          </p:cNvSpPr>
          <p:nvPr/>
        </p:nvSpPr>
        <p:spPr bwMode="auto">
          <a:xfrm>
            <a:off x="1806575" y="1898650"/>
            <a:ext cx="182563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58" name="Text Box 44"/>
          <p:cNvSpPr txBox="1">
            <a:spLocks noChangeArrowheads="1"/>
          </p:cNvSpPr>
          <p:nvPr/>
        </p:nvSpPr>
        <p:spPr bwMode="auto">
          <a:xfrm>
            <a:off x="6370912" y="2605088"/>
            <a:ext cx="402675" cy="36933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99FF"/>
                </a:solidFill>
                <a:latin typeface="Times New Roman" charset="0"/>
              </a:rPr>
              <a:t>H</a:t>
            </a:r>
            <a:r>
              <a:rPr lang="en-US" baseline="30000">
                <a:solidFill>
                  <a:srgbClr val="3399FF"/>
                </a:solidFill>
                <a:latin typeface="Times New Roman" charset="0"/>
              </a:rPr>
              <a:t>-</a:t>
            </a:r>
            <a:endParaRPr lang="en-US">
              <a:solidFill>
                <a:srgbClr val="3399FF"/>
              </a:solidFill>
              <a:latin typeface="Times New Roman" charset="0"/>
            </a:endParaRPr>
          </a:p>
        </p:txBody>
      </p:sp>
      <p:sp>
        <p:nvSpPr>
          <p:cNvPr id="61459" name="Oval 45"/>
          <p:cNvSpPr>
            <a:spLocks noChangeArrowheads="1"/>
          </p:cNvSpPr>
          <p:nvPr/>
        </p:nvSpPr>
        <p:spPr bwMode="auto">
          <a:xfrm>
            <a:off x="6516688" y="2246325"/>
            <a:ext cx="287337" cy="358775"/>
          </a:xfrm>
          <a:prstGeom prst="ellipse">
            <a:avLst/>
          </a:prstGeom>
          <a:solidFill>
            <a:srgbClr val="3399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0" name="Freeform 46"/>
          <p:cNvSpPr>
            <a:spLocks/>
          </p:cNvSpPr>
          <p:nvPr/>
        </p:nvSpPr>
        <p:spPr bwMode="auto">
          <a:xfrm rot="4636065">
            <a:off x="6184901" y="1712916"/>
            <a:ext cx="800100" cy="136525"/>
          </a:xfrm>
          <a:custGeom>
            <a:avLst/>
            <a:gdLst>
              <a:gd name="T0" fmla="*/ 0 w 3552"/>
              <a:gd name="T1" fmla="*/ 2147483647 h 1952"/>
              <a:gd name="T2" fmla="*/ 2147483647 w 3552"/>
              <a:gd name="T3" fmla="*/ 2147483647 h 1952"/>
              <a:gd name="T4" fmla="*/ 2147483647 w 3552"/>
              <a:gd name="T5" fmla="*/ 2147483647 h 1952"/>
              <a:gd name="T6" fmla="*/ 2147483647 w 3552"/>
              <a:gd name="T7" fmla="*/ 2147483647 h 1952"/>
              <a:gd name="T8" fmla="*/ 2147483647 w 3552"/>
              <a:gd name="T9" fmla="*/ 2147483647 h 1952"/>
              <a:gd name="T10" fmla="*/ 2147483647 w 3552"/>
              <a:gd name="T11" fmla="*/ 2147483647 h 1952"/>
              <a:gd name="T12" fmla="*/ 2147483647 w 3552"/>
              <a:gd name="T13" fmla="*/ 2147483647 h 1952"/>
              <a:gd name="T14" fmla="*/ 2147483647 w 3552"/>
              <a:gd name="T15" fmla="*/ 2147483647 h 1952"/>
              <a:gd name="T16" fmla="*/ 2147483647 w 3552"/>
              <a:gd name="T17" fmla="*/ 2147483647 h 1952"/>
              <a:gd name="T18" fmla="*/ 2147483647 w 3552"/>
              <a:gd name="T19" fmla="*/ 2147483647 h 1952"/>
              <a:gd name="T20" fmla="*/ 2147483647 w 3552"/>
              <a:gd name="T21" fmla="*/ 2147483647 h 19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52"/>
              <a:gd name="T34" fmla="*/ 0 h 1952"/>
              <a:gd name="T35" fmla="*/ 3552 w 3552"/>
              <a:gd name="T36" fmla="*/ 1952 h 195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52" h="1952">
                <a:moveTo>
                  <a:pt x="0" y="1048"/>
                </a:moveTo>
                <a:cubicBezTo>
                  <a:pt x="104" y="524"/>
                  <a:pt x="208" y="0"/>
                  <a:pt x="336" y="136"/>
                </a:cubicBezTo>
                <a:cubicBezTo>
                  <a:pt x="464" y="272"/>
                  <a:pt x="624" y="1864"/>
                  <a:pt x="768" y="1864"/>
                </a:cubicBezTo>
                <a:cubicBezTo>
                  <a:pt x="912" y="1864"/>
                  <a:pt x="1064" y="144"/>
                  <a:pt x="1200" y="136"/>
                </a:cubicBezTo>
                <a:cubicBezTo>
                  <a:pt x="1336" y="128"/>
                  <a:pt x="1456" y="1808"/>
                  <a:pt x="1584" y="1816"/>
                </a:cubicBezTo>
                <a:cubicBezTo>
                  <a:pt x="1712" y="1824"/>
                  <a:pt x="1848" y="184"/>
                  <a:pt x="1968" y="184"/>
                </a:cubicBezTo>
                <a:cubicBezTo>
                  <a:pt x="2088" y="184"/>
                  <a:pt x="2200" y="1808"/>
                  <a:pt x="2304" y="1816"/>
                </a:cubicBezTo>
                <a:cubicBezTo>
                  <a:pt x="2408" y="1824"/>
                  <a:pt x="2488" y="232"/>
                  <a:pt x="2592" y="232"/>
                </a:cubicBezTo>
                <a:cubicBezTo>
                  <a:pt x="2696" y="232"/>
                  <a:pt x="2840" y="1680"/>
                  <a:pt x="2928" y="1816"/>
                </a:cubicBezTo>
                <a:cubicBezTo>
                  <a:pt x="3016" y="1952"/>
                  <a:pt x="3016" y="1184"/>
                  <a:pt x="3120" y="1048"/>
                </a:cubicBezTo>
                <a:cubicBezTo>
                  <a:pt x="3224" y="912"/>
                  <a:pt x="3388" y="956"/>
                  <a:pt x="3552" y="100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1" name="Line 47"/>
          <p:cNvSpPr>
            <a:spLocks noChangeShapeType="1"/>
          </p:cNvSpPr>
          <p:nvPr/>
        </p:nvSpPr>
        <p:spPr bwMode="auto">
          <a:xfrm>
            <a:off x="6881813" y="2400300"/>
            <a:ext cx="1219200" cy="0"/>
          </a:xfrm>
          <a:prstGeom prst="line">
            <a:avLst/>
          </a:prstGeom>
          <a:noFill/>
          <a:ln w="25400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2" name="Line 48"/>
          <p:cNvSpPr>
            <a:spLocks noChangeShapeType="1"/>
          </p:cNvSpPr>
          <p:nvPr/>
        </p:nvSpPr>
        <p:spPr bwMode="auto">
          <a:xfrm flipV="1">
            <a:off x="5795963" y="2398713"/>
            <a:ext cx="630237" cy="0"/>
          </a:xfrm>
          <a:prstGeom prst="line">
            <a:avLst/>
          </a:prstGeom>
          <a:noFill/>
          <a:ln w="25400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3" name="Freeform 49"/>
          <p:cNvSpPr>
            <a:spLocks/>
          </p:cNvSpPr>
          <p:nvPr/>
        </p:nvSpPr>
        <p:spPr bwMode="auto">
          <a:xfrm rot="8672557">
            <a:off x="6391276" y="2130425"/>
            <a:ext cx="233363" cy="128588"/>
          </a:xfrm>
          <a:custGeom>
            <a:avLst/>
            <a:gdLst>
              <a:gd name="T0" fmla="*/ 2147483647 w 480"/>
              <a:gd name="T1" fmla="*/ 0 h 288"/>
              <a:gd name="T2" fmla="*/ 2147483647 w 480"/>
              <a:gd name="T3" fmla="*/ 2147483647 h 288"/>
              <a:gd name="T4" fmla="*/ 0 w 480"/>
              <a:gd name="T5" fmla="*/ 2147483647 h 288"/>
              <a:gd name="T6" fmla="*/ 0 60000 65536"/>
              <a:gd name="T7" fmla="*/ 0 60000 65536"/>
              <a:gd name="T8" fmla="*/ 0 60000 65536"/>
              <a:gd name="T9" fmla="*/ 0 w 480"/>
              <a:gd name="T10" fmla="*/ 0 h 288"/>
              <a:gd name="T11" fmla="*/ 480 w 480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288">
                <a:moveTo>
                  <a:pt x="480" y="0"/>
                </a:moveTo>
                <a:cubicBezTo>
                  <a:pt x="424" y="72"/>
                  <a:pt x="368" y="144"/>
                  <a:pt x="288" y="192"/>
                </a:cubicBezTo>
                <a:cubicBezTo>
                  <a:pt x="208" y="240"/>
                  <a:pt x="104" y="264"/>
                  <a:pt x="0" y="28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4" name="Text Box 50"/>
          <p:cNvSpPr txBox="1">
            <a:spLocks noChangeArrowheads="1"/>
          </p:cNvSpPr>
          <p:nvPr/>
        </p:nvSpPr>
        <p:spPr bwMode="auto">
          <a:xfrm>
            <a:off x="5746753" y="1804988"/>
            <a:ext cx="732893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000000"/>
                </a:solidFill>
                <a:latin typeface="Symbol" charset="2"/>
              </a:rPr>
              <a:t>Y=</a:t>
            </a:r>
            <a:r>
              <a:rPr lang="en-US" sz="1600" i="1">
                <a:solidFill>
                  <a:srgbClr val="000000"/>
                </a:solidFill>
                <a:latin typeface="Symbol" charset="2"/>
                <a:sym typeface="Symbol" charset="2"/>
              </a:rPr>
              <a:t>/2</a:t>
            </a:r>
            <a:endParaRPr lang="en-US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1465" name="Text Box 51"/>
          <p:cNvSpPr txBox="1">
            <a:spLocks noChangeArrowheads="1"/>
          </p:cNvSpPr>
          <p:nvPr/>
        </p:nvSpPr>
        <p:spPr bwMode="auto">
          <a:xfrm>
            <a:off x="6077107" y="877888"/>
            <a:ext cx="20697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u="sng">
                <a:solidFill>
                  <a:srgbClr val="000000"/>
                </a:solidFill>
                <a:latin typeface="Times New Roman" charset="0"/>
              </a:rPr>
              <a:t>Photo-neutralization</a:t>
            </a:r>
          </a:p>
        </p:txBody>
      </p:sp>
      <p:sp>
        <p:nvSpPr>
          <p:cNvPr id="61466" name="Text Box 52"/>
          <p:cNvSpPr txBox="1">
            <a:spLocks noChangeArrowheads="1"/>
          </p:cNvSpPr>
          <p:nvPr/>
        </p:nvSpPr>
        <p:spPr bwMode="auto">
          <a:xfrm>
            <a:off x="8038040" y="2605088"/>
            <a:ext cx="351379" cy="36933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99FF"/>
                </a:solidFill>
                <a:latin typeface="Times New Roman" charset="0"/>
              </a:rPr>
              <a:t>H</a:t>
            </a:r>
          </a:p>
        </p:txBody>
      </p:sp>
      <p:sp>
        <p:nvSpPr>
          <p:cNvPr id="61467" name="Oval 53"/>
          <p:cNvSpPr>
            <a:spLocks noChangeArrowheads="1"/>
          </p:cNvSpPr>
          <p:nvPr/>
        </p:nvSpPr>
        <p:spPr bwMode="auto">
          <a:xfrm>
            <a:off x="7956556" y="1741488"/>
            <a:ext cx="68263" cy="123825"/>
          </a:xfrm>
          <a:prstGeom prst="ellipse">
            <a:avLst/>
          </a:prstGeom>
          <a:solidFill>
            <a:srgbClr val="3399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8" name="Line 54"/>
          <p:cNvSpPr>
            <a:spLocks noChangeShapeType="1"/>
          </p:cNvSpPr>
          <p:nvPr/>
        </p:nvSpPr>
        <p:spPr bwMode="auto">
          <a:xfrm flipV="1">
            <a:off x="6877056" y="1812937"/>
            <a:ext cx="1008063" cy="576263"/>
          </a:xfrm>
          <a:prstGeom prst="line">
            <a:avLst/>
          </a:prstGeom>
          <a:noFill/>
          <a:ln w="25400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69" name="Text Box 55"/>
          <p:cNvSpPr txBox="1">
            <a:spLocks noChangeArrowheads="1"/>
          </p:cNvSpPr>
          <p:nvPr/>
        </p:nvSpPr>
        <p:spPr bwMode="auto">
          <a:xfrm>
            <a:off x="8171448" y="1309688"/>
            <a:ext cx="338555" cy="36933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99FF"/>
                </a:solidFill>
                <a:latin typeface="Times New Roman" charset="0"/>
              </a:rPr>
              <a:t>e</a:t>
            </a:r>
            <a:r>
              <a:rPr lang="en-US" baseline="30000">
                <a:solidFill>
                  <a:srgbClr val="3399FF"/>
                </a:solidFill>
                <a:latin typeface="Times New Roman" charset="0"/>
              </a:rPr>
              <a:t>-</a:t>
            </a:r>
            <a:endParaRPr lang="en-US">
              <a:solidFill>
                <a:srgbClr val="3399FF"/>
              </a:solidFill>
              <a:latin typeface="Times New Roman" charset="0"/>
            </a:endParaRPr>
          </a:p>
        </p:txBody>
      </p:sp>
      <p:sp>
        <p:nvSpPr>
          <p:cNvPr id="61470" name="Text Box 56"/>
          <p:cNvSpPr txBox="1">
            <a:spLocks noChangeArrowheads="1"/>
          </p:cNvSpPr>
          <p:nvPr/>
        </p:nvSpPr>
        <p:spPr bwMode="auto">
          <a:xfrm>
            <a:off x="7885119" y="1597025"/>
            <a:ext cx="1019175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3399FF"/>
                </a:solidFill>
                <a:latin typeface="Symbol" charset="2"/>
              </a:rPr>
              <a:t>(</a:t>
            </a:r>
            <a:r>
              <a:rPr lang="en-US" sz="1600" i="1">
                <a:solidFill>
                  <a:srgbClr val="3399FF"/>
                </a:solidFill>
                <a:latin typeface="Symbol" charset="2"/>
              </a:rPr>
              <a:t>b, g</a:t>
            </a:r>
            <a:r>
              <a:rPr lang="en-US" sz="1600">
                <a:solidFill>
                  <a:srgbClr val="3399FF"/>
                </a:solidFill>
                <a:latin typeface="Symbol" charset="2"/>
              </a:rPr>
              <a:t>)</a:t>
            </a:r>
          </a:p>
        </p:txBody>
      </p:sp>
      <p:sp>
        <p:nvSpPr>
          <p:cNvPr id="61471" name="Text Box 57"/>
          <p:cNvSpPr txBox="1">
            <a:spLocks noChangeArrowheads="1"/>
          </p:cNvSpPr>
          <p:nvPr/>
        </p:nvSpPr>
        <p:spPr bwMode="auto">
          <a:xfrm>
            <a:off x="6011050" y="1309688"/>
            <a:ext cx="463588" cy="33855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i="1">
                <a:solidFill>
                  <a:srgbClr val="FF0000"/>
                </a:solidFill>
                <a:latin typeface="Times New Roman" charset="0"/>
              </a:rPr>
              <a:t>h</a:t>
            </a:r>
            <a:r>
              <a:rPr lang="en-US" sz="1600" i="1">
                <a:solidFill>
                  <a:srgbClr val="FF0000"/>
                </a:solidFill>
                <a:latin typeface="Symbol" charset="2"/>
              </a:rPr>
              <a:t>n</a:t>
            </a:r>
            <a:r>
              <a:rPr lang="en-US" sz="1600" baseline="-25000">
                <a:solidFill>
                  <a:srgbClr val="FF0000"/>
                </a:solidFill>
                <a:latin typeface="Symbol" charset="2"/>
              </a:rPr>
              <a:t>0</a:t>
            </a:r>
            <a:endParaRPr lang="en-US" sz="160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61472" name="Oval 58"/>
          <p:cNvSpPr>
            <a:spLocks noChangeArrowheads="1"/>
          </p:cNvSpPr>
          <p:nvPr/>
        </p:nvSpPr>
        <p:spPr bwMode="auto">
          <a:xfrm>
            <a:off x="8172454" y="2232037"/>
            <a:ext cx="287338" cy="358775"/>
          </a:xfrm>
          <a:prstGeom prst="ellipse">
            <a:avLst/>
          </a:prstGeom>
          <a:solidFill>
            <a:srgbClr val="3399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73" name="Oval 59"/>
          <p:cNvSpPr>
            <a:spLocks noChangeArrowheads="1"/>
          </p:cNvSpPr>
          <p:nvPr/>
        </p:nvSpPr>
        <p:spPr bwMode="auto">
          <a:xfrm>
            <a:off x="6804031" y="2173300"/>
            <a:ext cx="68263" cy="123825"/>
          </a:xfrm>
          <a:prstGeom prst="ellipse">
            <a:avLst/>
          </a:prstGeom>
          <a:solidFill>
            <a:srgbClr val="3399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1474" name="Line 60"/>
          <p:cNvSpPr>
            <a:spLocks noChangeShapeType="1"/>
          </p:cNvSpPr>
          <p:nvPr/>
        </p:nvSpPr>
        <p:spPr bwMode="auto">
          <a:xfrm flipV="1">
            <a:off x="6732588" y="2270125"/>
            <a:ext cx="71437" cy="71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8" name="Grouper 44"/>
          <p:cNvGrpSpPr>
            <a:grpSpLocks/>
          </p:cNvGrpSpPr>
          <p:nvPr/>
        </p:nvGrpSpPr>
        <p:grpSpPr bwMode="auto">
          <a:xfrm>
            <a:off x="3" y="2667012"/>
            <a:ext cx="8955088" cy="3863975"/>
            <a:chOff x="0" y="2667000"/>
            <a:chExt cx="8955088" cy="3863975"/>
          </a:xfrm>
        </p:grpSpPr>
        <p:sp>
          <p:nvSpPr>
            <p:cNvPr id="61479" name="Text Box 74"/>
            <p:cNvSpPr txBox="1">
              <a:spLocks noChangeArrowheads="1"/>
            </p:cNvSpPr>
            <p:nvPr/>
          </p:nvSpPr>
          <p:spPr bwMode="auto">
            <a:xfrm>
              <a:off x="5259388" y="4343400"/>
              <a:ext cx="3695700" cy="1600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i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Detection system based on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The measurement of released electrons using a magnet and a collector (faraday cup, MCP,..)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endParaRPr lang="en-US" sz="1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</a:t>
              </a:r>
              <a:r>
                <a:rPr lang="en-US" sz="1400" i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Measured the conversion of H</a:t>
              </a:r>
              <a:r>
                <a:rPr lang="en-US" sz="1400" i="1" baseline="30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-</a:t>
              </a:r>
              <a:r>
                <a:rPr lang="en-US" sz="1400" i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into H with a current monitor</a:t>
              </a:r>
            </a:p>
          </p:txBody>
        </p:sp>
        <p:pic>
          <p:nvPicPr>
            <p:cNvPr id="61480" name="Picture 9"/>
            <p:cNvPicPr>
              <a:picLocks noChangeAspect="1" noChangeArrowheads="1"/>
            </p:cNvPicPr>
            <p:nvPr/>
          </p:nvPicPr>
          <p:blipFill>
            <a:blip r:embed="rId2"/>
            <a:srcRect b="658"/>
            <a:stretch>
              <a:fillRect/>
            </a:stretch>
          </p:blipFill>
          <p:spPr bwMode="auto">
            <a:xfrm>
              <a:off x="1047750" y="3810000"/>
              <a:ext cx="4133850" cy="272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81" name="Rectangle 19"/>
            <p:cNvSpPr>
              <a:spLocks noChangeArrowheads="1"/>
            </p:cNvSpPr>
            <p:nvPr/>
          </p:nvSpPr>
          <p:spPr bwMode="auto">
            <a:xfrm>
              <a:off x="0" y="3505200"/>
              <a:ext cx="4573588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First ionization potential for H</a:t>
              </a:r>
              <a:r>
                <a:rPr lang="en-US" sz="1400" baseline="30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-</a:t>
              </a: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ions is 0.75eV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 Photo-neutralization cross section : </a:t>
              </a:r>
              <a:r>
                <a:rPr lang="en-US" sz="1400">
                  <a:solidFill>
                    <a:srgbClr val="000000"/>
                  </a:solidFill>
                  <a:latin typeface="Symbol" charset="2"/>
                  <a:sym typeface="Symbol" charset="2"/>
                </a:rPr>
                <a:t>s</a:t>
              </a:r>
              <a:r>
                <a:rPr lang="en-US" sz="1400" baseline="-25000">
                  <a:solidFill>
                    <a:srgbClr val="000000"/>
                  </a:solidFill>
                  <a:latin typeface="Times New Roman" charset="0"/>
                  <a:sym typeface="Symbol" charset="2"/>
                </a:rPr>
                <a:t> </a:t>
              </a: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~ 4.10</a:t>
              </a:r>
              <a:r>
                <a:rPr lang="en-US" sz="1400" baseline="30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-17</a:t>
              </a: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 c</a:t>
              </a:r>
              <a:r>
                <a:rPr lang="en-US" sz="1400" i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m</a:t>
              </a:r>
              <a:r>
                <a:rPr lang="en-US" sz="1400" i="1" baseline="300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  <a:sym typeface="Symbol" charset="2"/>
                </a:rPr>
                <a:t>2</a:t>
              </a:r>
              <a:endParaRPr lang="en-US" sz="1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</p:txBody>
        </p:sp>
        <p:cxnSp>
          <p:nvCxnSpPr>
            <p:cNvPr id="48" name="Connecteur droit avec flèche 47"/>
            <p:cNvCxnSpPr/>
            <p:nvPr/>
          </p:nvCxnSpPr>
          <p:spPr>
            <a:xfrm rot="5400000">
              <a:off x="7162800" y="3200400"/>
              <a:ext cx="11430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 rot="10800000" flipV="1">
              <a:off x="4038600" y="2667000"/>
              <a:ext cx="2057400" cy="990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76" name="Picture 14" descr="GAUSSIAN_PROFI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3" y="6070612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477" name="Picture 15" descr="fjdpnx21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6" y="5943600"/>
            <a:ext cx="492125" cy="503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1478" name="Text Box 16"/>
          <p:cNvSpPr txBox="1">
            <a:spLocks noChangeArrowheads="1"/>
          </p:cNvSpPr>
          <p:nvPr/>
        </p:nvSpPr>
        <p:spPr bwMode="auto">
          <a:xfrm>
            <a:off x="1084263" y="6070600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n!</a:t>
            </a:r>
          </a:p>
        </p:txBody>
      </p:sp>
      <p:cxnSp>
        <p:nvCxnSpPr>
          <p:cNvPr id="46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49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04250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 txBox="1">
            <a:spLocks noChangeArrowheads="1"/>
          </p:cNvSpPr>
          <p:nvPr/>
        </p:nvSpPr>
        <p:spPr bwMode="auto">
          <a:xfrm>
            <a:off x="1752600" y="685800"/>
            <a:ext cx="571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rPr>
              <a:t>Mode Locked Laser Longitudinal Measurements @ SNS</a:t>
            </a:r>
            <a:endParaRPr lang="en-US" sz="1600">
              <a:solidFill>
                <a:srgbClr val="000000"/>
              </a:solidFill>
              <a:latin typeface="Comic Sans MS" pitchFamily="-112" charset="0"/>
            </a:endParaRPr>
          </a:p>
          <a:p>
            <a:pPr algn="ctr" defTabSz="9144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Comic Sans MS" pitchFamily="-112" charset="0"/>
              <a:ea typeface="Comic Sans MS" charset="0"/>
              <a:cs typeface="Comic Sans MS" charset="0"/>
            </a:endParaRPr>
          </a:p>
        </p:txBody>
      </p:sp>
      <p:sp>
        <p:nvSpPr>
          <p:cNvPr id="62467" name="Text Box 16"/>
          <p:cNvSpPr txBox="1">
            <a:spLocks noChangeArrowheads="1"/>
          </p:cNvSpPr>
          <p:nvPr/>
        </p:nvSpPr>
        <p:spPr bwMode="auto">
          <a:xfrm>
            <a:off x="609600" y="1066812"/>
            <a:ext cx="838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Comic Sans MS" pitchFamily="-112" charset="0"/>
              </a:rPr>
              <a:t>2.5 MeV H</a:t>
            </a:r>
            <a:r>
              <a:rPr lang="en-US" sz="1400" baseline="30000">
                <a:solidFill>
                  <a:srgbClr val="000000"/>
                </a:solidFill>
                <a:latin typeface="Comic Sans MS" pitchFamily="-112" charset="0"/>
              </a:rPr>
              <a:t>-</a:t>
            </a:r>
            <a:r>
              <a:rPr lang="en-US" sz="1400">
                <a:solidFill>
                  <a:srgbClr val="000000"/>
                </a:solidFill>
                <a:latin typeface="Comic Sans MS" pitchFamily="-112" charset="0"/>
              </a:rPr>
              <a:t>, 402.5 MHz bunching freq, Ti-Sapphire laser phase-locked @ 1/5</a:t>
            </a:r>
            <a:r>
              <a:rPr lang="en-US" sz="1400" baseline="30000">
                <a:solidFill>
                  <a:srgbClr val="000000"/>
                </a:solidFill>
                <a:latin typeface="Comic Sans MS" pitchFamily="-112" charset="0"/>
              </a:rPr>
              <a:t>th</a:t>
            </a:r>
            <a:r>
              <a:rPr lang="en-US" sz="1400">
                <a:solidFill>
                  <a:srgbClr val="000000"/>
                </a:solidFill>
                <a:latin typeface="Comic Sans MS" pitchFamily="-112" charset="0"/>
              </a:rPr>
              <a:t> bunching frequency </a:t>
            </a:r>
          </a:p>
        </p:txBody>
      </p:sp>
      <p:pic>
        <p:nvPicPr>
          <p:cNvPr id="62468" name="Picture 17" descr="mebtlo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249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Rectangle 18"/>
          <p:cNvSpPr>
            <a:spLocks noChangeArrowheads="1"/>
          </p:cNvSpPr>
          <p:nvPr/>
        </p:nvSpPr>
        <p:spPr bwMode="auto">
          <a:xfrm>
            <a:off x="152406" y="5486400"/>
            <a:ext cx="42033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Comic Sans MS" pitchFamily="-112" charset="0"/>
              </a:rPr>
              <a:t>Collected electron signal plotted vs. phase</a:t>
            </a:r>
          </a:p>
        </p:txBody>
      </p:sp>
      <p:sp>
        <p:nvSpPr>
          <p:cNvPr id="62470" name="Rectangle 19"/>
          <p:cNvSpPr>
            <a:spLocks noChangeArrowheads="1"/>
          </p:cNvSpPr>
          <p:nvPr/>
        </p:nvSpPr>
        <p:spPr bwMode="auto">
          <a:xfrm>
            <a:off x="4933707" y="5638811"/>
            <a:ext cx="37930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Comic Sans MS" pitchFamily="-112" charset="0"/>
              </a:rPr>
              <a:t>Measured and predicted bunch length</a:t>
            </a:r>
            <a:br>
              <a:rPr lang="en-US" sz="1600">
                <a:solidFill>
                  <a:srgbClr val="000000"/>
                </a:solidFill>
                <a:latin typeface="Comic Sans MS" pitchFamily="-112" charset="0"/>
              </a:rPr>
            </a:br>
            <a:r>
              <a:rPr lang="en-US" sz="1600">
                <a:solidFill>
                  <a:srgbClr val="000000"/>
                </a:solidFill>
                <a:latin typeface="Comic Sans MS" pitchFamily="-112" charset="0"/>
              </a:rPr>
              <a:t>vs. cavity phase setting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57200" y="0"/>
            <a:ext cx="830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Wire Scanner : Photo-neutralization</a:t>
            </a:r>
          </a:p>
        </p:txBody>
      </p:sp>
      <p:cxnSp>
        <p:nvCxnSpPr>
          <p:cNvPr id="12" name="Connecteur droit 1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476" name="Rectangle 12"/>
          <p:cNvSpPr>
            <a:spLocks noChangeArrowheads="1"/>
          </p:cNvSpPr>
          <p:nvPr/>
        </p:nvSpPr>
        <p:spPr bwMode="auto">
          <a:xfrm>
            <a:off x="0" y="6248412"/>
            <a:ext cx="4648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200">
                <a:solidFill>
                  <a:srgbClr val="000000"/>
                </a:solidFill>
                <a:latin typeface="Comic Sans MS" pitchFamily="-112" charset="0"/>
              </a:rPr>
              <a:t>S. Assadi </a:t>
            </a:r>
            <a:r>
              <a:rPr lang="fr-FR" sz="1200" i="1">
                <a:solidFill>
                  <a:srgbClr val="000000"/>
                </a:solidFill>
                <a:latin typeface="Comic Sans MS" pitchFamily="-112" charset="0"/>
              </a:rPr>
              <a:t>et al</a:t>
            </a:r>
            <a:r>
              <a:rPr lang="fr-FR" sz="1200">
                <a:solidFill>
                  <a:srgbClr val="000000"/>
                </a:solidFill>
                <a:latin typeface="Comic Sans MS" pitchFamily="-112" charset="0"/>
              </a:rPr>
              <a:t>, Proceedings of EPAC 2006, Edinburgh, pp 3161</a:t>
            </a:r>
          </a:p>
        </p:txBody>
      </p:sp>
      <p:cxnSp>
        <p:nvCxnSpPr>
          <p:cNvPr id="13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42287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4" descr="GAUSSIAN_PRO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3" y="6070612"/>
            <a:ext cx="334962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3491" name="Picture 15" descr="fjdpnx2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6" y="5943600"/>
            <a:ext cx="492125" cy="503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3492" name="Text Box 16"/>
          <p:cNvSpPr txBox="1">
            <a:spLocks noChangeArrowheads="1"/>
          </p:cNvSpPr>
          <p:nvPr/>
        </p:nvSpPr>
        <p:spPr bwMode="auto">
          <a:xfrm>
            <a:off x="1160463" y="6070600"/>
            <a:ext cx="359394" cy="36933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66FF"/>
                </a:solidFill>
                <a:latin typeface="Comic Sans MS" pitchFamily="-112" charset="0"/>
              </a:rPr>
              <a:t>n!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052518" y="0"/>
            <a:ext cx="740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Wire Scanner </a:t>
            </a:r>
            <a:r>
              <a:rPr lang="fr-FR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–</a:t>
            </a: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 Compton scattering</a:t>
            </a:r>
          </a:p>
        </p:txBody>
      </p:sp>
      <p:cxnSp>
        <p:nvCxnSpPr>
          <p:cNvPr id="32" name="Connecteur droit 31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r 43"/>
          <p:cNvGrpSpPr>
            <a:grpSpLocks/>
          </p:cNvGrpSpPr>
          <p:nvPr/>
        </p:nvGrpSpPr>
        <p:grpSpPr bwMode="auto">
          <a:xfrm>
            <a:off x="4733925" y="838203"/>
            <a:ext cx="3344185" cy="2119313"/>
            <a:chOff x="6096000" y="4419600"/>
            <a:chExt cx="3344418" cy="2119313"/>
          </a:xfrm>
        </p:grpSpPr>
        <p:sp>
          <p:nvSpPr>
            <p:cNvPr id="63517" name="AutoShape 42"/>
            <p:cNvSpPr>
              <a:spLocks noChangeArrowheads="1"/>
            </p:cNvSpPr>
            <p:nvPr/>
          </p:nvSpPr>
          <p:spPr bwMode="auto">
            <a:xfrm rot="5400000">
              <a:off x="6742229" y="3841634"/>
              <a:ext cx="2114550" cy="3280008"/>
            </a:xfrm>
            <a:prstGeom prst="wedgeRectCallout">
              <a:avLst>
                <a:gd name="adj1" fmla="val 63815"/>
                <a:gd name="adj2" fmla="val 111829"/>
              </a:avLst>
            </a:prstGeom>
            <a:noFill/>
            <a:ln w="25400">
              <a:solidFill>
                <a:schemeClr val="bg2"/>
              </a:solidFill>
              <a:prstDash val="sysDot"/>
              <a:miter lim="800000"/>
              <a:headEnd/>
              <a:tailEnd/>
            </a:ln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b="1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18" name="Text Box 43"/>
            <p:cNvSpPr txBox="1">
              <a:spLocks noChangeArrowheads="1"/>
            </p:cNvSpPr>
            <p:nvPr/>
          </p:nvSpPr>
          <p:spPr bwMode="auto">
            <a:xfrm>
              <a:off x="7254475" y="6157913"/>
              <a:ext cx="375450" cy="369332"/>
            </a:xfrm>
            <a:prstGeom prst="rect">
              <a:avLst/>
            </a:prstGeom>
            <a:noFill/>
            <a:ln w="635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3399FF"/>
                  </a:solidFill>
                  <a:latin typeface="Comic Sans MS" pitchFamily="-112" charset="0"/>
                </a:rPr>
                <a:t>e</a:t>
              </a:r>
              <a:r>
                <a:rPr lang="en-US" baseline="30000">
                  <a:solidFill>
                    <a:srgbClr val="3399FF"/>
                  </a:solidFill>
                  <a:latin typeface="Comic Sans MS" pitchFamily="-112" charset="0"/>
                </a:rPr>
                <a:t>-</a:t>
              </a:r>
              <a:endParaRPr lang="en-US">
                <a:solidFill>
                  <a:srgbClr val="3399FF"/>
                </a:solidFill>
                <a:latin typeface="Comic Sans MS" pitchFamily="-112" charset="0"/>
              </a:endParaRPr>
            </a:p>
          </p:txBody>
        </p:sp>
        <p:sp>
          <p:nvSpPr>
            <p:cNvPr id="63519" name="Oval 44"/>
            <p:cNvSpPr>
              <a:spLocks noChangeArrowheads="1"/>
            </p:cNvSpPr>
            <p:nvPr/>
          </p:nvSpPr>
          <p:spPr bwMode="auto">
            <a:xfrm>
              <a:off x="7348538" y="6072188"/>
              <a:ext cx="68262" cy="123825"/>
            </a:xfrm>
            <a:prstGeom prst="ellipse">
              <a:avLst/>
            </a:prstGeom>
            <a:solidFill>
              <a:srgbClr val="3399FF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0" name="Freeform 45"/>
            <p:cNvSpPr>
              <a:spLocks/>
            </p:cNvSpPr>
            <p:nvPr/>
          </p:nvSpPr>
          <p:spPr bwMode="auto">
            <a:xfrm rot="4636065">
              <a:off x="6919913" y="5545137"/>
              <a:ext cx="800100" cy="136525"/>
            </a:xfrm>
            <a:custGeom>
              <a:avLst/>
              <a:gdLst>
                <a:gd name="T0" fmla="*/ 0 w 3552"/>
                <a:gd name="T1" fmla="*/ 358555915 h 1952"/>
                <a:gd name="T2" fmla="*/ 2147483647 w 3552"/>
                <a:gd name="T3" fmla="*/ 46530406 h 1952"/>
                <a:gd name="T4" fmla="*/ 2147483647 w 3552"/>
                <a:gd name="T5" fmla="*/ 637738140 h 1952"/>
                <a:gd name="T6" fmla="*/ 2147483647 w 3552"/>
                <a:gd name="T7" fmla="*/ 46530406 h 1952"/>
                <a:gd name="T8" fmla="*/ 2147483647 w 3552"/>
                <a:gd name="T9" fmla="*/ 621316532 h 1952"/>
                <a:gd name="T10" fmla="*/ 2147483647 w 3552"/>
                <a:gd name="T11" fmla="*/ 62952013 h 1952"/>
                <a:gd name="T12" fmla="*/ 2147483647 w 3552"/>
                <a:gd name="T13" fmla="*/ 621316532 h 1952"/>
                <a:gd name="T14" fmla="*/ 2147483647 w 3552"/>
                <a:gd name="T15" fmla="*/ 79373621 h 1952"/>
                <a:gd name="T16" fmla="*/ 2147483647 w 3552"/>
                <a:gd name="T17" fmla="*/ 621316532 h 1952"/>
                <a:gd name="T18" fmla="*/ 2147483647 w 3552"/>
                <a:gd name="T19" fmla="*/ 358555915 h 1952"/>
                <a:gd name="T20" fmla="*/ 2147483647 w 3552"/>
                <a:gd name="T21" fmla="*/ 342134308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1" name="Line 46"/>
            <p:cNvSpPr>
              <a:spLocks noChangeShapeType="1"/>
            </p:cNvSpPr>
            <p:nvPr/>
          </p:nvSpPr>
          <p:spPr bwMode="auto">
            <a:xfrm>
              <a:off x="7531100" y="6157913"/>
              <a:ext cx="1219200" cy="0"/>
            </a:xfrm>
            <a:prstGeom prst="line">
              <a:avLst/>
            </a:prstGeom>
            <a:noFill/>
            <a:ln w="25400">
              <a:solidFill>
                <a:srgbClr val="3399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2" name="Freeform 47"/>
            <p:cNvSpPr>
              <a:spLocks/>
            </p:cNvSpPr>
            <p:nvPr/>
          </p:nvSpPr>
          <p:spPr bwMode="auto">
            <a:xfrm rot="-2076097">
              <a:off x="7350125" y="5529263"/>
              <a:ext cx="1169988" cy="238125"/>
            </a:xfrm>
            <a:custGeom>
              <a:avLst/>
              <a:gdLst>
                <a:gd name="T0" fmla="*/ 0 w 3552"/>
                <a:gd name="T1" fmla="*/ 1902556291 h 1952"/>
                <a:gd name="T2" fmla="*/ 2147483647 w 3552"/>
                <a:gd name="T3" fmla="*/ 246901102 h 1952"/>
                <a:gd name="T4" fmla="*/ 2147483647 w 3552"/>
                <a:gd name="T5" fmla="*/ 2147483647 h 1952"/>
                <a:gd name="T6" fmla="*/ 2147483647 w 3552"/>
                <a:gd name="T7" fmla="*/ 246901102 h 1952"/>
                <a:gd name="T8" fmla="*/ 2147483647 w 3552"/>
                <a:gd name="T9" fmla="*/ 2147483647 h 1952"/>
                <a:gd name="T10" fmla="*/ 2147483647 w 3552"/>
                <a:gd name="T11" fmla="*/ 334033015 h 1952"/>
                <a:gd name="T12" fmla="*/ 2147483647 w 3552"/>
                <a:gd name="T13" fmla="*/ 2147483647 h 1952"/>
                <a:gd name="T14" fmla="*/ 2147483647 w 3552"/>
                <a:gd name="T15" fmla="*/ 421179812 h 1952"/>
                <a:gd name="T16" fmla="*/ 2147483647 w 3552"/>
                <a:gd name="T17" fmla="*/ 2147483647 h 1952"/>
                <a:gd name="T18" fmla="*/ 2147483647 w 3552"/>
                <a:gd name="T19" fmla="*/ 1902556291 h 1952"/>
                <a:gd name="T20" fmla="*/ 2147483647 w 3552"/>
                <a:gd name="T21" fmla="*/ 1815409494 h 19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52"/>
                <a:gd name="T34" fmla="*/ 0 h 1952"/>
                <a:gd name="T35" fmla="*/ 3552 w 3552"/>
                <a:gd name="T36" fmla="*/ 1952 h 19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52" h="1952">
                  <a:moveTo>
                    <a:pt x="0" y="1048"/>
                  </a:moveTo>
                  <a:cubicBezTo>
                    <a:pt x="104" y="524"/>
                    <a:pt x="208" y="0"/>
                    <a:pt x="336" y="136"/>
                  </a:cubicBezTo>
                  <a:cubicBezTo>
                    <a:pt x="464" y="272"/>
                    <a:pt x="624" y="1864"/>
                    <a:pt x="768" y="1864"/>
                  </a:cubicBezTo>
                  <a:cubicBezTo>
                    <a:pt x="912" y="1864"/>
                    <a:pt x="1064" y="144"/>
                    <a:pt x="1200" y="136"/>
                  </a:cubicBezTo>
                  <a:cubicBezTo>
                    <a:pt x="1336" y="128"/>
                    <a:pt x="1456" y="1808"/>
                    <a:pt x="1584" y="1816"/>
                  </a:cubicBezTo>
                  <a:cubicBezTo>
                    <a:pt x="1712" y="1824"/>
                    <a:pt x="1848" y="184"/>
                    <a:pt x="1968" y="184"/>
                  </a:cubicBezTo>
                  <a:cubicBezTo>
                    <a:pt x="2088" y="184"/>
                    <a:pt x="2200" y="1808"/>
                    <a:pt x="2304" y="1816"/>
                  </a:cubicBezTo>
                  <a:cubicBezTo>
                    <a:pt x="2408" y="1824"/>
                    <a:pt x="2488" y="232"/>
                    <a:pt x="2592" y="232"/>
                  </a:cubicBezTo>
                  <a:cubicBezTo>
                    <a:pt x="2696" y="232"/>
                    <a:pt x="2840" y="1680"/>
                    <a:pt x="2928" y="1816"/>
                  </a:cubicBezTo>
                  <a:cubicBezTo>
                    <a:pt x="3016" y="1952"/>
                    <a:pt x="3016" y="1184"/>
                    <a:pt x="3120" y="1048"/>
                  </a:cubicBezTo>
                  <a:cubicBezTo>
                    <a:pt x="3224" y="912"/>
                    <a:pt x="3388" y="956"/>
                    <a:pt x="3552" y="1000"/>
                  </a:cubicBezTo>
                </a:path>
              </a:pathLst>
            </a:custGeom>
            <a:noFill/>
            <a:ln w="25400">
              <a:solidFill>
                <a:srgbClr val="993300"/>
              </a:solidFill>
              <a:round/>
              <a:headEnd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3" name="Text Box 48"/>
            <p:cNvSpPr txBox="1">
              <a:spLocks noChangeArrowheads="1"/>
            </p:cNvSpPr>
            <p:nvPr/>
          </p:nvSpPr>
          <p:spPr bwMode="auto">
            <a:xfrm>
              <a:off x="7740650" y="4876800"/>
              <a:ext cx="1403350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i="1">
                  <a:solidFill>
                    <a:srgbClr val="663300"/>
                  </a:solidFill>
                  <a:latin typeface="Comic Sans MS" pitchFamily="-112" charset="0"/>
                </a:rPr>
                <a:t>h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663300"/>
                  </a:solidFill>
                  <a:latin typeface="Comic Sans MS" pitchFamily="-112" charset="0"/>
                </a:rPr>
                <a:t>sc</a:t>
              </a:r>
              <a:r>
                <a:rPr lang="en-US" sz="1600">
                  <a:solidFill>
                    <a:srgbClr val="663300"/>
                  </a:solidFill>
                  <a:latin typeface="Comic Sans MS" pitchFamily="-112" charset="0"/>
                </a:rPr>
                <a:t>=2 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g</a:t>
              </a:r>
              <a:r>
                <a:rPr lang="en-US" sz="1600" i="1" baseline="-25000">
                  <a:solidFill>
                    <a:srgbClr val="663300"/>
                  </a:solidFill>
                  <a:latin typeface="Symbol" charset="2"/>
                </a:rPr>
                <a:t>0</a:t>
              </a:r>
              <a:r>
                <a:rPr lang="en-US" sz="1600" i="1" baseline="30000">
                  <a:solidFill>
                    <a:srgbClr val="663300"/>
                  </a:solidFill>
                  <a:latin typeface="Symbol" charset="2"/>
                </a:rPr>
                <a:t>2 </a:t>
              </a:r>
              <a:r>
                <a:rPr lang="en-US" sz="1600" i="1">
                  <a:solidFill>
                    <a:srgbClr val="663300"/>
                  </a:solidFill>
                  <a:latin typeface="Comic Sans MS" pitchFamily="-112" charset="0"/>
                </a:rPr>
                <a:t>h</a:t>
              </a:r>
              <a:r>
                <a:rPr lang="en-US" sz="1600" i="1">
                  <a:solidFill>
                    <a:srgbClr val="6633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663300"/>
                  </a:solidFill>
                  <a:latin typeface="Symbol" charset="2"/>
                </a:rPr>
                <a:t>0</a:t>
              </a:r>
            </a:p>
          </p:txBody>
        </p:sp>
        <p:sp>
          <p:nvSpPr>
            <p:cNvPr id="63524" name="Text Box 49"/>
            <p:cNvSpPr txBox="1">
              <a:spLocks noChangeArrowheads="1"/>
            </p:cNvSpPr>
            <p:nvPr/>
          </p:nvSpPr>
          <p:spPr bwMode="auto">
            <a:xfrm>
              <a:off x="7807325" y="6157913"/>
              <a:ext cx="1019175" cy="336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(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b</a:t>
              </a:r>
              <a:r>
                <a:rPr lang="en-US" sz="1600" i="1" baseline="-25000">
                  <a:solidFill>
                    <a:srgbClr val="3399FF"/>
                  </a:solidFill>
                  <a:latin typeface="Comic Sans MS" pitchFamily="-112" charset="0"/>
                </a:rPr>
                <a:t>sc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, g</a:t>
              </a:r>
              <a:r>
                <a:rPr lang="en-US" sz="1600" i="1" baseline="-25000">
                  <a:solidFill>
                    <a:srgbClr val="3399FF"/>
                  </a:solidFill>
                  <a:latin typeface="Comic Sans MS" pitchFamily="-112" charset="0"/>
                </a:rPr>
                <a:t>sc</a:t>
              </a: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)</a:t>
              </a:r>
            </a:p>
          </p:txBody>
        </p:sp>
        <p:sp>
          <p:nvSpPr>
            <p:cNvPr id="63525" name="Text Box 50"/>
            <p:cNvSpPr txBox="1">
              <a:spLocks noChangeArrowheads="1"/>
            </p:cNvSpPr>
            <p:nvPr/>
          </p:nvSpPr>
          <p:spPr bwMode="auto">
            <a:xfrm>
              <a:off x="6760249" y="4862513"/>
              <a:ext cx="479651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i="1">
                  <a:solidFill>
                    <a:srgbClr val="FF0000"/>
                  </a:solidFill>
                  <a:latin typeface="Comic Sans MS" pitchFamily="-112" charset="0"/>
                </a:rPr>
                <a:t>h</a:t>
              </a:r>
              <a:r>
                <a:rPr lang="en-US" sz="1600" i="1">
                  <a:solidFill>
                    <a:srgbClr val="FF0000"/>
                  </a:solidFill>
                  <a:latin typeface="Symbol" charset="2"/>
                </a:rPr>
                <a:t>n</a:t>
              </a:r>
              <a:r>
                <a:rPr lang="en-US" sz="1600" baseline="-25000">
                  <a:solidFill>
                    <a:srgbClr val="FF0000"/>
                  </a:solidFill>
                  <a:latin typeface="Symbol" charset="2"/>
                </a:rPr>
                <a:t>0</a:t>
              </a:r>
              <a:endParaRPr lang="en-US" sz="1600">
                <a:solidFill>
                  <a:srgbClr val="FF0000"/>
                </a:solidFill>
                <a:latin typeface="Comic Sans MS" pitchFamily="-112" charset="0"/>
              </a:endParaRPr>
            </a:p>
          </p:txBody>
        </p:sp>
        <p:sp>
          <p:nvSpPr>
            <p:cNvPr id="63526" name="Line 51"/>
            <p:cNvSpPr>
              <a:spLocks noChangeShapeType="1"/>
            </p:cNvSpPr>
            <p:nvPr/>
          </p:nvSpPr>
          <p:spPr bwMode="auto">
            <a:xfrm flipV="1">
              <a:off x="6632575" y="6156325"/>
              <a:ext cx="630238" cy="0"/>
            </a:xfrm>
            <a:prstGeom prst="line">
              <a:avLst/>
            </a:prstGeom>
            <a:noFill/>
            <a:ln w="25400">
              <a:solidFill>
                <a:srgbClr val="3399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7" name="Text Box 52"/>
            <p:cNvSpPr txBox="1">
              <a:spLocks noChangeArrowheads="1"/>
            </p:cNvSpPr>
            <p:nvPr/>
          </p:nvSpPr>
          <p:spPr bwMode="auto">
            <a:xfrm>
              <a:off x="6365275" y="6157913"/>
              <a:ext cx="742563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(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b</a:t>
              </a:r>
              <a:r>
                <a:rPr lang="en-US" sz="1600" i="1" baseline="-25000">
                  <a:solidFill>
                    <a:srgbClr val="3399FF"/>
                  </a:solidFill>
                  <a:latin typeface="Symbol" charset="2"/>
                </a:rPr>
                <a:t>0 </a:t>
              </a:r>
              <a:r>
                <a:rPr lang="en-US" sz="1600" i="1">
                  <a:solidFill>
                    <a:srgbClr val="3399FF"/>
                  </a:solidFill>
                  <a:latin typeface="Symbol" charset="2"/>
                </a:rPr>
                <a:t>,g</a:t>
              </a:r>
              <a:r>
                <a:rPr lang="en-US" sz="1600" i="1" baseline="-25000">
                  <a:solidFill>
                    <a:srgbClr val="3399FF"/>
                  </a:solidFill>
                  <a:latin typeface="Symbol" charset="2"/>
                </a:rPr>
                <a:t>0</a:t>
              </a:r>
              <a:r>
                <a:rPr lang="en-US" sz="1600">
                  <a:solidFill>
                    <a:srgbClr val="3399FF"/>
                  </a:solidFill>
                  <a:latin typeface="Symbol" charset="2"/>
                </a:rPr>
                <a:t>)</a:t>
              </a:r>
            </a:p>
          </p:txBody>
        </p:sp>
        <p:sp>
          <p:nvSpPr>
            <p:cNvPr id="63528" name="Freeform 53"/>
            <p:cNvSpPr>
              <a:spLocks/>
            </p:cNvSpPr>
            <p:nvPr/>
          </p:nvSpPr>
          <p:spPr bwMode="auto">
            <a:xfrm rot="-3778886">
              <a:off x="7745412" y="5897563"/>
              <a:ext cx="263525" cy="107950"/>
            </a:xfrm>
            <a:custGeom>
              <a:avLst/>
              <a:gdLst>
                <a:gd name="T0" fmla="*/ 2147483647 w 480"/>
                <a:gd name="T1" fmla="*/ 0 h 288"/>
                <a:gd name="T2" fmla="*/ 2147483647 w 480"/>
                <a:gd name="T3" fmla="*/ 2147483647 h 288"/>
                <a:gd name="T4" fmla="*/ 0 w 480"/>
                <a:gd name="T5" fmla="*/ 2147483647 h 288"/>
                <a:gd name="T6" fmla="*/ 0 60000 65536"/>
                <a:gd name="T7" fmla="*/ 0 60000 65536"/>
                <a:gd name="T8" fmla="*/ 0 60000 65536"/>
                <a:gd name="T9" fmla="*/ 0 w 480"/>
                <a:gd name="T10" fmla="*/ 0 h 288"/>
                <a:gd name="T11" fmla="*/ 480 w 48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288">
                  <a:moveTo>
                    <a:pt x="480" y="0"/>
                  </a:moveTo>
                  <a:cubicBezTo>
                    <a:pt x="424" y="72"/>
                    <a:pt x="368" y="144"/>
                    <a:pt x="288" y="192"/>
                  </a:cubicBezTo>
                  <a:cubicBezTo>
                    <a:pt x="208" y="240"/>
                    <a:pt x="104" y="264"/>
                    <a:pt x="0" y="288"/>
                  </a:cubicBezTo>
                </a:path>
              </a:pathLst>
            </a:custGeom>
            <a:noFill/>
            <a:ln w="19050">
              <a:solidFill>
                <a:srgbClr val="6633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29" name="Text Box 54"/>
            <p:cNvSpPr txBox="1">
              <a:spLocks noChangeArrowheads="1"/>
            </p:cNvSpPr>
            <p:nvPr/>
          </p:nvSpPr>
          <p:spPr bwMode="auto">
            <a:xfrm>
              <a:off x="7959725" y="5700713"/>
              <a:ext cx="821116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i="1">
                  <a:solidFill>
                    <a:srgbClr val="663300"/>
                  </a:solidFill>
                  <a:latin typeface="Symbol" charset="2"/>
                </a:rPr>
                <a:t>q </a:t>
              </a:r>
              <a:r>
                <a:rPr lang="en-US" sz="1600" b="1" i="1">
                  <a:solidFill>
                    <a:srgbClr val="663300"/>
                  </a:solidFill>
                  <a:latin typeface="Symbol" charset="2"/>
                  <a:sym typeface="Symbol" charset="2"/>
                </a:rPr>
                <a:t> 1/g</a:t>
              </a:r>
              <a:r>
                <a:rPr lang="en-US" sz="1600" b="1" i="1" baseline="-25000">
                  <a:solidFill>
                    <a:srgbClr val="663300"/>
                  </a:solidFill>
                  <a:latin typeface="Symbol" charset="2"/>
                  <a:sym typeface="Symbol" charset="2"/>
                </a:rPr>
                <a:t>0</a:t>
              </a:r>
              <a:endParaRPr lang="en-US" sz="1600" b="1">
                <a:solidFill>
                  <a:srgbClr val="663300"/>
                </a:solidFill>
                <a:latin typeface="Comic Sans MS" pitchFamily="-112" charset="0"/>
              </a:endParaRPr>
            </a:p>
          </p:txBody>
        </p:sp>
        <p:sp>
          <p:nvSpPr>
            <p:cNvPr id="63530" name="Freeform 55"/>
            <p:cNvSpPr>
              <a:spLocks/>
            </p:cNvSpPr>
            <p:nvPr/>
          </p:nvSpPr>
          <p:spPr bwMode="auto">
            <a:xfrm rot="8672557">
              <a:off x="7121525" y="5888038"/>
              <a:ext cx="233363" cy="128587"/>
            </a:xfrm>
            <a:custGeom>
              <a:avLst/>
              <a:gdLst>
                <a:gd name="T0" fmla="*/ 2147483647 w 480"/>
                <a:gd name="T1" fmla="*/ 0 h 288"/>
                <a:gd name="T2" fmla="*/ 2147483647 w 480"/>
                <a:gd name="T3" fmla="*/ 2147483647 h 288"/>
                <a:gd name="T4" fmla="*/ 0 w 480"/>
                <a:gd name="T5" fmla="*/ 2147483647 h 288"/>
                <a:gd name="T6" fmla="*/ 0 60000 65536"/>
                <a:gd name="T7" fmla="*/ 0 60000 65536"/>
                <a:gd name="T8" fmla="*/ 0 60000 65536"/>
                <a:gd name="T9" fmla="*/ 0 w 480"/>
                <a:gd name="T10" fmla="*/ 0 h 288"/>
                <a:gd name="T11" fmla="*/ 480 w 480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288">
                  <a:moveTo>
                    <a:pt x="480" y="0"/>
                  </a:moveTo>
                  <a:cubicBezTo>
                    <a:pt x="424" y="72"/>
                    <a:pt x="368" y="144"/>
                    <a:pt x="288" y="192"/>
                  </a:cubicBezTo>
                  <a:cubicBezTo>
                    <a:pt x="208" y="240"/>
                    <a:pt x="104" y="264"/>
                    <a:pt x="0" y="288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31" name="Text Box 56"/>
            <p:cNvSpPr txBox="1">
              <a:spLocks noChangeArrowheads="1"/>
            </p:cNvSpPr>
            <p:nvPr/>
          </p:nvSpPr>
          <p:spPr bwMode="auto">
            <a:xfrm>
              <a:off x="6477000" y="5562600"/>
              <a:ext cx="732944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i="1">
                  <a:solidFill>
                    <a:srgbClr val="000000"/>
                  </a:solidFill>
                  <a:latin typeface="Symbol" charset="2"/>
                </a:rPr>
                <a:t>Y=</a:t>
              </a:r>
              <a:r>
                <a:rPr lang="en-US" sz="1600" i="1">
                  <a:solidFill>
                    <a:srgbClr val="000000"/>
                  </a:solidFill>
                  <a:latin typeface="Symbol" charset="2"/>
                  <a:sym typeface="Symbol" charset="2"/>
                </a:rPr>
                <a:t>/2</a:t>
              </a:r>
              <a:endParaRPr lang="en-US" sz="16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32" name="Text Box 57"/>
            <p:cNvSpPr txBox="1">
              <a:spLocks noChangeArrowheads="1"/>
            </p:cNvSpPr>
            <p:nvPr/>
          </p:nvSpPr>
          <p:spPr bwMode="auto">
            <a:xfrm>
              <a:off x="6096000" y="4419600"/>
              <a:ext cx="33444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  <a:latin typeface="Comic Sans MS" pitchFamily="-112" charset="0"/>
                </a:rPr>
                <a:t>Thomson/Compton scattering</a:t>
              </a:r>
            </a:p>
          </p:txBody>
        </p:sp>
      </p:grpSp>
      <p:sp>
        <p:nvSpPr>
          <p:cNvPr id="63499" name="Line 7"/>
          <p:cNvSpPr>
            <a:spLocks noChangeShapeType="1"/>
          </p:cNvSpPr>
          <p:nvPr/>
        </p:nvSpPr>
        <p:spPr bwMode="auto">
          <a:xfrm flipV="1">
            <a:off x="1504953" y="2576525"/>
            <a:ext cx="3600450" cy="10810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3500" name="Oval 8"/>
          <p:cNvSpPr>
            <a:spLocks noChangeArrowheads="1"/>
          </p:cNvSpPr>
          <p:nvPr/>
        </p:nvSpPr>
        <p:spPr bwMode="auto">
          <a:xfrm rot="-917921">
            <a:off x="2400306" y="3265488"/>
            <a:ext cx="771525" cy="74612"/>
          </a:xfrm>
          <a:prstGeom prst="ellipse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3501" name="AutoShape 10"/>
          <p:cNvSpPr>
            <a:spLocks noChangeArrowheads="1"/>
          </p:cNvSpPr>
          <p:nvPr/>
        </p:nvSpPr>
        <p:spPr bwMode="auto">
          <a:xfrm flipH="1">
            <a:off x="2065338" y="2454275"/>
            <a:ext cx="304800" cy="304800"/>
          </a:xfrm>
          <a:prstGeom prst="cube">
            <a:avLst>
              <a:gd name="adj" fmla="val 619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047750" y="1393825"/>
            <a:ext cx="990600" cy="990600"/>
            <a:chOff x="1335" y="1140"/>
            <a:chExt cx="624" cy="624"/>
          </a:xfrm>
        </p:grpSpPr>
        <p:sp>
          <p:nvSpPr>
            <p:cNvPr id="63515" name="AutoShape 12"/>
            <p:cNvSpPr>
              <a:spLocks noChangeArrowheads="1"/>
            </p:cNvSpPr>
            <p:nvPr/>
          </p:nvSpPr>
          <p:spPr bwMode="auto">
            <a:xfrm rot="-5400000">
              <a:off x="1335" y="1140"/>
              <a:ext cx="624" cy="624"/>
            </a:xfrm>
            <a:prstGeom prst="cube">
              <a:avLst>
                <a:gd name="adj" fmla="val 70167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63516" name="Oval 13"/>
            <p:cNvSpPr>
              <a:spLocks noChangeArrowheads="1"/>
            </p:cNvSpPr>
            <p:nvPr/>
          </p:nvSpPr>
          <p:spPr bwMode="auto">
            <a:xfrm>
              <a:off x="1851" y="1647"/>
              <a:ext cx="42" cy="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</p:grpSp>
      <p:sp>
        <p:nvSpPr>
          <p:cNvPr id="63503" name="Line 21"/>
          <p:cNvSpPr>
            <a:spLocks noChangeShapeType="1"/>
          </p:cNvSpPr>
          <p:nvPr/>
        </p:nvSpPr>
        <p:spPr bwMode="auto">
          <a:xfrm>
            <a:off x="2308231" y="2690825"/>
            <a:ext cx="873125" cy="8969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3504" name="Text Box 22"/>
          <p:cNvSpPr txBox="1">
            <a:spLocks noChangeArrowheads="1"/>
          </p:cNvSpPr>
          <p:nvPr/>
        </p:nvSpPr>
        <p:spPr bwMode="auto">
          <a:xfrm>
            <a:off x="777765" y="3257550"/>
            <a:ext cx="9749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3399FF"/>
                </a:solidFill>
                <a:latin typeface="Times New Roman" charset="0"/>
              </a:rPr>
              <a:t>e</a:t>
            </a:r>
            <a:r>
              <a:rPr lang="en-US" sz="2000" baseline="30000">
                <a:solidFill>
                  <a:srgbClr val="3399FF"/>
                </a:solidFill>
                <a:latin typeface="Times New Roman" charset="0"/>
              </a:rPr>
              <a:t>-</a:t>
            </a:r>
            <a:r>
              <a:rPr lang="en-US" sz="2000">
                <a:solidFill>
                  <a:srgbClr val="3399FF"/>
                </a:solidFill>
                <a:latin typeface="Times New Roman" charset="0"/>
              </a:rPr>
              <a:t> beam</a:t>
            </a:r>
          </a:p>
        </p:txBody>
      </p:sp>
      <p:sp>
        <p:nvSpPr>
          <p:cNvPr id="63505" name="Text Box 23"/>
          <p:cNvSpPr txBox="1">
            <a:spLocks noChangeArrowheads="1"/>
          </p:cNvSpPr>
          <p:nvPr/>
        </p:nvSpPr>
        <p:spPr bwMode="auto">
          <a:xfrm>
            <a:off x="157169" y="949326"/>
            <a:ext cx="1949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F0000"/>
                </a:solidFill>
                <a:latin typeface="Times New Roman" charset="0"/>
              </a:rPr>
              <a:t>High power laser</a:t>
            </a:r>
          </a:p>
        </p:txBody>
      </p:sp>
      <p:sp>
        <p:nvSpPr>
          <p:cNvPr id="63506" name="Line 24"/>
          <p:cNvSpPr>
            <a:spLocks noChangeShapeType="1"/>
          </p:cNvSpPr>
          <p:nvPr/>
        </p:nvSpPr>
        <p:spPr bwMode="auto">
          <a:xfrm flipV="1">
            <a:off x="2195514" y="3206750"/>
            <a:ext cx="457200" cy="1524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sp>
        <p:nvSpPr>
          <p:cNvPr id="63507" name="Text Box 25"/>
          <p:cNvSpPr txBox="1">
            <a:spLocks noChangeArrowheads="1"/>
          </p:cNvSpPr>
          <p:nvPr/>
        </p:nvSpPr>
        <p:spPr bwMode="auto">
          <a:xfrm>
            <a:off x="2195410" y="1754189"/>
            <a:ext cx="113845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BBE0E3"/>
                </a:solidFill>
                <a:latin typeface="Times New Roman" charset="0"/>
              </a:rPr>
              <a:t>Scanning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BBE0E3"/>
                </a:solidFill>
                <a:latin typeface="Times New Roman" charset="0"/>
              </a:rPr>
              <a:t>system</a:t>
            </a:r>
          </a:p>
        </p:txBody>
      </p:sp>
      <p:sp>
        <p:nvSpPr>
          <p:cNvPr id="63508" name="Line 41"/>
          <p:cNvSpPr>
            <a:spLocks noChangeShapeType="1"/>
          </p:cNvSpPr>
          <p:nvPr/>
        </p:nvSpPr>
        <p:spPr bwMode="auto">
          <a:xfrm>
            <a:off x="1882781" y="2238375"/>
            <a:ext cx="182563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Comic Sans MS" pitchFamily="-112" charset="0"/>
            </a:endParaRPr>
          </a:p>
        </p:txBody>
      </p:sp>
      <p:grpSp>
        <p:nvGrpSpPr>
          <p:cNvPr id="4" name="Grouper 43"/>
          <p:cNvGrpSpPr>
            <a:grpSpLocks/>
          </p:cNvGrpSpPr>
          <p:nvPr/>
        </p:nvGrpSpPr>
        <p:grpSpPr bwMode="auto">
          <a:xfrm>
            <a:off x="609600" y="2895600"/>
            <a:ext cx="8382000" cy="3581400"/>
            <a:chOff x="609600" y="2895600"/>
            <a:chExt cx="8382000" cy="3581400"/>
          </a:xfrm>
        </p:grpSpPr>
        <p:sp>
          <p:nvSpPr>
            <p:cNvPr id="63511" name="Text Box 74"/>
            <p:cNvSpPr txBox="1">
              <a:spLocks noChangeArrowheads="1"/>
            </p:cNvSpPr>
            <p:nvPr/>
          </p:nvSpPr>
          <p:spPr bwMode="auto">
            <a:xfrm>
              <a:off x="4953000" y="4240213"/>
              <a:ext cx="4038600" cy="9540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Detection system based on</a:t>
              </a:r>
              <a:endParaRPr lang="en-US" sz="1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The measurement of the scattered photons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endParaRPr lang="en-US" sz="1400">
                <a:solidFill>
                  <a:srgbClr val="000000"/>
                </a:solidFill>
                <a:latin typeface="Comic Sans MS" pitchFamily="-112" charset="0"/>
                <a:ea typeface="Comic Sans MS" charset="0"/>
                <a:cs typeface="Comic Sans MS" charset="0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Tx/>
                <a:buChar char="•"/>
              </a:pPr>
              <a:r>
                <a:rPr lang="en-US" sz="1400">
                  <a:solidFill>
                    <a:srgbClr val="000000"/>
                  </a:solidFill>
                  <a:latin typeface="Comic Sans MS" pitchFamily="-112" charset="0"/>
                  <a:ea typeface="Comic Sans MS" charset="0"/>
                  <a:cs typeface="Comic Sans MS" charset="0"/>
                </a:rPr>
                <a:t> The measurement of degraded electrons</a:t>
              </a:r>
            </a:p>
          </p:txBody>
        </p:sp>
        <p:cxnSp>
          <p:nvCxnSpPr>
            <p:cNvPr id="46" name="Connecteur droit avec flèche 45"/>
            <p:cNvCxnSpPr/>
            <p:nvPr/>
          </p:nvCxnSpPr>
          <p:spPr>
            <a:xfrm rot="16200000" flipH="1">
              <a:off x="6183313" y="3516313"/>
              <a:ext cx="1157287" cy="396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513" name="Picture 3" descr="THOMSON_COMPTON_CS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432175"/>
              <a:ext cx="4038600" cy="304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4" name="Connecteur droit avec flèche 53"/>
            <p:cNvCxnSpPr/>
            <p:nvPr/>
          </p:nvCxnSpPr>
          <p:spPr>
            <a:xfrm rot="10800000" flipV="1">
              <a:off x="4191000" y="2895600"/>
              <a:ext cx="167640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510" name="Rectangle 56"/>
          <p:cNvSpPr>
            <a:spLocks noChangeArrowheads="1"/>
          </p:cNvSpPr>
          <p:nvPr/>
        </p:nvSpPr>
        <p:spPr bwMode="auto">
          <a:xfrm>
            <a:off x="1600200" y="4724412"/>
            <a:ext cx="1676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</a:t>
            </a:r>
            <a:r>
              <a:rPr lang="en-US" sz="1200" baseline="-250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0</a:t>
            </a:r>
            <a:r>
              <a:rPr lang="en-US" sz="12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 = 6.65 10</a:t>
            </a:r>
            <a:r>
              <a:rPr lang="en-US" sz="1200" baseline="300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-24</a:t>
            </a:r>
            <a:r>
              <a:rPr lang="en-US" sz="12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 c</a:t>
            </a:r>
            <a:r>
              <a:rPr lang="en-US" sz="1200" i="1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m</a:t>
            </a:r>
            <a:r>
              <a:rPr lang="en-US" sz="1200" i="1" baseline="30000">
                <a:solidFill>
                  <a:srgbClr val="000000"/>
                </a:solidFill>
                <a:latin typeface="Comic Sans MS" pitchFamily="-112" charset="0"/>
                <a:sym typeface="Symbol" charset="2"/>
              </a:rPr>
              <a:t>2</a:t>
            </a:r>
            <a:endParaRPr lang="en-US" sz="1200">
              <a:solidFill>
                <a:srgbClr val="000000"/>
              </a:solidFill>
              <a:latin typeface="Comic Sans MS" pitchFamily="-112" charset="0"/>
            </a:endParaRPr>
          </a:p>
        </p:txBody>
      </p:sp>
      <p:cxnSp>
        <p:nvCxnSpPr>
          <p:cNvPr id="45" name="Connecteur droit 39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Trondheim– 2013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  <p:sp>
        <p:nvSpPr>
          <p:cNvPr id="48" name="Rectangle 11"/>
          <p:cNvSpPr>
            <a:spLocks noChangeArrowheads="1"/>
          </p:cNvSpPr>
          <p:nvPr/>
        </p:nvSpPr>
        <p:spPr bwMode="auto">
          <a:xfrm>
            <a:off x="0" y="6553200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T. Lefevre</a:t>
            </a:r>
          </a:p>
        </p:txBody>
      </p:sp>
    </p:spTree>
    <p:extLst>
      <p:ext uri="{BB962C8B-B14F-4D97-AF65-F5344CB8AC3E}">
        <p14:creationId xmlns:p14="http://schemas.microsoft.com/office/powerpoint/2010/main" val="269550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6592888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T. Lefevre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0" y="65516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0" y="531825"/>
            <a:ext cx="91440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052518" y="0"/>
            <a:ext cx="740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" tIns="45705" rIns="91411" bIns="45705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Laser Wire Scanner </a:t>
            </a:r>
            <a:r>
              <a:rPr lang="fr-FR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–</a:t>
            </a:r>
            <a:r>
              <a:rPr lang="en-US" sz="2800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12" charset="0"/>
              </a:rPr>
              <a:t> Compton scattering</a:t>
            </a:r>
          </a:p>
        </p:txBody>
      </p:sp>
      <p:sp>
        <p:nvSpPr>
          <p:cNvPr id="66567" name="Rectangle 36"/>
          <p:cNvSpPr>
            <a:spLocks noChangeArrowheads="1"/>
          </p:cNvSpPr>
          <p:nvPr/>
        </p:nvSpPr>
        <p:spPr bwMode="auto">
          <a:xfrm>
            <a:off x="1524000" y="5191137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99FF"/>
                </a:solidFill>
                <a:latin typeface="Comic Sans MS" pitchFamily="-112" charset="0"/>
              </a:rPr>
              <a:t>Using a 10TW Ti:Al</a:t>
            </a:r>
            <a:r>
              <a:rPr lang="en-US" sz="1400" baseline="-25000">
                <a:solidFill>
                  <a:srgbClr val="0099FF"/>
                </a:solidFill>
                <a:latin typeface="Comic Sans MS" pitchFamily="-112" charset="0"/>
              </a:rPr>
              <a:t>2</a:t>
            </a:r>
            <a:r>
              <a:rPr lang="en-US" sz="1400">
                <a:solidFill>
                  <a:srgbClr val="0099FF"/>
                </a:solidFill>
                <a:latin typeface="Comic Sans MS" pitchFamily="-112" charset="0"/>
              </a:rPr>
              <a:t>O</a:t>
            </a:r>
            <a:r>
              <a:rPr lang="en-US" sz="1400" baseline="-25000">
                <a:solidFill>
                  <a:srgbClr val="0099FF"/>
                </a:solidFill>
                <a:latin typeface="Comic Sans MS" pitchFamily="-112" charset="0"/>
              </a:rPr>
              <a:t>3</a:t>
            </a:r>
            <a:r>
              <a:rPr lang="en-US" sz="1400">
                <a:solidFill>
                  <a:srgbClr val="0099FF"/>
                </a:solidFill>
                <a:latin typeface="Comic Sans MS" pitchFamily="-112" charset="0"/>
              </a:rPr>
              <a:t> laser system. Detecting 5.10</a:t>
            </a:r>
            <a:r>
              <a:rPr lang="en-US" sz="1400" baseline="30000">
                <a:solidFill>
                  <a:srgbClr val="0099FF"/>
                </a:solidFill>
                <a:latin typeface="Comic Sans MS" pitchFamily="-112" charset="0"/>
              </a:rPr>
              <a:t>4</a:t>
            </a:r>
            <a:r>
              <a:rPr lang="en-US" sz="1400">
                <a:solidFill>
                  <a:srgbClr val="0099FF"/>
                </a:solidFill>
                <a:latin typeface="Comic Sans MS" pitchFamily="-112" charset="0"/>
              </a:rPr>
              <a:t> 10-40 keV X-rays using either an X-ray CCD and Ge detector.</a:t>
            </a:r>
          </a:p>
        </p:txBody>
      </p:sp>
      <p:sp>
        <p:nvSpPr>
          <p:cNvPr id="66568" name="Rectangle 38"/>
          <p:cNvSpPr>
            <a:spLocks noChangeArrowheads="1"/>
          </p:cNvSpPr>
          <p:nvPr/>
        </p:nvSpPr>
        <p:spPr bwMode="auto">
          <a:xfrm>
            <a:off x="0" y="6172212"/>
            <a:ext cx="3046413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Comic Sans MS" pitchFamily="-112" charset="0"/>
              </a:rPr>
              <a:t>W.P. Leemans </a:t>
            </a:r>
            <a:r>
              <a:rPr lang="en-US" sz="1200" i="1">
                <a:solidFill>
                  <a:srgbClr val="000000"/>
                </a:solidFill>
                <a:latin typeface="Comic Sans MS" pitchFamily="-112" charset="0"/>
              </a:rPr>
              <a:t>et al</a:t>
            </a:r>
            <a:r>
              <a:rPr lang="en-US" sz="1200">
                <a:solidFill>
                  <a:srgbClr val="000000"/>
                </a:solidFill>
                <a:latin typeface="Comic Sans MS" pitchFamily="-112" charset="0"/>
              </a:rPr>
              <a:t>, PRL 77 (1996) 4182</a:t>
            </a:r>
          </a:p>
        </p:txBody>
      </p:sp>
      <p:pic>
        <p:nvPicPr>
          <p:cNvPr id="66569" name="Image 10"/>
          <p:cNvPicPr>
            <a:picLocks noChangeAspect="1"/>
          </p:cNvPicPr>
          <p:nvPr/>
        </p:nvPicPr>
        <p:blipFill>
          <a:blip r:embed="rId3"/>
          <a:srcRect r="56245"/>
          <a:stretch>
            <a:fillRect/>
          </a:stretch>
        </p:blipFill>
        <p:spPr bwMode="auto">
          <a:xfrm>
            <a:off x="5562602" y="914412"/>
            <a:ext cx="31242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0" name="Imag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447800"/>
            <a:ext cx="5183188" cy="279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6571" name="ZoneTexte 12"/>
          <p:cNvSpPr txBox="1">
            <a:spLocks noChangeArrowheads="1"/>
          </p:cNvSpPr>
          <p:nvPr/>
        </p:nvSpPr>
        <p:spPr bwMode="auto">
          <a:xfrm>
            <a:off x="1752598" y="1066800"/>
            <a:ext cx="1576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000000"/>
                </a:solidFill>
                <a:latin typeface="Comic Sans MS" pitchFamily="-112" charset="0"/>
              </a:rPr>
              <a:t>ALS @ LBNL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786443" y="6553212"/>
            <a:ext cx="3394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CAS intermediate level -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12" charset="0"/>
              </a:rPr>
              <a:t> Chios– 2011</a:t>
            </a:r>
            <a:endParaRPr lang="en-US" sz="1400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80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200">
                <a:alpha val="46001"/>
              </a:srgbClr>
            </a:gs>
            <a:gs pos="45000">
              <a:srgbClr val="FF7A00">
                <a:alpha val="62201"/>
              </a:srgbClr>
            </a:gs>
            <a:gs pos="70000">
              <a:srgbClr val="FF0300">
                <a:alpha val="71201"/>
              </a:srgbClr>
            </a:gs>
            <a:gs pos="100000">
              <a:srgbClr val="4D0808">
                <a:alpha val="82001"/>
              </a:srgbClr>
            </a:gs>
          </a:gsLst>
          <a:lin ang="5400000" scaled="1"/>
        </a:gra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200">
                <a:alpha val="46001"/>
              </a:srgbClr>
            </a:gs>
            <a:gs pos="45000">
              <a:srgbClr val="FF7A00">
                <a:alpha val="62201"/>
              </a:srgbClr>
            </a:gs>
            <a:gs pos="70000">
              <a:srgbClr val="FF0300">
                <a:alpha val="71201"/>
              </a:srgbClr>
            </a:gs>
            <a:gs pos="100000">
              <a:srgbClr val="4D0808">
                <a:alpha val="82001"/>
              </a:srgbClr>
            </a:gs>
          </a:gsLst>
          <a:lin ang="5400000" scaled="1"/>
        </a:gra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Composi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untitled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</TotalTime>
  <Words>7748</Words>
  <Application>Microsoft Office PowerPoint</Application>
  <PresentationFormat>On-screen Show (4:3)</PresentationFormat>
  <Paragraphs>1599</Paragraphs>
  <Slides>125</Slides>
  <Notes>50</Notes>
  <HiddenSlides>0</HiddenSlides>
  <MMClips>0</MMClips>
  <ScaleCrop>false</ScaleCrop>
  <HeadingPairs>
    <vt:vector size="8" baseType="variant">
      <vt:variant>
        <vt:lpstr>Theme</vt:lpstr>
      </vt:variant>
      <vt:variant>
        <vt:i4>10</vt:i4>
      </vt:variant>
      <vt:variant>
        <vt:lpstr>Links</vt:lpstr>
      </vt:variant>
      <vt:variant>
        <vt:i4>4</vt:i4>
      </vt:variant>
      <vt:variant>
        <vt:lpstr>Embedded OLE Servers</vt:lpstr>
      </vt:variant>
      <vt:variant>
        <vt:i4>12</vt:i4>
      </vt:variant>
      <vt:variant>
        <vt:lpstr>Slide Titles</vt:lpstr>
      </vt:variant>
      <vt:variant>
        <vt:i4>125</vt:i4>
      </vt:variant>
    </vt:vector>
  </HeadingPairs>
  <TitlesOfParts>
    <vt:vector size="151" baseType="lpstr">
      <vt:lpstr>Office Theme</vt:lpstr>
      <vt:lpstr>Default Design</vt:lpstr>
      <vt:lpstr>1_Default Design</vt:lpstr>
      <vt:lpstr>2_Default Design</vt:lpstr>
      <vt:lpstr>Orbit</vt:lpstr>
      <vt:lpstr>3_Default Design</vt:lpstr>
      <vt:lpstr>Composite</vt:lpstr>
      <vt:lpstr>untitled 1</vt:lpstr>
      <vt:lpstr>4_Default Design</vt:lpstr>
      <vt:lpstr>1_Office Theme</vt:lpstr>
      <vt:lpstr>???</vt:lpstr>
      <vt:lpstr>???</vt:lpstr>
      <vt:lpstr>???</vt:lpstr>
      <vt:lpstr>???</vt:lpstr>
      <vt:lpstr>…quation</vt:lpstr>
      <vt:lpstr>Equation</vt:lpstr>
      <vt:lpstr>Graph</vt:lpstr>
      <vt:lpstr>CorelDRAW</vt:lpstr>
      <vt:lpstr>CorelPhotoPaint.Image.10</vt:lpstr>
      <vt:lpstr>MathType 5.0 Equation</vt:lpstr>
      <vt:lpstr>Mathcad Document</vt:lpstr>
      <vt:lpstr>MathType 6.0 Equation</vt:lpstr>
      <vt:lpstr>SigmaPlot 11.0 Graph</vt:lpstr>
      <vt:lpstr>CorelDRAW 9.0 Graphic</vt:lpstr>
      <vt:lpstr>Microsoft Equation 3.0</vt:lpstr>
      <vt:lpstr>SigmaPlot 6.0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Improving the Precision for Next Generation Accelerators</vt:lpstr>
      <vt:lpstr>Today’s State of the Art BPMs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Approach for the beam size measurements</vt:lpstr>
      <vt:lpstr>Beam size effect</vt:lpstr>
      <vt:lpstr>PowerPoint Presentation</vt:lpstr>
      <vt:lpstr>Target configuration</vt:lpstr>
      <vt:lpstr>Target configuration E. Chiadroni, et al., NIM B 266 (2008) 3789 E. Chiadroni, et al., DIPAC’09</vt:lpstr>
      <vt:lpstr>Method for the beam size determination</vt:lpstr>
      <vt:lpstr>PowerPoint Presentation</vt:lpstr>
      <vt:lpstr>PowerPoint Presentation</vt:lpstr>
      <vt:lpstr>Project phases</vt:lpstr>
      <vt:lpstr>PowerPoint Presentation</vt:lpstr>
      <vt:lpstr>PowerPoint Presentation</vt:lpstr>
      <vt:lpstr>PowerPoint Presentation</vt:lpstr>
      <vt:lpstr>PowerPoint Presentation</vt:lpstr>
      <vt:lpstr>DR target imaging</vt:lpstr>
      <vt:lpstr>Mask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Synchronization of (distant) accelerator components down to the femtosecond</vt:lpstr>
      <vt:lpstr>PowerPoint Presentation</vt:lpstr>
      <vt:lpstr>    Master Oscillator: Passively Mode-Locked Er-fiber lasers</vt:lpstr>
      <vt:lpstr>Master Oscillator Timing Jitter</vt:lpstr>
      <vt:lpstr>Why fiber transmission?</vt:lpstr>
      <vt:lpstr>PowerPoint Presentation</vt:lpstr>
      <vt:lpstr>Thermal control of critical components</vt:lpstr>
      <vt:lpstr>Measurement: Bunch arrival monitor (S)</vt:lpstr>
      <vt:lpstr>PowerPoint Presentation</vt:lpstr>
      <vt:lpstr>Beam Control Stability Issues</vt:lpstr>
      <vt:lpstr>IP-FB Systems</vt:lpstr>
      <vt:lpstr>Beam-beam deflection curve</vt:lpstr>
      <vt:lpstr>Bunch train structure comparison</vt:lpstr>
      <vt:lpstr>Analogue FB system  Basic scheme</vt:lpstr>
      <vt:lpstr>CLIC IP-FB system latency issues</vt:lpstr>
      <vt:lpstr>CLIC IR  IP-FB BPM and kicker positions</vt:lpstr>
      <vt:lpstr>Luminosity performance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– collider cir-lin why</dc:title>
  <dc:creator>thibaut lefevre</dc:creator>
  <cp:lastModifiedBy>Hermann</cp:lastModifiedBy>
  <cp:revision>77</cp:revision>
  <dcterms:created xsi:type="dcterms:W3CDTF">2011-03-10T06:32:24Z</dcterms:created>
  <dcterms:modified xsi:type="dcterms:W3CDTF">2013-12-11T10:17:27Z</dcterms:modified>
</cp:coreProperties>
</file>