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Default Extension="jpeg" ContentType="image/jpeg"/>
  <Default Extension="xml" ContentType="application/xml"/>
  <Override PartName="/ppt/notesSlides/notesSlide3.xml" ContentType="application/vnd.openxmlformats-officedocument.presentationml.notesSlide+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Layouts/slideLayout6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ppt/slideLayouts/slideLayout4.xml" ContentType="application/vnd.openxmlformats-officedocument.presentationml.slideLayout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Default Extension="bin" ContentType="application/vnd.openxmlformats-officedocument.presentationml.printerSettings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2.xml" ContentType="application/vnd.openxmlformats-officedocument.presentationml.notesSlide+xml"/>
  <Override PartName="/ppt/presentation.xml" ContentType="application/vnd.openxmlformats-officedocument.presentationml.presentation.main+xml"/>
  <Override PartName="/ppt/slideLayouts/slideLayout7.xml" ContentType="application/vnd.openxmlformats-officedocument.presentationml.slideLayout+xml"/>
  <Override PartName="/ppt/notesMasters/notesMaster1.xml" ContentType="application/vnd.openxmlformats-officedocument.presentationml.notesMaster+xml"/>
  <Override PartName="/ppt/slideLayouts/slideLayout5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notesMasterIdLst>
    <p:notesMasterId r:id="rId5"/>
  </p:notesMasterIdLst>
  <p:sldIdLst>
    <p:sldId id="262" r:id="rId2"/>
    <p:sldId id="261" r:id="rId3"/>
    <p:sldId id="263" r:id="rId4"/>
  </p:sldIdLst>
  <p:sldSz cx="9144000" cy="6858000" type="screen4x3"/>
  <p:notesSz cx="6858000" cy="9144000"/>
  <p:defaultTextStyle>
    <a:defPPr>
      <a:defRPr lang="ja-JP"/>
    </a:defPPr>
    <a:lvl1pPr marL="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extLst>
    <p:ext uri="{E76CE94A-603C-4142-B9EB-6D1370010A27}">
      <p14:discardImageEditData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0"/>
    </p:ext>
    <p:ext uri="{D31A062A-798A-4329-ABDD-BBA856620510}">
      <p14:defaultImageDpi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/>
    <p:restoredTop sz="94660"/>
  </p:normalViewPr>
  <p:slideViewPr>
    <p:cSldViewPr snapToGrid="0" snapToObjects="1">
      <p:cViewPr varScale="1">
        <p:scale>
          <a:sx n="131" d="100"/>
          <a:sy n="131" d="100"/>
        </p:scale>
        <p:origin x="-1048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notesMaster" Target="notesMasters/notesMaster1.xml"/><Relationship Id="rId6" Type="http://schemas.openxmlformats.org/officeDocument/2006/relationships/printerSettings" Target="printerSettings/printerSettings1.bin"/><Relationship Id="rId7" Type="http://schemas.openxmlformats.org/officeDocument/2006/relationships/presProps" Target="presProps.xml"/><Relationship Id="rId8" Type="http://schemas.openxmlformats.org/officeDocument/2006/relationships/viewProps" Target="viewProps.xml"/><Relationship Id="rId9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D406D6A-30B4-FE42-81D2-072EBEF2DE59}" type="datetimeFigureOut">
              <a:rPr kumimoji="1" lang="ja-JP" altLang="en-US" smtClean="0"/>
              <a:pPr/>
              <a:t>10/28/13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B343156-63C0-0F45-B1C8-D8EA009FD282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7755259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A66711-5ADA-453F-81BD-CC02E25D8D65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37521171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A66711-5ADA-453F-81BD-CC02E25D8D65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37521171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A66711-5ADA-453F-81BD-CC02E25D8D65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3752117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97EE18-F215-904A-A807-EA27F5ABA42D}" type="datetimeFigureOut">
              <a:rPr kumimoji="1" lang="ja-JP" altLang="en-US" smtClean="0"/>
              <a:pPr/>
              <a:t>10/28/13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C968C-312A-D24C-8435-38F636E189CE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7293231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97EE18-F215-904A-A807-EA27F5ABA42D}" type="datetimeFigureOut">
              <a:rPr kumimoji="1" lang="ja-JP" altLang="en-US" smtClean="0"/>
              <a:pPr/>
              <a:t>10/28/13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C968C-312A-D24C-8435-38F636E189CE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6868191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97EE18-F215-904A-A807-EA27F5ABA42D}" type="datetimeFigureOut">
              <a:rPr kumimoji="1" lang="ja-JP" altLang="en-US" smtClean="0"/>
              <a:pPr/>
              <a:t>10/28/13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C968C-312A-D24C-8435-38F636E189CE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01262099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831273" y="1789547"/>
            <a:ext cx="7481455" cy="3844636"/>
          </a:xfrm>
          <a:prstGeom prst="rect">
            <a:avLst/>
          </a:prstGeom>
        </p:spPr>
        <p:txBody>
          <a:bodyPr lIns="0" rIns="0"/>
          <a:lstStyle>
            <a:lvl2pPr marL="415595" indent="-415595">
              <a:defRPr sz="2200">
                <a:latin typeface="Arial"/>
                <a:cs typeface="Arial"/>
              </a:defRPr>
            </a:lvl2pPr>
            <a:lvl3pPr marL="731620" indent="-316026">
              <a:defRPr sz="1800">
                <a:latin typeface="Arial"/>
                <a:cs typeface="Arial"/>
              </a:defRPr>
            </a:lvl3pPr>
            <a:lvl4pPr marL="1038987" indent="-307367">
              <a:buFont typeface="Lucida Grande"/>
              <a:buChar char="‒"/>
              <a:defRPr sz="1600">
                <a:latin typeface="Arial"/>
                <a:cs typeface="Arial"/>
              </a:defRPr>
            </a:lvl4pPr>
            <a:lvl5pPr marL="1246784" indent="-207797">
              <a:defRPr sz="1600">
                <a:latin typeface="Arial"/>
                <a:cs typeface="Arial"/>
              </a:defRPr>
            </a:lvl5pPr>
          </a:lstStyle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1273" y="6356350"/>
            <a:ext cx="213360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100">
                <a:solidFill>
                  <a:srgbClr val="692A36"/>
                </a:solidFill>
                <a:latin typeface="Arial"/>
                <a:cs typeface="Arial"/>
              </a:defRPr>
            </a:lvl1pPr>
          </a:lstStyle>
          <a:p>
            <a:fld id="{CADE5BF1-A944-B54A-9898-A27DB1807F1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831273" y="1023698"/>
            <a:ext cx="7481455" cy="500303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700" b="1">
                <a:latin typeface="Arial"/>
                <a:cs typeface="Arial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2"/>
          </p:nvPr>
        </p:nvSpPr>
        <p:spPr>
          <a:xfrm>
            <a:off x="4502727" y="6356350"/>
            <a:ext cx="1759527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100">
                <a:solidFill>
                  <a:srgbClr val="692A36"/>
                </a:solidFill>
                <a:latin typeface="Arial"/>
                <a:cs typeface="Arial"/>
              </a:defRPr>
            </a:lvl1pPr>
          </a:lstStyle>
          <a:p>
            <a:fld id="{7763D8A7-CC71-8846-BCB4-5C2A102727BD}" type="datetime4">
              <a:rPr lang="en-US" smtClean="0"/>
              <a:pPr/>
              <a:t>October 28, 2013</a:t>
            </a:fld>
            <a:endParaRPr lang="en-US" dirty="0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477000" y="6356350"/>
            <a:ext cx="1639455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100">
                <a:solidFill>
                  <a:srgbClr val="692A36"/>
                </a:solidFill>
                <a:latin typeface="Arial"/>
                <a:cs typeface="Arial"/>
              </a:defRPr>
            </a:lvl1pPr>
          </a:lstStyle>
          <a:p>
            <a:r>
              <a:rPr lang="en-US" dirty="0" smtClean="0"/>
              <a:t>Chicago, USA  </a:t>
            </a:r>
            <a:endParaRPr lang="en-US" dirty="0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5258913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97EE18-F215-904A-A807-EA27F5ABA42D}" type="datetimeFigureOut">
              <a:rPr kumimoji="1" lang="ja-JP" altLang="en-US" smtClean="0"/>
              <a:pPr/>
              <a:t>10/28/13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C968C-312A-D24C-8435-38F636E189CE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4487218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97EE18-F215-904A-A807-EA27F5ABA42D}" type="datetimeFigureOut">
              <a:rPr kumimoji="1" lang="ja-JP" altLang="en-US" smtClean="0"/>
              <a:pPr/>
              <a:t>10/28/13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C968C-312A-D24C-8435-38F636E189CE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1507630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97EE18-F215-904A-A807-EA27F5ABA42D}" type="datetimeFigureOut">
              <a:rPr kumimoji="1" lang="ja-JP" altLang="en-US" smtClean="0"/>
              <a:pPr/>
              <a:t>10/28/13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C968C-312A-D24C-8435-38F636E189CE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903138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97EE18-F215-904A-A807-EA27F5ABA42D}" type="datetimeFigureOut">
              <a:rPr kumimoji="1" lang="ja-JP" altLang="en-US" smtClean="0"/>
              <a:pPr/>
              <a:t>10/28/13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C968C-312A-D24C-8435-38F636E189CE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41225265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97EE18-F215-904A-A807-EA27F5ABA42D}" type="datetimeFigureOut">
              <a:rPr kumimoji="1" lang="ja-JP" altLang="en-US" smtClean="0"/>
              <a:pPr/>
              <a:t>10/28/13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C968C-312A-D24C-8435-38F636E189CE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0712841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97EE18-F215-904A-A807-EA27F5ABA42D}" type="datetimeFigureOut">
              <a:rPr kumimoji="1" lang="ja-JP" altLang="en-US" smtClean="0"/>
              <a:pPr/>
              <a:t>10/28/13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C968C-312A-D24C-8435-38F636E189CE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3422390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97EE18-F215-904A-A807-EA27F5ABA42D}" type="datetimeFigureOut">
              <a:rPr kumimoji="1" lang="ja-JP" altLang="en-US" smtClean="0"/>
              <a:pPr/>
              <a:t>10/28/13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C968C-312A-D24C-8435-38F636E189CE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7157091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97EE18-F215-904A-A807-EA27F5ABA42D}" type="datetimeFigureOut">
              <a:rPr kumimoji="1" lang="ja-JP" altLang="en-US" smtClean="0"/>
              <a:pPr/>
              <a:t>10/28/13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C968C-312A-D24C-8435-38F636E189CE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9878458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97EE18-F215-904A-A807-EA27F5ABA42D}" type="datetimeFigureOut">
              <a:rPr kumimoji="1" lang="ja-JP" altLang="en-US" smtClean="0"/>
              <a:pPr/>
              <a:t>10/28/13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6C968C-312A-D24C-8435-38F636E189CE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9554331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4572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3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TextBox 54"/>
          <p:cNvSpPr txBox="1"/>
          <p:nvPr/>
        </p:nvSpPr>
        <p:spPr>
          <a:xfrm>
            <a:off x="3291827" y="82634"/>
            <a:ext cx="153825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Comments</a:t>
            </a:r>
            <a:endParaRPr lang="en-US" sz="2400" dirty="0"/>
          </a:p>
        </p:txBody>
      </p:sp>
      <p:sp>
        <p:nvSpPr>
          <p:cNvPr id="57" name="TextBox 56"/>
          <p:cNvSpPr txBox="1"/>
          <p:nvPr/>
        </p:nvSpPr>
        <p:spPr>
          <a:xfrm>
            <a:off x="608399" y="1215077"/>
            <a:ext cx="7701805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2400" dirty="0" smtClean="0"/>
          </a:p>
          <a:p>
            <a:r>
              <a:rPr lang="en-US" sz="2400" dirty="0" smtClean="0"/>
              <a:t>Try to establish an </a:t>
            </a:r>
            <a:r>
              <a:rPr lang="en-US" sz="2400" dirty="0" err="1" smtClean="0"/>
              <a:t>organisation</a:t>
            </a:r>
            <a:r>
              <a:rPr lang="en-US" sz="2400" dirty="0" smtClean="0"/>
              <a:t> that can morph into a construction project in a reasonable way</a:t>
            </a:r>
          </a:p>
          <a:p>
            <a:endParaRPr lang="en-US" sz="2400" dirty="0" smtClean="0"/>
          </a:p>
          <a:p>
            <a:r>
              <a:rPr lang="en-US" sz="2400" dirty="0" smtClean="0"/>
              <a:t>Allow for a more continuous work flow</a:t>
            </a:r>
          </a:p>
          <a:p>
            <a:endParaRPr lang="en-US" sz="2400" dirty="0" smtClean="0"/>
          </a:p>
          <a:p>
            <a:r>
              <a:rPr lang="en-US" sz="2400" dirty="0" smtClean="0"/>
              <a:t>Only the blue boxes are populated during the pre-ILC phase – the virtual pre-lab</a:t>
            </a:r>
          </a:p>
          <a:p>
            <a:endParaRPr lang="en-US" sz="2400" dirty="0" smtClean="0"/>
          </a:p>
          <a:p>
            <a:r>
              <a:rPr lang="en-US" sz="2400" dirty="0" smtClean="0"/>
              <a:t>Boxes are populated incrementally as resources permit</a:t>
            </a:r>
          </a:p>
          <a:p>
            <a:endParaRPr lang="en-US" sz="2400" dirty="0" smtClean="0"/>
          </a:p>
          <a:p>
            <a:endParaRPr lang="en-US" sz="2400" dirty="0" smtClean="0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424079541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 txBox="1">
            <a:spLocks/>
          </p:cNvSpPr>
          <p:nvPr/>
        </p:nvSpPr>
        <p:spPr>
          <a:xfrm>
            <a:off x="4333695" y="82634"/>
            <a:ext cx="4577667" cy="683271"/>
          </a:xfrm>
          <a:prstGeom prst="rect">
            <a:avLst/>
          </a:prstGeom>
        </p:spPr>
        <p:txBody>
          <a:bodyPr vert="horz" lIns="0" tIns="0" rIns="0" bIns="0"/>
          <a:lstStyle/>
          <a:p>
            <a:pPr algn="ctr" defTabSz="457154">
              <a:spcBef>
                <a:spcPct val="0"/>
              </a:spcBef>
              <a:defRPr/>
            </a:pPr>
            <a:endParaRPr kumimoji="0" lang="en-US" sz="2400" b="1" dirty="0">
              <a:solidFill>
                <a:srgbClr val="692A36"/>
              </a:solidFill>
              <a:latin typeface="Arial"/>
              <a:cs typeface="Arial"/>
            </a:endParaRPr>
          </a:p>
        </p:txBody>
      </p:sp>
      <p:sp>
        <p:nvSpPr>
          <p:cNvPr id="16" name="Date Placeholder 3"/>
          <p:cNvSpPr>
            <a:spLocks noGrp="1"/>
          </p:cNvSpPr>
          <p:nvPr>
            <p:ph type="dt" sz="half" idx="4294967295"/>
          </p:nvPr>
        </p:nvSpPr>
        <p:spPr>
          <a:xfrm>
            <a:off x="381000" y="6400800"/>
            <a:ext cx="2438400" cy="457200"/>
          </a:xfrm>
          <a:prstGeom prst="rect">
            <a:avLst/>
          </a:prstGeom>
        </p:spPr>
        <p:txBody>
          <a:bodyPr lIns="91431" tIns="45715" rIns="91431" bIns="45715"/>
          <a:lstStyle/>
          <a:p>
            <a:r>
              <a:rPr lang="en-US" sz="1100" dirty="0" smtClean="0">
                <a:solidFill>
                  <a:srgbClr val="692A36"/>
                </a:solidFill>
                <a:latin typeface="Arial"/>
                <a:cs typeface="Arial"/>
              </a:rPr>
              <a:t>October </a:t>
            </a:r>
            <a:r>
              <a:rPr lang="en-US" sz="1100" dirty="0" smtClean="0">
                <a:solidFill>
                  <a:srgbClr val="692A36"/>
                </a:solidFill>
                <a:latin typeface="Arial"/>
                <a:cs typeface="Arial"/>
              </a:rPr>
              <a:t>2013</a:t>
            </a:r>
            <a:endParaRPr lang="en-US" sz="1100" dirty="0">
              <a:solidFill>
                <a:srgbClr val="692A36"/>
              </a:solidFill>
              <a:latin typeface="Arial"/>
              <a:cs typeface="Arial"/>
            </a:endParaRPr>
          </a:p>
          <a:p>
            <a:r>
              <a:rPr lang="en-US" sz="1100" dirty="0">
                <a:solidFill>
                  <a:srgbClr val="692A36"/>
                </a:solidFill>
                <a:latin typeface="Arial"/>
                <a:cs typeface="Arial"/>
              </a:rPr>
              <a:t>Mike Harrison</a:t>
            </a:r>
          </a:p>
        </p:txBody>
      </p:sp>
      <p:sp>
        <p:nvSpPr>
          <p:cNvPr id="17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6553200" y="6400800"/>
            <a:ext cx="1905000" cy="457200"/>
          </a:xfrm>
          <a:prstGeom prst="rect">
            <a:avLst/>
          </a:prstGeom>
        </p:spPr>
        <p:txBody>
          <a:bodyPr lIns="91431" tIns="45715" rIns="91431" bIns="45715"/>
          <a:lstStyle/>
          <a:p>
            <a:fld id="{AAB6FA28-7AEC-3F43-9C2D-3DB969CFEC6A}" type="slidenum">
              <a:rPr lang="en-US" sz="1100">
                <a:solidFill>
                  <a:srgbClr val="692A36"/>
                </a:solidFill>
                <a:latin typeface="Arial"/>
                <a:cs typeface="Arial"/>
              </a:rPr>
              <a:pPr/>
              <a:t>2</a:t>
            </a:fld>
            <a:endParaRPr lang="en-US" sz="1100" dirty="0">
              <a:solidFill>
                <a:srgbClr val="692A36"/>
              </a:solidFill>
              <a:latin typeface="Arial"/>
              <a:cs typeface="Arial"/>
            </a:endParaRPr>
          </a:p>
        </p:txBody>
      </p:sp>
      <p:pic>
        <p:nvPicPr>
          <p:cNvPr id="14" name="図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7577" y="2"/>
            <a:ext cx="1925277" cy="463291"/>
          </a:xfrm>
          <a:prstGeom prst="rect">
            <a:avLst/>
          </a:prstGeom>
        </p:spPr>
      </p:pic>
      <p:sp>
        <p:nvSpPr>
          <p:cNvPr id="11" name="Process 10"/>
          <p:cNvSpPr/>
          <p:nvPr/>
        </p:nvSpPr>
        <p:spPr>
          <a:xfrm>
            <a:off x="1693047" y="613020"/>
            <a:ext cx="5281295" cy="530146"/>
          </a:xfrm>
          <a:prstGeom prst="flowChartProcess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			Project Management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291827" y="1628"/>
            <a:ext cx="469506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ILC Preparation Phase Organization</a:t>
            </a:r>
            <a:endParaRPr lang="en-US" sz="2400" dirty="0"/>
          </a:p>
        </p:txBody>
      </p:sp>
      <p:sp>
        <p:nvSpPr>
          <p:cNvPr id="13" name="Process 12"/>
          <p:cNvSpPr/>
          <p:nvPr/>
        </p:nvSpPr>
        <p:spPr>
          <a:xfrm>
            <a:off x="0" y="4136868"/>
            <a:ext cx="2502925" cy="530146"/>
          </a:xfrm>
          <a:prstGeom prst="flowChartProcess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rgbClr val="000000"/>
                </a:solidFill>
              </a:rPr>
              <a:t>Electrical Support</a:t>
            </a:r>
            <a:endParaRPr lang="en-US" sz="1200" dirty="0" smtClean="0">
              <a:solidFill>
                <a:srgbClr val="000000"/>
              </a:solidFill>
            </a:endParaRPr>
          </a:p>
          <a:p>
            <a:pPr algn="ctr"/>
            <a:endParaRPr lang="en-US" sz="1600" dirty="0">
              <a:solidFill>
                <a:srgbClr val="000000"/>
              </a:solidFill>
            </a:endParaRPr>
          </a:p>
        </p:txBody>
      </p:sp>
      <p:sp>
        <p:nvSpPr>
          <p:cNvPr id="19" name="Process 18"/>
          <p:cNvSpPr/>
          <p:nvPr/>
        </p:nvSpPr>
        <p:spPr>
          <a:xfrm>
            <a:off x="-7577" y="4778454"/>
            <a:ext cx="2502925" cy="530146"/>
          </a:xfrm>
          <a:prstGeom prst="flowChartProcess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rgbClr val="000000"/>
                </a:solidFill>
              </a:rPr>
              <a:t>Mechanical Support</a:t>
            </a:r>
            <a:endParaRPr lang="en-US" sz="1200" dirty="0" smtClean="0">
              <a:solidFill>
                <a:srgbClr val="000000"/>
              </a:solidFill>
            </a:endParaRPr>
          </a:p>
          <a:p>
            <a:pPr algn="ctr"/>
            <a:endParaRPr lang="en-US" sz="1600" dirty="0">
              <a:solidFill>
                <a:srgbClr val="000000"/>
              </a:solidFill>
            </a:endParaRPr>
          </a:p>
        </p:txBody>
      </p:sp>
      <p:sp>
        <p:nvSpPr>
          <p:cNvPr id="20" name="Process 19"/>
          <p:cNvSpPr/>
          <p:nvPr/>
        </p:nvSpPr>
        <p:spPr>
          <a:xfrm>
            <a:off x="0" y="2804845"/>
            <a:ext cx="2502925" cy="530146"/>
          </a:xfrm>
          <a:prstGeom prst="flowChartProcess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rgbClr val="000000"/>
                </a:solidFill>
              </a:rPr>
              <a:t>Cryogenic Support</a:t>
            </a:r>
            <a:endParaRPr lang="en-US" sz="1200" dirty="0" smtClean="0">
              <a:solidFill>
                <a:srgbClr val="000000"/>
              </a:solidFill>
            </a:endParaRPr>
          </a:p>
          <a:p>
            <a:pPr algn="ctr"/>
            <a:endParaRPr lang="en-US" sz="1600" dirty="0">
              <a:solidFill>
                <a:srgbClr val="000000"/>
              </a:solidFill>
            </a:endParaRPr>
          </a:p>
        </p:txBody>
      </p:sp>
      <p:sp>
        <p:nvSpPr>
          <p:cNvPr id="22" name="Process 21"/>
          <p:cNvSpPr/>
          <p:nvPr/>
        </p:nvSpPr>
        <p:spPr>
          <a:xfrm>
            <a:off x="0" y="1405998"/>
            <a:ext cx="2502925" cy="530146"/>
          </a:xfrm>
          <a:prstGeom prst="flowChartProcess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rgbClr val="000000"/>
                </a:solidFill>
              </a:rPr>
              <a:t>SRF</a:t>
            </a:r>
            <a:endParaRPr lang="en-US" sz="1200" dirty="0" smtClean="0">
              <a:solidFill>
                <a:srgbClr val="000000"/>
              </a:solidFill>
            </a:endParaRPr>
          </a:p>
          <a:p>
            <a:pPr algn="ctr"/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23" name="Process 22"/>
          <p:cNvSpPr/>
          <p:nvPr/>
        </p:nvSpPr>
        <p:spPr>
          <a:xfrm>
            <a:off x="0" y="2009626"/>
            <a:ext cx="2502925" cy="634405"/>
          </a:xfrm>
          <a:prstGeom prst="flowChartProcess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rgbClr val="000000"/>
                </a:solidFill>
              </a:rPr>
              <a:t>Conventional Facilities</a:t>
            </a:r>
          </a:p>
          <a:p>
            <a:pPr algn="ctr"/>
            <a:endParaRPr lang="en-US" sz="1400" dirty="0" smtClean="0">
              <a:solidFill>
                <a:srgbClr val="000000"/>
              </a:solidFill>
            </a:endParaRPr>
          </a:p>
        </p:txBody>
      </p:sp>
      <p:sp>
        <p:nvSpPr>
          <p:cNvPr id="24" name="Process 23"/>
          <p:cNvSpPr/>
          <p:nvPr/>
        </p:nvSpPr>
        <p:spPr>
          <a:xfrm>
            <a:off x="7477748" y="613020"/>
            <a:ext cx="1433614" cy="530146"/>
          </a:xfrm>
          <a:prstGeom prst="flowChartProcess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00000"/>
                </a:solidFill>
              </a:rPr>
              <a:t>Project Office (KEK)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25" name="Process 24"/>
          <p:cNvSpPr/>
          <p:nvPr/>
        </p:nvSpPr>
        <p:spPr>
          <a:xfrm>
            <a:off x="3592122" y="1479480"/>
            <a:ext cx="5319240" cy="530146"/>
          </a:xfrm>
          <a:prstGeom prst="flowChartProcess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00000"/>
                </a:solidFill>
              </a:rPr>
              <a:t>Accelerator Design &amp; Integration</a:t>
            </a:r>
          </a:p>
          <a:p>
            <a:pPr algn="ctr"/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26" name="Process 25"/>
          <p:cNvSpPr/>
          <p:nvPr/>
        </p:nvSpPr>
        <p:spPr>
          <a:xfrm>
            <a:off x="3592122" y="2274699"/>
            <a:ext cx="1771219" cy="530146"/>
          </a:xfrm>
          <a:prstGeom prst="flowChartProcess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rgbClr val="000000"/>
                </a:solidFill>
              </a:rPr>
              <a:t>Electron Source</a:t>
            </a:r>
            <a:endParaRPr lang="en-US" sz="1200" dirty="0" smtClean="0">
              <a:solidFill>
                <a:srgbClr val="000000"/>
              </a:solidFill>
            </a:endParaRPr>
          </a:p>
          <a:p>
            <a:pPr algn="ctr"/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27" name="Process 26"/>
          <p:cNvSpPr/>
          <p:nvPr/>
        </p:nvSpPr>
        <p:spPr>
          <a:xfrm>
            <a:off x="3592122" y="2957245"/>
            <a:ext cx="1771219" cy="530146"/>
          </a:xfrm>
          <a:prstGeom prst="flowChartProcess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rgbClr val="000000"/>
                </a:solidFill>
              </a:rPr>
              <a:t>Positron Source</a:t>
            </a:r>
          </a:p>
          <a:p>
            <a:pPr algn="ctr"/>
            <a:endParaRPr lang="en-US" sz="1200" dirty="0" smtClean="0">
              <a:solidFill>
                <a:srgbClr val="000000"/>
              </a:solidFill>
            </a:endParaRPr>
          </a:p>
        </p:txBody>
      </p:sp>
      <p:sp>
        <p:nvSpPr>
          <p:cNvPr id="28" name="Process 27"/>
          <p:cNvSpPr/>
          <p:nvPr/>
        </p:nvSpPr>
        <p:spPr>
          <a:xfrm>
            <a:off x="3592122" y="3639791"/>
            <a:ext cx="1771219" cy="570558"/>
          </a:xfrm>
          <a:prstGeom prst="flowChartProcess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rgbClr val="000000"/>
                </a:solidFill>
              </a:rPr>
              <a:t>Damping Rings</a:t>
            </a:r>
          </a:p>
          <a:p>
            <a:pPr algn="ctr"/>
            <a:endParaRPr lang="en-US" sz="1100" dirty="0" smtClean="0">
              <a:solidFill>
                <a:srgbClr val="000000"/>
              </a:solidFill>
            </a:endParaRPr>
          </a:p>
        </p:txBody>
      </p:sp>
      <p:sp>
        <p:nvSpPr>
          <p:cNvPr id="29" name="Process 28"/>
          <p:cNvSpPr/>
          <p:nvPr/>
        </p:nvSpPr>
        <p:spPr>
          <a:xfrm>
            <a:off x="3592122" y="4428706"/>
            <a:ext cx="1771219" cy="706318"/>
          </a:xfrm>
          <a:prstGeom prst="flowChartProcess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rgbClr val="000000"/>
                </a:solidFill>
              </a:rPr>
              <a:t>RTML &amp; bunch compressor</a:t>
            </a:r>
          </a:p>
          <a:p>
            <a:pPr algn="ctr"/>
            <a:endParaRPr lang="en-US" sz="1600" dirty="0" smtClean="0">
              <a:solidFill>
                <a:srgbClr val="000000"/>
              </a:solidFill>
            </a:endParaRPr>
          </a:p>
        </p:txBody>
      </p:sp>
      <p:sp>
        <p:nvSpPr>
          <p:cNvPr id="30" name="Process 29"/>
          <p:cNvSpPr/>
          <p:nvPr/>
        </p:nvSpPr>
        <p:spPr>
          <a:xfrm>
            <a:off x="3592122" y="5400097"/>
            <a:ext cx="1771219" cy="530146"/>
          </a:xfrm>
          <a:prstGeom prst="flowChartProcess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rgbClr val="000000"/>
                </a:solidFill>
              </a:rPr>
              <a:t>Main Linac</a:t>
            </a:r>
            <a:endParaRPr lang="en-US" sz="1200" dirty="0" smtClean="0">
              <a:solidFill>
                <a:srgbClr val="000000"/>
              </a:solidFill>
            </a:endParaRPr>
          </a:p>
          <a:p>
            <a:pPr algn="ctr"/>
            <a:endParaRPr lang="en-US" sz="1600" dirty="0">
              <a:solidFill>
                <a:srgbClr val="000000"/>
              </a:solidFill>
            </a:endParaRPr>
          </a:p>
        </p:txBody>
      </p:sp>
      <p:sp>
        <p:nvSpPr>
          <p:cNvPr id="31" name="Process 30"/>
          <p:cNvSpPr/>
          <p:nvPr/>
        </p:nvSpPr>
        <p:spPr>
          <a:xfrm>
            <a:off x="6894195" y="2274699"/>
            <a:ext cx="1771219" cy="530146"/>
          </a:xfrm>
          <a:prstGeom prst="flowChartProcess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rgbClr val="000000"/>
                </a:solidFill>
              </a:rPr>
              <a:t>Beam Delivery</a:t>
            </a:r>
          </a:p>
          <a:p>
            <a:pPr algn="ctr"/>
            <a:endParaRPr lang="en-US" sz="1600" dirty="0" smtClean="0">
              <a:solidFill>
                <a:srgbClr val="000000"/>
              </a:solidFill>
            </a:endParaRPr>
          </a:p>
        </p:txBody>
      </p:sp>
      <p:sp>
        <p:nvSpPr>
          <p:cNvPr id="32" name="Process 31"/>
          <p:cNvSpPr/>
          <p:nvPr/>
        </p:nvSpPr>
        <p:spPr>
          <a:xfrm>
            <a:off x="6894195" y="3150056"/>
            <a:ext cx="2017167" cy="774243"/>
          </a:xfrm>
          <a:prstGeom prst="flowChartProcess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rgbClr val="000000"/>
                </a:solidFill>
              </a:rPr>
              <a:t>Machine-Detector Interface</a:t>
            </a:r>
          </a:p>
          <a:p>
            <a:pPr algn="ctr"/>
            <a:endParaRPr lang="en-US" sz="1200" dirty="0" smtClean="0">
              <a:solidFill>
                <a:srgbClr val="000000"/>
              </a:solidFill>
            </a:endParaRPr>
          </a:p>
        </p:txBody>
      </p:sp>
      <p:sp>
        <p:nvSpPr>
          <p:cNvPr id="33" name="Process 32"/>
          <p:cNvSpPr/>
          <p:nvPr/>
        </p:nvSpPr>
        <p:spPr>
          <a:xfrm>
            <a:off x="0" y="613020"/>
            <a:ext cx="1433614" cy="530146"/>
          </a:xfrm>
          <a:prstGeom prst="flowChartProcess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00000"/>
                </a:solidFill>
              </a:rPr>
              <a:t>Technical Board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34" name="Process 33"/>
          <p:cNvSpPr/>
          <p:nvPr/>
        </p:nvSpPr>
        <p:spPr>
          <a:xfrm>
            <a:off x="1520608" y="6135727"/>
            <a:ext cx="6556592" cy="530146"/>
          </a:xfrm>
          <a:prstGeom prst="flowChartProcess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00000"/>
                </a:solidFill>
              </a:rPr>
              <a:t>Domestic Programs &amp; System Tests</a:t>
            </a:r>
            <a:endParaRPr lang="en-US" dirty="0">
              <a:solidFill>
                <a:srgbClr val="000000"/>
              </a:solidFill>
            </a:endParaRPr>
          </a:p>
        </p:txBody>
      </p:sp>
      <p:cxnSp>
        <p:nvCxnSpPr>
          <p:cNvPr id="36" name="Straight Connector 35"/>
          <p:cNvCxnSpPr>
            <a:stCxn id="33" idx="3"/>
            <a:endCxn id="11" idx="1"/>
          </p:cNvCxnSpPr>
          <p:nvPr/>
        </p:nvCxnSpPr>
        <p:spPr>
          <a:xfrm>
            <a:off x="1433614" y="878093"/>
            <a:ext cx="259433" cy="1588"/>
          </a:xfrm>
          <a:prstGeom prst="line">
            <a:avLst/>
          </a:prstGeom>
          <a:ln w="5080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 rot="5400000" flipH="1" flipV="1">
            <a:off x="6154458" y="1310926"/>
            <a:ext cx="335520" cy="1588"/>
          </a:xfrm>
          <a:prstGeom prst="line">
            <a:avLst/>
          </a:prstGeom>
          <a:ln w="5080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 rot="16200000" flipV="1">
            <a:off x="4494446" y="3836604"/>
            <a:ext cx="3655544" cy="1588"/>
          </a:xfrm>
          <a:prstGeom prst="line">
            <a:avLst/>
          </a:prstGeom>
          <a:ln w="5080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>
            <a:off x="5363341" y="2565400"/>
            <a:ext cx="956495" cy="1588"/>
          </a:xfrm>
          <a:prstGeom prst="line">
            <a:avLst/>
          </a:prstGeom>
          <a:ln w="5080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/>
          <p:nvPr/>
        </p:nvCxnSpPr>
        <p:spPr>
          <a:xfrm>
            <a:off x="5363341" y="3150057"/>
            <a:ext cx="956495" cy="1588"/>
          </a:xfrm>
          <a:prstGeom prst="line">
            <a:avLst/>
          </a:prstGeom>
          <a:ln w="5080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/>
          <p:nvPr/>
        </p:nvCxnSpPr>
        <p:spPr>
          <a:xfrm>
            <a:off x="5363341" y="3922712"/>
            <a:ext cx="956495" cy="1588"/>
          </a:xfrm>
          <a:prstGeom prst="line">
            <a:avLst/>
          </a:prstGeom>
          <a:ln w="5080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/>
          <p:cNvCxnSpPr/>
          <p:nvPr/>
        </p:nvCxnSpPr>
        <p:spPr>
          <a:xfrm>
            <a:off x="5363341" y="4692191"/>
            <a:ext cx="956495" cy="1588"/>
          </a:xfrm>
          <a:prstGeom prst="line">
            <a:avLst/>
          </a:prstGeom>
          <a:ln w="5080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/>
          <p:cNvCxnSpPr>
            <a:stCxn id="30" idx="3"/>
          </p:cNvCxnSpPr>
          <p:nvPr/>
        </p:nvCxnSpPr>
        <p:spPr>
          <a:xfrm>
            <a:off x="5363341" y="5665170"/>
            <a:ext cx="959671" cy="1588"/>
          </a:xfrm>
          <a:prstGeom prst="line">
            <a:avLst/>
          </a:prstGeom>
          <a:ln w="5080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/>
          <p:cNvCxnSpPr/>
          <p:nvPr/>
        </p:nvCxnSpPr>
        <p:spPr>
          <a:xfrm flipV="1">
            <a:off x="6323012" y="2565400"/>
            <a:ext cx="571183" cy="1588"/>
          </a:xfrm>
          <a:prstGeom prst="line">
            <a:avLst/>
          </a:prstGeom>
          <a:ln w="5080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/>
          <p:cNvCxnSpPr/>
          <p:nvPr/>
        </p:nvCxnSpPr>
        <p:spPr>
          <a:xfrm flipV="1">
            <a:off x="7279507" y="-176212"/>
            <a:ext cx="571183" cy="1588"/>
          </a:xfrm>
          <a:prstGeom prst="line">
            <a:avLst/>
          </a:prstGeom>
          <a:ln w="5080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/>
          <p:cNvCxnSpPr/>
          <p:nvPr/>
        </p:nvCxnSpPr>
        <p:spPr>
          <a:xfrm flipV="1">
            <a:off x="6323012" y="3479763"/>
            <a:ext cx="571183" cy="1588"/>
          </a:xfrm>
          <a:prstGeom prst="line">
            <a:avLst/>
          </a:prstGeom>
          <a:ln w="5080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3" name="Process 52"/>
          <p:cNvSpPr/>
          <p:nvPr/>
        </p:nvSpPr>
        <p:spPr>
          <a:xfrm>
            <a:off x="0" y="2827704"/>
            <a:ext cx="2502925" cy="45719"/>
          </a:xfrm>
          <a:prstGeom prst="flowChartProcess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000000"/>
              </a:solidFill>
            </a:endParaRPr>
          </a:p>
        </p:txBody>
      </p:sp>
      <p:cxnSp>
        <p:nvCxnSpPr>
          <p:cNvPr id="54" name="Straight Connector 53"/>
          <p:cNvCxnSpPr/>
          <p:nvPr/>
        </p:nvCxnSpPr>
        <p:spPr>
          <a:xfrm rot="16200000" flipV="1">
            <a:off x="1781702" y="2385146"/>
            <a:ext cx="2459577" cy="1"/>
          </a:xfrm>
          <a:prstGeom prst="line">
            <a:avLst/>
          </a:prstGeom>
          <a:ln w="5080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/>
          <p:cNvCxnSpPr/>
          <p:nvPr/>
        </p:nvCxnSpPr>
        <p:spPr>
          <a:xfrm>
            <a:off x="2495348" y="2305477"/>
            <a:ext cx="508565" cy="3176"/>
          </a:xfrm>
          <a:prstGeom prst="line">
            <a:avLst/>
          </a:prstGeom>
          <a:ln w="5080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/>
          <p:cNvCxnSpPr/>
          <p:nvPr/>
        </p:nvCxnSpPr>
        <p:spPr>
          <a:xfrm>
            <a:off x="2495348" y="1671071"/>
            <a:ext cx="508565" cy="3176"/>
          </a:xfrm>
          <a:prstGeom prst="line">
            <a:avLst/>
          </a:prstGeom>
          <a:ln w="5080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/>
          <p:cNvCxnSpPr/>
          <p:nvPr/>
        </p:nvCxnSpPr>
        <p:spPr>
          <a:xfrm rot="5400000" flipH="1" flipV="1">
            <a:off x="869874" y="3578108"/>
            <a:ext cx="4846295" cy="794"/>
          </a:xfrm>
          <a:prstGeom prst="line">
            <a:avLst/>
          </a:prstGeom>
          <a:ln w="50800"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/>
          <p:cNvCxnSpPr/>
          <p:nvPr/>
        </p:nvCxnSpPr>
        <p:spPr>
          <a:xfrm>
            <a:off x="2495348" y="2957245"/>
            <a:ext cx="508565" cy="3176"/>
          </a:xfrm>
          <a:prstGeom prst="line">
            <a:avLst/>
          </a:prstGeom>
          <a:ln w="5080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2" name="Process 71"/>
          <p:cNvSpPr/>
          <p:nvPr/>
        </p:nvSpPr>
        <p:spPr>
          <a:xfrm>
            <a:off x="-7577" y="5401685"/>
            <a:ext cx="2502925" cy="530146"/>
          </a:xfrm>
          <a:prstGeom prst="flowChartProcess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rgbClr val="000000"/>
                </a:solidFill>
              </a:rPr>
              <a:t>Controls &amp; Computing</a:t>
            </a:r>
            <a:endParaRPr lang="en-US" sz="1200" dirty="0" smtClean="0">
              <a:solidFill>
                <a:srgbClr val="000000"/>
              </a:solidFill>
            </a:endParaRPr>
          </a:p>
          <a:p>
            <a:pPr algn="ctr"/>
            <a:endParaRPr lang="en-US" sz="1600" dirty="0">
              <a:solidFill>
                <a:srgbClr val="000000"/>
              </a:solidFill>
            </a:endParaRPr>
          </a:p>
        </p:txBody>
      </p:sp>
      <p:sp>
        <p:nvSpPr>
          <p:cNvPr id="73" name="Process 72"/>
          <p:cNvSpPr/>
          <p:nvPr/>
        </p:nvSpPr>
        <p:spPr>
          <a:xfrm>
            <a:off x="0" y="3423343"/>
            <a:ext cx="2502925" cy="530146"/>
          </a:xfrm>
          <a:prstGeom prst="flowChartProcess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rgbClr val="000000"/>
                </a:solidFill>
              </a:rPr>
              <a:t>Safety</a:t>
            </a:r>
            <a:endParaRPr lang="en-US" sz="1200" dirty="0" smtClean="0">
              <a:solidFill>
                <a:srgbClr val="000000"/>
              </a:solidFill>
            </a:endParaRPr>
          </a:p>
          <a:p>
            <a:pPr algn="ctr"/>
            <a:endParaRPr lang="en-US" sz="1600" dirty="0">
              <a:solidFill>
                <a:srgbClr val="000000"/>
              </a:solidFill>
            </a:endParaRPr>
          </a:p>
        </p:txBody>
      </p:sp>
      <p:sp>
        <p:nvSpPr>
          <p:cNvPr id="74" name="Process 73"/>
          <p:cNvSpPr/>
          <p:nvPr/>
        </p:nvSpPr>
        <p:spPr>
          <a:xfrm>
            <a:off x="0" y="3423343"/>
            <a:ext cx="2502925" cy="45719"/>
          </a:xfrm>
          <a:prstGeom prst="flowChartProcess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000000"/>
              </a:solidFill>
            </a:endParaRPr>
          </a:p>
        </p:txBody>
      </p:sp>
      <p:cxnSp>
        <p:nvCxnSpPr>
          <p:cNvPr id="75" name="Straight Connector 74"/>
          <p:cNvCxnSpPr/>
          <p:nvPr/>
        </p:nvCxnSpPr>
        <p:spPr>
          <a:xfrm>
            <a:off x="2502925" y="3639791"/>
            <a:ext cx="508565" cy="3176"/>
          </a:xfrm>
          <a:prstGeom prst="line">
            <a:avLst/>
          </a:prstGeom>
          <a:ln w="5080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8" name="Straight Connector 77"/>
          <p:cNvCxnSpPr/>
          <p:nvPr/>
        </p:nvCxnSpPr>
        <p:spPr>
          <a:xfrm rot="5400000">
            <a:off x="2016239" y="878093"/>
            <a:ext cx="530146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9" name="TextBox 78"/>
          <p:cNvSpPr txBox="1"/>
          <p:nvPr/>
        </p:nvSpPr>
        <p:spPr>
          <a:xfrm>
            <a:off x="2282106" y="573492"/>
            <a:ext cx="61877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FF0000"/>
                </a:solidFill>
              </a:rPr>
              <a:t>EDMS</a:t>
            </a:r>
          </a:p>
          <a:p>
            <a:r>
              <a:rPr lang="en-US" sz="1400" dirty="0" smtClean="0"/>
              <a:t>Cost</a:t>
            </a:r>
            <a:endParaRPr lang="en-US" sz="1400" dirty="0"/>
          </a:p>
        </p:txBody>
      </p:sp>
      <p:cxnSp>
        <p:nvCxnSpPr>
          <p:cNvPr id="80" name="Straight Connector 79"/>
          <p:cNvCxnSpPr/>
          <p:nvPr/>
        </p:nvCxnSpPr>
        <p:spPr>
          <a:xfrm rot="5400000">
            <a:off x="3405048" y="877299"/>
            <a:ext cx="530146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3" name="Straight Arrow Connector 82"/>
          <p:cNvCxnSpPr>
            <a:stCxn id="11" idx="3"/>
            <a:endCxn id="24" idx="1"/>
          </p:cNvCxnSpPr>
          <p:nvPr/>
        </p:nvCxnSpPr>
        <p:spPr>
          <a:xfrm>
            <a:off x="6974342" y="878093"/>
            <a:ext cx="503406" cy="158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5" name="TextBox 84"/>
          <p:cNvSpPr txBox="1"/>
          <p:nvPr/>
        </p:nvSpPr>
        <p:spPr>
          <a:xfrm>
            <a:off x="2819400" y="573492"/>
            <a:ext cx="85151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Schedule</a:t>
            </a:r>
          </a:p>
          <a:p>
            <a:r>
              <a:rPr lang="en-US" sz="1400" dirty="0" smtClean="0"/>
              <a:t>Baseline</a:t>
            </a:r>
            <a:endParaRPr lang="en-US" sz="1400" dirty="0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424079541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TextBox 54"/>
          <p:cNvSpPr txBox="1"/>
          <p:nvPr/>
        </p:nvSpPr>
        <p:spPr>
          <a:xfrm>
            <a:off x="3291827" y="82634"/>
            <a:ext cx="144282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Questions</a:t>
            </a:r>
            <a:endParaRPr lang="en-US" sz="2400" dirty="0"/>
          </a:p>
        </p:txBody>
      </p:sp>
      <p:sp>
        <p:nvSpPr>
          <p:cNvPr id="57" name="TextBox 56"/>
          <p:cNvSpPr txBox="1"/>
          <p:nvPr/>
        </p:nvSpPr>
        <p:spPr>
          <a:xfrm>
            <a:off x="608399" y="1215077"/>
            <a:ext cx="7701805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2400" dirty="0" smtClean="0"/>
          </a:p>
          <a:p>
            <a:r>
              <a:rPr lang="en-US" sz="2400" dirty="0" smtClean="0"/>
              <a:t>How (and when) to communicate with Detectors ?</a:t>
            </a:r>
          </a:p>
          <a:p>
            <a:endParaRPr lang="en-US" sz="2400" dirty="0" smtClean="0"/>
          </a:p>
          <a:p>
            <a:r>
              <a:rPr lang="en-US" sz="2400" dirty="0" smtClean="0"/>
              <a:t>What is the structure of the project management box</a:t>
            </a:r>
          </a:p>
          <a:p>
            <a:endParaRPr lang="en-US" sz="2400" dirty="0" smtClean="0"/>
          </a:p>
          <a:p>
            <a:r>
              <a:rPr lang="en-US" sz="2400" dirty="0" smtClean="0"/>
              <a:t>Relationship with the KEK Project Office</a:t>
            </a:r>
          </a:p>
          <a:p>
            <a:endParaRPr lang="en-US" sz="2400" dirty="0" smtClean="0"/>
          </a:p>
          <a:p>
            <a:r>
              <a:rPr lang="en-US" sz="2400" dirty="0" smtClean="0"/>
              <a:t>What will the Japanese Government need (if anything) to open negotiations</a:t>
            </a:r>
            <a:endParaRPr lang="en-US" sz="2400" dirty="0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424079541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759</TotalTime>
  <Words>156</Words>
  <Application>Microsoft Macintosh PowerPoint</Application>
  <PresentationFormat>On-screen Show (4:3)</PresentationFormat>
  <Paragraphs>48</Paragraphs>
  <Slides>3</Slides>
  <Notes>3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ホワイト</vt:lpstr>
      <vt:lpstr>Slide 1</vt:lpstr>
      <vt:lpstr>Slide 2</vt:lpstr>
      <vt:lpstr>Slide 3</vt:lpstr>
    </vt:vector>
  </TitlesOfParts>
  <Company>KEK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Linear Collider Collaboration </dc:title>
  <dc:creator>Yamamoto Akira</dc:creator>
  <cp:lastModifiedBy>Mike Harrison</cp:lastModifiedBy>
  <cp:revision>68</cp:revision>
  <dcterms:created xsi:type="dcterms:W3CDTF">2013-10-28T15:32:39Z</dcterms:created>
  <dcterms:modified xsi:type="dcterms:W3CDTF">2013-10-28T15:39:40Z</dcterms:modified>
</cp:coreProperties>
</file>