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329" r:id="rId3"/>
    <p:sldId id="334" r:id="rId4"/>
    <p:sldId id="331" r:id="rId5"/>
    <p:sldId id="318" r:id="rId6"/>
    <p:sldId id="330" r:id="rId7"/>
    <p:sldId id="332" r:id="rId8"/>
    <p:sldId id="333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  <a:srgbClr val="89A4A7"/>
    <a:srgbClr val="FF3300"/>
    <a:srgbClr val="FFFFFF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9" autoAdjust="0"/>
    <p:restoredTop sz="94660"/>
  </p:normalViewPr>
  <p:slideViewPr>
    <p:cSldViewPr>
      <p:cViewPr varScale="1">
        <p:scale>
          <a:sx n="94" d="100"/>
          <a:sy n="94" d="100"/>
        </p:scale>
        <p:origin x="-141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N. Blaskovic</a:t>
            </a:r>
            <a:endParaRPr lang="en-US" dirty="0" smtClean="0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FONT shift report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51112"/>
          </a:xfrm>
        </p:spPr>
        <p:txBody>
          <a:bodyPr/>
          <a:lstStyle/>
          <a:p>
            <a:pPr eaLnBrk="1" hangingPunct="1"/>
            <a:r>
              <a:rPr lang="en-GB" dirty="0" smtClean="0"/>
              <a:t>Glenn Christian</a:t>
            </a:r>
            <a:br>
              <a:rPr lang="en-GB" dirty="0" smtClean="0"/>
            </a:br>
            <a:r>
              <a:rPr lang="en-GB" dirty="0" smtClean="0"/>
              <a:t>Young-Im Kim</a:t>
            </a:r>
            <a:br>
              <a:rPr lang="en-GB" dirty="0" smtClean="0"/>
            </a:br>
            <a:r>
              <a:rPr lang="en-GB" dirty="0" smtClean="0"/>
              <a:t>Mikey Davis</a:t>
            </a:r>
            <a:br>
              <a:rPr lang="en-GB" dirty="0" smtClean="0"/>
            </a:br>
            <a:r>
              <a:rPr lang="en-GB" dirty="0" smtClean="0"/>
              <a:t>Neven Blaskovic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F3368B1-C642-43BE-9F55-646947C57427}" type="slidenum">
              <a:rPr lang="en-US" altLang="en-US" sz="20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200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08" t="9641" r="35506" b="34424"/>
          <a:stretch/>
        </p:blipFill>
        <p:spPr bwMode="auto">
          <a:xfrm>
            <a:off x="3419872" y="843705"/>
            <a:ext cx="2320528" cy="3382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7" r="22000" b="50000"/>
          <a:stretch/>
        </p:blipFill>
        <p:spPr>
          <a:xfrm>
            <a:off x="6012160" y="766979"/>
            <a:ext cx="2702560" cy="3536305"/>
          </a:xfrm>
          <a:prstGeom prst="rect">
            <a:avLst/>
          </a:prstGeom>
        </p:spPr>
      </p:pic>
      <p:sp>
        <p:nvSpPr>
          <p:cNvPr id="3" name="Right Brace 2"/>
          <p:cNvSpPr/>
          <p:nvPr/>
        </p:nvSpPr>
        <p:spPr>
          <a:xfrm>
            <a:off x="5796136" y="766979"/>
            <a:ext cx="432048" cy="3670133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/>
          <a:lstStyle/>
          <a:p>
            <a:r>
              <a:rPr lang="en-GB" dirty="0" smtClean="0"/>
              <a:t>Beam waist at IPB</a:t>
            </a:r>
          </a:p>
          <a:p>
            <a:r>
              <a:rPr lang="en-GB" dirty="0" smtClean="0"/>
              <a:t>Beam centred in y at IPB</a:t>
            </a:r>
            <a:endParaRPr lang="en-GB" dirty="0" smtClean="0"/>
          </a:p>
        </p:txBody>
      </p:sp>
      <p:sp>
        <p:nvSpPr>
          <p:cNvPr id="20" name="Rounded Rectangle 19"/>
          <p:cNvSpPr/>
          <p:nvPr/>
        </p:nvSpPr>
        <p:spPr>
          <a:xfrm rot="20391240">
            <a:off x="117059" y="360240"/>
            <a:ext cx="2006179" cy="976166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a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ttenuator</a:t>
            </a:r>
          </a:p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 rot="20391240">
            <a:off x="391126" y="1305208"/>
            <a:ext cx="2006179" cy="55201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w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aist at IPB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6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IP BPMs</a:t>
            </a:r>
          </a:p>
          <a:p>
            <a:pPr lvl="1"/>
            <a:r>
              <a:rPr lang="en-GB" dirty="0" smtClean="0"/>
              <a:t>Beam centred through 3 IP BPMs</a:t>
            </a:r>
            <a:endParaRPr lang="en-GB" dirty="0"/>
          </a:p>
          <a:p>
            <a:pPr lvl="1"/>
            <a:r>
              <a:rPr lang="en-GB" dirty="0" smtClean="0"/>
              <a:t>3-BPM resolution calculation at different attenuator settings</a:t>
            </a:r>
          </a:p>
          <a:p>
            <a:r>
              <a:rPr lang="en-GB" dirty="0" smtClean="0"/>
              <a:t>FONT P1-P2-P3 stripline BPM system</a:t>
            </a:r>
          </a:p>
          <a:p>
            <a:pPr lvl="1"/>
            <a:r>
              <a:rPr lang="en-GB" dirty="0" smtClean="0"/>
              <a:t>Operate using 3 stripline phase shifters</a:t>
            </a:r>
          </a:p>
          <a:p>
            <a:r>
              <a:rPr lang="en-GB" dirty="0" smtClean="0"/>
              <a:t>MFB1FF stripline BPM</a:t>
            </a:r>
          </a:p>
          <a:p>
            <a:pPr lvl="1"/>
            <a:r>
              <a:rPr lang="en-GB" dirty="0" smtClean="0"/>
              <a:t>P2-P3-MFB1FF resolution</a:t>
            </a:r>
          </a:p>
          <a:p>
            <a:pPr lvl="1"/>
            <a:r>
              <a:rPr lang="en-GB" dirty="0" smtClean="0"/>
              <a:t>Position over FONT kicker scans &amp; feedback</a:t>
            </a:r>
          </a:p>
          <a:p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61697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N. Blaskovic</a:t>
            </a:r>
            <a:endParaRPr lang="en-US" dirty="0" smtClean="0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Appendix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51112"/>
          </a:xfrm>
        </p:spPr>
        <p:txBody>
          <a:bodyPr/>
          <a:lstStyle/>
          <a:p>
            <a:pPr eaLnBrk="1" hangingPunct="1"/>
            <a:r>
              <a:rPr lang="en-GB" dirty="0" smtClean="0"/>
              <a:t>IP BPM calibration plots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(22</a:t>
            </a:r>
            <a:r>
              <a:rPr lang="en-US" baseline="30000" dirty="0" smtClean="0"/>
              <a:t>nd</a:t>
            </a:r>
            <a:r>
              <a:rPr lang="en-US" dirty="0" smtClean="0"/>
              <a:t> November 2013)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18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999778"/>
            <a:ext cx="7076632" cy="530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IPA 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IPA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3552" y="3645024"/>
            <a:ext cx="2228408" cy="2449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4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30" cy="530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AQD0FF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IPA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10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3552" y="3645024"/>
            <a:ext cx="2228408" cy="2449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43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30" cy="530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IPA 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IPA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3552" y="3645024"/>
            <a:ext cx="2228408" cy="2449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63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16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30" cy="530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AQD0FF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IPA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3552" y="3645024"/>
            <a:ext cx="2228408" cy="2449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58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30" cy="530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IPB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3552" y="3645024"/>
            <a:ext cx="2228408" cy="2449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36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1" y="999778"/>
            <a:ext cx="7076630" cy="530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IPC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IPC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3552" y="3645024"/>
            <a:ext cx="2228408" cy="2449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7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new IP BPMs with KNU electronics</a:t>
            </a:r>
          </a:p>
          <a:p>
            <a:r>
              <a:rPr lang="en-GB" dirty="0" smtClean="0"/>
              <a:t>Variable attenuator worked well</a:t>
            </a:r>
          </a:p>
          <a:p>
            <a:r>
              <a:rPr lang="en-GB" dirty="0" smtClean="0"/>
              <a:t>IP BPM movers used successfully</a:t>
            </a:r>
          </a:p>
          <a:p>
            <a:r>
              <a:rPr lang="en-GB" smtClean="0"/>
              <a:t>Signals </a:t>
            </a:r>
            <a:r>
              <a:rPr lang="en-GB" dirty="0" smtClean="0"/>
              <a:t>digitised using FONT5 board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ATF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01941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F3368B1-C642-43BE-9F55-646947C57427}" type="slidenum">
              <a:rPr lang="en-US" altLang="en-US" sz="20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200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5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IPA(Y) 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IPA(Y) Q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Ref(X)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851920" y="5301208"/>
            <a:ext cx="1728192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unused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50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BPM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IP BPM calibration done using 2 methods:</a:t>
            </a:r>
          </a:p>
          <a:p>
            <a:pPr lvl="1"/>
            <a:r>
              <a:rPr lang="en-GB" dirty="0" smtClean="0"/>
              <a:t>IP BPM mover scan</a:t>
            </a:r>
          </a:p>
          <a:p>
            <a:pPr lvl="2"/>
            <a:r>
              <a:rPr lang="en-GB" dirty="0" smtClean="0"/>
              <a:t>IPA &amp; IPB motion: 31.25 um/V</a:t>
            </a:r>
          </a:p>
          <a:p>
            <a:pPr lvl="2"/>
            <a:r>
              <a:rPr lang="en-GB" dirty="0" smtClean="0"/>
              <a:t>IPC motion: -30 um/V</a:t>
            </a:r>
          </a:p>
          <a:p>
            <a:pPr lvl="1"/>
            <a:r>
              <a:rPr lang="en-GB" dirty="0" smtClean="0"/>
              <a:t>AQD0FF mover scan</a:t>
            </a:r>
          </a:p>
          <a:p>
            <a:pPr lvl="2"/>
            <a:r>
              <a:rPr lang="en-GB" dirty="0" smtClean="0"/>
              <a:t>Beam at IPA moves 1.45 x AQD0FF position</a:t>
            </a:r>
          </a:p>
          <a:p>
            <a:pPr lvl="2"/>
            <a:r>
              <a:rPr lang="en-GB" dirty="0" smtClean="0"/>
              <a:t>Beam at IPB moves 1.46 x AQD0FF position</a:t>
            </a:r>
          </a:p>
          <a:p>
            <a:pPr lvl="2"/>
            <a:r>
              <a:rPr lang="en-GB" dirty="0" smtClean="0"/>
              <a:t>Sensitivity at IPC not yet simulated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2216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999778"/>
            <a:ext cx="7076632" cy="530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IPA mover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IPA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0 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3552" y="3645024"/>
            <a:ext cx="2228408" cy="2449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6053524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* um in calibration refers to beam position (um) at BPM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139952" y="3563724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53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ATF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999778"/>
            <a:ext cx="7076632" cy="530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51520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AQD0FF scan</a:t>
            </a:r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260648"/>
            <a:ext cx="2520280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waist at IPA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60648"/>
            <a:ext cx="3024336" cy="489861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attenuator 0 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83552" y="3645024"/>
            <a:ext cx="2228408" cy="2449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6053524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* um in calibration refers to beam position (um) at BPM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139952" y="3563724"/>
            <a:ext cx="32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4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 calibration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614162"/>
              </p:ext>
            </p:extLst>
          </p:nvPr>
        </p:nvGraphicFramePr>
        <p:xfrm>
          <a:off x="457200" y="1600200"/>
          <a:ext cx="82296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Variable attenuation</a:t>
                      </a:r>
                      <a:b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(dB)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Calibration using BPM mover </a:t>
                      </a: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((ADC/ADC)/um)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Calibration using AQD0FF mover </a:t>
                      </a: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((ADC/ADC)/um)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-3.95, -3.35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-3.55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-1.45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-1.50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-0.42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-0.40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5124325"/>
            <a:ext cx="8229600" cy="11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Attenuation effect as expected</a:t>
            </a:r>
          </a:p>
          <a:p>
            <a:r>
              <a:rPr lang="en-GB" kern="0" dirty="0" smtClean="0"/>
              <a:t>Agreement between 2 calibration methods</a:t>
            </a:r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302652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IPA, IPB and IPC calibration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963038"/>
              </p:ext>
            </p:extLst>
          </p:nvPr>
        </p:nvGraphicFramePr>
        <p:xfrm>
          <a:off x="457200" y="1600200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548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IP BPM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Calibration using BPM mover at 20</a:t>
                      </a:r>
                      <a:r>
                        <a:rPr lang="en-GB" sz="28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dB attenuation </a:t>
                      </a:r>
                      <a:r>
                        <a:rPr lang="en-GB" sz="28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((ADC/ADC)/um)</a:t>
                      </a:r>
                      <a:endParaRPr lang="en-GB" sz="28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IPA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-0.42</a:t>
                      </a: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IPB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-0.58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IPC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solidFill>
                            <a:schemeClr val="tx1"/>
                          </a:solidFill>
                        </a:rPr>
                        <a:t>-0.50</a:t>
                      </a:r>
                      <a:endParaRPr lang="en-GB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87165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F3368B1-C642-43BE-9F55-646947C57427}" type="slidenum">
              <a:rPr lang="en-US" altLang="en-US" sz="20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2000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8" y="260702"/>
            <a:ext cx="8061324" cy="604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453188"/>
            <a:ext cx="6192838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ATF meeting</a:t>
            </a:r>
          </a:p>
        </p:txBody>
      </p:sp>
      <p:sp>
        <p:nvSpPr>
          <p:cNvPr id="7" name="Rounded Rectangle 6"/>
          <p:cNvSpPr/>
          <p:nvPr/>
        </p:nvSpPr>
        <p:spPr>
          <a:xfrm rot="20391240">
            <a:off x="117059" y="360240"/>
            <a:ext cx="2006179" cy="976166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a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ttenuator</a:t>
            </a:r>
          </a:p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20 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IPA(Y) 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IPA(Y) Q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3635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Ref(X)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851920" y="5301208"/>
            <a:ext cx="1728192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GB" dirty="0" smtClean="0"/>
              <a:t>unused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 rot="20391240">
            <a:off x="391126" y="1305208"/>
            <a:ext cx="2006179" cy="552015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w</a:t>
            </a: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aist at IPB</a:t>
            </a:r>
            <a:endParaRPr lang="en-GB" sz="3200" b="1" dirty="0">
              <a:solidFill>
                <a:sysClr val="windowText" lastClr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0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482</Words>
  <Application>Microsoft Office PowerPoint</Application>
  <PresentationFormat>On-screen Show (4:3)</PresentationFormat>
  <Paragraphs>161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Arial Narrow</vt:lpstr>
      <vt:lpstr>Default Design</vt:lpstr>
      <vt:lpstr>FONT shift report</vt:lpstr>
      <vt:lpstr>Introduction</vt:lpstr>
      <vt:lpstr>PowerPoint Presentation</vt:lpstr>
      <vt:lpstr>IP BPM calibration</vt:lpstr>
      <vt:lpstr>PowerPoint Presentation</vt:lpstr>
      <vt:lpstr>PowerPoint Presentation</vt:lpstr>
      <vt:lpstr>IPA calibration</vt:lpstr>
      <vt:lpstr>IPA, IPB and IPC calibration</vt:lpstr>
      <vt:lpstr>PowerPoint Presentation</vt:lpstr>
      <vt:lpstr>PowerPoint Presentation</vt:lpstr>
      <vt:lpstr>Outlook</vt:lpstr>
      <vt:lpstr>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161</cp:revision>
  <dcterms:created xsi:type="dcterms:W3CDTF">2009-05-21T13:39:04Z</dcterms:created>
  <dcterms:modified xsi:type="dcterms:W3CDTF">2013-11-22T04:49:16Z</dcterms:modified>
</cp:coreProperties>
</file>