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oleObject5.bin" ContentType="application/vnd.openxmlformats-officedocument.oleObject"/>
  <Override PartName="/ppt/embeddings/Microsoft_Equation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8" r:id="rId4"/>
    <p:sldId id="337" r:id="rId5"/>
    <p:sldId id="332" r:id="rId6"/>
    <p:sldId id="334" r:id="rId7"/>
    <p:sldId id="323" r:id="rId8"/>
    <p:sldId id="338" r:id="rId9"/>
    <p:sldId id="270" r:id="rId10"/>
    <p:sldId id="314" r:id="rId11"/>
    <p:sldId id="271" r:id="rId12"/>
    <p:sldId id="312" r:id="rId13"/>
    <p:sldId id="275" r:id="rId14"/>
    <p:sldId id="321" r:id="rId15"/>
    <p:sldId id="325" r:id="rId16"/>
    <p:sldId id="324" r:id="rId17"/>
    <p:sldId id="326" r:id="rId18"/>
    <p:sldId id="327" r:id="rId19"/>
    <p:sldId id="328" r:id="rId20"/>
    <p:sldId id="322" r:id="rId21"/>
    <p:sldId id="310" r:id="rId22"/>
    <p:sldId id="339" r:id="rId23"/>
    <p:sldId id="329" r:id="rId24"/>
    <p:sldId id="336" r:id="rId25"/>
    <p:sldId id="335" r:id="rId26"/>
    <p:sldId id="346" r:id="rId27"/>
    <p:sldId id="347" r:id="rId28"/>
    <p:sldId id="349" r:id="rId29"/>
    <p:sldId id="350" r:id="rId30"/>
    <p:sldId id="313" r:id="rId31"/>
    <p:sldId id="288" r:id="rId32"/>
    <p:sldId id="315" r:id="rId33"/>
    <p:sldId id="259" r:id="rId34"/>
    <p:sldId id="345" r:id="rId35"/>
    <p:sldId id="344" r:id="rId36"/>
    <p:sldId id="291" r:id="rId37"/>
    <p:sldId id="300" r:id="rId38"/>
    <p:sldId id="304" r:id="rId39"/>
    <p:sldId id="306" r:id="rId40"/>
    <p:sldId id="305" r:id="rId41"/>
    <p:sldId id="301" r:id="rId42"/>
    <p:sldId id="302" r:id="rId43"/>
    <p:sldId id="303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2147"/>
    <a:srgbClr val="E0DE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3" d="100"/>
          <a:sy n="103" d="100"/>
        </p:scale>
        <p:origin x="-125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Relationship Id="rId2" Type="http://schemas.openxmlformats.org/officeDocument/2006/relationships/image" Target="../media/image4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D50A8-9A9E-A14E-ACAE-3D2D56C80427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592A7-EEB3-D24C-8B0B-88E8721B3D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671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9880D-7345-8F40-8467-89BD2BAC91C6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2B595-A31D-9340-91E9-BE891DD30B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796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7A732-E2C9-A845-89AF-DAA4AE2D9B2F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85F33-3F77-4D4E-B9CB-BAF21362F9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41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110ED-FE71-5444-9B7B-265FF2F4A56A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812C2-B073-7345-A62C-789097A888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85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0A5CC-7B90-EA4B-A90E-63CC445759FD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A6619-0BA0-DE46-9F1A-F5B30F909B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69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9936-41FF-A946-A4CA-9F8B081DEAEE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6EF6D-DE0F-3043-A89A-BF4D9DE863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106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F7783-1A86-6242-98A2-001D80B6E90E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F5A8B-5A70-0443-AD45-C9E8FB8E9E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497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D1630-63C8-374C-9167-45DF4350E479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BD0BF-78D6-C640-B92B-CB0F8FEB79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2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2ECD-1D00-6A45-8D4F-D0920D71AAA3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50FE7-BE4C-C649-986C-B40680E547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41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E6831-E3B2-CE47-93AA-097C2F0E3DAB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19734-1C73-0C42-87F7-5A277F726D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699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ADD75-2FF4-BA4E-8EBC-A206FF13ACCB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D9BC9-5DFC-C540-95D6-CD0F14122D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966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DE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A77F6420-EE0C-A445-910E-19688043AE7C}" type="datetimeFigureOut">
              <a:rPr lang="en-GB"/>
              <a:pPr>
                <a:defRPr/>
              </a:pPr>
              <a:t>13/12/13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46A907FF-5B9F-F645-942E-803F38C949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jpe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38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microsoft.com/office/2007/relationships/hdphoto" Target="../media/hdphoto2.wdp"/><Relationship Id="rId5" Type="http://schemas.openxmlformats.org/officeDocument/2006/relationships/oleObject" Target="../embeddings/oleObject3.bin"/><Relationship Id="rId6" Type="http://schemas.openxmlformats.org/officeDocument/2006/relationships/image" Target="../media/image4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40.emf"/><Relationship Id="rId5" Type="http://schemas.openxmlformats.org/officeDocument/2006/relationships/oleObject" Target="../embeddings/Microsoft_Equation1.bin"/><Relationship Id="rId6" Type="http://schemas.openxmlformats.org/officeDocument/2006/relationships/image" Target="../media/image41.emf"/><Relationship Id="rId7" Type="http://schemas.openxmlformats.org/officeDocument/2006/relationships/oleObject" Target="../embeddings/Microsoft_Equation2.bin"/><Relationship Id="rId8" Type="http://schemas.openxmlformats.org/officeDocument/2006/relationships/image" Target="../media/image4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40.emf"/><Relationship Id="rId5" Type="http://schemas.openxmlformats.org/officeDocument/2006/relationships/oleObject" Target="../embeddings/Microsoft_Equation3.bin"/><Relationship Id="rId6" Type="http://schemas.openxmlformats.org/officeDocument/2006/relationships/image" Target="../media/image43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9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2205038"/>
            <a:ext cx="8096250" cy="25923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5400" cap="small" dirty="0">
                <a:cs typeface="ＭＳ Ｐゴシック" charset="0"/>
              </a:rPr>
              <a:t>Steering algorithm experience at </a:t>
            </a:r>
            <a:r>
              <a:rPr lang="en-GB" sz="6000" cap="small" dirty="0" smtClean="0">
                <a:ea typeface="+mj-ea"/>
                <a:cs typeface="+mj-cs"/>
              </a:rPr>
              <a:t>CTF3</a:t>
            </a:r>
            <a:endParaRPr lang="en-GB" sz="3200" cap="small" dirty="0">
              <a:ea typeface="+mj-ea"/>
              <a:cs typeface="+mj-cs"/>
            </a:endParaRPr>
          </a:p>
        </p:txBody>
      </p:sp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-13114" y="4941168"/>
            <a:ext cx="914400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800" dirty="0"/>
              <a:t>Davide Gamba </a:t>
            </a:r>
          </a:p>
          <a:p>
            <a:pPr algn="ctr" eaLnBrk="1" hangingPunct="1"/>
            <a:r>
              <a:rPr lang="en-US" sz="1200" dirty="0" err="1">
                <a:latin typeface="Courier" charset="0"/>
              </a:rPr>
              <a:t>davide.gamba@cern.ch</a:t>
            </a:r>
            <a:endParaRPr lang="en-US" sz="1200" dirty="0">
              <a:latin typeface="Courier" charset="0"/>
            </a:endParaRPr>
          </a:p>
          <a:p>
            <a:pPr algn="ctr" eaLnBrk="1" hangingPunct="1"/>
            <a:endParaRPr lang="en-US" sz="1400" dirty="0"/>
          </a:p>
          <a:p>
            <a:pPr algn="ctr" eaLnBrk="1" hangingPunct="1"/>
            <a:endParaRPr lang="en-US" sz="1400" dirty="0"/>
          </a:p>
          <a:p>
            <a:pPr algn="ctr" eaLnBrk="1" hangingPunct="1"/>
            <a:r>
              <a:rPr lang="en-US" sz="1400" dirty="0" smtClean="0"/>
              <a:t>13 December 2013</a:t>
            </a:r>
          </a:p>
          <a:p>
            <a:pPr algn="ctr" eaLnBrk="1" hangingPunct="1"/>
            <a:endParaRPr lang="en-US" sz="1400" dirty="0" smtClean="0"/>
          </a:p>
          <a:p>
            <a:pPr algn="ctr" eaLnBrk="1" hangingPunct="1"/>
            <a:r>
              <a:rPr lang="en-US" sz="1200" i="1" dirty="0" smtClean="0"/>
              <a:t>(Slides from previous presentation at </a:t>
            </a:r>
            <a:r>
              <a:rPr lang="en-US" sz="1200" i="1" dirty="0" smtClean="0"/>
              <a:t>The </a:t>
            </a:r>
            <a:r>
              <a:rPr lang="en-US" sz="1200" i="1" dirty="0"/>
              <a:t>International Workshop on Future Linear Colliders </a:t>
            </a:r>
            <a:r>
              <a:rPr lang="en-US" sz="1200" i="1" dirty="0" smtClean="0"/>
              <a:t>LCWS13)</a:t>
            </a:r>
            <a:endParaRPr lang="en-GB" sz="1200" i="1" dirty="0"/>
          </a:p>
        </p:txBody>
      </p:sp>
      <p:pic>
        <p:nvPicPr>
          <p:cNvPr id="1331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61964"/>
            <a:ext cx="1152128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128" y="592139"/>
            <a:ext cx="1202184" cy="89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697" y="145033"/>
            <a:ext cx="1843807" cy="184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318" name="Picture 8" descr="\\cern.ch\dfs\Users\d\dgamba\Desktop\cern_logo_white.gif"/>
          <p:cNvPicPr>
            <a:picLocks noChangeAspect="1" noChangeArrowheads="1"/>
          </p:cNvPicPr>
          <p:nvPr/>
        </p:nvPicPr>
        <p:blipFill>
          <a:blip r:embed="rId5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813"/>
            <a:ext cx="1263780" cy="12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jai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737531"/>
            <a:ext cx="2664296" cy="603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The algorithm</a:t>
            </a:r>
            <a:endParaRPr lang="en-GB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936625"/>
            <a:ext cx="1673225" cy="111601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935038"/>
            <a:ext cx="1114425" cy="11144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Curved Connector 32"/>
          <p:cNvCxnSpPr>
            <a:stCxn id="30" idx="2"/>
          </p:cNvCxnSpPr>
          <p:nvPr/>
        </p:nvCxnSpPr>
        <p:spPr>
          <a:xfrm rot="16200000" flipH="1">
            <a:off x="3941762" y="2108201"/>
            <a:ext cx="1190625" cy="107950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>
            <a:stCxn id="31" idx="2"/>
          </p:cNvCxnSpPr>
          <p:nvPr/>
        </p:nvCxnSpPr>
        <p:spPr>
          <a:xfrm rot="5400000">
            <a:off x="5316538" y="2097088"/>
            <a:ext cx="1193800" cy="109855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3817938" y="3243263"/>
            <a:ext cx="2841625" cy="1698625"/>
          </a:xfrm>
          <a:prstGeom prst="ellipse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573213"/>
            <a:ext cx="1152525" cy="107473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3" name="Curved Connector 52"/>
          <p:cNvCxnSpPr>
            <a:stCxn id="51" idx="3"/>
          </p:cNvCxnSpPr>
          <p:nvPr/>
        </p:nvCxnSpPr>
        <p:spPr>
          <a:xfrm>
            <a:off x="2124075" y="2109788"/>
            <a:ext cx="1223963" cy="175101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422400" y="1484313"/>
            <a:ext cx="7921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SVD</a:t>
            </a:r>
            <a:endParaRPr lang="en-GB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133600"/>
            <a:ext cx="790575" cy="7905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2222500"/>
            <a:ext cx="73183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325" y="2133600"/>
            <a:ext cx="757238" cy="7556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213" y="5211763"/>
            <a:ext cx="1257300" cy="12573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Curved Connector 20"/>
          <p:cNvCxnSpPr/>
          <p:nvPr/>
        </p:nvCxnSpPr>
        <p:spPr>
          <a:xfrm rot="5400000">
            <a:off x="1111250" y="4865688"/>
            <a:ext cx="1093788" cy="785812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3" name="TextBox 24"/>
          <p:cNvSpPr txBox="1">
            <a:spLocks noChangeArrowheads="1"/>
          </p:cNvSpPr>
          <p:nvPr/>
        </p:nvSpPr>
        <p:spPr bwMode="auto">
          <a:xfrm>
            <a:off x="3638550" y="5824538"/>
            <a:ext cx="1725613" cy="3698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800"/>
              <a:t>Synchronization</a:t>
            </a:r>
            <a:endParaRPr lang="en-GB" sz="1800"/>
          </a:p>
        </p:txBody>
      </p:sp>
      <p:cxnSp>
        <p:nvCxnSpPr>
          <p:cNvPr id="50" name="Curved Connector 49"/>
          <p:cNvCxnSpPr/>
          <p:nvPr/>
        </p:nvCxnSpPr>
        <p:spPr>
          <a:xfrm rot="16200000" flipH="1">
            <a:off x="4585494" y="2340769"/>
            <a:ext cx="63500" cy="4805362"/>
          </a:xfrm>
          <a:prstGeom prst="curvedConnector3">
            <a:avLst>
              <a:gd name="adj1" fmla="val 1334194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563" y="5200650"/>
            <a:ext cx="757237" cy="7556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8" name="Curved Connector 57"/>
          <p:cNvCxnSpPr>
            <a:stCxn id="8" idx="0"/>
          </p:cNvCxnSpPr>
          <p:nvPr/>
        </p:nvCxnSpPr>
        <p:spPr>
          <a:xfrm rot="16200000" flipV="1">
            <a:off x="7340600" y="4381500"/>
            <a:ext cx="1157288" cy="50323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525" y="4106863"/>
            <a:ext cx="755650" cy="7556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5211763"/>
            <a:ext cx="755650" cy="7556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188" y="5138738"/>
            <a:ext cx="1917701" cy="143986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623181" y="3402615"/>
            <a:ext cx="6120680" cy="1313116"/>
          </a:xfrm>
          <a:prstGeom prst="rect">
            <a:avLst/>
          </a:prstGeom>
          <a:blipFill rotWithShape="1">
            <a:blip r:embed="rId10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4" grpId="0"/>
      <p:bldP spid="194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The algorithm</a:t>
            </a:r>
            <a:endParaRPr lang="en-GB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905500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alibri" charset="0"/>
                <a:ea typeface="MS PGothic" charset="0"/>
              </a:rPr>
              <a:t>Measure the response matrix based on a simple concept:</a:t>
            </a:r>
          </a:p>
          <a:p>
            <a:pPr marL="914400" lvl="1" indent="-457200" eaLnBrk="1" hangingPunct="1">
              <a:buFont typeface="Calibri" charset="0"/>
              <a:buAutoNum type="arabicPeriod"/>
            </a:pPr>
            <a:r>
              <a:rPr lang="en-US" sz="2000" dirty="0">
                <a:latin typeface="Calibri" charset="0"/>
                <a:ea typeface="MS PGothic" charset="0"/>
              </a:rPr>
              <a:t>Randomly excite </a:t>
            </a:r>
            <a:r>
              <a:rPr lang="en-US" sz="2000" b="1" dirty="0">
                <a:latin typeface="Calibri" charset="0"/>
                <a:ea typeface="MS PGothic" charset="0"/>
              </a:rPr>
              <a:t>all</a:t>
            </a:r>
            <a:r>
              <a:rPr lang="en-US" sz="2000" dirty="0">
                <a:latin typeface="Calibri" charset="0"/>
                <a:ea typeface="MS PGothic" charset="0"/>
              </a:rPr>
              <a:t> the correctors</a:t>
            </a:r>
          </a:p>
          <a:p>
            <a:pPr marL="914400" lvl="1" indent="-457200" eaLnBrk="1" hangingPunct="1">
              <a:buFont typeface="Calibri" charset="0"/>
              <a:buAutoNum type="arabicPeriod"/>
            </a:pPr>
            <a:r>
              <a:rPr lang="en-US" sz="2000" dirty="0">
                <a:latin typeface="Calibri" charset="0"/>
                <a:ea typeface="MS PGothic" charset="0"/>
              </a:rPr>
              <a:t>Read the Beam Position at all the interested points</a:t>
            </a:r>
          </a:p>
          <a:p>
            <a:pPr marL="914400" lvl="1" indent="-457200" eaLnBrk="1" hangingPunct="1">
              <a:buFont typeface="Calibri" charset="0"/>
              <a:buAutoNum type="arabicPeriod"/>
            </a:pPr>
            <a:r>
              <a:rPr lang="en-US" sz="2000" dirty="0">
                <a:latin typeface="Calibri" charset="0"/>
                <a:ea typeface="MS PGothic" charset="0"/>
              </a:rPr>
              <a:t>Invert the same linear system of equations, but the Response Matrix is now the unknown:</a:t>
            </a:r>
            <a:br>
              <a:rPr lang="en-US" sz="2000" dirty="0">
                <a:latin typeface="Calibri" charset="0"/>
                <a:ea typeface="MS PGothic" charset="0"/>
              </a:rPr>
            </a:br>
            <a:r>
              <a:rPr lang="en-US" sz="2000" dirty="0">
                <a:latin typeface="Calibri" charset="0"/>
                <a:ea typeface="MS PGothic" charset="0"/>
              </a:rPr>
              <a:t/>
            </a:r>
            <a:br>
              <a:rPr lang="en-US" sz="2000" dirty="0">
                <a:latin typeface="Calibri" charset="0"/>
                <a:ea typeface="MS PGothic" charset="0"/>
              </a:rPr>
            </a:br>
            <a:r>
              <a:rPr lang="en-US" sz="2000" dirty="0">
                <a:latin typeface="Calibri" charset="0"/>
                <a:ea typeface="MS PGothic" charset="0"/>
              </a:rPr>
              <a:t/>
            </a:r>
            <a:br>
              <a:rPr lang="en-US" sz="2000" dirty="0">
                <a:latin typeface="Calibri" charset="0"/>
                <a:ea typeface="MS PGothic" charset="0"/>
              </a:rPr>
            </a:br>
            <a:r>
              <a:rPr lang="en-US" sz="2000" dirty="0">
                <a:latin typeface="Calibri" charset="0"/>
                <a:ea typeface="MS PGothic" charset="0"/>
              </a:rPr>
              <a:t/>
            </a:r>
            <a:br>
              <a:rPr lang="en-US" sz="2000" dirty="0">
                <a:latin typeface="Calibri" charset="0"/>
                <a:ea typeface="MS PGothic" charset="0"/>
              </a:rPr>
            </a:br>
            <a:r>
              <a:rPr lang="en-US" sz="2000" dirty="0">
                <a:latin typeface="Calibri" charset="0"/>
                <a:ea typeface="MS PGothic" charset="0"/>
              </a:rPr>
              <a:t/>
            </a:r>
            <a:br>
              <a:rPr lang="en-US" sz="2000" dirty="0">
                <a:latin typeface="Calibri" charset="0"/>
                <a:ea typeface="MS PGothic" charset="0"/>
              </a:rPr>
            </a:br>
            <a:endParaRPr lang="en-US" sz="1800" dirty="0">
              <a:latin typeface="Calibri" charset="0"/>
              <a:ea typeface="MS PGothic" charset="0"/>
            </a:endParaRPr>
          </a:p>
          <a:p>
            <a:pPr marL="914400" lvl="1" indent="-457200" eaLnBrk="1" hangingPunct="1">
              <a:buFont typeface="Calibri" charset="0"/>
              <a:buAutoNum type="arabicPeriod"/>
            </a:pPr>
            <a:r>
              <a:rPr lang="en-US" sz="2000" dirty="0">
                <a:latin typeface="Calibri" charset="0"/>
                <a:ea typeface="MS PGothic" charset="0"/>
              </a:rPr>
              <a:t>Keep a history of last </a:t>
            </a:r>
            <a:r>
              <a:rPr lang="en-US" sz="2000" b="1" dirty="0">
                <a:latin typeface="Calibri" charset="0"/>
                <a:ea typeface="MS PGothic" charset="0"/>
              </a:rPr>
              <a:t>setting/observations</a:t>
            </a:r>
            <a:r>
              <a:rPr lang="en-US" sz="2000" dirty="0">
                <a:latin typeface="Calibri" charset="0"/>
                <a:ea typeface="MS PGothic" charset="0"/>
              </a:rPr>
              <a:t> pairs of variable length</a:t>
            </a:r>
            <a:br>
              <a:rPr lang="en-US" sz="2000" dirty="0">
                <a:latin typeface="Calibri" charset="0"/>
                <a:ea typeface="MS PGothic" charset="0"/>
              </a:rPr>
            </a:br>
            <a:r>
              <a:rPr lang="en-US" sz="2000" dirty="0">
                <a:latin typeface="Calibri" charset="0"/>
                <a:ea typeface="MS PGothic" charset="0"/>
              </a:rPr>
              <a:t/>
            </a:r>
            <a:br>
              <a:rPr lang="en-US" sz="2000" dirty="0">
                <a:latin typeface="Calibri" charset="0"/>
                <a:ea typeface="MS PGothic" charset="0"/>
              </a:rPr>
            </a:br>
            <a:r>
              <a:rPr lang="en-US" sz="2000" dirty="0">
                <a:latin typeface="Calibri" charset="0"/>
                <a:ea typeface="MS PGothic" charset="0"/>
              </a:rPr>
              <a:t/>
            </a:r>
            <a:br>
              <a:rPr lang="en-US" sz="2000" dirty="0">
                <a:latin typeface="Calibri" charset="0"/>
                <a:ea typeface="MS PGothic" charset="0"/>
              </a:rPr>
            </a:br>
            <a:r>
              <a:rPr lang="en-US" sz="2000" dirty="0">
                <a:latin typeface="Calibri" charset="0"/>
                <a:ea typeface="MS PGothic" charset="0"/>
              </a:rPr>
              <a:t/>
            </a:r>
            <a:br>
              <a:rPr lang="en-US" sz="2000" dirty="0">
                <a:latin typeface="Calibri" charset="0"/>
                <a:ea typeface="MS PGothic" charset="0"/>
              </a:rPr>
            </a:br>
            <a:r>
              <a:rPr lang="en-US" sz="2000" dirty="0">
                <a:latin typeface="Calibri" charset="0"/>
                <a:ea typeface="MS PGothic" charset="0"/>
              </a:rPr>
              <a:t/>
            </a:r>
            <a:br>
              <a:rPr lang="en-US" sz="2000" dirty="0">
                <a:latin typeface="Calibri" charset="0"/>
                <a:ea typeface="MS PGothic" charset="0"/>
              </a:rPr>
            </a:br>
            <a:endParaRPr lang="en-US" sz="2000" dirty="0">
              <a:latin typeface="Calibri" charset="0"/>
              <a:ea typeface="MS PGothic" charset="0"/>
            </a:endParaRPr>
          </a:p>
          <a:p>
            <a:pPr marL="914400" lvl="1" indent="-457200" eaLnBrk="1" hangingPunct="1">
              <a:buFont typeface="Calibri" charset="0"/>
              <a:buAutoNum type="arabicPeriod"/>
            </a:pPr>
            <a:r>
              <a:rPr lang="en-US" sz="2000" dirty="0">
                <a:latin typeface="Calibri" charset="0"/>
                <a:ea typeface="MS PGothic" charset="0"/>
              </a:rPr>
              <a:t>Also during beam </a:t>
            </a:r>
            <a:r>
              <a:rPr lang="en-US" sz="2000" b="1" dirty="0">
                <a:latin typeface="Calibri" charset="0"/>
                <a:ea typeface="MS PGothic" charset="0"/>
              </a:rPr>
              <a:t>corrections</a:t>
            </a:r>
            <a:r>
              <a:rPr lang="en-US" sz="2000" dirty="0">
                <a:latin typeface="Calibri" charset="0"/>
                <a:ea typeface="MS PGothic" charset="0"/>
              </a:rPr>
              <a:t> outcome data can be used to improve Response Matrix.</a:t>
            </a:r>
          </a:p>
        </p:txBody>
      </p:sp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2" y="2837896"/>
            <a:ext cx="3744416" cy="87722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  <a:ea typeface="ＭＳ Ｐゴシック" charset="0"/>
                <a:cs typeface="Arial" charset="0"/>
              </a:rPr>
              <a:t> </a:t>
            </a:r>
          </a:p>
        </p:txBody>
      </p:sp>
      <p:sp>
        <p:nvSpPr>
          <p:cNvPr id="8" name="TextBox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99992" y="2780928"/>
            <a:ext cx="4608512" cy="984052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  <a:ea typeface="ＭＳ Ｐゴシック" charset="0"/>
                <a:cs typeface="Arial" charset="0"/>
              </a:rPr>
              <a:t> </a:t>
            </a:r>
          </a:p>
        </p:txBody>
      </p:sp>
      <p:sp>
        <p:nvSpPr>
          <p:cNvPr id="2" name="Right Arrow 1"/>
          <p:cNvSpPr/>
          <p:nvPr/>
        </p:nvSpPr>
        <p:spPr>
          <a:xfrm>
            <a:off x="3924300" y="3127375"/>
            <a:ext cx="576263" cy="287338"/>
          </a:xfrm>
          <a:prstGeom prst="rightArrow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TextBox 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11560" y="4725144"/>
            <a:ext cx="7848872" cy="984052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  <a:ea typeface="ＭＳ Ｐゴシック" charset="0"/>
                <a:cs typeface="Arial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7950" y="4077072"/>
            <a:ext cx="4392613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eaLnBrk="1" hangingPunct="1">
              <a:buFont typeface="Arial" charset="0"/>
              <a:buChar char="•"/>
            </a:pPr>
            <a:r>
              <a:rPr lang="en-US" sz="2000" dirty="0"/>
              <a:t>N correctors = 8</a:t>
            </a:r>
          </a:p>
          <a:p>
            <a:pPr algn="r" eaLnBrk="1" hangingPunct="1">
              <a:buFont typeface="Arial" charset="0"/>
              <a:buChar char="•"/>
            </a:pPr>
            <a:r>
              <a:rPr lang="en-US" sz="2000" dirty="0"/>
              <a:t>N BPMs = </a:t>
            </a:r>
            <a:r>
              <a:rPr lang="en-US" sz="2000" dirty="0" smtClean="0"/>
              <a:t>12</a:t>
            </a:r>
          </a:p>
          <a:p>
            <a:pPr algn="r" eaLnBrk="1" hangingPunct="1">
              <a:buFont typeface="Arial" charset="0"/>
              <a:buChar char="•"/>
            </a:pPr>
            <a:r>
              <a:rPr lang="en-US" sz="2000" dirty="0"/>
              <a:t>c</a:t>
            </a:r>
            <a:r>
              <a:rPr lang="en-US" sz="2000" dirty="0" smtClean="0"/>
              <a:t>orrectors excitation </a:t>
            </a:r>
            <a:r>
              <a:rPr lang="en-US" sz="2000" dirty="0" err="1" smtClean="0"/>
              <a:t>σ</a:t>
            </a:r>
            <a:r>
              <a:rPr lang="en-US" sz="2000" dirty="0" smtClean="0"/>
              <a:t> = 1[A] </a:t>
            </a:r>
            <a:endParaRPr lang="en-US" sz="2000" dirty="0"/>
          </a:p>
          <a:p>
            <a:pPr algn="r" eaLnBrk="1" hangingPunct="1">
              <a:buFont typeface="Arial" charset="0"/>
              <a:buChar char="•"/>
            </a:pPr>
            <a:r>
              <a:rPr lang="en-US" sz="2000" dirty="0"/>
              <a:t>correctors noise </a:t>
            </a:r>
            <a:r>
              <a:rPr lang="en-US" sz="2000" dirty="0" err="1"/>
              <a:t>σ</a:t>
            </a:r>
            <a:r>
              <a:rPr lang="en-US" sz="2000" dirty="0"/>
              <a:t> = 0.01[A]</a:t>
            </a:r>
          </a:p>
          <a:p>
            <a:pPr algn="r" eaLnBrk="1" hangingPunct="1">
              <a:buFont typeface="Arial" charset="0"/>
              <a:buChar char="•"/>
            </a:pPr>
            <a:r>
              <a:rPr lang="en-US" sz="2000" dirty="0"/>
              <a:t>BPMs noise </a:t>
            </a:r>
            <a:r>
              <a:rPr lang="en-US" sz="2000" dirty="0" err="1"/>
              <a:t>σ</a:t>
            </a:r>
            <a:r>
              <a:rPr lang="en-US" sz="2000" dirty="0"/>
              <a:t> = 0.1[mm] </a:t>
            </a:r>
          </a:p>
          <a:p>
            <a:pPr algn="r" eaLnBrk="1" hangingPunct="1">
              <a:buFont typeface="Arial" charset="0"/>
              <a:buChar char="•"/>
            </a:pPr>
            <a:r>
              <a:rPr lang="en-US" sz="2000" dirty="0"/>
              <a:t>dispersion induced jitter </a:t>
            </a:r>
            <a:r>
              <a:rPr lang="en-US" sz="2000" dirty="0" err="1"/>
              <a:t>σ</a:t>
            </a:r>
            <a:r>
              <a:rPr lang="en-US" sz="2000" dirty="0"/>
              <a:t> = 1 [mm]</a:t>
            </a:r>
          </a:p>
          <a:p>
            <a:pPr algn="r" eaLnBrk="1" hangingPunct="1">
              <a:buFont typeface="Arial" charset="0"/>
              <a:buChar char="•"/>
            </a:pPr>
            <a:r>
              <a:rPr lang="en-US" sz="2000" dirty="0"/>
              <a:t>number of iterations: 100</a:t>
            </a:r>
          </a:p>
          <a:p>
            <a:pPr algn="r" eaLnBrk="1" hangingPunct="1">
              <a:buFont typeface="Arial" charset="0"/>
              <a:buChar char="•"/>
            </a:pPr>
            <a:r>
              <a:rPr lang="en-US" sz="2000" dirty="0"/>
              <a:t>history size: n = 30.</a:t>
            </a:r>
          </a:p>
        </p:txBody>
      </p:sp>
      <p:pic>
        <p:nvPicPr>
          <p:cNvPr id="3" name="Picture 2" descr="simulationReal_dispersionFilte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81075"/>
            <a:ext cx="3660775" cy="251936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imulationComputed_dispersionFilte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981075"/>
            <a:ext cx="3692525" cy="251936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imulationDelta_dispersionFilter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078288"/>
            <a:ext cx="3714750" cy="251936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7950" y="620713"/>
            <a:ext cx="4392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2000"/>
              <a:t>Real response matrix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356100" y="620713"/>
            <a:ext cx="4392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2000"/>
              <a:t>Computed response matrix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356100" y="3676650"/>
            <a:ext cx="4392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2000"/>
              <a:t>Computed – Real 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Testing the response matrix measurement algorithm</a:t>
            </a:r>
            <a:endParaRPr lang="en-GB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The </a:t>
            </a:r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algorithm: implementation and test</a:t>
            </a:r>
            <a:endParaRPr lang="en-US" sz="32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576262"/>
          </a:xfrm>
        </p:spPr>
        <p:txBody>
          <a:bodyPr/>
          <a:lstStyle/>
          <a:p>
            <a:pPr eaLnBrk="1" hangingPunct="1"/>
            <a:r>
              <a:rPr lang="en-US" sz="2400">
                <a:latin typeface="Calibri" charset="0"/>
                <a:ea typeface="MS PGothic" charset="0"/>
              </a:rPr>
              <a:t>Developed a Matlab application for generic linear feedbacks.</a:t>
            </a:r>
          </a:p>
        </p:txBody>
      </p:sp>
      <p:pic>
        <p:nvPicPr>
          <p:cNvPr id="22532" name="Picture 1" descr="beforeCorrec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9144000" cy="602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The algorithm: implementation and test</a:t>
            </a:r>
            <a:endParaRPr lang="en-US" sz="32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576262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Calibri" charset="0"/>
                <a:ea typeface="MS PGothic" charset="0"/>
              </a:rPr>
              <a:t>Example of correction of beginning orbit of the </a:t>
            </a:r>
            <a:r>
              <a:rPr lang="en-US" sz="2400" dirty="0" err="1" smtClean="0">
                <a:latin typeface="Calibri" charset="0"/>
                <a:ea typeface="MS PGothic" charset="0"/>
              </a:rPr>
              <a:t>linac</a:t>
            </a:r>
            <a:r>
              <a:rPr lang="en-US" sz="2400" dirty="0" smtClean="0">
                <a:latin typeface="Calibri" charset="0"/>
                <a:ea typeface="MS PGothic" charset="0"/>
              </a:rPr>
              <a:t>.</a:t>
            </a:r>
            <a:endParaRPr lang="en-US" sz="2400" dirty="0">
              <a:latin typeface="Calibri" charset="0"/>
              <a:ea typeface="MS PGothic" charset="0"/>
            </a:endParaRPr>
          </a:p>
        </p:txBody>
      </p:sp>
      <p:pic>
        <p:nvPicPr>
          <p:cNvPr id="23556" name="Picture 2" descr="afterCorrec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3300"/>
            <a:ext cx="9144000" cy="602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The algorithm: implementation and test</a:t>
            </a:r>
            <a:endParaRPr lang="en-US" sz="32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576262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Calibri" charset="0"/>
                <a:ea typeface="MS PGothic" charset="0"/>
              </a:rPr>
              <a:t>Example </a:t>
            </a:r>
            <a:r>
              <a:rPr lang="en-US" sz="2400" dirty="0">
                <a:latin typeface="Calibri" charset="0"/>
                <a:ea typeface="MS PGothic" charset="0"/>
              </a:rPr>
              <a:t>of use to </a:t>
            </a:r>
            <a:r>
              <a:rPr lang="en-US" sz="2400" dirty="0" smtClean="0">
                <a:latin typeface="Calibri" charset="0"/>
                <a:ea typeface="MS PGothic" charset="0"/>
              </a:rPr>
              <a:t>control end of </a:t>
            </a:r>
            <a:r>
              <a:rPr lang="en-US" sz="2400" dirty="0" err="1">
                <a:latin typeface="Calibri" charset="0"/>
                <a:ea typeface="MS PGothic" charset="0"/>
              </a:rPr>
              <a:t>linac</a:t>
            </a:r>
            <a:r>
              <a:rPr lang="en-US" sz="2400" dirty="0">
                <a:latin typeface="Calibri" charset="0"/>
                <a:ea typeface="MS PGothic" charset="0"/>
              </a:rPr>
              <a:t> </a:t>
            </a:r>
            <a:r>
              <a:rPr lang="en-US" sz="2400" dirty="0" smtClean="0">
                <a:latin typeface="Calibri" charset="0"/>
                <a:ea typeface="MS PGothic" charset="0"/>
              </a:rPr>
              <a:t>orbit:</a:t>
            </a:r>
            <a:endParaRPr lang="en-US" sz="2400" dirty="0">
              <a:latin typeface="Calibri" charset="0"/>
              <a:ea typeface="MS PGothic" charset="0"/>
            </a:endParaRPr>
          </a:p>
        </p:txBody>
      </p:sp>
      <p:pic>
        <p:nvPicPr>
          <p:cNvPr id="4" name="Picture 3" descr="1lina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88" y="1268413"/>
            <a:ext cx="8480425" cy="5400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The algorithm: implementation and test</a:t>
            </a:r>
            <a:endParaRPr lang="en-US" sz="32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576262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Calibri" charset="0"/>
                <a:ea typeface="MS PGothic" charset="0"/>
              </a:rPr>
              <a:t>Example of use to control end of </a:t>
            </a:r>
            <a:r>
              <a:rPr lang="en-US" sz="2400" dirty="0" err="1" smtClean="0">
                <a:latin typeface="Calibri" charset="0"/>
                <a:ea typeface="MS PGothic" charset="0"/>
              </a:rPr>
              <a:t>linac</a:t>
            </a:r>
            <a:r>
              <a:rPr lang="en-US" sz="2400" dirty="0" smtClean="0">
                <a:latin typeface="Calibri" charset="0"/>
                <a:ea typeface="MS PGothic" charset="0"/>
              </a:rPr>
              <a:t> orbit:</a:t>
            </a:r>
            <a:endParaRPr lang="en-US" sz="2400" dirty="0">
              <a:latin typeface="Calibri" charset="0"/>
              <a:ea typeface="MS PGothic" charset="0"/>
            </a:endParaRPr>
          </a:p>
        </p:txBody>
      </p:sp>
      <p:pic>
        <p:nvPicPr>
          <p:cNvPr id="6" name="Picture 5" descr="2lina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88" y="1270000"/>
            <a:ext cx="8480425" cy="5399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The algorithm: implementation and test</a:t>
            </a:r>
            <a:endParaRPr lang="en-US" sz="32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576262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Calibri" charset="0"/>
                <a:ea typeface="MS PGothic" charset="0"/>
              </a:rPr>
              <a:t>Example of use to control end of </a:t>
            </a:r>
            <a:r>
              <a:rPr lang="en-US" sz="2400" dirty="0" err="1" smtClean="0">
                <a:latin typeface="Calibri" charset="0"/>
                <a:ea typeface="MS PGothic" charset="0"/>
              </a:rPr>
              <a:t>linac</a:t>
            </a:r>
            <a:r>
              <a:rPr lang="en-US" sz="2400" dirty="0" smtClean="0">
                <a:latin typeface="Calibri" charset="0"/>
                <a:ea typeface="MS PGothic" charset="0"/>
              </a:rPr>
              <a:t> orbit:</a:t>
            </a:r>
            <a:endParaRPr lang="en-US" sz="2400" dirty="0">
              <a:latin typeface="Calibri" charset="0"/>
              <a:ea typeface="MS PGothic" charset="0"/>
            </a:endParaRPr>
          </a:p>
        </p:txBody>
      </p:sp>
      <p:pic>
        <p:nvPicPr>
          <p:cNvPr id="7" name="Picture 6" descr="4lina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88" y="1268413"/>
            <a:ext cx="8480425" cy="5400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The algorithm: implementation and test</a:t>
            </a:r>
            <a:endParaRPr lang="en-US" sz="32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576262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Calibri" charset="0"/>
                <a:ea typeface="MS PGothic" charset="0"/>
              </a:rPr>
              <a:t>Example of use to control end of </a:t>
            </a:r>
            <a:r>
              <a:rPr lang="en-US" sz="2400" dirty="0" err="1" smtClean="0">
                <a:latin typeface="Calibri" charset="0"/>
                <a:ea typeface="MS PGothic" charset="0"/>
              </a:rPr>
              <a:t>linac</a:t>
            </a:r>
            <a:r>
              <a:rPr lang="en-US" sz="2400" dirty="0" smtClean="0">
                <a:latin typeface="Calibri" charset="0"/>
                <a:ea typeface="MS PGothic" charset="0"/>
              </a:rPr>
              <a:t> orbit:</a:t>
            </a:r>
            <a:endParaRPr lang="en-US" sz="2400" dirty="0">
              <a:latin typeface="Calibri" charset="0"/>
              <a:ea typeface="MS PGothic" charset="0"/>
            </a:endParaRPr>
          </a:p>
        </p:txBody>
      </p:sp>
      <p:pic>
        <p:nvPicPr>
          <p:cNvPr id="8" name="Picture 7" descr="5lina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88" y="1270000"/>
            <a:ext cx="8480425" cy="5399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latin typeface="Calibri" charset="0"/>
                <a:ea typeface="MS PGothic" charset="0"/>
              </a:rPr>
              <a:t>Preliminary results</a:t>
            </a:r>
            <a:endParaRPr lang="en-US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08" t="-3297" r="9884" b="43493"/>
          <a:stretch/>
        </p:blipFill>
        <p:spPr bwMode="auto">
          <a:xfrm>
            <a:off x="827088" y="2553866"/>
            <a:ext cx="7537450" cy="3467100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79388" y="620712"/>
            <a:ext cx="8785225" cy="864071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Back to the main goal:</a:t>
            </a:r>
          </a:p>
          <a:p>
            <a:pPr lvl="1" eaLnBrk="1" hangingPunct="1"/>
            <a:r>
              <a:rPr lang="en-US" sz="1800" dirty="0" smtClean="0">
                <a:latin typeface="Calibri" charset="0"/>
                <a:ea typeface="MS PGothic" charset="0"/>
              </a:rPr>
              <a:t> use the tool to match “delayed” and “straight” orbits in TL1.</a:t>
            </a:r>
            <a:endParaRPr lang="en-US" sz="1800" dirty="0">
              <a:latin typeface="Calibri" charset="0"/>
              <a:ea typeface="MS PGothic" charset="0"/>
            </a:endParaRPr>
          </a:p>
        </p:txBody>
      </p:sp>
      <p:sp>
        <p:nvSpPr>
          <p:cNvPr id="3" name="Oval 2"/>
          <p:cNvSpPr/>
          <p:nvPr/>
        </p:nvSpPr>
        <p:spPr>
          <a:xfrm rot="18555892">
            <a:off x="3991769" y="4442197"/>
            <a:ext cx="2433638" cy="400050"/>
          </a:xfrm>
          <a:prstGeom prst="ellipse">
            <a:avLst/>
          </a:prstGeom>
          <a:solidFill>
            <a:srgbClr val="008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Block Arc 3"/>
          <p:cNvSpPr/>
          <p:nvPr/>
        </p:nvSpPr>
        <p:spPr>
          <a:xfrm rot="16200000">
            <a:off x="1943893" y="3897685"/>
            <a:ext cx="1871663" cy="1511300"/>
          </a:xfrm>
          <a:prstGeom prst="blockArc">
            <a:avLst>
              <a:gd name="adj1" fmla="val 12717987"/>
              <a:gd name="adj2" fmla="val 77220"/>
              <a:gd name="adj3" fmla="val 19703"/>
            </a:avLst>
          </a:prstGeom>
          <a:solidFill>
            <a:srgbClr val="008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stCxn id="13" idx="2"/>
          </p:cNvCxnSpPr>
          <p:nvPr/>
        </p:nvCxnSpPr>
        <p:spPr>
          <a:xfrm>
            <a:off x="2165350" y="2349078"/>
            <a:ext cx="246063" cy="15843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1271588" y="1772816"/>
            <a:ext cx="1787525" cy="576262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Use correctors in Delay Loop</a:t>
            </a:r>
          </a:p>
        </p:txBody>
      </p:sp>
      <p:sp>
        <p:nvSpPr>
          <p:cNvPr id="17" name="Rounded Rectangle 16"/>
          <p:cNvSpPr>
            <a:spLocks noChangeArrowheads="1"/>
          </p:cNvSpPr>
          <p:nvPr/>
        </p:nvSpPr>
        <p:spPr bwMode="auto">
          <a:xfrm>
            <a:off x="5219700" y="1772816"/>
            <a:ext cx="2736850" cy="576262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Force the same orbit in the next Transfer Line (TL1)</a:t>
            </a:r>
          </a:p>
        </p:txBody>
      </p:sp>
      <p:cxnSp>
        <p:nvCxnSpPr>
          <p:cNvPr id="18" name="Straight Arrow Connector 17"/>
          <p:cNvCxnSpPr>
            <a:stCxn id="17" idx="2"/>
            <a:endCxn id="3" idx="6"/>
          </p:cNvCxnSpPr>
          <p:nvPr/>
        </p:nvCxnSpPr>
        <p:spPr>
          <a:xfrm flipH="1">
            <a:off x="5978525" y="2349078"/>
            <a:ext cx="609600" cy="13509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Outlook</a:t>
            </a:r>
            <a:endParaRPr lang="en-GB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545137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  <a:ea typeface="MS PGothic" charset="0"/>
              </a:rPr>
              <a:t>CTF3: the CLIC Test Facility at CERN.</a:t>
            </a:r>
          </a:p>
          <a:p>
            <a:pPr eaLnBrk="1" hangingPunct="1"/>
            <a:r>
              <a:rPr lang="en-US" dirty="0">
                <a:latin typeface="Calibri" charset="0"/>
                <a:ea typeface="MS PGothic" charset="0"/>
              </a:rPr>
              <a:t>Steering necessities.</a:t>
            </a:r>
          </a:p>
          <a:p>
            <a:pPr eaLnBrk="1" hangingPunct="1"/>
            <a:r>
              <a:rPr lang="en-US" dirty="0">
                <a:latin typeface="Calibri" charset="0"/>
                <a:ea typeface="MS PGothic" charset="0"/>
              </a:rPr>
              <a:t>A general feedback algorithm and its implementation.</a:t>
            </a:r>
          </a:p>
          <a:p>
            <a:pPr lvl="1" eaLnBrk="1" hangingPunct="1"/>
            <a:r>
              <a:rPr lang="en-US" dirty="0">
                <a:latin typeface="Calibri" charset="0"/>
                <a:ea typeface="MS PGothic" charset="0"/>
              </a:rPr>
              <a:t>Preliminary </a:t>
            </a:r>
            <a:r>
              <a:rPr lang="en-US" dirty="0" smtClean="0">
                <a:latin typeface="Calibri" charset="0"/>
                <a:ea typeface="MS PGothic" charset="0"/>
              </a:rPr>
              <a:t>results</a:t>
            </a:r>
            <a:r>
              <a:rPr lang="en-US" dirty="0">
                <a:latin typeface="Calibri" charset="0"/>
                <a:ea typeface="MS PGothic" charset="0"/>
              </a:rPr>
              <a:t> </a:t>
            </a:r>
            <a:r>
              <a:rPr lang="en-US" dirty="0" smtClean="0">
                <a:latin typeface="Calibri" charset="0"/>
                <a:ea typeface="MS PGothic" charset="0"/>
              </a:rPr>
              <a:t>and issues.</a:t>
            </a:r>
            <a:endParaRPr lang="en-US" dirty="0">
              <a:latin typeface="Calibri" charset="0"/>
              <a:ea typeface="MS PGothic" charset="0"/>
            </a:endParaRPr>
          </a:p>
          <a:p>
            <a:pPr eaLnBrk="1" hangingPunct="1"/>
            <a:r>
              <a:rPr lang="en-US" dirty="0" smtClean="0">
                <a:latin typeface="Calibri" charset="0"/>
                <a:ea typeface="MS PGothic" charset="0"/>
              </a:rPr>
              <a:t>Work in progress: new </a:t>
            </a:r>
            <a:r>
              <a:rPr lang="en-US" dirty="0">
                <a:latin typeface="Calibri" charset="0"/>
                <a:ea typeface="MS PGothic" charset="0"/>
              </a:rPr>
              <a:t>tools.</a:t>
            </a:r>
          </a:p>
          <a:p>
            <a:pPr lvl="1" eaLnBrk="1" hangingPunct="1"/>
            <a:r>
              <a:rPr lang="en-US" dirty="0">
                <a:latin typeface="Calibri" charset="0"/>
                <a:ea typeface="MS PGothic" charset="0"/>
              </a:rPr>
              <a:t>Dispersion measurement from Jitter</a:t>
            </a:r>
            <a:r>
              <a:rPr lang="en-US" dirty="0" smtClean="0">
                <a:latin typeface="Calibri" charset="0"/>
                <a:ea typeface="MS PGothic" charset="0"/>
              </a:rPr>
              <a:t>.</a:t>
            </a:r>
          </a:p>
          <a:p>
            <a:pPr lvl="1" eaLnBrk="1" hangingPunct="1"/>
            <a:r>
              <a:rPr lang="en-US" dirty="0" smtClean="0">
                <a:latin typeface="Calibri" charset="0"/>
                <a:ea typeface="MS PGothic" charset="0"/>
              </a:rPr>
              <a:t>“Jitter free steering.”</a:t>
            </a:r>
            <a:endParaRPr lang="en-US" dirty="0">
              <a:latin typeface="Calibri" charset="0"/>
              <a:ea typeface="MS PGothic" charset="0"/>
            </a:endParaRPr>
          </a:p>
          <a:p>
            <a:pPr eaLnBrk="1" hangingPunct="1"/>
            <a:r>
              <a:rPr lang="en-US" dirty="0">
                <a:latin typeface="Calibri" charset="0"/>
                <a:ea typeface="MS PGothic" charset="0"/>
              </a:rPr>
              <a:t>Summary.</a:t>
            </a: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 dirty="0">
                <a:solidFill>
                  <a:srgbClr val="002147"/>
                </a:solidFill>
                <a:latin typeface="Calibri" charset="0"/>
                <a:ea typeface="MS PGothic" charset="0"/>
              </a:rPr>
              <a:t>Preliminary results</a:t>
            </a: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5762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400">
                <a:latin typeface="Calibri" charset="0"/>
                <a:ea typeface="MS PGothic" charset="0"/>
              </a:rPr>
              <a:t>“Orbit matching” in TL1</a:t>
            </a:r>
          </a:p>
        </p:txBody>
      </p:sp>
      <p:pic>
        <p:nvPicPr>
          <p:cNvPr id="2" name="Picture 1" descr="applicationG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341438"/>
            <a:ext cx="7348537" cy="504031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/>
          <a:lstStyle/>
          <a:p>
            <a:pPr marL="342900" indent="-342900" algn="l" eaLnBrk="1" hangingPunct="1"/>
            <a:r>
              <a:rPr lang="en-US" sz="3200">
                <a:solidFill>
                  <a:srgbClr val="002147"/>
                </a:solidFill>
                <a:latin typeface="Calibri" charset="0"/>
                <a:ea typeface="MS PGothic" charset="0"/>
              </a:rPr>
              <a:t>Preliminary results</a:t>
            </a: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576262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Calibri" charset="0"/>
                <a:ea typeface="MS PGothic" charset="0"/>
              </a:rPr>
              <a:t>A first issue: straight and delayed beam have different energy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623683" cy="460784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18556" y="4509120"/>
            <a:ext cx="5313884" cy="646331"/>
          </a:xfrm>
          <a:prstGeom prst="rect">
            <a:avLst/>
          </a:prstGeom>
          <a:solidFill>
            <a:srgbClr val="C6D9F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indent="0">
              <a:defRPr/>
            </a:pPr>
            <a:r>
              <a:rPr lang="en-US" dirty="0" smtClean="0">
                <a:cs typeface="Arial" charset="0"/>
              </a:rPr>
              <a:t>From a rough estimation, this offset is related to a</a:t>
            </a:r>
          </a:p>
          <a:p>
            <a:pPr marL="457200" lvl="1" indent="0">
              <a:defRPr/>
            </a:pPr>
            <a:r>
              <a:rPr lang="en-US" dirty="0" err="1" smtClean="0">
                <a:cs typeface="Arial" charset="0"/>
              </a:rPr>
              <a:t>Δp</a:t>
            </a:r>
            <a:r>
              <a:rPr lang="en-US" dirty="0" smtClean="0">
                <a:cs typeface="Arial" charset="0"/>
              </a:rPr>
              <a:t>/p = -0.03 of the delayed beam.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7544" y="5877272"/>
            <a:ext cx="82296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Calibri" charset="0"/>
                <a:ea typeface="MS PGothic" charset="0"/>
              </a:rPr>
              <a:t>Note: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  <a:ea typeface="MS PGothic" charset="0"/>
              </a:rPr>
              <a:t> the injector was not properly optimized. These results were not obtained in normal condition of operation.</a:t>
            </a:r>
            <a:endParaRPr lang="en-US" sz="2000" dirty="0">
              <a:solidFill>
                <a:srgbClr val="FF0000"/>
              </a:solidFill>
              <a:latin typeface="Calibri" charset="0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37893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0" y="3213100"/>
            <a:ext cx="8604250" cy="503238"/>
          </a:xfrm>
        </p:spPr>
        <p:txBody>
          <a:bodyPr/>
          <a:lstStyle/>
          <a:p>
            <a:pPr marL="457200" lvl="1" indent="0" algn="ctr" eaLnBrk="1" hangingPunct="1">
              <a:buNone/>
            </a:pPr>
            <a:r>
              <a:rPr lang="en-US" sz="2400" dirty="0" smtClean="0">
                <a:solidFill>
                  <a:srgbClr val="002147"/>
                </a:solidFill>
                <a:latin typeface="Calibri" charset="0"/>
                <a:ea typeface="MS PGothic" charset="0"/>
              </a:rPr>
              <a:t>Work in progress</a:t>
            </a:r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0" y="31416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58727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Interlude: beam jitter induced by energy jitter</a:t>
            </a:r>
            <a:endParaRPr lang="en-US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499992" y="1412776"/>
            <a:ext cx="4464621" cy="2736304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We are affected by a natural jitter of the energy.</a:t>
            </a:r>
          </a:p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Beam energy along the pulse is also not always flat.</a:t>
            </a:r>
          </a:p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Thanks to generality of our feedback tool we can use it to shape the RF power of last </a:t>
            </a:r>
            <a:r>
              <a:rPr lang="en-US" sz="2000" dirty="0" err="1" smtClean="0">
                <a:latin typeface="Calibri" charset="0"/>
                <a:ea typeface="MS PGothic" charset="0"/>
              </a:rPr>
              <a:t>linac</a:t>
            </a:r>
            <a:r>
              <a:rPr lang="en-US" sz="2000" dirty="0" smtClean="0">
                <a:latin typeface="Calibri" charset="0"/>
                <a:ea typeface="MS PGothic" charset="0"/>
              </a:rPr>
              <a:t> structure to try to compensate the second effect.</a:t>
            </a:r>
            <a:endParaRPr lang="en-US" sz="2000" dirty="0">
              <a:latin typeface="Calibri" charset="0"/>
              <a:ea typeface="MS PGothic" charset="0"/>
            </a:endParaRPr>
          </a:p>
        </p:txBody>
      </p:sp>
      <p:pic>
        <p:nvPicPr>
          <p:cNvPr id="3" name="Picture 2" descr="HorizontalTrackAfterCorrect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49056"/>
            <a:ext cx="3850788" cy="2520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HorizontalTrackBeforeCorrect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93" y="1485064"/>
            <a:ext cx="3850323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differentPhasesOf15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149056"/>
            <a:ext cx="4427534" cy="2520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68313" y="620712"/>
            <a:ext cx="8229600" cy="72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After summer shutdown: looking at energy jitter markup in beam position in dispersive region. </a:t>
            </a:r>
            <a:endParaRPr lang="en-US" sz="2000" dirty="0">
              <a:latin typeface="Calibri" charset="0"/>
              <a:ea typeface="MS PGothic" charset="0"/>
            </a:endParaRPr>
          </a:p>
        </p:txBody>
      </p:sp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1331640" y="3068960"/>
            <a:ext cx="3024336" cy="576064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  <a:alpha val="79999"/>
            </a:scheme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r>
              <a:rPr lang="en-US" sz="1200" dirty="0" smtClean="0"/>
              <a:t>Note: 3Ghz beam for factor 4 recombination, </a:t>
            </a:r>
          </a:p>
          <a:p>
            <a:r>
              <a:rPr lang="en-US" sz="1200" dirty="0" smtClean="0"/>
              <a:t>i.e. different setup respect to previous slide!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Dispersion measurement from </a:t>
            </a: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Jitter</a:t>
            </a:r>
            <a:endParaRPr lang="en-US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79388" y="620713"/>
            <a:ext cx="8785225" cy="576262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Developed an application to passively measure dispersion by beam jitter.</a:t>
            </a:r>
            <a:endParaRPr lang="en-US" sz="2000" dirty="0">
              <a:latin typeface="Calibri" charset="0"/>
              <a:ea typeface="MS PGothic" charset="0"/>
            </a:endParaRPr>
          </a:p>
        </p:txBody>
      </p:sp>
      <p:pic>
        <p:nvPicPr>
          <p:cNvPr id="3" name="Picture 2" descr="201311071445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66323"/>
            <a:ext cx="6912768" cy="5431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051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Jitter free steering</a:t>
            </a:r>
            <a:endParaRPr lang="en-US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79388" y="620712"/>
            <a:ext cx="8785225" cy="720055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The first area where we have dispersion is at the end of Drive Beam </a:t>
            </a:r>
            <a:r>
              <a:rPr lang="en-US" sz="2000" dirty="0" err="1" smtClean="0">
                <a:latin typeface="Calibri" charset="0"/>
                <a:ea typeface="MS PGothic" charset="0"/>
              </a:rPr>
              <a:t>linac</a:t>
            </a:r>
            <a:r>
              <a:rPr lang="en-US" sz="2000" dirty="0" smtClean="0">
                <a:latin typeface="Calibri" charset="0"/>
                <a:ea typeface="MS PGothic" charset="0"/>
              </a:rPr>
              <a:t>, where a chicane is installed. </a:t>
            </a:r>
            <a:endParaRPr lang="en-US" sz="2000" dirty="0">
              <a:latin typeface="Calibri" charset="0"/>
              <a:ea typeface="MS PGothic" charset="0"/>
            </a:endParaRPr>
          </a:p>
        </p:txBody>
      </p:sp>
      <p:pic>
        <p:nvPicPr>
          <p:cNvPr id="15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23" t="24268" r="34042" b="43354"/>
          <a:stretch/>
        </p:blipFill>
        <p:spPr bwMode="auto">
          <a:xfrm>
            <a:off x="1880394" y="1805558"/>
            <a:ext cx="5383213" cy="1695450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>
            <a:stCxn id="9" idx="2"/>
            <a:endCxn id="18" idx="0"/>
          </p:cNvCxnSpPr>
          <p:nvPr/>
        </p:nvCxnSpPr>
        <p:spPr>
          <a:xfrm flipH="1">
            <a:off x="6300192" y="1989038"/>
            <a:ext cx="792088" cy="8638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6084168" y="1412776"/>
            <a:ext cx="2016224" cy="576262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Nominally dispersion free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Oval 3"/>
          <p:cNvSpPr/>
          <p:nvPr/>
        </p:nvSpPr>
        <p:spPr>
          <a:xfrm>
            <a:off x="3923928" y="2708920"/>
            <a:ext cx="1296144" cy="576064"/>
          </a:xfrm>
          <a:prstGeom prst="ellipse">
            <a:avLst/>
          </a:prstGeom>
          <a:solidFill>
            <a:srgbClr val="E46C0A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4" idx="2"/>
            <a:endCxn id="4" idx="1"/>
          </p:cNvCxnSpPr>
          <p:nvPr/>
        </p:nvCxnSpPr>
        <p:spPr>
          <a:xfrm>
            <a:off x="2153395" y="1989038"/>
            <a:ext cx="1960349" cy="8042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>
            <a:spLocks noChangeArrowheads="1"/>
          </p:cNvSpPr>
          <p:nvPr/>
        </p:nvSpPr>
        <p:spPr bwMode="auto">
          <a:xfrm>
            <a:off x="1115616" y="1412776"/>
            <a:ext cx="2075557" cy="576262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Nominally 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non zero dispersion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979712" y="2852936"/>
            <a:ext cx="1728192" cy="432048"/>
          </a:xfrm>
          <a:prstGeom prst="ellipse">
            <a:avLst/>
          </a:prstGeom>
          <a:solidFill>
            <a:srgbClr val="008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436096" y="2852936"/>
            <a:ext cx="1728192" cy="432048"/>
          </a:xfrm>
          <a:prstGeom prst="ellipse">
            <a:avLst/>
          </a:prstGeom>
          <a:solidFill>
            <a:srgbClr val="008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9" idx="1"/>
            <a:endCxn id="17" idx="0"/>
          </p:cNvCxnSpPr>
          <p:nvPr/>
        </p:nvCxnSpPr>
        <p:spPr>
          <a:xfrm flipH="1">
            <a:off x="2843808" y="1700907"/>
            <a:ext cx="3240360" cy="11520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676803"/>
            <a:ext cx="6264695" cy="2992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Oval 29"/>
          <p:cNvSpPr/>
          <p:nvPr/>
        </p:nvSpPr>
        <p:spPr>
          <a:xfrm>
            <a:off x="5292080" y="4293096"/>
            <a:ext cx="2232248" cy="1728192"/>
          </a:xfrm>
          <a:prstGeom prst="ellipse">
            <a:avLst/>
          </a:prstGeom>
          <a:solidFill>
            <a:srgbClr val="008000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555776" y="4941168"/>
            <a:ext cx="1296144" cy="360040"/>
          </a:xfrm>
          <a:prstGeom prst="ellipse">
            <a:avLst/>
          </a:prstGeom>
          <a:solidFill>
            <a:srgbClr val="008000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851920" y="4221088"/>
            <a:ext cx="1440160" cy="1872208"/>
          </a:xfrm>
          <a:prstGeom prst="ellipse">
            <a:avLst/>
          </a:prstGeom>
          <a:solidFill>
            <a:srgbClr val="E46C0A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>
            <a:stCxn id="17" idx="4"/>
            <a:endCxn id="31" idx="0"/>
          </p:cNvCxnSpPr>
          <p:nvPr/>
        </p:nvCxnSpPr>
        <p:spPr>
          <a:xfrm>
            <a:off x="2843808" y="3284984"/>
            <a:ext cx="360040" cy="16561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4" idx="4"/>
            <a:endCxn id="32" idx="0"/>
          </p:cNvCxnSpPr>
          <p:nvPr/>
        </p:nvCxnSpPr>
        <p:spPr>
          <a:xfrm>
            <a:off x="4572000" y="3284984"/>
            <a:ext cx="0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8" idx="4"/>
            <a:endCxn id="30" idx="0"/>
          </p:cNvCxnSpPr>
          <p:nvPr/>
        </p:nvCxnSpPr>
        <p:spPr>
          <a:xfrm>
            <a:off x="6300192" y="3284984"/>
            <a:ext cx="108012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671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9" grpId="0" animBg="1"/>
      <p:bldP spid="4" grpId="0" animBg="1"/>
      <p:bldP spid="14" grpId="0" animBg="1"/>
      <p:bldP spid="17" grpId="0" animBg="1"/>
      <p:bldP spid="18" grpId="0" animBg="1"/>
      <p:bldP spid="30" grpId="0" animBg="1"/>
      <p:bldP spid="31" grpId="0" animBg="1"/>
      <p:bldP spid="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Jitter free steering</a:t>
            </a:r>
            <a:endParaRPr lang="en-US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79388" y="620712"/>
            <a:ext cx="8785225" cy="936080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Using the same feedback application and measuring dispersion as jitter.</a:t>
            </a:r>
          </a:p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Change correctors inside chicane to reduce jitter (i.e. dispersion) downstream.</a:t>
            </a:r>
          </a:p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Acquiring 30 beam pulses for each iteration.</a:t>
            </a:r>
          </a:p>
          <a:p>
            <a:pPr eaLnBrk="1" hangingPunct="1"/>
            <a:r>
              <a:rPr lang="en-US" sz="2000" dirty="0" smtClean="0">
                <a:solidFill>
                  <a:srgbClr val="FF0000"/>
                </a:solidFill>
                <a:latin typeface="Calibri" charset="0"/>
                <a:ea typeface="MS PGothic" charset="0"/>
              </a:rPr>
              <a:t>Main disadvantage: RM measurement and correction takes longer time.</a:t>
            </a:r>
            <a:endParaRPr lang="en-US" sz="2000" dirty="0">
              <a:solidFill>
                <a:srgbClr val="FF0000"/>
              </a:solidFill>
              <a:latin typeface="Calibri" charset="0"/>
              <a:ea typeface="MS PGothic" charset="0"/>
            </a:endParaRPr>
          </a:p>
        </p:txBody>
      </p:sp>
      <p:pic>
        <p:nvPicPr>
          <p:cNvPr id="7" name="Picture 6" descr="dispersionEvolut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2348880"/>
            <a:ext cx="8162585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ounded Rectangle 7"/>
          <p:cNvSpPr>
            <a:spLocks noChangeArrowheads="1"/>
          </p:cNvSpPr>
          <p:nvPr/>
        </p:nvSpPr>
        <p:spPr bwMode="auto">
          <a:xfrm rot="19671096">
            <a:off x="7322920" y="6025765"/>
            <a:ext cx="1440160" cy="360040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  <a:alpha val="79999"/>
            </a:scheme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/>
            <a:r>
              <a:rPr lang="en-US" sz="1200" dirty="0" smtClean="0"/>
              <a:t>Preliminary results!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36387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New </a:t>
            </a: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ideas</a:t>
            </a:r>
            <a:endParaRPr lang="en-US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79388" y="620712"/>
            <a:ext cx="8785225" cy="1152104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Other ideas to get read of energy jitter to measure Response Matrices?</a:t>
            </a:r>
          </a:p>
          <a:p>
            <a:pPr eaLnBrk="1" hangingPunct="1"/>
            <a:r>
              <a:rPr lang="en-US" sz="2000" dirty="0">
                <a:latin typeface="Calibri" charset="0"/>
                <a:ea typeface="MS PGothic" charset="0"/>
              </a:rPr>
              <a:t>E</a:t>
            </a:r>
            <a:r>
              <a:rPr lang="en-US" sz="2000" dirty="0" smtClean="0">
                <a:latin typeface="Calibri" charset="0"/>
                <a:ea typeface="MS PGothic" charset="0"/>
              </a:rPr>
              <a:t>ven better: use it in a different way to get Dispersion Response Matrix.</a:t>
            </a:r>
          </a:p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Can we guess the beam main characteristics ( x</a:t>
            </a:r>
            <a:r>
              <a:rPr lang="en-US" sz="2000" baseline="-25000" dirty="0" smtClean="0">
                <a:latin typeface="Calibri" charset="0"/>
                <a:ea typeface="MS PGothic" charset="0"/>
              </a:rPr>
              <a:t>0</a:t>
            </a:r>
            <a:r>
              <a:rPr lang="en-US" sz="2000" dirty="0" smtClean="0">
                <a:latin typeface="Calibri" charset="0"/>
                <a:ea typeface="MS PGothic" charset="0"/>
              </a:rPr>
              <a:t> ; x</a:t>
            </a:r>
            <a:r>
              <a:rPr lang="en-US" sz="2000" baseline="-25000" dirty="0" smtClean="0">
                <a:latin typeface="Calibri" charset="0"/>
                <a:ea typeface="MS PGothic" charset="0"/>
              </a:rPr>
              <a:t>0</a:t>
            </a:r>
            <a:r>
              <a:rPr lang="en-US" sz="2000" dirty="0" smtClean="0">
                <a:latin typeface="Calibri" charset="0"/>
                <a:ea typeface="MS PGothic" charset="0"/>
              </a:rPr>
              <a:t>’ ; </a:t>
            </a:r>
            <a:r>
              <a:rPr lang="en-US" sz="2000" dirty="0" err="1" smtClean="0">
                <a:latin typeface="Calibri" charset="0"/>
                <a:ea typeface="MS PGothic" charset="0"/>
              </a:rPr>
              <a:t>Δp</a:t>
            </a:r>
            <a:r>
              <a:rPr lang="en-US" sz="2000" dirty="0" smtClean="0">
                <a:latin typeface="Calibri" charset="0"/>
                <a:ea typeface="MS PGothic" charset="0"/>
              </a:rPr>
              <a:t>/p ) only looking at the orbit of the beam in few BPMs upstream, and predict the orbit downstream? </a:t>
            </a:r>
          </a:p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What if in the mean time a corrector is changed (and so the dispersion)?</a:t>
            </a:r>
            <a:endParaRPr lang="en-US" sz="2000" dirty="0">
              <a:latin typeface="Calibri" charset="0"/>
              <a:ea typeface="MS PGothic" charset="0"/>
            </a:endParaRPr>
          </a:p>
        </p:txBody>
      </p:sp>
      <p:pic>
        <p:nvPicPr>
          <p:cNvPr id="9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3">
            <a:alphaModFix amt="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809" t="-3297" r="-1184" b="-3297"/>
          <a:stretch/>
        </p:blipFill>
        <p:spPr bwMode="auto">
          <a:xfrm>
            <a:off x="611560" y="3248493"/>
            <a:ext cx="3919321" cy="3348859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 rot="18555892">
            <a:off x="1062729" y="4159053"/>
            <a:ext cx="1164401" cy="229459"/>
          </a:xfrm>
          <a:prstGeom prst="ellipse">
            <a:avLst/>
          </a:prstGeom>
          <a:solidFill>
            <a:srgbClr val="008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468090" y="2564904"/>
            <a:ext cx="2159694" cy="792286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Use as </a:t>
            </a:r>
            <a:r>
              <a:rPr lang="en-US" b="1" cap="small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indipendent</a:t>
            </a: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variables the BPMs readings in TL1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11" idx="2"/>
            <a:endCxn id="10" idx="0"/>
          </p:cNvCxnSpPr>
          <p:nvPr/>
        </p:nvCxnSpPr>
        <p:spPr>
          <a:xfrm>
            <a:off x="1547937" y="3357190"/>
            <a:ext cx="8166" cy="8439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Donut 16"/>
          <p:cNvSpPr/>
          <p:nvPr/>
        </p:nvSpPr>
        <p:spPr>
          <a:xfrm>
            <a:off x="1475656" y="3968573"/>
            <a:ext cx="2557747" cy="1744809"/>
          </a:xfrm>
          <a:prstGeom prst="donut">
            <a:avLst>
              <a:gd name="adj" fmla="val 10229"/>
            </a:avLst>
          </a:prstGeom>
          <a:solidFill>
            <a:schemeClr val="accent6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>
            <a:spLocks noChangeArrowheads="1"/>
          </p:cNvSpPr>
          <p:nvPr/>
        </p:nvSpPr>
        <p:spPr bwMode="auto">
          <a:xfrm>
            <a:off x="3131840" y="2564904"/>
            <a:ext cx="3240360" cy="792088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 the mean time randomly excite downstream correctors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(also </a:t>
            </a:r>
            <a:r>
              <a:rPr lang="en-US" b="1" cap="small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indipendent</a:t>
            </a: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variables)  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Diamond 19"/>
          <p:cNvSpPr/>
          <p:nvPr/>
        </p:nvSpPr>
        <p:spPr>
          <a:xfrm>
            <a:off x="2915816" y="3717032"/>
            <a:ext cx="216024" cy="792088"/>
          </a:xfrm>
          <a:prstGeom prst="diamond">
            <a:avLst/>
          </a:prstGeom>
          <a:solidFill>
            <a:srgbClr val="0000FF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iamond 20"/>
          <p:cNvSpPr/>
          <p:nvPr/>
        </p:nvSpPr>
        <p:spPr>
          <a:xfrm rot="2187567">
            <a:off x="3530450" y="3919728"/>
            <a:ext cx="216024" cy="792088"/>
          </a:xfrm>
          <a:prstGeom prst="diamond">
            <a:avLst/>
          </a:prstGeom>
          <a:solidFill>
            <a:srgbClr val="0000FF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iamond 21"/>
          <p:cNvSpPr/>
          <p:nvPr/>
        </p:nvSpPr>
        <p:spPr>
          <a:xfrm rot="5400000">
            <a:off x="3851920" y="4437112"/>
            <a:ext cx="216024" cy="792088"/>
          </a:xfrm>
          <a:prstGeom prst="diamond">
            <a:avLst/>
          </a:prstGeom>
          <a:solidFill>
            <a:srgbClr val="0000FF">
              <a:alpha val="2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stCxn id="18" idx="2"/>
            <a:endCxn id="20" idx="0"/>
          </p:cNvCxnSpPr>
          <p:nvPr/>
        </p:nvCxnSpPr>
        <p:spPr>
          <a:xfrm flipH="1">
            <a:off x="3023828" y="3356992"/>
            <a:ext cx="1728192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8" idx="2"/>
            <a:endCxn id="22" idx="0"/>
          </p:cNvCxnSpPr>
          <p:nvPr/>
        </p:nvCxnSpPr>
        <p:spPr>
          <a:xfrm flipH="1">
            <a:off x="4355976" y="3356992"/>
            <a:ext cx="396044" cy="14761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2"/>
          </p:cNvCxnSpPr>
          <p:nvPr/>
        </p:nvCxnSpPr>
        <p:spPr>
          <a:xfrm flipH="1">
            <a:off x="3851920" y="3356992"/>
            <a:ext cx="90010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>
            <a:spLocks noChangeArrowheads="1"/>
          </p:cNvSpPr>
          <p:nvPr/>
        </p:nvSpPr>
        <p:spPr bwMode="auto">
          <a:xfrm>
            <a:off x="395536" y="6021288"/>
            <a:ext cx="3240360" cy="648072"/>
          </a:xfrm>
          <a:prstGeom prst="roundRect">
            <a:avLst>
              <a:gd name="adj" fmla="val 16667"/>
            </a:avLst>
          </a:prstGeom>
          <a:solidFill>
            <a:srgbClr val="FF0000">
              <a:alpha val="35000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Measure response matrix downstream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1" name="Straight Arrow Connector 40"/>
          <p:cNvCxnSpPr>
            <a:stCxn id="34" idx="0"/>
            <a:endCxn id="17" idx="4"/>
          </p:cNvCxnSpPr>
          <p:nvPr/>
        </p:nvCxnSpPr>
        <p:spPr>
          <a:xfrm flipV="1">
            <a:off x="2015716" y="5713382"/>
            <a:ext cx="738814" cy="3079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860032" y="3501008"/>
            <a:ext cx="41044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In a system like this, </a:t>
            </a:r>
            <a:r>
              <a:rPr lang="en-US" sz="2000" b="1" dirty="0" smtClean="0"/>
              <a:t>at first order,</a:t>
            </a:r>
            <a:r>
              <a:rPr lang="en-US" sz="2000" dirty="0" smtClean="0"/>
              <a:t> beam position in a downstream BPM seems to </a:t>
            </a:r>
            <a:r>
              <a:rPr lang="en-US" sz="2000" b="1" dirty="0" smtClean="0"/>
              <a:t>linearly</a:t>
            </a:r>
            <a:r>
              <a:rPr lang="en-US" sz="2000" dirty="0" smtClean="0"/>
              <a:t> depend on:</a:t>
            </a:r>
          </a:p>
          <a:p>
            <a:pPr algn="ctr"/>
            <a:r>
              <a:rPr lang="en-US" sz="2000" dirty="0" smtClean="0"/>
              <a:t>x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; x’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; </a:t>
            </a:r>
            <a:r>
              <a:rPr lang="en-US" sz="2000" dirty="0" err="1"/>
              <a:t>Δp</a:t>
            </a:r>
            <a:r>
              <a:rPr lang="en-US" sz="2000" dirty="0"/>
              <a:t>/</a:t>
            </a:r>
            <a:r>
              <a:rPr lang="en-US" sz="2000" dirty="0" smtClean="0"/>
              <a:t>p ;</a:t>
            </a:r>
          </a:p>
          <a:p>
            <a:pPr algn="ctr"/>
            <a:r>
              <a:rPr lang="en-US" sz="2000" dirty="0" smtClean="0"/>
              <a:t>(</a:t>
            </a:r>
            <a:r>
              <a:rPr lang="en-US" sz="2000" dirty="0" err="1" smtClean="0"/>
              <a:t>Δp</a:t>
            </a:r>
            <a:r>
              <a:rPr lang="en-US" sz="2000" dirty="0"/>
              <a:t>/</a:t>
            </a:r>
            <a:r>
              <a:rPr lang="en-US" sz="2000" dirty="0" smtClean="0"/>
              <a:t>p x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) </a:t>
            </a:r>
            <a:r>
              <a:rPr lang="en-US" sz="2000" dirty="0"/>
              <a:t>; </a:t>
            </a:r>
            <a:r>
              <a:rPr lang="en-US" sz="2000" dirty="0" smtClean="0"/>
              <a:t>(</a:t>
            </a:r>
            <a:r>
              <a:rPr lang="en-US" sz="2000" dirty="0" err="1" smtClean="0"/>
              <a:t>Δp</a:t>
            </a:r>
            <a:r>
              <a:rPr lang="en-US" sz="2000" dirty="0"/>
              <a:t>/</a:t>
            </a:r>
            <a:r>
              <a:rPr lang="en-US" sz="2000" dirty="0" smtClean="0"/>
              <a:t>p x</a:t>
            </a:r>
            <a:r>
              <a:rPr lang="en-US" sz="2000" dirty="0"/>
              <a:t>’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) ;</a:t>
            </a:r>
          </a:p>
          <a:p>
            <a:pPr algn="ctr"/>
            <a:r>
              <a:rPr lang="en-US" sz="2000" dirty="0" smtClean="0"/>
              <a:t>I</a:t>
            </a:r>
            <a:r>
              <a:rPr lang="en-US" sz="2000" baseline="-25000" dirty="0" smtClean="0"/>
              <a:t>C1</a:t>
            </a:r>
            <a:r>
              <a:rPr lang="en-US" sz="2000" dirty="0" smtClean="0"/>
              <a:t> ; (</a:t>
            </a:r>
            <a:r>
              <a:rPr lang="en-US" sz="2000" dirty="0" err="1" smtClean="0"/>
              <a:t>Δp</a:t>
            </a:r>
            <a:r>
              <a:rPr lang="en-US" sz="2000" dirty="0"/>
              <a:t>/</a:t>
            </a:r>
            <a:r>
              <a:rPr lang="en-US" sz="2000" dirty="0" smtClean="0"/>
              <a:t>p I</a:t>
            </a:r>
            <a:r>
              <a:rPr lang="en-US" sz="2000" baseline="-25000" dirty="0" smtClean="0"/>
              <a:t>C1</a:t>
            </a:r>
            <a:r>
              <a:rPr lang="en-US" sz="2000" dirty="0" smtClean="0"/>
              <a:t>) ; … ; I</a:t>
            </a:r>
            <a:r>
              <a:rPr lang="en-US" sz="2000" baseline="-25000" dirty="0" smtClean="0"/>
              <a:t>CN</a:t>
            </a:r>
            <a:r>
              <a:rPr lang="en-US" sz="2000" dirty="0" smtClean="0"/>
              <a:t> </a:t>
            </a:r>
            <a:r>
              <a:rPr lang="en-US" sz="2000" dirty="0"/>
              <a:t>; (</a:t>
            </a:r>
            <a:r>
              <a:rPr lang="en-US" sz="2000" dirty="0" err="1"/>
              <a:t>Δp</a:t>
            </a:r>
            <a:r>
              <a:rPr lang="en-US" sz="2000" dirty="0"/>
              <a:t>/p </a:t>
            </a:r>
            <a:r>
              <a:rPr lang="en-US" sz="2000" dirty="0" smtClean="0"/>
              <a:t>I</a:t>
            </a:r>
            <a:r>
              <a:rPr lang="en-US" sz="2000" baseline="-25000" dirty="0" smtClean="0"/>
              <a:t>CN</a:t>
            </a:r>
            <a:r>
              <a:rPr lang="en-US" sz="2000" dirty="0" smtClean="0"/>
              <a:t>)</a:t>
            </a: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We don’t have any of this information, but they may be expressed in terms of upstream beam positions. </a:t>
            </a:r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0096805"/>
              </p:ext>
            </p:extLst>
          </p:nvPr>
        </p:nvGraphicFramePr>
        <p:xfrm>
          <a:off x="-1755775" y="4987925"/>
          <a:ext cx="139700" cy="20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1755775" y="4987925"/>
                        <a:ext cx="139700" cy="201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1997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0" grpId="0" animBg="1"/>
      <p:bldP spid="11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34" grpId="0" animBg="1"/>
      <p:bldP spid="5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New </a:t>
            </a: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ideas</a:t>
            </a:r>
            <a:endParaRPr lang="en-US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244726"/>
              </p:ext>
            </p:extLst>
          </p:nvPr>
        </p:nvGraphicFramePr>
        <p:xfrm>
          <a:off x="-1755775" y="4987925"/>
          <a:ext cx="139700" cy="20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755775" y="4987925"/>
                        <a:ext cx="139700" cy="201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7835659"/>
              </p:ext>
            </p:extLst>
          </p:nvPr>
        </p:nvGraphicFramePr>
        <p:xfrm>
          <a:off x="2627784" y="620688"/>
          <a:ext cx="3636985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name="Equation" r:id="rId5" imgW="2476500" imgH="1079500" progId="Equation.3">
                  <p:embed/>
                </p:oleObj>
              </mc:Choice>
              <mc:Fallback>
                <p:oleObj name="Equation" r:id="rId5" imgW="2476500" imgH="1079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27784" y="620688"/>
                        <a:ext cx="3636985" cy="1584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5851773"/>
              </p:ext>
            </p:extLst>
          </p:nvPr>
        </p:nvGraphicFramePr>
        <p:xfrm>
          <a:off x="539552" y="2696188"/>
          <a:ext cx="7712347" cy="4045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Equation" r:id="rId7" imgW="5270500" imgH="2768600" progId="Equation.3">
                  <p:embed/>
                </p:oleObj>
              </mc:Choice>
              <mc:Fallback>
                <p:oleObj name="Equation" r:id="rId7" imgW="5270500" imgH="276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9552" y="2696188"/>
                        <a:ext cx="7712347" cy="40451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own Arrow 8"/>
          <p:cNvSpPr/>
          <p:nvPr/>
        </p:nvSpPr>
        <p:spPr>
          <a:xfrm>
            <a:off x="4320158" y="2348880"/>
            <a:ext cx="323850" cy="648072"/>
          </a:xfrm>
          <a:prstGeom prst="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30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New </a:t>
            </a: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ideas</a:t>
            </a:r>
            <a:endParaRPr lang="en-US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79388" y="620712"/>
            <a:ext cx="8785225" cy="1152104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If we suppose that within two shots </a:t>
            </a:r>
            <a:r>
              <a:rPr lang="en-US" sz="2000" dirty="0" smtClean="0">
                <a:latin typeface="Calibri" charset="0"/>
                <a:ea typeface="MS PGothic" charset="0"/>
              </a:rPr>
              <a:t>we only </a:t>
            </a:r>
            <a:r>
              <a:rPr lang="en-US" sz="2000" dirty="0" smtClean="0">
                <a:latin typeface="Calibri" charset="0"/>
                <a:ea typeface="MS PGothic" charset="0"/>
              </a:rPr>
              <a:t>change</a:t>
            </a:r>
            <a:r>
              <a:rPr lang="en-US" sz="2000" dirty="0" smtClean="0">
                <a:latin typeface="Calibri" charset="0"/>
                <a:ea typeface="MS PGothic" charset="0"/>
              </a:rPr>
              <a:t> correctors and energy.</a:t>
            </a:r>
            <a:endParaRPr lang="en-US" sz="2000" dirty="0" smtClean="0">
              <a:latin typeface="Calibri" charset="0"/>
              <a:ea typeface="MS PGothic" charset="0"/>
            </a:endParaRPr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9831705"/>
              </p:ext>
            </p:extLst>
          </p:nvPr>
        </p:nvGraphicFramePr>
        <p:xfrm>
          <a:off x="-1755775" y="4987925"/>
          <a:ext cx="139700" cy="20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755775" y="4987925"/>
                        <a:ext cx="139700" cy="201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116234"/>
              </p:ext>
            </p:extLst>
          </p:nvPr>
        </p:nvGraphicFramePr>
        <p:xfrm>
          <a:off x="323528" y="1139180"/>
          <a:ext cx="8490956" cy="4162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" name="Equation" r:id="rId5" imgW="5638800" imgH="2768600" progId="Equation.3">
                  <p:embed/>
                </p:oleObj>
              </mc:Choice>
              <mc:Fallback>
                <p:oleObj name="Equation" r:id="rId5" imgW="5638800" imgH="276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3528" y="1139180"/>
                        <a:ext cx="8490956" cy="4162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ounded Rectangle 7"/>
          <p:cNvSpPr>
            <a:spLocks noChangeArrowheads="1"/>
          </p:cNvSpPr>
          <p:nvPr/>
        </p:nvSpPr>
        <p:spPr bwMode="auto">
          <a:xfrm rot="21406967">
            <a:off x="2192569" y="6015239"/>
            <a:ext cx="4110110" cy="360040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  <a:alpha val="79999"/>
            </a:scheme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/>
            <a:r>
              <a:rPr lang="en-US" sz="1400" dirty="0" smtClean="0"/>
              <a:t>… Work in progress to verify this is correct …</a:t>
            </a:r>
            <a:endParaRPr lang="en-US" sz="1400" dirty="0"/>
          </a:p>
        </p:txBody>
      </p:sp>
      <p:sp>
        <p:nvSpPr>
          <p:cNvPr id="3" name="Multiply 2"/>
          <p:cNvSpPr/>
          <p:nvPr/>
        </p:nvSpPr>
        <p:spPr>
          <a:xfrm>
            <a:off x="7524328" y="1211188"/>
            <a:ext cx="1008112" cy="360040"/>
          </a:xfrm>
          <a:prstGeom prst="mathMultiply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ultiply 9"/>
          <p:cNvSpPr/>
          <p:nvPr/>
        </p:nvSpPr>
        <p:spPr>
          <a:xfrm>
            <a:off x="7524328" y="1571228"/>
            <a:ext cx="1008112" cy="360040"/>
          </a:xfrm>
          <a:prstGeom prst="mathMultiply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ultiply 10"/>
          <p:cNvSpPr/>
          <p:nvPr/>
        </p:nvSpPr>
        <p:spPr>
          <a:xfrm>
            <a:off x="7524328" y="2507332"/>
            <a:ext cx="1008112" cy="360040"/>
          </a:xfrm>
          <a:prstGeom prst="mathMultiply">
            <a:avLst/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Multiply 12"/>
          <p:cNvSpPr/>
          <p:nvPr/>
        </p:nvSpPr>
        <p:spPr>
          <a:xfrm>
            <a:off x="1907704" y="692696"/>
            <a:ext cx="792088" cy="5112568"/>
          </a:xfrm>
          <a:prstGeom prst="mathMultiply">
            <a:avLst>
              <a:gd name="adj1" fmla="val 8844"/>
            </a:avLst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ultiply 13"/>
          <p:cNvSpPr/>
          <p:nvPr/>
        </p:nvSpPr>
        <p:spPr>
          <a:xfrm>
            <a:off x="2483768" y="692696"/>
            <a:ext cx="792088" cy="5112568"/>
          </a:xfrm>
          <a:prstGeom prst="mathMultiply">
            <a:avLst>
              <a:gd name="adj1" fmla="val 8844"/>
            </a:avLst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ultiply 14"/>
          <p:cNvSpPr/>
          <p:nvPr/>
        </p:nvSpPr>
        <p:spPr>
          <a:xfrm>
            <a:off x="3419872" y="692696"/>
            <a:ext cx="792088" cy="5112568"/>
          </a:xfrm>
          <a:prstGeom prst="mathMultiply">
            <a:avLst>
              <a:gd name="adj1" fmla="val 8844"/>
            </a:avLst>
          </a:prstGeom>
          <a:solidFill>
            <a:srgbClr val="FF00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179512" y="5373240"/>
            <a:ext cx="8785225" cy="115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l-GR" sz="2000" dirty="0" smtClean="0">
                <a:latin typeface="Calibri" charset="0"/>
                <a:ea typeface="MS PGothic" charset="0"/>
              </a:rPr>
              <a:t>Δ</a:t>
            </a:r>
            <a:r>
              <a:rPr lang="en-US" sz="2000" dirty="0" smtClean="0">
                <a:latin typeface="Calibri" charset="0"/>
                <a:ea typeface="MS PGothic" charset="0"/>
              </a:rPr>
              <a:t>(</a:t>
            </a:r>
            <a:r>
              <a:rPr lang="en-US" sz="2000" dirty="0" err="1" smtClean="0">
                <a:latin typeface="Calibri" charset="0"/>
                <a:ea typeface="MS PGothic" charset="0"/>
              </a:rPr>
              <a:t>Δp</a:t>
            </a:r>
            <a:r>
              <a:rPr lang="en-US" sz="2000" dirty="0" smtClean="0">
                <a:latin typeface="Calibri" charset="0"/>
                <a:ea typeface="MS PGothic" charset="0"/>
              </a:rPr>
              <a:t>/p) can be measured from the jitter on a BPM. </a:t>
            </a:r>
            <a:endParaRPr lang="en-US" sz="2000" dirty="0" smtClean="0"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756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8" grpId="0" animBg="1"/>
      <p:bldP spid="1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CTF3: the CLIC Test Facility at CERN</a:t>
            </a: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.</a:t>
            </a:r>
            <a:endParaRPr lang="en-GB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6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850" y="125413"/>
            <a:ext cx="13462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4729163" y="1377950"/>
            <a:ext cx="1789112" cy="576263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Factor 2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Recombination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568325" y="1377950"/>
            <a:ext cx="1789113" cy="576263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Drive Beam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Gun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6808788" y="1377950"/>
            <a:ext cx="1789112" cy="576263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Factor 4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Recombination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5988050" y="4943475"/>
            <a:ext cx="2043113" cy="573088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Probe Beam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Photo-Injector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2986088" y="4954588"/>
            <a:ext cx="2044700" cy="574675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Two Beam Test Stand (TBTS)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2647950" y="1377950"/>
            <a:ext cx="1789113" cy="576263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Dogleg Experiment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Rounded Rectangle 13"/>
          <p:cNvSpPr>
            <a:spLocks noChangeArrowheads="1"/>
          </p:cNvSpPr>
          <p:nvPr/>
        </p:nvSpPr>
        <p:spPr bwMode="auto">
          <a:xfrm>
            <a:off x="4711700" y="5735638"/>
            <a:ext cx="2043113" cy="573087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Deceleration Test Beam Line (TBL)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5" name="Picture 2" descr="\\cern.ch\dfs\Users\d\dgamba\Desktop\CTFLayoutSchema.png"/>
          <p:cNvPicPr>
            <a:picLocks noChangeAspect="1" noChangeArrowheads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4" t="-3297" r="-1184" b="-3297"/>
          <a:stretch>
            <a:fillRect/>
          </a:stretch>
        </p:blipFill>
        <p:spPr bwMode="auto">
          <a:xfrm>
            <a:off x="273050" y="2239963"/>
            <a:ext cx="8620125" cy="2473325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11" name="Straight Arrow Connector 17"/>
          <p:cNvCxnSpPr>
            <a:cxnSpLocks noChangeShapeType="1"/>
            <a:stCxn id="13" idx="2"/>
          </p:cNvCxnSpPr>
          <p:nvPr/>
        </p:nvCxnSpPr>
        <p:spPr bwMode="auto">
          <a:xfrm flipH="1">
            <a:off x="2592388" y="1954213"/>
            <a:ext cx="950912" cy="1362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12" name="Straight Arrow Connector 15"/>
          <p:cNvCxnSpPr>
            <a:cxnSpLocks noChangeShapeType="1"/>
            <a:stCxn id="8" idx="2"/>
          </p:cNvCxnSpPr>
          <p:nvPr/>
        </p:nvCxnSpPr>
        <p:spPr bwMode="auto">
          <a:xfrm>
            <a:off x="5622925" y="1954213"/>
            <a:ext cx="250825" cy="777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13" name="Straight Arrow Connector 4"/>
          <p:cNvCxnSpPr>
            <a:cxnSpLocks noChangeShapeType="1"/>
            <a:stCxn id="10" idx="2"/>
          </p:cNvCxnSpPr>
          <p:nvPr/>
        </p:nvCxnSpPr>
        <p:spPr bwMode="auto">
          <a:xfrm>
            <a:off x="7704138" y="1954213"/>
            <a:ext cx="0" cy="8143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14" name="Straight Arrow Connector 14"/>
          <p:cNvCxnSpPr>
            <a:cxnSpLocks noChangeShapeType="1"/>
            <a:stCxn id="9" idx="2"/>
          </p:cNvCxnSpPr>
          <p:nvPr/>
        </p:nvCxnSpPr>
        <p:spPr bwMode="auto">
          <a:xfrm flipH="1">
            <a:off x="706438" y="1954213"/>
            <a:ext cx="755650" cy="14271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15" name="Straight Arrow Connector 18"/>
          <p:cNvCxnSpPr>
            <a:cxnSpLocks noChangeShapeType="1"/>
            <a:stCxn id="14" idx="0"/>
          </p:cNvCxnSpPr>
          <p:nvPr/>
        </p:nvCxnSpPr>
        <p:spPr bwMode="auto">
          <a:xfrm flipH="1" flipV="1">
            <a:off x="4437063" y="3805238"/>
            <a:ext cx="1295400" cy="19304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16" name="Straight Arrow Connector 22"/>
          <p:cNvCxnSpPr>
            <a:cxnSpLocks noChangeShapeType="1"/>
            <a:stCxn id="12" idx="0"/>
          </p:cNvCxnSpPr>
          <p:nvPr/>
        </p:nvCxnSpPr>
        <p:spPr bwMode="auto">
          <a:xfrm flipH="1" flipV="1">
            <a:off x="3433763" y="3997325"/>
            <a:ext cx="574675" cy="9572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Rounded Rectangle 21"/>
          <p:cNvSpPr>
            <a:spLocks noChangeArrowheads="1"/>
          </p:cNvSpPr>
          <p:nvPr/>
        </p:nvSpPr>
        <p:spPr bwMode="auto">
          <a:xfrm>
            <a:off x="373063" y="4954588"/>
            <a:ext cx="2044700" cy="574675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Photo Injector Tests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" name="Rounded Rectangle 22"/>
          <p:cNvSpPr>
            <a:spLocks noChangeArrowheads="1"/>
          </p:cNvSpPr>
          <p:nvPr/>
        </p:nvSpPr>
        <p:spPr bwMode="auto">
          <a:xfrm>
            <a:off x="1709738" y="5735638"/>
            <a:ext cx="2043112" cy="573087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XBOX 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experiment</a:t>
            </a:r>
            <a:endParaRPr lang="en-GB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119" name="Straight Arrow Connector 35"/>
          <p:cNvCxnSpPr>
            <a:cxnSpLocks noChangeShapeType="1"/>
            <a:stCxn id="23" idx="0"/>
          </p:cNvCxnSpPr>
          <p:nvPr/>
        </p:nvCxnSpPr>
        <p:spPr bwMode="auto">
          <a:xfrm flipH="1" flipV="1">
            <a:off x="2271713" y="3833813"/>
            <a:ext cx="460375" cy="19018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20" name="Straight Arrow Connector 41"/>
          <p:cNvCxnSpPr>
            <a:cxnSpLocks noChangeShapeType="1"/>
            <a:stCxn id="22" idx="0"/>
          </p:cNvCxnSpPr>
          <p:nvPr/>
        </p:nvCxnSpPr>
        <p:spPr bwMode="auto">
          <a:xfrm flipH="1" flipV="1">
            <a:off x="1395413" y="3976688"/>
            <a:ext cx="0" cy="9779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21" name="Straight Arrow Connector 44"/>
          <p:cNvCxnSpPr>
            <a:cxnSpLocks noChangeShapeType="1"/>
            <a:stCxn id="11" idx="0"/>
          </p:cNvCxnSpPr>
          <p:nvPr/>
        </p:nvCxnSpPr>
        <p:spPr bwMode="auto">
          <a:xfrm flipH="1" flipV="1">
            <a:off x="5138738" y="3963988"/>
            <a:ext cx="1871662" cy="9794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383" name="TextBox 49"/>
          <p:cNvSpPr txBox="1">
            <a:spLocks noChangeArrowheads="1"/>
          </p:cNvSpPr>
          <p:nvPr/>
        </p:nvSpPr>
        <p:spPr bwMode="auto">
          <a:xfrm>
            <a:off x="7259638" y="3232150"/>
            <a:ext cx="630237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400" b="1"/>
              <a:t>CR</a:t>
            </a:r>
          </a:p>
          <a:p>
            <a:pPr algn="ctr" eaLnBrk="1" hangingPunct="1"/>
            <a:r>
              <a:rPr lang="en-US" sz="1400" b="1"/>
              <a:t>84 [m]</a:t>
            </a:r>
            <a:endParaRPr lang="en-GB" sz="1400" b="1"/>
          </a:p>
        </p:txBody>
      </p:sp>
      <p:sp>
        <p:nvSpPr>
          <p:cNvPr id="15384" name="TextBox 52"/>
          <p:cNvSpPr txBox="1">
            <a:spLocks noChangeArrowheads="1"/>
          </p:cNvSpPr>
          <p:nvPr/>
        </p:nvSpPr>
        <p:spPr bwMode="auto">
          <a:xfrm>
            <a:off x="5622925" y="2878138"/>
            <a:ext cx="6318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400" b="1"/>
              <a:t>DL</a:t>
            </a:r>
          </a:p>
          <a:p>
            <a:pPr algn="ctr" eaLnBrk="1" hangingPunct="1"/>
            <a:r>
              <a:rPr lang="en-US" sz="1400" b="1"/>
              <a:t>42 [m]</a:t>
            </a:r>
            <a:endParaRPr lang="en-GB" sz="1400" b="1"/>
          </a:p>
        </p:txBody>
      </p:sp>
      <p:sp>
        <p:nvSpPr>
          <p:cNvPr id="15385" name="TextBox 50"/>
          <p:cNvSpPr txBox="1">
            <a:spLocks noChangeArrowheads="1"/>
          </p:cNvSpPr>
          <p:nvPr/>
        </p:nvSpPr>
        <p:spPr bwMode="auto">
          <a:xfrm>
            <a:off x="2832100" y="3133725"/>
            <a:ext cx="1047750" cy="20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n-US" sz="1100" b="1" u="sng"/>
              <a:t>Building 2001</a:t>
            </a:r>
            <a:endParaRPr lang="en-GB" sz="1100" b="1" u="sng"/>
          </a:p>
        </p:txBody>
      </p:sp>
      <p:sp>
        <p:nvSpPr>
          <p:cNvPr id="15386" name="TextBox 54"/>
          <p:cNvSpPr txBox="1">
            <a:spLocks noChangeArrowheads="1"/>
          </p:cNvSpPr>
          <p:nvPr/>
        </p:nvSpPr>
        <p:spPr bwMode="auto">
          <a:xfrm>
            <a:off x="877888" y="3551238"/>
            <a:ext cx="1423987" cy="20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n-US" sz="1100" b="1" u="sng" dirty="0"/>
              <a:t>Building 2013</a:t>
            </a:r>
            <a:endParaRPr lang="en-GB" sz="1100" b="1" u="sng" dirty="0"/>
          </a:p>
        </p:txBody>
      </p:sp>
      <p:sp>
        <p:nvSpPr>
          <p:cNvPr id="15387" name="TextBox 55"/>
          <p:cNvSpPr txBox="1">
            <a:spLocks noChangeArrowheads="1"/>
          </p:cNvSpPr>
          <p:nvPr/>
        </p:nvSpPr>
        <p:spPr bwMode="auto">
          <a:xfrm>
            <a:off x="3287713" y="3524250"/>
            <a:ext cx="1423987" cy="20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n-US" sz="1100" b="1" u="sng"/>
              <a:t>Building 2010</a:t>
            </a:r>
            <a:endParaRPr lang="en-GB" sz="1100" b="1" u="sng"/>
          </a:p>
        </p:txBody>
      </p:sp>
      <p:sp>
        <p:nvSpPr>
          <p:cNvPr id="15388" name="TextBox 56"/>
          <p:cNvSpPr txBox="1">
            <a:spLocks noChangeArrowheads="1"/>
          </p:cNvSpPr>
          <p:nvPr/>
        </p:nvSpPr>
        <p:spPr bwMode="auto">
          <a:xfrm>
            <a:off x="5938838" y="2471738"/>
            <a:ext cx="1423987" cy="20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n-US" sz="1100" b="1" u="sng"/>
              <a:t>Building 2003</a:t>
            </a:r>
            <a:endParaRPr lang="en-GB" sz="1100" b="1" u="sng"/>
          </a:p>
        </p:txBody>
      </p:sp>
      <p:sp>
        <p:nvSpPr>
          <p:cNvPr id="15389" name="TextBox 57"/>
          <p:cNvSpPr txBox="1">
            <a:spLocks noChangeArrowheads="1"/>
          </p:cNvSpPr>
          <p:nvPr/>
        </p:nvSpPr>
        <p:spPr bwMode="auto">
          <a:xfrm>
            <a:off x="3548063" y="3979863"/>
            <a:ext cx="95885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sz="1400" b="1"/>
              <a:t>CLEX area</a:t>
            </a:r>
            <a:endParaRPr lang="en-GB" sz="1400" b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Summary</a:t>
            </a:r>
            <a:endParaRPr lang="en-GB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476672"/>
            <a:ext cx="8229600" cy="59753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a typeface="ＭＳ Ｐゴシック" charset="0"/>
                <a:cs typeface="Verdana" charset="0"/>
              </a:rPr>
              <a:t>What has been done:</a:t>
            </a:r>
            <a:endParaRPr lang="en-US" sz="2800" dirty="0">
              <a:ea typeface="ＭＳ Ｐゴシック" charset="0"/>
              <a:cs typeface="Verdana" charset="0"/>
            </a:endParaRP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2000" dirty="0" smtClean="0">
                <a:ea typeface="ＭＳ Ｐゴシック" charset="0"/>
                <a:cs typeface="Verdana" charset="0"/>
              </a:rPr>
              <a:t>Developed and tested a generic linear feedback.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2000" dirty="0" smtClean="0">
                <a:ea typeface="ＭＳ Ｐゴシック" charset="0"/>
                <a:cs typeface="Verdana" charset="0"/>
              </a:rPr>
              <a:t>Smart way to measure the response matrix: it can work in </a:t>
            </a:r>
            <a:br>
              <a:rPr lang="en-US" sz="2000" dirty="0" smtClean="0">
                <a:ea typeface="ＭＳ Ｐゴシック" charset="0"/>
                <a:cs typeface="Verdana" charset="0"/>
              </a:rPr>
            </a:br>
            <a:r>
              <a:rPr lang="en-US" sz="2000" dirty="0" smtClean="0">
                <a:ea typeface="ＭＳ Ｐゴシック" charset="0"/>
                <a:cs typeface="Verdana" charset="0"/>
              </a:rPr>
              <a:t>quasi-parasitic mode and/or during orbit correction.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2000" dirty="0" smtClean="0">
                <a:ea typeface="ＭＳ Ｐゴシック" charset="0"/>
                <a:cs typeface="Verdana" charset="0"/>
              </a:rPr>
              <a:t>First results and characterization of possible limitations.</a:t>
            </a:r>
          </a:p>
          <a:p>
            <a:pPr eaLnBrk="1" hangingPunct="1">
              <a:defRPr/>
            </a:pPr>
            <a:r>
              <a:rPr lang="en-US" sz="2800" dirty="0" smtClean="0">
                <a:ea typeface="ＭＳ Ｐゴシック" charset="0"/>
                <a:cs typeface="Verdana" charset="0"/>
              </a:rPr>
              <a:t>What is ongoing: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2000" dirty="0" smtClean="0">
                <a:ea typeface="ＭＳ Ｐゴシック" charset="0"/>
                <a:cs typeface="Verdana" charset="0"/>
              </a:rPr>
              <a:t>Dispersion measurements from jitter.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2000" dirty="0" smtClean="0">
                <a:ea typeface="ＭＳ Ｐゴシック" charset="0"/>
                <a:cs typeface="Verdana" charset="0"/>
              </a:rPr>
              <a:t>“Jitter free” steering.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2000" dirty="0" smtClean="0">
                <a:ea typeface="ＭＳ Ｐゴシック" charset="0"/>
                <a:cs typeface="Verdana" charset="0"/>
              </a:rPr>
              <a:t>Comparison of the response matrix with machine model (MADX).</a:t>
            </a:r>
          </a:p>
          <a:p>
            <a:pPr lvl="2" eaLnBrk="1" hangingPunct="1">
              <a:buFont typeface="Lucida Grande"/>
              <a:buChar char="-"/>
              <a:defRPr/>
            </a:pPr>
            <a:r>
              <a:rPr lang="en-US" sz="1600" dirty="0">
                <a:ea typeface="ＭＳ Ｐゴシック" charset="0"/>
                <a:cs typeface="Verdana" charset="0"/>
              </a:rPr>
              <a:t>e</a:t>
            </a:r>
            <a:r>
              <a:rPr lang="en-US" sz="1600" dirty="0" smtClean="0">
                <a:ea typeface="ＭＳ Ｐゴシック" charset="0"/>
                <a:cs typeface="Verdana" charset="0"/>
              </a:rPr>
              <a:t>.g.: found a corrector with inverted polarity.</a:t>
            </a:r>
          </a:p>
          <a:p>
            <a:pPr lvl="2" eaLnBrk="1" hangingPunct="1">
              <a:buFont typeface="Lucida Grande"/>
              <a:buChar char="-"/>
              <a:defRPr/>
            </a:pPr>
            <a:r>
              <a:rPr lang="en-US" sz="1600" dirty="0" smtClean="0">
                <a:ea typeface="ＭＳ Ｐゴシック" charset="0"/>
                <a:cs typeface="Verdana" charset="0"/>
              </a:rPr>
              <a:t>Model optimization using LOCO procedures.</a:t>
            </a:r>
          </a:p>
          <a:p>
            <a:pPr eaLnBrk="1" hangingPunct="1">
              <a:buFont typeface="Arial"/>
              <a:buChar char="•"/>
              <a:defRPr/>
            </a:pPr>
            <a:r>
              <a:rPr lang="en-US" sz="2800" dirty="0" smtClean="0">
                <a:ea typeface="ＭＳ Ｐゴシック" charset="0"/>
                <a:cs typeface="Verdana" charset="0"/>
              </a:rPr>
              <a:t>What is next: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2000" dirty="0" smtClean="0">
                <a:ea typeface="ＭＳ Ｐゴシック" charset="0"/>
                <a:cs typeface="Verdana" charset="0"/>
              </a:rPr>
              <a:t>Demonstrate the possibility to match the two orbits in TL1 within noise level.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2000" dirty="0" smtClean="0">
                <a:ea typeface="ＭＳ Ｐゴシック" charset="0"/>
                <a:cs typeface="Verdana" charset="0"/>
              </a:rPr>
              <a:t>Apply the feedback for the full closure of CR.</a:t>
            </a:r>
          </a:p>
          <a:p>
            <a:pPr lvl="1" eaLnBrk="1" hangingPunct="1">
              <a:buFont typeface="Lucida Grande"/>
              <a:buChar char="-"/>
              <a:defRPr/>
            </a:pPr>
            <a:r>
              <a:rPr lang="en-US" sz="2000" dirty="0" smtClean="0">
                <a:ea typeface="ＭＳ Ｐゴシック" charset="0"/>
                <a:cs typeface="Verdana" charset="0"/>
              </a:rPr>
              <a:t>Measure the improvement in beam </a:t>
            </a:r>
            <a:r>
              <a:rPr lang="en-US" sz="2000" dirty="0" err="1" smtClean="0">
                <a:ea typeface="ＭＳ Ｐゴシック" charset="0"/>
                <a:cs typeface="Verdana" charset="0"/>
              </a:rPr>
              <a:t>emittance</a:t>
            </a:r>
            <a:r>
              <a:rPr lang="en-US" sz="2000" dirty="0" smtClean="0">
                <a:ea typeface="ＭＳ Ｐゴシック" charset="0"/>
                <a:cs typeface="Verdana" charset="0"/>
              </a:rPr>
              <a:t> and power production stability.</a:t>
            </a: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37893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0" y="3213100"/>
            <a:ext cx="8675688" cy="503238"/>
          </a:xfrm>
        </p:spPr>
        <p:txBody>
          <a:bodyPr/>
          <a:lstStyle/>
          <a:p>
            <a:pPr marL="457200" lvl="1" indent="0" algn="ctr" eaLnBrk="1" hangingPunct="1">
              <a:buFont typeface="Arial" charset="0"/>
              <a:buNone/>
            </a:pPr>
            <a:r>
              <a:rPr lang="en-US" sz="2400">
                <a:solidFill>
                  <a:srgbClr val="002147"/>
                </a:solidFill>
                <a:latin typeface="Calibri" charset="0"/>
                <a:ea typeface="MS PGothic" charset="0"/>
              </a:rPr>
              <a:t>Thank you.</a:t>
            </a:r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0" y="31416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37893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0" y="3213100"/>
            <a:ext cx="8604250" cy="503238"/>
          </a:xfrm>
        </p:spPr>
        <p:txBody>
          <a:bodyPr/>
          <a:lstStyle/>
          <a:p>
            <a:pPr marL="457200" lvl="1" indent="0" algn="ctr" eaLnBrk="1" hangingPunct="1">
              <a:buFont typeface="Arial" charset="0"/>
              <a:buNone/>
            </a:pPr>
            <a:r>
              <a:rPr lang="en-US" sz="2400" dirty="0" smtClean="0">
                <a:solidFill>
                  <a:srgbClr val="002147"/>
                </a:solidFill>
                <a:latin typeface="Calibri" charset="0"/>
                <a:ea typeface="MS PGothic" charset="0"/>
              </a:rPr>
              <a:t>Appendix slides</a:t>
            </a:r>
            <a:endParaRPr lang="en-US" sz="2400" dirty="0">
              <a:solidFill>
                <a:srgbClr val="002147"/>
              </a:solidFill>
              <a:latin typeface="Calibri" charset="0"/>
              <a:ea typeface="MS PGothic" charset="0"/>
            </a:endParaRPr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0" y="31416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Measured </a:t>
            </a:r>
            <a:r>
              <a:rPr lang="en-US" sz="3200" dirty="0" err="1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Linac</a:t>
            </a:r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 RM with errors (</a:t>
            </a: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Appendix) </a:t>
            </a:r>
            <a:endParaRPr lang="en-GB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Picture 1" descr="LinacResponseMatrix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60028"/>
            <a:ext cx="8102600" cy="5321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DL </a:t>
            </a: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layout (Appendix) </a:t>
            </a:r>
            <a:endParaRPr lang="en-GB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6" descr="d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45" y="764729"/>
            <a:ext cx="8112803" cy="568860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4532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TL1 layout (Appendix) </a:t>
            </a:r>
            <a:endParaRPr lang="en-GB" sz="32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Picture 5" descr="tl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93" y="692696"/>
            <a:ext cx="7749431" cy="59352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416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DL -&gt; Tl1 Response Matrix </a:t>
            </a: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(Appendix) </a:t>
            </a:r>
            <a:endParaRPr lang="en-US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059" name="TextBox 5"/>
          <p:cNvSpPr txBox="1">
            <a:spLocks noChangeArrowheads="1"/>
          </p:cNvSpPr>
          <p:nvPr/>
        </p:nvSpPr>
        <p:spPr bwMode="auto">
          <a:xfrm>
            <a:off x="611188" y="612775"/>
            <a:ext cx="792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MADX and Measured RM</a:t>
            </a:r>
            <a:endParaRPr lang="en-US" sz="1800" dirty="0"/>
          </a:p>
        </p:txBody>
      </p:sp>
      <p:pic>
        <p:nvPicPr>
          <p:cNvPr id="3482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058863"/>
            <a:ext cx="7974012" cy="53943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DL -&gt; Tl1 Response Matrix (Appendix) </a:t>
            </a:r>
            <a:endParaRPr lang="en-US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083" name="TextBox 5"/>
          <p:cNvSpPr txBox="1">
            <a:spLocks noChangeArrowheads="1"/>
          </p:cNvSpPr>
          <p:nvPr/>
        </p:nvSpPr>
        <p:spPr bwMode="auto">
          <a:xfrm>
            <a:off x="611188" y="612775"/>
            <a:ext cx="792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MADX and Measured RM</a:t>
            </a:r>
            <a:endParaRPr lang="en-US" sz="1800" dirty="0"/>
          </a:p>
        </p:txBody>
      </p:sp>
      <p:pic>
        <p:nvPicPr>
          <p:cNvPr id="3584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058863"/>
            <a:ext cx="7974012" cy="53943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5"/>
          <p:cNvSpPr txBox="1">
            <a:spLocks noChangeArrowheads="1"/>
          </p:cNvSpPr>
          <p:nvPr/>
        </p:nvSpPr>
        <p:spPr bwMode="auto">
          <a:xfrm>
            <a:off x="611188" y="612775"/>
            <a:ext cx="792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MADX and Measured RM</a:t>
            </a:r>
            <a:endParaRPr lang="en-US" sz="1800" dirty="0"/>
          </a:p>
        </p:txBody>
      </p:sp>
      <p:pic>
        <p:nvPicPr>
          <p:cNvPr id="3686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058863"/>
            <a:ext cx="7974012" cy="53943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DL -&gt; Tl1 Response Matrix (Appendix) </a:t>
            </a:r>
            <a:endParaRPr lang="en-US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Box 5"/>
          <p:cNvSpPr txBox="1">
            <a:spLocks noChangeArrowheads="1"/>
          </p:cNvSpPr>
          <p:nvPr/>
        </p:nvSpPr>
        <p:spPr bwMode="auto">
          <a:xfrm>
            <a:off x="611188" y="612775"/>
            <a:ext cx="792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MADX and Measured RM</a:t>
            </a:r>
            <a:endParaRPr lang="en-US" sz="1800" dirty="0"/>
          </a:p>
        </p:txBody>
      </p:sp>
      <p:pic>
        <p:nvPicPr>
          <p:cNvPr id="3789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058863"/>
            <a:ext cx="7974012" cy="53943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DL -&gt; Tl1 Response Matrix (Appendix) </a:t>
            </a:r>
            <a:endParaRPr lang="en-US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37893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0" y="3213100"/>
            <a:ext cx="8604250" cy="503238"/>
          </a:xfrm>
        </p:spPr>
        <p:txBody>
          <a:bodyPr/>
          <a:lstStyle/>
          <a:p>
            <a:pPr marL="457200" lvl="1" indent="0" algn="ctr" eaLnBrk="1" hangingPunct="1">
              <a:buNone/>
            </a:pPr>
            <a:r>
              <a:rPr lang="en-US" sz="2400" dirty="0" smtClean="0">
                <a:solidFill>
                  <a:srgbClr val="002147"/>
                </a:solidFill>
                <a:latin typeface="Calibri" charset="0"/>
                <a:ea typeface="MS PGothic" charset="0"/>
              </a:rPr>
              <a:t>Steering necessities</a:t>
            </a:r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0" y="31416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04594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Box 5"/>
          <p:cNvSpPr txBox="1">
            <a:spLocks noChangeArrowheads="1"/>
          </p:cNvSpPr>
          <p:nvPr/>
        </p:nvSpPr>
        <p:spPr bwMode="auto">
          <a:xfrm>
            <a:off x="611188" y="612775"/>
            <a:ext cx="792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MADX and Measured RM</a:t>
            </a:r>
            <a:endParaRPr lang="en-US" sz="1800" dirty="0"/>
          </a:p>
        </p:txBody>
      </p:sp>
      <p:pic>
        <p:nvPicPr>
          <p:cNvPr id="3891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058863"/>
            <a:ext cx="7974012" cy="53943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DL -&gt; Tl1 Response Matrix (Appendix) </a:t>
            </a:r>
            <a:endParaRPr lang="en-US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5"/>
          <p:cNvSpPr txBox="1">
            <a:spLocks noChangeArrowheads="1"/>
          </p:cNvSpPr>
          <p:nvPr/>
        </p:nvSpPr>
        <p:spPr bwMode="auto">
          <a:xfrm>
            <a:off x="611188" y="612775"/>
            <a:ext cx="792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MADX and Measured RM</a:t>
            </a:r>
            <a:endParaRPr lang="en-US" sz="1800" dirty="0"/>
          </a:p>
        </p:txBody>
      </p:sp>
      <p:pic>
        <p:nvPicPr>
          <p:cNvPr id="3994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058863"/>
            <a:ext cx="7974012" cy="53943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DL -&gt; Tl1 Response Matrix (Appendix) </a:t>
            </a:r>
            <a:endParaRPr lang="en-US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Box 5"/>
          <p:cNvSpPr txBox="1">
            <a:spLocks noChangeArrowheads="1"/>
          </p:cNvSpPr>
          <p:nvPr/>
        </p:nvSpPr>
        <p:spPr bwMode="auto">
          <a:xfrm>
            <a:off x="611188" y="612775"/>
            <a:ext cx="792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MADX and Measured RM</a:t>
            </a:r>
            <a:endParaRPr lang="en-US" sz="1800" dirty="0"/>
          </a:p>
        </p:txBody>
      </p:sp>
      <p:pic>
        <p:nvPicPr>
          <p:cNvPr id="4096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058863"/>
            <a:ext cx="7974012" cy="53943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DL -&gt; Tl1 Response Matrix (Appendix) </a:t>
            </a:r>
            <a:endParaRPr lang="en-US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Box 5"/>
          <p:cNvSpPr txBox="1">
            <a:spLocks noChangeArrowheads="1"/>
          </p:cNvSpPr>
          <p:nvPr/>
        </p:nvSpPr>
        <p:spPr bwMode="auto">
          <a:xfrm>
            <a:off x="611188" y="612775"/>
            <a:ext cx="792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MADX and Measured RM</a:t>
            </a:r>
            <a:endParaRPr lang="en-US" sz="1800" dirty="0"/>
          </a:p>
        </p:txBody>
      </p:sp>
      <p:pic>
        <p:nvPicPr>
          <p:cNvPr id="4198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058863"/>
            <a:ext cx="7974012" cy="53943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DL -&gt; Tl1 Response Matrix (Appendix) </a:t>
            </a:r>
            <a:endParaRPr lang="en-US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ea typeface="Verdana" pitchFamily="34" charset="0"/>
                <a:cs typeface="Verdana" pitchFamily="34" charset="0"/>
              </a:rPr>
              <a:t>Steering necessities.</a:t>
            </a:r>
            <a:endParaRPr lang="en-GB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6165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ea typeface="Verdana" pitchFamily="34" charset="0"/>
                <a:cs typeface="Verdana" pitchFamily="34" charset="0"/>
              </a:rPr>
              <a:t>For machine operation and optimization we need a general tool to control the orbit of the beam.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ea typeface="Verdana" pitchFamily="34" charset="0"/>
                <a:cs typeface="Verdana" pitchFamily="34" charset="0"/>
              </a:rPr>
              <a:t>It has to deal with some intrinsic limitations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Data acquisition is affected by noise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White noise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Not null dispersion and energy jitter</a:t>
            </a:r>
            <a:endParaRPr lang="en-US" sz="1400" dirty="0" smtClean="0">
              <a:ea typeface="Verdana" pitchFamily="34" charset="0"/>
              <a:cs typeface="Verdana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Non responsive control system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Delicate </a:t>
            </a:r>
            <a:r>
              <a:rPr lang="en-US" sz="1800" cap="small" dirty="0" smtClean="0">
                <a:ea typeface="Verdana" pitchFamily="34" charset="0"/>
                <a:cs typeface="Verdana" pitchFamily="34" charset="0"/>
              </a:rPr>
              <a:t>Front-Ends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Instable beam (mainly coming from RF instabilities)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cap="small" dirty="0" smtClean="0">
                <a:ea typeface="Verdana" pitchFamily="34" charset="0"/>
                <a:cs typeface="Verdana" pitchFamily="34" charset="0"/>
              </a:rPr>
              <a:t>Beam position </a:t>
            </a:r>
            <a:r>
              <a:rPr lang="en-US" sz="1800" dirty="0" smtClean="0">
                <a:ea typeface="Verdana" pitchFamily="34" charset="0"/>
                <a:cs typeface="Verdana" pitchFamily="34" charset="0"/>
              </a:rPr>
              <a:t>may not be a well defined measurement </a:t>
            </a:r>
            <a:r>
              <a:rPr lang="en-US" sz="1800" dirty="0">
                <a:ea typeface="Verdana" pitchFamily="34" charset="0"/>
                <a:cs typeface="Verdana" pitchFamily="34" charset="0"/>
              </a:rPr>
              <a:t>i</a:t>
            </a:r>
            <a:r>
              <a:rPr lang="en-US" sz="1800" dirty="0" smtClean="0">
                <a:ea typeface="Verdana" pitchFamily="34" charset="0"/>
                <a:cs typeface="Verdana" pitchFamily="34" charset="0"/>
              </a:rPr>
              <a:t>n case of losses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Challenging machine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MADX model not always accurate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>
                <a:ea typeface="Verdana" pitchFamily="34" charset="0"/>
                <a:cs typeface="Verdana" pitchFamily="34" charset="0"/>
              </a:rPr>
              <a:t>Aperture limitations</a:t>
            </a:r>
          </a:p>
          <a:p>
            <a:pPr eaLnBrk="1" hangingPunct="1"/>
            <a:r>
              <a:rPr lang="en-US" sz="2000" dirty="0" smtClean="0">
                <a:ea typeface="MS PGothic" charset="0"/>
              </a:rPr>
              <a:t>Algorithm to measure the response matrix needed</a:t>
            </a:r>
          </a:p>
          <a:p>
            <a:pPr lvl="1" eaLnBrk="1" hangingPunct="1">
              <a:buFont typeface="Arial"/>
              <a:buChar char="•"/>
            </a:pPr>
            <a:r>
              <a:rPr lang="en-US" sz="1800" dirty="0" smtClean="0">
                <a:ea typeface="MS PGothic" charset="0"/>
              </a:rPr>
              <a:t>Has to be </a:t>
            </a:r>
            <a:r>
              <a:rPr lang="ja-JP" altLang="en-US" sz="1800" dirty="0" smtClean="0">
                <a:ea typeface="MS PGothic" charset="0"/>
              </a:rPr>
              <a:t>“</a:t>
            </a:r>
            <a:r>
              <a:rPr lang="en-US" altLang="ja-JP" sz="1800" dirty="0" smtClean="0">
                <a:ea typeface="MS PGothic" charset="0"/>
              </a:rPr>
              <a:t>fast</a:t>
            </a:r>
            <a:r>
              <a:rPr lang="ja-JP" altLang="en-US" sz="1800" dirty="0" smtClean="0">
                <a:ea typeface="MS PGothic" charset="0"/>
              </a:rPr>
              <a:t>”</a:t>
            </a:r>
            <a:r>
              <a:rPr lang="en-US" altLang="ja-JP" sz="1800" dirty="0" smtClean="0">
                <a:ea typeface="MS PGothic" charset="0"/>
              </a:rPr>
              <a:t> compared to machine faults and drifts</a:t>
            </a:r>
          </a:p>
          <a:p>
            <a:pPr lvl="1" eaLnBrk="1" hangingPunct="1">
              <a:buFont typeface="Arial"/>
              <a:buChar char="•"/>
            </a:pPr>
            <a:r>
              <a:rPr lang="en-US" sz="1800" dirty="0" smtClean="0">
                <a:ea typeface="MS PGothic" charset="0"/>
              </a:rPr>
              <a:t>Has to be able to follow slow drifts of the machine</a:t>
            </a:r>
          </a:p>
          <a:p>
            <a:pPr marL="457200" lvl="1" indent="0" eaLnBrk="1" hangingPunct="1">
              <a:buNone/>
            </a:pPr>
            <a:endParaRPr lang="en-US" sz="2200" dirty="0" smtClean="0">
              <a:ea typeface="MS PGothic" charset="0"/>
            </a:endParaRPr>
          </a:p>
          <a:p>
            <a:pPr marL="457200" lvl="1" indent="0" eaLnBrk="1" hangingPunct="1">
              <a:buNone/>
            </a:pPr>
            <a:endParaRPr lang="en-US" altLang="ja-JP" sz="2400" dirty="0" smtClean="0">
              <a:latin typeface="Calibri" charset="0"/>
              <a:ea typeface="MS PGothic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000" dirty="0" smtClean="0">
              <a:ea typeface="Verdana" pitchFamily="34" charset="0"/>
              <a:cs typeface="Verdana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53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Steering necessities.</a:t>
            </a: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79388" y="620712"/>
            <a:ext cx="8785225" cy="1584152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  <a:ea typeface="MS PGothic" charset="0"/>
              </a:rPr>
              <a:t>Special case: during recombination, different section of the initial train take different paths.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051720" y="2492896"/>
            <a:ext cx="6480720" cy="3744416"/>
            <a:chOff x="1115616" y="2420888"/>
            <a:chExt cx="6480720" cy="3744416"/>
          </a:xfrm>
        </p:grpSpPr>
        <p:pic>
          <p:nvPicPr>
            <p:cNvPr id="15" name="Picture 2" descr="\\cern.ch\dfs\Users\d\dgamba\Desktop\CTFLayoutSchema.png"/>
            <p:cNvPicPr>
              <a:picLocks noChangeAspect="1" noChangeArrowheads="1"/>
            </p:cNvPicPr>
            <p:nvPr/>
          </p:nvPicPr>
          <p:blipFill rotWithShape="1">
            <a:blip r:embed="rId2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08" t="-3297" r="-1184" b="-3297"/>
            <a:stretch/>
          </p:blipFill>
          <p:spPr bwMode="auto">
            <a:xfrm>
              <a:off x="1498976" y="2420888"/>
              <a:ext cx="6097360" cy="3744416"/>
            </a:xfrm>
            <a:prstGeom prst="rect">
              <a:avLst/>
            </a:prstGeom>
            <a:solidFill>
              <a:srgbClr val="FFFFFF">
                <a:alpha val="69803"/>
              </a:srgb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3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 descr="testOrbite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3105099"/>
              <a:ext cx="5774707" cy="2344620"/>
            </a:xfrm>
            <a:prstGeom prst="rect">
              <a:avLst/>
            </a:prstGeom>
          </p:spPr>
        </p:pic>
      </p:grpSp>
      <p:cxnSp>
        <p:nvCxnSpPr>
          <p:cNvPr id="8" name="Straight Arrow Connector 7"/>
          <p:cNvCxnSpPr>
            <a:stCxn id="9" idx="2"/>
          </p:cNvCxnSpPr>
          <p:nvPr/>
        </p:nvCxnSpPr>
        <p:spPr>
          <a:xfrm>
            <a:off x="3671900" y="2348880"/>
            <a:ext cx="252028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2483768" y="1556792"/>
            <a:ext cx="2376264" cy="792088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Only one section over two is delayed into the Delay Loop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14" idx="2"/>
          </p:cNvCxnSpPr>
          <p:nvPr/>
        </p:nvCxnSpPr>
        <p:spPr>
          <a:xfrm flipH="1">
            <a:off x="5364088" y="2204864"/>
            <a:ext cx="1404156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>
            <a:spLocks noChangeArrowheads="1"/>
          </p:cNvSpPr>
          <p:nvPr/>
        </p:nvSpPr>
        <p:spPr bwMode="auto">
          <a:xfrm>
            <a:off x="5580112" y="1412776"/>
            <a:ext cx="2376264" cy="792088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They don’t necessarily come back on the same trajectory.</a:t>
            </a:r>
          </a:p>
        </p:txBody>
      </p:sp>
      <p:cxnSp>
        <p:nvCxnSpPr>
          <p:cNvPr id="18" name="Straight Arrow Connector 17"/>
          <p:cNvCxnSpPr>
            <a:stCxn id="19" idx="2"/>
          </p:cNvCxnSpPr>
          <p:nvPr/>
        </p:nvCxnSpPr>
        <p:spPr>
          <a:xfrm>
            <a:off x="1547664" y="3501008"/>
            <a:ext cx="648072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>
            <a:spLocks noChangeArrowheads="1"/>
          </p:cNvSpPr>
          <p:nvPr/>
        </p:nvSpPr>
        <p:spPr bwMode="auto">
          <a:xfrm>
            <a:off x="107504" y="2708920"/>
            <a:ext cx="2880320" cy="792088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Initially we only have a long train “divided” into 8 sections, each 140 ns long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Rounded Rectangle 27"/>
          <p:cNvSpPr>
            <a:spLocks noChangeArrowheads="1"/>
          </p:cNvSpPr>
          <p:nvPr/>
        </p:nvSpPr>
        <p:spPr bwMode="auto">
          <a:xfrm>
            <a:off x="323528" y="5589240"/>
            <a:ext cx="2376264" cy="864096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  <a:alpha val="79999"/>
            </a:scheme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Projected </a:t>
            </a:r>
            <a:r>
              <a:rPr lang="en-US" b="1" cap="small" dirty="0" err="1">
                <a:solidFill>
                  <a:schemeClr val="dk1"/>
                </a:solidFill>
                <a:latin typeface="+mn-lt"/>
                <a:ea typeface="+mn-ea"/>
                <a:cs typeface="+mn-cs"/>
              </a:rPr>
              <a:t>emittance</a:t>
            </a: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blow-up</a:t>
            </a: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Increased losses.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30" name="Straight Arrow Connector 29"/>
          <p:cNvCxnSpPr>
            <a:stCxn id="28" idx="0"/>
          </p:cNvCxnSpPr>
          <p:nvPr/>
        </p:nvCxnSpPr>
        <p:spPr>
          <a:xfrm flipV="1">
            <a:off x="1511660" y="4869160"/>
            <a:ext cx="54006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>
            <a:spLocks noChangeArrowheads="1"/>
          </p:cNvSpPr>
          <p:nvPr/>
        </p:nvSpPr>
        <p:spPr bwMode="auto">
          <a:xfrm>
            <a:off x="5580112" y="5877272"/>
            <a:ext cx="2880320" cy="792088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 the Combiner Ring all the 8 sections can end up in having different orbits </a:t>
            </a:r>
            <a:endParaRPr lang="en-US" b="1" cap="small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3" name="Straight Arrow Connector 42"/>
          <p:cNvCxnSpPr>
            <a:stCxn id="41" idx="0"/>
          </p:cNvCxnSpPr>
          <p:nvPr/>
        </p:nvCxnSpPr>
        <p:spPr>
          <a:xfrm flipH="1" flipV="1">
            <a:off x="6732240" y="5373216"/>
            <a:ext cx="288032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117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9" grpId="0" animBg="1"/>
      <p:bldP spid="28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Steering necessities.</a:t>
            </a: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Picture 2" descr="\\cern.ch\dfs\Users\d\dgamba\Desktop\CTFLayoutSchema.png"/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08" t="-3297" r="9884" b="43493"/>
          <a:stretch/>
        </p:blipFill>
        <p:spPr bwMode="auto">
          <a:xfrm>
            <a:off x="827088" y="2049463"/>
            <a:ext cx="7537450" cy="3467100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79388" y="620713"/>
            <a:ext cx="8785225" cy="576262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Calibri" charset="0"/>
                <a:ea typeface="MS PGothic" charset="0"/>
              </a:rPr>
              <a:t>First stage: match orbits of delayed and not-delayed trains.</a:t>
            </a:r>
          </a:p>
        </p:txBody>
      </p:sp>
      <p:sp>
        <p:nvSpPr>
          <p:cNvPr id="3" name="Oval 2"/>
          <p:cNvSpPr/>
          <p:nvPr/>
        </p:nvSpPr>
        <p:spPr>
          <a:xfrm rot="18555892">
            <a:off x="3991769" y="3937794"/>
            <a:ext cx="2433638" cy="400050"/>
          </a:xfrm>
          <a:prstGeom prst="ellipse">
            <a:avLst/>
          </a:prstGeom>
          <a:solidFill>
            <a:srgbClr val="008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Block Arc 3"/>
          <p:cNvSpPr/>
          <p:nvPr/>
        </p:nvSpPr>
        <p:spPr>
          <a:xfrm rot="16200000">
            <a:off x="1943893" y="3393282"/>
            <a:ext cx="1871663" cy="1511300"/>
          </a:xfrm>
          <a:prstGeom prst="blockArc">
            <a:avLst>
              <a:gd name="adj1" fmla="val 12717987"/>
              <a:gd name="adj2" fmla="val 77220"/>
              <a:gd name="adj3" fmla="val 19703"/>
            </a:avLst>
          </a:prstGeom>
          <a:solidFill>
            <a:srgbClr val="008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stCxn id="13" idx="2"/>
          </p:cNvCxnSpPr>
          <p:nvPr/>
        </p:nvCxnSpPr>
        <p:spPr>
          <a:xfrm>
            <a:off x="2165350" y="1844675"/>
            <a:ext cx="246063" cy="15843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1271588" y="1268413"/>
            <a:ext cx="1787525" cy="576262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Use correctors in Delay Loop</a:t>
            </a:r>
          </a:p>
        </p:txBody>
      </p:sp>
      <p:sp>
        <p:nvSpPr>
          <p:cNvPr id="17" name="Rounded Rectangle 16"/>
          <p:cNvSpPr>
            <a:spLocks noChangeArrowheads="1"/>
          </p:cNvSpPr>
          <p:nvPr/>
        </p:nvSpPr>
        <p:spPr bwMode="auto">
          <a:xfrm>
            <a:off x="5219700" y="1268413"/>
            <a:ext cx="2736850" cy="576262"/>
          </a:xfrm>
          <a:prstGeom prst="roundRect">
            <a:avLst>
              <a:gd name="adj" fmla="val 16667"/>
            </a:avLst>
          </a:prstGeom>
          <a:solidFill>
            <a:srgbClr val="93C9FF">
              <a:alpha val="79999"/>
            </a:srgbClr>
          </a:solidFill>
          <a:ln w="9525">
            <a:solidFill>
              <a:srgbClr val="0066CC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Times New Roman" pitchFamily="16" charset="0"/>
              <a:buNone/>
              <a:defRPr/>
            </a:pPr>
            <a:r>
              <a:rPr lang="en-US" b="1" cap="small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Force the same orbit in the next Transfer Line (TL1)</a:t>
            </a:r>
          </a:p>
        </p:txBody>
      </p:sp>
      <p:cxnSp>
        <p:nvCxnSpPr>
          <p:cNvPr id="18" name="Straight Arrow Connector 17"/>
          <p:cNvCxnSpPr>
            <a:stCxn id="17" idx="2"/>
            <a:endCxn id="3" idx="6"/>
          </p:cNvCxnSpPr>
          <p:nvPr/>
        </p:nvCxnSpPr>
        <p:spPr>
          <a:xfrm flipH="1">
            <a:off x="5978525" y="1844675"/>
            <a:ext cx="609600" cy="13509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179388" y="5805488"/>
            <a:ext cx="878522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2000" dirty="0"/>
              <a:t>In principle only two correctors with the right phase advance are needed.</a:t>
            </a:r>
          </a:p>
          <a:p>
            <a:pPr lvl="1" eaLnBrk="1" hangingPunct="1">
              <a:spcBef>
                <a:spcPct val="20000"/>
              </a:spcBef>
              <a:buFont typeface="Arial" charset="0"/>
              <a:buChar char="–"/>
            </a:pPr>
            <a:r>
              <a:rPr lang="en-US" sz="1800" dirty="0"/>
              <a:t>A</a:t>
            </a:r>
            <a:r>
              <a:rPr lang="en-US" sz="1800" dirty="0" smtClean="0"/>
              <a:t>perture limitations may impose to use more correctors.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37893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0" y="3213100"/>
            <a:ext cx="8604250" cy="503238"/>
          </a:xfrm>
        </p:spPr>
        <p:txBody>
          <a:bodyPr/>
          <a:lstStyle/>
          <a:p>
            <a:pPr marL="457200" lvl="1" indent="0" algn="ctr" eaLnBrk="1" hangingPunct="1">
              <a:buNone/>
            </a:pPr>
            <a:r>
              <a:rPr lang="en-US" sz="2400" dirty="0" smtClean="0">
                <a:solidFill>
                  <a:srgbClr val="002147"/>
                </a:solidFill>
                <a:latin typeface="Calibri" charset="0"/>
                <a:ea typeface="MS PGothic" charset="0"/>
              </a:rPr>
              <a:t>The feedback algorithm </a:t>
            </a:r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0" y="3141663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83052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147"/>
                </a:solidFill>
                <a:latin typeface="+mn-lt"/>
                <a:ea typeface="Verdana" pitchFamily="34" charset="0"/>
                <a:cs typeface="Verdana" pitchFamily="34" charset="0"/>
              </a:rPr>
              <a:t>The algorithm</a:t>
            </a:r>
            <a:endParaRPr lang="en-GB" sz="1800" dirty="0">
              <a:solidFill>
                <a:srgbClr val="002147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0" y="476250"/>
            <a:ext cx="9144000" cy="0"/>
          </a:xfrm>
          <a:prstGeom prst="line">
            <a:avLst/>
          </a:prstGeom>
          <a:noFill/>
          <a:ln w="25400">
            <a:solidFill>
              <a:srgbClr val="002147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Down Arrow 27"/>
          <p:cNvSpPr/>
          <p:nvPr/>
        </p:nvSpPr>
        <p:spPr>
          <a:xfrm>
            <a:off x="4320158" y="3356992"/>
            <a:ext cx="467866" cy="745108"/>
          </a:xfrm>
          <a:prstGeom prst="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79388" y="620713"/>
            <a:ext cx="8785225" cy="576262"/>
          </a:xfrm>
        </p:spPr>
        <p:txBody>
          <a:bodyPr/>
          <a:lstStyle/>
          <a:p>
            <a:pPr eaLnBrk="1" hangingPunct="1"/>
            <a:r>
              <a:rPr lang="en-US" sz="2000" dirty="0" smtClean="0">
                <a:ea typeface="Verdana" pitchFamily="34" charset="0"/>
                <a:cs typeface="Verdana" pitchFamily="34" charset="0"/>
              </a:rPr>
              <a:t>Solving a linear system of equations</a:t>
            </a:r>
            <a:endParaRPr lang="en-US" sz="2000" dirty="0">
              <a:latin typeface="Calibri" charset="0"/>
              <a:ea typeface="MS PGothic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7736785"/>
              </p:ext>
            </p:extLst>
          </p:nvPr>
        </p:nvGraphicFramePr>
        <p:xfrm>
          <a:off x="2255748" y="1340768"/>
          <a:ext cx="4632504" cy="177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9" name="Equation" r:id="rId3" imgW="2120900" imgH="812800" progId="Equation.3">
                  <p:embed/>
                </p:oleObj>
              </mc:Choice>
              <mc:Fallback>
                <p:oleObj name="Equation" r:id="rId3" imgW="2120900" imgH="812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55748" y="1340768"/>
                        <a:ext cx="4632504" cy="177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96479"/>
              </p:ext>
            </p:extLst>
          </p:nvPr>
        </p:nvGraphicFramePr>
        <p:xfrm>
          <a:off x="1882775" y="4221088"/>
          <a:ext cx="5548313" cy="183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0" name="Equation" r:id="rId5" imgW="2540000" imgH="838200" progId="Equation.3">
                  <p:embed/>
                </p:oleObj>
              </mc:Choice>
              <mc:Fallback>
                <p:oleObj name="Equation" r:id="rId5" imgW="2540000" imgH="838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82775" y="4221088"/>
                        <a:ext cx="5548313" cy="1830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3585</TotalTime>
  <Words>1300</Words>
  <Application>Microsoft Macintosh PowerPoint</Application>
  <PresentationFormat>On-screen Show (4:3)</PresentationFormat>
  <Paragraphs>204</Paragraphs>
  <Slides>43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Office Theme</vt:lpstr>
      <vt:lpstr>Equation</vt:lpstr>
      <vt:lpstr>Microsoft Equation</vt:lpstr>
      <vt:lpstr>Steering algorithm experience at CTF3</vt:lpstr>
      <vt:lpstr>Outlook</vt:lpstr>
      <vt:lpstr>CTF3: the CLIC Test Facility at CERN.</vt:lpstr>
      <vt:lpstr>PowerPoint Presentation</vt:lpstr>
      <vt:lpstr>Steering necessities.</vt:lpstr>
      <vt:lpstr>Steering necessities.</vt:lpstr>
      <vt:lpstr>Steering necessities.</vt:lpstr>
      <vt:lpstr>PowerPoint Presentation</vt:lpstr>
      <vt:lpstr>The algorithm</vt:lpstr>
      <vt:lpstr>The algorithm</vt:lpstr>
      <vt:lpstr>The algorithm</vt:lpstr>
      <vt:lpstr>PowerPoint Presentation</vt:lpstr>
      <vt:lpstr>The algorithm: implementation and test</vt:lpstr>
      <vt:lpstr>The algorithm: implementation and test</vt:lpstr>
      <vt:lpstr>The algorithm: implementation and test</vt:lpstr>
      <vt:lpstr>The algorithm: implementation and test</vt:lpstr>
      <vt:lpstr>The algorithm: implementation and test</vt:lpstr>
      <vt:lpstr>The algorithm: implementation and test</vt:lpstr>
      <vt:lpstr>Preliminary results</vt:lpstr>
      <vt:lpstr>Preliminary results</vt:lpstr>
      <vt:lpstr>Preliminary results</vt:lpstr>
      <vt:lpstr>PowerPoint Presentation</vt:lpstr>
      <vt:lpstr>Interlude: beam jitter induced by energy jitter</vt:lpstr>
      <vt:lpstr>Dispersion measurement from Jitter</vt:lpstr>
      <vt:lpstr>Jitter free steering</vt:lpstr>
      <vt:lpstr>Jitter free steering</vt:lpstr>
      <vt:lpstr>New ideas</vt:lpstr>
      <vt:lpstr>New ideas</vt:lpstr>
      <vt:lpstr>New ideas</vt:lpstr>
      <vt:lpstr>Summary</vt:lpstr>
      <vt:lpstr>PowerPoint Presentation</vt:lpstr>
      <vt:lpstr>PowerPoint Presentation</vt:lpstr>
      <vt:lpstr>Measured Linac RM with errors (Appendix) </vt:lpstr>
      <vt:lpstr>DL layout (Appendix) </vt:lpstr>
      <vt:lpstr>TL1 layout (Appendix) </vt:lpstr>
      <vt:lpstr>DL -&gt; Tl1 Response Matrix (Appendix) </vt:lpstr>
      <vt:lpstr>DL -&gt; Tl1 Response Matrix (Appendix) </vt:lpstr>
      <vt:lpstr>DL -&gt; Tl1 Response Matrix (Appendix) </vt:lpstr>
      <vt:lpstr>PowerPoint Presentation</vt:lpstr>
      <vt:lpstr>DL -&gt; Tl1 Response Matrix (Appendix) </vt:lpstr>
      <vt:lpstr>DL -&gt; Tl1 Response Matrix (Appendix) </vt:lpstr>
      <vt:lpstr>DL -&gt; Tl1 Response Matrix (Appendix) </vt:lpstr>
      <vt:lpstr>DL -&gt; Tl1 Response Matrix (Appendix) 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Davide Gamba</dc:creator>
  <cp:keywords/>
  <dc:description/>
  <cp:lastModifiedBy>Davide Gamba</cp:lastModifiedBy>
  <cp:revision>175</cp:revision>
  <dcterms:created xsi:type="dcterms:W3CDTF">2013-06-03T14:38:34Z</dcterms:created>
  <dcterms:modified xsi:type="dcterms:W3CDTF">2013-12-13T09:56:03Z</dcterms:modified>
  <cp:category/>
</cp:coreProperties>
</file>