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5"/>
  </p:notesMasterIdLst>
  <p:handoutMasterIdLst>
    <p:handoutMasterId r:id="rId16"/>
  </p:handoutMasterIdLst>
  <p:sldIdLst>
    <p:sldId id="308" r:id="rId2"/>
    <p:sldId id="328" r:id="rId3"/>
    <p:sldId id="327" r:id="rId4"/>
    <p:sldId id="330" r:id="rId5"/>
    <p:sldId id="329" r:id="rId6"/>
    <p:sldId id="331" r:id="rId7"/>
    <p:sldId id="337" r:id="rId8"/>
    <p:sldId id="324" r:id="rId9"/>
    <p:sldId id="332" r:id="rId10"/>
    <p:sldId id="333" r:id="rId11"/>
    <p:sldId id="334" r:id="rId12"/>
    <p:sldId id="335" r:id="rId13"/>
    <p:sldId id="336"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025" autoAdjust="0"/>
    <p:restoredTop sz="96851" autoAdjust="0"/>
  </p:normalViewPr>
  <p:slideViewPr>
    <p:cSldViewPr snapToGrid="0" snapToObjects="1">
      <p:cViewPr varScale="1">
        <p:scale>
          <a:sx n="72" d="100"/>
          <a:sy n="72" d="100"/>
        </p:scale>
        <p:origin x="-94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82" d="100"/>
          <a:sy n="82" d="100"/>
        </p:scale>
        <p:origin x="-339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232EDF-75CE-904E-B76B-F702E57E642B}" type="datetimeFigureOut">
              <a:rPr lang="en-US" smtClean="0"/>
              <a:pPr/>
              <a:t>12/13/2013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E33F618-27B7-C24E-8852-D4E74678BCAB}" type="slidenum">
              <a:rPr lang="en-US" smtClean="0"/>
              <a:pPr/>
              <a:t>‹#›</a:t>
            </a:fld>
            <a:endParaRPr lang="en-US"/>
          </a:p>
        </p:txBody>
      </p:sp>
    </p:spTree>
    <p:extLst>
      <p:ext uri="{BB962C8B-B14F-4D97-AF65-F5344CB8AC3E}">
        <p14:creationId xmlns:p14="http://schemas.microsoft.com/office/powerpoint/2010/main" val="57250331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3E2CC0-D517-6844-8CC7-DCFCE0959387}" type="datetimeFigureOut">
              <a:rPr lang="en-US" smtClean="0"/>
              <a:pPr/>
              <a:t>12/13/2013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4EEC30-89C2-1D4A-931E-7B66676FEAEB}" type="slidenum">
              <a:rPr lang="en-GB" smtClean="0"/>
              <a:pPr/>
              <a:t>‹#›</a:t>
            </a:fld>
            <a:endParaRPr lang="en-GB"/>
          </a:p>
        </p:txBody>
      </p:sp>
    </p:spTree>
    <p:extLst>
      <p:ext uri="{BB962C8B-B14F-4D97-AF65-F5344CB8AC3E}">
        <p14:creationId xmlns:p14="http://schemas.microsoft.com/office/powerpoint/2010/main" val="2221024043"/>
      </p:ext>
    </p:extLst>
  </p:cSld>
  <p:clrMap bg1="lt1" tx1="dk1" bg2="lt2" tx2="dk2" accent1="accent1" accent2="accent2" accent3="accent3" accent4="accent4" accent5="accent5" accent6="accent6" hlink="hlink" folHlink="folHlink"/>
  <p:hf sldNum="0"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976085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75211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ML</a:t>
            </a:r>
            <a:r>
              <a:rPr lang="en-GB" baseline="0" dirty="0" smtClean="0"/>
              <a:t> only 55% of the CFS cost.</a:t>
            </a:r>
          </a:p>
          <a:p>
            <a:r>
              <a:rPr lang="en-GB" baseline="0" dirty="0" smtClean="0"/>
              <a:t>This breakdown based on DKS (mountainous).</a:t>
            </a:r>
            <a:endParaRPr lang="en-GB" dirty="0"/>
          </a:p>
        </p:txBody>
      </p:sp>
    </p:spTree>
    <p:extLst>
      <p:ext uri="{BB962C8B-B14F-4D97-AF65-F5344CB8AC3E}">
        <p14:creationId xmlns:p14="http://schemas.microsoft.com/office/powerpoint/2010/main" val="2427104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75211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75211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75211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75211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75211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75211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7521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1273" y="2626302"/>
            <a:ext cx="7481455" cy="1752600"/>
          </a:xfrm>
          <a:prstGeom prst="rect">
            <a:avLst/>
          </a:prstGeom>
        </p:spPr>
        <p:txBody>
          <a:bodyPr lIns="0" tIns="0" rIns="0" bIns="0">
            <a:normAutofit/>
          </a:bodyPr>
          <a:lstStyle>
            <a:lvl1pPr marL="0" indent="0" algn="l">
              <a:buNone/>
              <a:defRPr sz="2900" b="1">
                <a:solidFill>
                  <a:schemeClr val="tx1">
                    <a:tint val="75000"/>
                  </a:schemeClr>
                </a:solidFill>
                <a:latin typeface="Arial"/>
                <a:cs typeface="Arial"/>
              </a:defRPr>
            </a:lvl1pPr>
            <a:lvl2pPr marL="457154" indent="0" algn="ctr">
              <a:buNone/>
              <a:defRPr>
                <a:solidFill>
                  <a:schemeClr val="tx1">
                    <a:tint val="75000"/>
                  </a:schemeClr>
                </a:solidFill>
              </a:defRPr>
            </a:lvl2pPr>
            <a:lvl3pPr marL="914309" indent="0" algn="ctr">
              <a:buNone/>
              <a:defRPr>
                <a:solidFill>
                  <a:schemeClr val="tx1">
                    <a:tint val="75000"/>
                  </a:schemeClr>
                </a:solidFill>
              </a:defRPr>
            </a:lvl3pPr>
            <a:lvl4pPr marL="1371463" indent="0" algn="ctr">
              <a:buNone/>
              <a:defRPr>
                <a:solidFill>
                  <a:schemeClr val="tx1">
                    <a:tint val="75000"/>
                  </a:schemeClr>
                </a:solidFill>
              </a:defRPr>
            </a:lvl4pPr>
            <a:lvl5pPr marL="1828617" indent="0" algn="ctr">
              <a:buNone/>
              <a:defRPr>
                <a:solidFill>
                  <a:schemeClr val="tx1">
                    <a:tint val="75000"/>
                  </a:schemeClr>
                </a:solidFill>
              </a:defRPr>
            </a:lvl5pPr>
            <a:lvl6pPr marL="2285771" indent="0" algn="ctr">
              <a:buNone/>
              <a:defRPr>
                <a:solidFill>
                  <a:schemeClr val="tx1">
                    <a:tint val="75000"/>
                  </a:schemeClr>
                </a:solidFill>
              </a:defRPr>
            </a:lvl6pPr>
            <a:lvl7pPr marL="2742926" indent="0" algn="ctr">
              <a:buNone/>
              <a:defRPr>
                <a:solidFill>
                  <a:schemeClr val="tx1">
                    <a:tint val="75000"/>
                  </a:schemeClr>
                </a:solidFill>
              </a:defRPr>
            </a:lvl7pPr>
            <a:lvl8pPr marL="3200080" indent="0" algn="ctr">
              <a:buNone/>
              <a:defRPr>
                <a:solidFill>
                  <a:schemeClr val="tx1">
                    <a:tint val="75000"/>
                  </a:schemeClr>
                </a:solidFill>
              </a:defRPr>
            </a:lvl8pPr>
            <a:lvl9pPr marL="3657234"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1"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
        <p:nvSpPr>
          <p:cNvPr id="12"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P5@BNL Mike Harrison</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9273" y="-23091"/>
            <a:ext cx="9282545" cy="6961909"/>
          </a:xfrm>
          <a:prstGeom prst="rect">
            <a:avLst/>
          </a:prstGeom>
          <a:solidFill>
            <a:srgbClr val="692A36"/>
          </a:solid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P5@BNL Mike Harrison</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8A6C968C-312A-D24C-8435-38F636E189C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334402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831273" y="1789547"/>
            <a:ext cx="7481455" cy="3844636"/>
          </a:xfrm>
          <a:prstGeom prst="rect">
            <a:avLst/>
          </a:prstGeom>
        </p:spPr>
        <p:txBody>
          <a:bodyPr lIns="0" rIns="0"/>
          <a:lstStyle>
            <a:lvl2pPr marL="415595" indent="-415595">
              <a:defRPr sz="2200">
                <a:latin typeface="Arial"/>
                <a:cs typeface="Arial"/>
              </a:defRPr>
            </a:lvl2pPr>
            <a:lvl3pPr marL="731620" indent="-316026">
              <a:defRPr sz="1800">
                <a:latin typeface="Arial"/>
                <a:cs typeface="Arial"/>
              </a:defRPr>
            </a:lvl3pPr>
            <a:lvl4pPr marL="1038987" indent="-307367">
              <a:buFont typeface="Lucida Grande"/>
              <a:buChar char="‒"/>
              <a:defRPr sz="1600">
                <a:latin typeface="Arial"/>
                <a:cs typeface="Arial"/>
              </a:defRPr>
            </a:lvl4pPr>
            <a:lvl5pPr marL="1246784" indent="-207797">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1" name="Title 1"/>
          <p:cNvSpPr>
            <a:spLocks noGrp="1"/>
          </p:cNvSpPr>
          <p:nvPr>
            <p:ph type="title"/>
          </p:nvPr>
        </p:nvSpPr>
        <p:spPr>
          <a:xfrm>
            <a:off x="831273" y="1023698"/>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3"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
        <p:nvSpPr>
          <p:cNvPr id="14"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P5@BNL Mike Harrison</a:t>
            </a:r>
            <a:endParaRPr lang="en-US"/>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2906714"/>
            <a:ext cx="7516091" cy="1500187"/>
          </a:xfrm>
          <a:prstGeom prst="rect">
            <a:avLst/>
          </a:prstGeom>
        </p:spPr>
        <p:txBody>
          <a:bodyPr lIns="0" rIns="0" anchor="b">
            <a:normAutofit/>
          </a:bodyPr>
          <a:lstStyle>
            <a:lvl1pPr marL="0" indent="0">
              <a:buNone/>
              <a:defRPr sz="2200">
                <a:solidFill>
                  <a:schemeClr val="tx1">
                    <a:tint val="75000"/>
                  </a:schemeClr>
                </a:solidFill>
                <a:latin typeface="Arial"/>
                <a:cs typeface="Arial"/>
              </a:defRPr>
            </a:lvl1pPr>
            <a:lvl2pPr marL="457154" indent="0">
              <a:buNone/>
              <a:defRPr sz="1800">
                <a:solidFill>
                  <a:schemeClr val="tx1">
                    <a:tint val="75000"/>
                  </a:schemeClr>
                </a:solidFill>
              </a:defRPr>
            </a:lvl2pPr>
            <a:lvl3pPr marL="914309" indent="0">
              <a:buNone/>
              <a:defRPr sz="1600">
                <a:solidFill>
                  <a:schemeClr val="tx1">
                    <a:tint val="75000"/>
                  </a:schemeClr>
                </a:solidFill>
              </a:defRPr>
            </a:lvl3pPr>
            <a:lvl4pPr marL="1371463" indent="0">
              <a:buNone/>
              <a:defRPr sz="1400">
                <a:solidFill>
                  <a:schemeClr val="tx1">
                    <a:tint val="75000"/>
                  </a:schemeClr>
                </a:solidFill>
              </a:defRPr>
            </a:lvl4pPr>
            <a:lvl5pPr marL="1828617" indent="0">
              <a:buNone/>
              <a:defRPr sz="1400">
                <a:solidFill>
                  <a:schemeClr val="tx1">
                    <a:tint val="75000"/>
                  </a:schemeClr>
                </a:solidFill>
              </a:defRPr>
            </a:lvl5pPr>
            <a:lvl6pPr marL="2285771" indent="0">
              <a:buNone/>
              <a:defRPr sz="1400">
                <a:solidFill>
                  <a:schemeClr val="tx1">
                    <a:tint val="75000"/>
                  </a:schemeClr>
                </a:solidFill>
              </a:defRPr>
            </a:lvl6pPr>
            <a:lvl7pPr marL="2742926" indent="0">
              <a:buNone/>
              <a:defRPr sz="1400">
                <a:solidFill>
                  <a:schemeClr val="tx1">
                    <a:tint val="75000"/>
                  </a:schemeClr>
                </a:solidFill>
              </a:defRPr>
            </a:lvl7pPr>
            <a:lvl8pPr marL="3200080" indent="0">
              <a:buNone/>
              <a:defRPr sz="1400">
                <a:solidFill>
                  <a:schemeClr val="tx1">
                    <a:tint val="75000"/>
                  </a:schemeClr>
                </a:solidFill>
              </a:defRPr>
            </a:lvl8pPr>
            <a:lvl9pPr marL="3657234"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7" name="Title 1"/>
          <p:cNvSpPr>
            <a:spLocks noGrp="1"/>
          </p:cNvSpPr>
          <p:nvPr>
            <p:ph type="title"/>
          </p:nvPr>
        </p:nvSpPr>
        <p:spPr>
          <a:xfrm>
            <a:off x="831273" y="1023698"/>
            <a:ext cx="7481455" cy="1308485"/>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9"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
        <p:nvSpPr>
          <p:cNvPr id="10"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P5@BNL Mike Harrison</a:t>
            </a:r>
            <a:endParaRPr lang="en-US"/>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3" y="1023698"/>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8"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0"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
        <p:nvSpPr>
          <p:cNvPr id="11"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P5@BNL Mike Harrison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2"/>
          <p:cNvSpPr>
            <a:spLocks noGrp="1"/>
          </p:cNvSpPr>
          <p:nvPr>
            <p:ph idx="13" hasCustomPrompt="1"/>
          </p:nvPr>
        </p:nvSpPr>
        <p:spPr>
          <a:xfrm>
            <a:off x="845127" y="1847273"/>
            <a:ext cx="3574473" cy="3891587"/>
          </a:xfrm>
          <a:prstGeom prst="rect">
            <a:avLst/>
          </a:prstGeom>
        </p:spPr>
        <p:txBody>
          <a:bodyPr lIns="0" rIns="0"/>
          <a:lstStyle>
            <a:lvl2pPr marL="415595" indent="-415595">
              <a:defRPr sz="2200">
                <a:latin typeface="Arial"/>
                <a:cs typeface="Arial"/>
              </a:defRPr>
            </a:lvl2pPr>
            <a:lvl3pPr marL="834076" indent="-310254">
              <a:defRPr sz="1800">
                <a:latin typeface="Arial"/>
                <a:cs typeface="Arial"/>
              </a:defRPr>
            </a:lvl3pPr>
            <a:lvl4pPr marL="1092380" indent="-261190">
              <a:buFont typeface="Lucida Grande"/>
              <a:buChar char="‒"/>
              <a:defRPr sz="1600">
                <a:latin typeface="Arial"/>
                <a:cs typeface="Arial"/>
              </a:defRPr>
            </a:lvl4pPr>
            <a:lvl5pPr marL="1355013" indent="-207797">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idx="14" hasCustomPrompt="1"/>
          </p:nvPr>
        </p:nvSpPr>
        <p:spPr>
          <a:xfrm>
            <a:off x="4726709" y="1847273"/>
            <a:ext cx="3574473" cy="3891587"/>
          </a:xfrm>
          <a:prstGeom prst="rect">
            <a:avLst/>
          </a:prstGeom>
        </p:spPr>
        <p:txBody>
          <a:bodyPr lIns="0" rIns="0"/>
          <a:lstStyle>
            <a:lvl2pPr marL="415595" indent="-415595">
              <a:defRPr sz="2200">
                <a:latin typeface="Arial"/>
                <a:cs typeface="Arial"/>
              </a:defRPr>
            </a:lvl2pPr>
            <a:lvl3pPr marL="731620" indent="-316026">
              <a:defRPr sz="1800">
                <a:latin typeface="Arial"/>
                <a:cs typeface="Arial"/>
              </a:defRPr>
            </a:lvl3pPr>
            <a:lvl4pPr marL="1038987" indent="-307367">
              <a:buFont typeface="Lucida Grande"/>
              <a:buChar char="‒"/>
              <a:defRPr sz="1600">
                <a:latin typeface="Arial"/>
                <a:cs typeface="Arial"/>
              </a:defRPr>
            </a:lvl4pPr>
            <a:lvl5pPr marL="1246784" indent="-207797" defTabSz="334785">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a:spLocks noGrp="1"/>
          </p:cNvSpPr>
          <p:nvPr>
            <p:ph type="title"/>
          </p:nvPr>
        </p:nvSpPr>
        <p:spPr>
          <a:xfrm>
            <a:off x="831273" y="1023698"/>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4"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6"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
        <p:nvSpPr>
          <p:cNvPr id="17"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P5@BNL Mike Harrison</a:t>
            </a:r>
            <a:endParaRPr lang="en-US"/>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1699672"/>
            <a:ext cx="3671455" cy="470428"/>
          </a:xfrm>
          <a:prstGeom prst="rect">
            <a:avLst/>
          </a:prstGeom>
        </p:spPr>
        <p:txBody>
          <a:bodyPr lIns="0" tIns="0" rIns="0" bIns="0" anchor="b">
            <a:normAutofit/>
          </a:bodyPr>
          <a:lstStyle>
            <a:lvl1pPr marL="0" indent="0">
              <a:buNone/>
              <a:defRPr sz="1800" b="1">
                <a:latin typeface="Arial"/>
                <a:cs typeface="Arial"/>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702848" y="1699696"/>
            <a:ext cx="3609880" cy="470405"/>
          </a:xfrm>
          <a:prstGeom prst="rect">
            <a:avLst/>
          </a:prstGeom>
        </p:spPr>
        <p:txBody>
          <a:bodyPr lIns="0" tIns="0" rIns="0" bIns="0" anchor="b">
            <a:normAutofit/>
          </a:bodyPr>
          <a:lstStyle>
            <a:lvl1pPr marL="0" indent="0" algn="l">
              <a:buNone/>
              <a:defRPr sz="1800" b="1">
                <a:latin typeface="Arial"/>
                <a:cs typeface="Arial"/>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US" smtClean="0"/>
              <a:t>Click to edit Master text styles</a:t>
            </a:r>
          </a:p>
        </p:txBody>
      </p:sp>
      <p:sp>
        <p:nvSpPr>
          <p:cNvPr id="10" name="Content Placeholder 2"/>
          <p:cNvSpPr>
            <a:spLocks noGrp="1"/>
          </p:cNvSpPr>
          <p:nvPr>
            <p:ph idx="13" hasCustomPrompt="1"/>
          </p:nvPr>
        </p:nvSpPr>
        <p:spPr>
          <a:xfrm>
            <a:off x="831273" y="2332183"/>
            <a:ext cx="3671455" cy="3502120"/>
          </a:xfrm>
          <a:prstGeom prst="rect">
            <a:avLst/>
          </a:prstGeom>
        </p:spPr>
        <p:txBody>
          <a:bodyPr lIns="0" rIns="0"/>
          <a:lstStyle>
            <a:lvl2pPr marL="415595" indent="-415595">
              <a:defRPr sz="2200">
                <a:latin typeface="Arial"/>
                <a:cs typeface="Arial"/>
              </a:defRPr>
            </a:lvl2pPr>
            <a:lvl3pPr marL="834076" indent="-310254">
              <a:defRPr sz="1800">
                <a:latin typeface="Arial"/>
                <a:cs typeface="Arial"/>
              </a:defRPr>
            </a:lvl3pPr>
            <a:lvl4pPr marL="1092380" indent="-261190">
              <a:buFont typeface="Lucida Grande"/>
              <a:buChar char="‒"/>
              <a:defRPr sz="1600">
                <a:latin typeface="Arial"/>
                <a:cs typeface="Arial"/>
              </a:defRPr>
            </a:lvl4pPr>
            <a:lvl5pPr marL="1355013" indent="-207797">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4" hasCustomPrompt="1"/>
          </p:nvPr>
        </p:nvSpPr>
        <p:spPr>
          <a:xfrm>
            <a:off x="4702848" y="2332183"/>
            <a:ext cx="3609880" cy="3502119"/>
          </a:xfrm>
          <a:prstGeom prst="rect">
            <a:avLst/>
          </a:prstGeom>
        </p:spPr>
        <p:txBody>
          <a:bodyPr lIns="0" rIns="0"/>
          <a:lstStyle>
            <a:lvl2pPr marL="415595" indent="-415595">
              <a:defRPr sz="2200">
                <a:latin typeface="Arial"/>
                <a:cs typeface="Arial"/>
              </a:defRPr>
            </a:lvl2pPr>
            <a:lvl3pPr marL="731620" indent="-316026">
              <a:defRPr sz="1800">
                <a:latin typeface="Arial"/>
                <a:cs typeface="Arial"/>
              </a:defRPr>
            </a:lvl3pPr>
            <a:lvl4pPr marL="1038987" indent="-307367">
              <a:buFont typeface="Lucida Grande"/>
              <a:buChar char="‒"/>
              <a:defRPr sz="1600">
                <a:latin typeface="Arial"/>
                <a:cs typeface="Arial"/>
              </a:defRPr>
            </a:lvl4pPr>
            <a:lvl5pPr marL="1246784" indent="-207797" defTabSz="334785">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5" name="Title 1"/>
          <p:cNvSpPr>
            <a:spLocks noGrp="1"/>
          </p:cNvSpPr>
          <p:nvPr>
            <p:ph type="title"/>
          </p:nvPr>
        </p:nvSpPr>
        <p:spPr>
          <a:xfrm>
            <a:off x="831273" y="1023698"/>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7"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
        <p:nvSpPr>
          <p:cNvPr id="18" name="Footer Placeholder 4"/>
          <p:cNvSpPr>
            <a:spLocks noGrp="1"/>
          </p:cNvSpPr>
          <p:nvPr>
            <p:ph type="ftr" sz="quarter" idx="15"/>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P5@BNL Mike Harrison</a:t>
            </a:r>
            <a:endParaRPr lang="en-US"/>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9"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
        <p:nvSpPr>
          <p:cNvPr id="10"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P5@BNL Mike Harrison</a:t>
            </a:r>
            <a:endParaRPr lang="en-US"/>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1273" y="1031394"/>
            <a:ext cx="2634241" cy="654242"/>
          </a:xfrm>
          <a:prstGeom prst="rect">
            <a:avLst/>
          </a:prstGeom>
        </p:spPr>
        <p:txBody>
          <a:bodyPr lIns="0" tIns="0" rIns="0" bIns="0" anchor="b"/>
          <a:lstStyle>
            <a:lvl1pPr algn="l">
              <a:defRPr sz="15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575051" y="1031394"/>
            <a:ext cx="4737677" cy="4733636"/>
          </a:xfrm>
          <a:prstGeom prst="rect">
            <a:avLst/>
          </a:prstGeom>
        </p:spPr>
        <p:txBody>
          <a:bodyPr/>
          <a:lstStyle>
            <a:lvl1pPr>
              <a:defRPr sz="2700" baseline="0"/>
            </a:lvl1pPr>
            <a:lvl2pPr>
              <a:defRPr sz="22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1272" y="1831879"/>
            <a:ext cx="2634242" cy="3933151"/>
          </a:xfrm>
          <a:prstGeom prst="rect">
            <a:avLst/>
          </a:prstGeom>
        </p:spPr>
        <p:txBody>
          <a:bodyPr>
            <a:normAutofit/>
          </a:bodyPr>
          <a:lstStyle>
            <a:lvl1pPr marL="0" indent="0">
              <a:buNone/>
              <a:defRPr sz="1300" b="1"/>
            </a:lvl1pPr>
            <a:lvl2pPr marL="457154" indent="0">
              <a:buNone/>
              <a:defRPr sz="1200"/>
            </a:lvl2pPr>
            <a:lvl3pPr marL="914309" indent="0">
              <a:buNone/>
              <a:defRPr sz="1000"/>
            </a:lvl3pPr>
            <a:lvl4pPr marL="1371463" indent="0">
              <a:buNone/>
              <a:defRPr sz="900"/>
            </a:lvl4pPr>
            <a:lvl5pPr marL="1828617" indent="0">
              <a:buNone/>
              <a:defRPr sz="900"/>
            </a:lvl5pPr>
            <a:lvl6pPr marL="2285771" indent="0">
              <a:buNone/>
              <a:defRPr sz="900"/>
            </a:lvl6pPr>
            <a:lvl7pPr marL="2742926" indent="0">
              <a:buNone/>
              <a:defRPr sz="900"/>
            </a:lvl7pPr>
            <a:lvl8pPr marL="3200080" indent="0">
              <a:buNone/>
              <a:defRPr sz="900"/>
            </a:lvl8pPr>
            <a:lvl9pPr marL="3657234"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2" name="Date Placeholder 3"/>
          <p:cNvSpPr>
            <a:spLocks noGrp="1"/>
          </p:cNvSpPr>
          <p:nvPr>
            <p:ph type="dt" sz="half" idx="10"/>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
        <p:nvSpPr>
          <p:cNvPr id="13"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P5@BNL Mike Harrison</a:t>
            </a:r>
            <a:endParaRPr lang="en-US"/>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72061"/>
            <a:ext cx="5486400" cy="566738"/>
          </a:xfrm>
          <a:prstGeom prst="rect">
            <a:avLst/>
          </a:prstGeom>
        </p:spPr>
        <p:txBody>
          <a:bodyPr lIns="0" tIns="0" rIns="0" bIns="0" anchor="b"/>
          <a:lstStyle>
            <a:lvl1pPr algn="l">
              <a:defRPr sz="22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915940"/>
            <a:ext cx="5486400" cy="3540606"/>
          </a:xfrm>
          <a:prstGeom prst="rect">
            <a:avLst/>
          </a:prstGeom>
        </p:spPr>
        <p:txBody>
          <a:bodyPr/>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238799"/>
            <a:ext cx="5486400" cy="804862"/>
          </a:xfrm>
          <a:prstGeom prst="rect">
            <a:avLst/>
          </a:prstGeom>
        </p:spPr>
        <p:txBody>
          <a:bodyPr lIns="0" tIns="0" rIns="0" bIns="0">
            <a:normAutofit/>
          </a:bodyPr>
          <a:lstStyle>
            <a:lvl1pPr marL="0" indent="0">
              <a:buNone/>
              <a:defRPr sz="1300">
                <a:latin typeface="Arial"/>
                <a:cs typeface="Arial"/>
              </a:defRPr>
            </a:lvl1pPr>
            <a:lvl2pPr marL="457154" indent="0">
              <a:buNone/>
              <a:defRPr sz="1200"/>
            </a:lvl2pPr>
            <a:lvl3pPr marL="914309" indent="0">
              <a:buNone/>
              <a:defRPr sz="1000"/>
            </a:lvl3pPr>
            <a:lvl4pPr marL="1371463" indent="0">
              <a:buNone/>
              <a:defRPr sz="900"/>
            </a:lvl4pPr>
            <a:lvl5pPr marL="1828617" indent="0">
              <a:buNone/>
              <a:defRPr sz="900"/>
            </a:lvl5pPr>
            <a:lvl6pPr marL="2285771" indent="0">
              <a:buNone/>
              <a:defRPr sz="900"/>
            </a:lvl6pPr>
            <a:lvl7pPr marL="2742926" indent="0">
              <a:buNone/>
              <a:defRPr sz="900"/>
            </a:lvl7pPr>
            <a:lvl8pPr marL="3200080" indent="0">
              <a:buNone/>
              <a:defRPr sz="900"/>
            </a:lvl8pPr>
            <a:lvl9pPr marL="3657234"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2" name="Date Placeholder 3"/>
          <p:cNvSpPr>
            <a:spLocks noGrp="1"/>
          </p:cNvSpPr>
          <p:nvPr>
            <p:ph type="dt" sz="half" idx="10"/>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
        <p:nvSpPr>
          <p:cNvPr id="13"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P5@BNL Mike Harrison</a:t>
            </a:r>
            <a:endParaRPr lang="en-US"/>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
        <p:nvSpPr>
          <p:cNvPr id="5"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P5@BNL Mike Harrison</a:t>
            </a:r>
            <a:endParaRPr lang="en-US"/>
          </a:p>
        </p:txBody>
      </p:sp>
      <p:sp>
        <p:nvSpPr>
          <p:cNvPr id="6"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9" name="Text Placeholder 8"/>
          <p:cNvSpPr>
            <a:spLocks noGrp="1"/>
          </p:cNvSpPr>
          <p:nvPr>
            <p:ph type="body" idx="1"/>
          </p:nvPr>
        </p:nvSpPr>
        <p:spPr>
          <a:xfrm>
            <a:off x="831273" y="1039091"/>
            <a:ext cx="7481166" cy="4525818"/>
          </a:xfrm>
          <a:prstGeom prst="rect">
            <a:avLst/>
          </a:prstGeom>
        </p:spPr>
        <p:txBody>
          <a:bodyPr vert="horz" lIns="0" tIns="0" rIns="0" bIns="0" rtlCol="0">
            <a:normAutofit/>
          </a:bodyPr>
          <a:lstStyle/>
          <a:p>
            <a:pPr lvl="0"/>
            <a:r>
              <a:rPr lang="en-US" dirty="0" smtClean="0"/>
              <a:t>Click to edit Master title style</a:t>
            </a:r>
          </a:p>
          <a:p>
            <a:pPr lvl="0"/>
            <a:r>
              <a:rPr lang="en-US" dirty="0" smtClean="0"/>
              <a:t>Second level</a:t>
            </a:r>
          </a:p>
          <a:p>
            <a:pPr lvl="2"/>
            <a:r>
              <a:rPr lang="en-US" dirty="0" smtClean="0"/>
              <a:t>Third level</a:t>
            </a:r>
          </a:p>
        </p:txBody>
      </p:sp>
      <p:pic>
        <p:nvPicPr>
          <p:cNvPr id="10" name="Picture 9"/>
          <p:cNvPicPr>
            <a:picLocks noChangeAspect="1"/>
          </p:cNvPicPr>
          <p:nvPr/>
        </p:nvPicPr>
        <p:blipFill>
          <a:blip r:embed="rId13"/>
          <a:stretch>
            <a:fillRect/>
          </a:stretch>
        </p:blipFill>
        <p:spPr>
          <a:xfrm>
            <a:off x="197490" y="197881"/>
            <a:ext cx="2523120" cy="473825"/>
          </a:xfrm>
          <a:prstGeom prst="rect">
            <a:avLst/>
          </a:prstGeom>
        </p:spPr>
      </p:pic>
      <p:pic>
        <p:nvPicPr>
          <p:cNvPr id="11" name="Picture 10"/>
          <p:cNvPicPr>
            <a:picLocks noChangeAspect="1"/>
          </p:cNvPicPr>
          <p:nvPr/>
        </p:nvPicPr>
        <p:blipFill>
          <a:blip r:embed="rId14"/>
          <a:stretch>
            <a:fillRect/>
          </a:stretch>
        </p:blipFill>
        <p:spPr>
          <a:xfrm>
            <a:off x="831273" y="633145"/>
            <a:ext cx="7481455" cy="34636"/>
          </a:xfrm>
          <a:prstGeom prst="rect">
            <a:avLst/>
          </a:prstGeom>
        </p:spPr>
      </p:pic>
      <p:pic>
        <p:nvPicPr>
          <p:cNvPr id="12" name="Picture 11"/>
          <p:cNvPicPr>
            <a:picLocks noChangeAspect="1"/>
          </p:cNvPicPr>
          <p:nvPr/>
        </p:nvPicPr>
        <p:blipFill>
          <a:blip r:embed="rId15"/>
          <a:stretch>
            <a:fillRect/>
          </a:stretch>
        </p:blipFill>
        <p:spPr>
          <a:xfrm>
            <a:off x="831273" y="6217227"/>
            <a:ext cx="7481455" cy="34636"/>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6" r:id="rId11"/>
  </p:sldLayoutIdLst>
  <p:transition>
    <p:fade/>
  </p:transition>
  <p:timing>
    <p:tnLst>
      <p:par>
        <p:cTn id="1" dur="indefinite" restart="never" nodeType="tmRoot"/>
      </p:par>
    </p:tnLst>
  </p:timing>
  <p:hf hdr="0" dt="0"/>
  <p:txStyles>
    <p:titleStyle>
      <a:lvl1pPr algn="ctr" defTabSz="457154" rtl="0" eaLnBrk="1" latinLnBrk="0" hangingPunct="1">
        <a:spcBef>
          <a:spcPct val="0"/>
        </a:spcBef>
        <a:buNone/>
        <a:defRPr sz="4400" kern="1200">
          <a:solidFill>
            <a:schemeClr val="tx1"/>
          </a:solidFill>
          <a:latin typeface="+mj-lt"/>
          <a:ea typeface="+mj-ea"/>
          <a:cs typeface="+mj-cs"/>
        </a:defRPr>
      </a:lvl1pPr>
    </p:titleStyle>
    <p:bodyStyle>
      <a:lvl1pPr marL="342866" indent="-342866" algn="l" defTabSz="457154" rtl="0" eaLnBrk="1" latinLnBrk="0" hangingPunct="1">
        <a:spcBef>
          <a:spcPct val="20000"/>
        </a:spcBef>
        <a:buFont typeface="Arial"/>
        <a:buNone/>
        <a:defRPr sz="2700" b="1" kern="1200">
          <a:solidFill>
            <a:schemeClr val="tx1"/>
          </a:solidFill>
          <a:latin typeface="Arial"/>
          <a:ea typeface="+mn-ea"/>
          <a:cs typeface="Arial"/>
        </a:defRPr>
      </a:lvl1pPr>
      <a:lvl2pPr marL="742876" indent="-285721" algn="l" defTabSz="457154" rtl="0" eaLnBrk="1" latinLnBrk="0" hangingPunct="1">
        <a:spcBef>
          <a:spcPct val="20000"/>
        </a:spcBef>
        <a:buFont typeface="Arial"/>
        <a:buChar char="•"/>
        <a:defRPr sz="3600" kern="1200">
          <a:solidFill>
            <a:schemeClr val="tx1"/>
          </a:solidFill>
          <a:latin typeface="+mn-lt"/>
          <a:ea typeface="+mn-ea"/>
          <a:cs typeface="+mn-cs"/>
        </a:defRPr>
      </a:lvl2pPr>
      <a:lvl3pPr marL="1142886" indent="-228577" algn="l" defTabSz="457154" rtl="0" eaLnBrk="1" latinLnBrk="0" hangingPunct="1">
        <a:spcBef>
          <a:spcPct val="20000"/>
        </a:spcBef>
        <a:buFont typeface="Lucida Grande"/>
        <a:buChar char="‒"/>
        <a:defRPr sz="1600" kern="1200">
          <a:solidFill>
            <a:schemeClr val="tx1"/>
          </a:solidFill>
          <a:latin typeface="Arial"/>
          <a:ea typeface="+mn-ea"/>
          <a:cs typeface="Arial"/>
        </a:defRPr>
      </a:lvl3pPr>
      <a:lvl4pPr marL="1600040" indent="-228577" algn="l" defTabSz="457154" rtl="0" eaLnBrk="1" latinLnBrk="0" hangingPunct="1">
        <a:spcBef>
          <a:spcPct val="20000"/>
        </a:spcBef>
        <a:buFont typeface="Arial"/>
        <a:buChar char="–"/>
        <a:defRPr sz="2000" kern="1200">
          <a:solidFill>
            <a:schemeClr val="tx1"/>
          </a:solidFill>
          <a:latin typeface="+mn-lt"/>
          <a:ea typeface="+mn-ea"/>
          <a:cs typeface="+mn-cs"/>
        </a:defRPr>
      </a:lvl4pPr>
      <a:lvl5pPr marL="2057194" indent="-228577" algn="l" defTabSz="457154" rtl="0" eaLnBrk="1" latinLnBrk="0" hangingPunct="1">
        <a:spcBef>
          <a:spcPct val="20000"/>
        </a:spcBef>
        <a:buFont typeface="Arial"/>
        <a:buChar char="»"/>
        <a:defRPr sz="2000" kern="1200">
          <a:solidFill>
            <a:schemeClr val="tx1"/>
          </a:solidFill>
          <a:latin typeface="+mn-lt"/>
          <a:ea typeface="+mn-ea"/>
          <a:cs typeface="+mn-cs"/>
        </a:defRPr>
      </a:lvl5pPr>
      <a:lvl6pPr marL="2514349" indent="-228577" algn="l" defTabSz="457154" rtl="0" eaLnBrk="1" latinLnBrk="0" hangingPunct="1">
        <a:spcBef>
          <a:spcPct val="20000"/>
        </a:spcBef>
        <a:buFont typeface="Arial"/>
        <a:buChar char="•"/>
        <a:defRPr sz="2000" kern="1200">
          <a:solidFill>
            <a:schemeClr val="tx1"/>
          </a:solidFill>
          <a:latin typeface="+mn-lt"/>
          <a:ea typeface="+mn-ea"/>
          <a:cs typeface="+mn-cs"/>
        </a:defRPr>
      </a:lvl6pPr>
      <a:lvl7pPr marL="2971503" indent="-228577" algn="l" defTabSz="457154" rtl="0" eaLnBrk="1" latinLnBrk="0" hangingPunct="1">
        <a:spcBef>
          <a:spcPct val="20000"/>
        </a:spcBef>
        <a:buFont typeface="Arial"/>
        <a:buChar char="•"/>
        <a:defRPr sz="2000" kern="1200">
          <a:solidFill>
            <a:schemeClr val="tx1"/>
          </a:solidFill>
          <a:latin typeface="+mn-lt"/>
          <a:ea typeface="+mn-ea"/>
          <a:cs typeface="+mn-cs"/>
        </a:defRPr>
      </a:lvl7pPr>
      <a:lvl8pPr marL="3428657" indent="-228577" algn="l" defTabSz="457154" rtl="0" eaLnBrk="1" latinLnBrk="0" hangingPunct="1">
        <a:spcBef>
          <a:spcPct val="20000"/>
        </a:spcBef>
        <a:buFont typeface="Arial"/>
        <a:buChar char="•"/>
        <a:defRPr sz="2000" kern="1200">
          <a:solidFill>
            <a:schemeClr val="tx1"/>
          </a:solidFill>
          <a:latin typeface="+mn-lt"/>
          <a:ea typeface="+mn-ea"/>
          <a:cs typeface="+mn-cs"/>
        </a:defRPr>
      </a:lvl8pPr>
      <a:lvl9pPr marL="3885811" indent="-228577" algn="l" defTabSz="45715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4" rtl="0" eaLnBrk="1" latinLnBrk="0" hangingPunct="1">
        <a:defRPr sz="1800" kern="1200">
          <a:solidFill>
            <a:schemeClr val="tx1"/>
          </a:solidFill>
          <a:latin typeface="+mn-lt"/>
          <a:ea typeface="+mn-ea"/>
          <a:cs typeface="+mn-cs"/>
        </a:defRPr>
      </a:lvl1pPr>
      <a:lvl2pPr marL="457154" algn="l" defTabSz="457154" rtl="0" eaLnBrk="1" latinLnBrk="0" hangingPunct="1">
        <a:defRPr sz="1800" kern="1200">
          <a:solidFill>
            <a:schemeClr val="tx1"/>
          </a:solidFill>
          <a:latin typeface="+mn-lt"/>
          <a:ea typeface="+mn-ea"/>
          <a:cs typeface="+mn-cs"/>
        </a:defRPr>
      </a:lvl2pPr>
      <a:lvl3pPr marL="914309" algn="l" defTabSz="457154" rtl="0" eaLnBrk="1" latinLnBrk="0" hangingPunct="1">
        <a:defRPr sz="1800" kern="1200">
          <a:solidFill>
            <a:schemeClr val="tx1"/>
          </a:solidFill>
          <a:latin typeface="+mn-lt"/>
          <a:ea typeface="+mn-ea"/>
          <a:cs typeface="+mn-cs"/>
        </a:defRPr>
      </a:lvl3pPr>
      <a:lvl4pPr marL="1371463" algn="l" defTabSz="457154" rtl="0" eaLnBrk="1" latinLnBrk="0" hangingPunct="1">
        <a:defRPr sz="1800" kern="1200">
          <a:solidFill>
            <a:schemeClr val="tx1"/>
          </a:solidFill>
          <a:latin typeface="+mn-lt"/>
          <a:ea typeface="+mn-ea"/>
          <a:cs typeface="+mn-cs"/>
        </a:defRPr>
      </a:lvl4pPr>
      <a:lvl5pPr marL="1828617" algn="l" defTabSz="457154" rtl="0" eaLnBrk="1" latinLnBrk="0" hangingPunct="1">
        <a:defRPr sz="1800" kern="1200">
          <a:solidFill>
            <a:schemeClr val="tx1"/>
          </a:solidFill>
          <a:latin typeface="+mn-lt"/>
          <a:ea typeface="+mn-ea"/>
          <a:cs typeface="+mn-cs"/>
        </a:defRPr>
      </a:lvl5pPr>
      <a:lvl6pPr marL="2285771" algn="l" defTabSz="457154" rtl="0" eaLnBrk="1" latinLnBrk="0" hangingPunct="1">
        <a:defRPr sz="1800" kern="1200">
          <a:solidFill>
            <a:schemeClr val="tx1"/>
          </a:solidFill>
          <a:latin typeface="+mn-lt"/>
          <a:ea typeface="+mn-ea"/>
          <a:cs typeface="+mn-cs"/>
        </a:defRPr>
      </a:lvl6pPr>
      <a:lvl7pPr marL="2742926" algn="l" defTabSz="457154" rtl="0" eaLnBrk="1" latinLnBrk="0" hangingPunct="1">
        <a:defRPr sz="1800" kern="1200">
          <a:solidFill>
            <a:schemeClr val="tx1"/>
          </a:solidFill>
          <a:latin typeface="+mn-lt"/>
          <a:ea typeface="+mn-ea"/>
          <a:cs typeface="+mn-cs"/>
        </a:defRPr>
      </a:lvl7pPr>
      <a:lvl8pPr marL="3200080" algn="l" defTabSz="457154" rtl="0" eaLnBrk="1" latinLnBrk="0" hangingPunct="1">
        <a:defRPr sz="1800" kern="1200">
          <a:solidFill>
            <a:schemeClr val="tx1"/>
          </a:solidFill>
          <a:latin typeface="+mn-lt"/>
          <a:ea typeface="+mn-ea"/>
          <a:cs typeface="+mn-cs"/>
        </a:defRPr>
      </a:lvl8pPr>
      <a:lvl9pPr marL="3657234" algn="l" defTabSz="4571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1.xml"/><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13.emf"/><Relationship Id="rId4" Type="http://schemas.openxmlformats.org/officeDocument/2006/relationships/image" Target="../media/image12.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33244" y="81164"/>
            <a:ext cx="552154" cy="523220"/>
          </a:xfrm>
          <a:prstGeom prst="rect">
            <a:avLst/>
          </a:prstGeom>
          <a:noFill/>
        </p:spPr>
        <p:txBody>
          <a:bodyPr wrap="none" rtlCol="0">
            <a:spAutoFit/>
          </a:bodyPr>
          <a:lstStyle/>
          <a:p>
            <a:r>
              <a:rPr lang="en-GB" sz="2800" dirty="0" smtClean="0"/>
              <a:t>P5</a:t>
            </a:r>
            <a:endParaRPr lang="en-GB" sz="2800" dirty="0"/>
          </a:p>
        </p:txBody>
      </p:sp>
      <p:sp>
        <p:nvSpPr>
          <p:cNvPr id="5" name="TextBox 4"/>
          <p:cNvSpPr txBox="1"/>
          <p:nvPr/>
        </p:nvSpPr>
        <p:spPr>
          <a:xfrm>
            <a:off x="2331577" y="1498095"/>
            <a:ext cx="4663155" cy="1384995"/>
          </a:xfrm>
          <a:prstGeom prst="rect">
            <a:avLst/>
          </a:prstGeom>
          <a:noFill/>
        </p:spPr>
        <p:txBody>
          <a:bodyPr wrap="square" rtlCol="0">
            <a:spAutoFit/>
          </a:bodyPr>
          <a:lstStyle/>
          <a:p>
            <a:pPr algn="ctr"/>
            <a:r>
              <a:rPr lang="en-US" sz="2400" dirty="0" smtClean="0"/>
              <a:t>Potential US Accelerator Collaboration with the ILC-in-Japan</a:t>
            </a:r>
          </a:p>
          <a:p>
            <a:pPr algn="ctr"/>
            <a:endParaRPr lang="en-US" dirty="0" smtClean="0"/>
          </a:p>
          <a:p>
            <a:pPr algn="ctr"/>
            <a:r>
              <a:rPr lang="en-US" dirty="0" smtClean="0"/>
              <a:t>Mike Harrison</a:t>
            </a:r>
            <a:endParaRPr lang="en-US" dirty="0"/>
          </a:p>
        </p:txBody>
      </p:sp>
      <p:sp>
        <p:nvSpPr>
          <p:cNvPr id="4" name="Footer Placeholder 3"/>
          <p:cNvSpPr>
            <a:spLocks noGrp="1"/>
          </p:cNvSpPr>
          <p:nvPr>
            <p:ph type="ftr" sz="quarter" idx="3"/>
          </p:nvPr>
        </p:nvSpPr>
        <p:spPr/>
        <p:txBody>
          <a:bodyPr/>
          <a:lstStyle/>
          <a:p>
            <a:r>
              <a:rPr lang="en-US" smtClean="0"/>
              <a:t>P5@BNL Mike Harrison</a:t>
            </a:r>
            <a:endParaRPr lang="en-US"/>
          </a:p>
        </p:txBody>
      </p:sp>
    </p:spTree>
    <p:extLst>
      <p:ext uri="{BB962C8B-B14F-4D97-AF65-F5344CB8AC3E}">
        <p14:creationId xmlns:p14="http://schemas.microsoft.com/office/powerpoint/2010/main" val="3323450322"/>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91827" y="82634"/>
            <a:ext cx="4905009" cy="461665"/>
          </a:xfrm>
          <a:prstGeom prst="rect">
            <a:avLst/>
          </a:prstGeom>
          <a:noFill/>
        </p:spPr>
        <p:txBody>
          <a:bodyPr wrap="none" rtlCol="0">
            <a:spAutoFit/>
          </a:bodyPr>
          <a:lstStyle/>
          <a:p>
            <a:r>
              <a:rPr lang="en-US" sz="2400" dirty="0" smtClean="0"/>
              <a:t>Potential US Machine Involvement (1)</a:t>
            </a:r>
            <a:endParaRPr lang="en-US" sz="2400" dirty="0"/>
          </a:p>
        </p:txBody>
      </p:sp>
      <p:sp>
        <p:nvSpPr>
          <p:cNvPr id="6" name="TextBox 5"/>
          <p:cNvSpPr txBox="1"/>
          <p:nvPr/>
        </p:nvSpPr>
        <p:spPr>
          <a:xfrm>
            <a:off x="964112" y="1233003"/>
            <a:ext cx="7406976" cy="4278094"/>
          </a:xfrm>
          <a:prstGeom prst="rect">
            <a:avLst/>
          </a:prstGeom>
          <a:noFill/>
        </p:spPr>
        <p:txBody>
          <a:bodyPr wrap="square" rtlCol="0">
            <a:spAutoFit/>
          </a:bodyPr>
          <a:lstStyle/>
          <a:p>
            <a:r>
              <a:rPr lang="en-US" sz="1600" dirty="0" smtClean="0"/>
              <a:t>There is of course, no absolute criterion for inclusion in an in-kind contribution.  The US industry/laboratory complex covers many technologies and skills necessary to complete a high-energy linear collider wherever it is located.  There are however certain attributes that should be considered when assessing any particular contributions: unique (or world class) capabilities, strategic value to the domestic program, value to the project, and US industrial involvement.</a:t>
            </a:r>
          </a:p>
          <a:p>
            <a:endParaRPr lang="en-US" sz="1600" dirty="0" smtClean="0"/>
          </a:p>
          <a:p>
            <a:r>
              <a:rPr lang="en-US" sz="1600" dirty="0" smtClean="0"/>
              <a:t>Any US contribution will perforce involve a significant number of SRF cryomodules since the scope of the ILC will require the full capacity of the global community to meet the necessary production rate.   The US cryomodule fabrication and test capacity resides at Fermilab and JLAB.</a:t>
            </a:r>
          </a:p>
          <a:p>
            <a:endParaRPr lang="en-US" sz="1600" dirty="0" smtClean="0"/>
          </a:p>
          <a:p>
            <a:r>
              <a:rPr lang="en-US" sz="1600" dirty="0" smtClean="0"/>
              <a:t>Expertise in RF systems has been a feature of the SLAC program for many years and SLAC has been the global ILC lead in the development of the HLRF power systems including the waveguide distribution system, a next generation state-of-the art solid-state modulator, and industrial klystron procurement. </a:t>
            </a:r>
          </a:p>
          <a:p>
            <a:endParaRPr lang="en-US" sz="1600" dirty="0" smtClean="0"/>
          </a:p>
        </p:txBody>
      </p:sp>
      <p:sp>
        <p:nvSpPr>
          <p:cNvPr id="3" name="Slide Number Placeholder 2"/>
          <p:cNvSpPr>
            <a:spLocks noGrp="1"/>
          </p:cNvSpPr>
          <p:nvPr>
            <p:ph type="sldNum" sz="quarter" idx="4"/>
          </p:nvPr>
        </p:nvSpPr>
        <p:spPr/>
        <p:txBody>
          <a:bodyPr/>
          <a:lstStyle/>
          <a:p>
            <a:fld id="{AAB6FA28-7AEC-3F43-9C2D-3DB969CFEC6A}" type="slidenum">
              <a:rPr lang="en-US" smtClean="0"/>
              <a:pPr/>
              <a:t>10</a:t>
            </a:fld>
            <a:endParaRPr lang="en-US"/>
          </a:p>
        </p:txBody>
      </p:sp>
      <p:sp>
        <p:nvSpPr>
          <p:cNvPr id="4" name="Footer Placeholder 3"/>
          <p:cNvSpPr>
            <a:spLocks noGrp="1"/>
          </p:cNvSpPr>
          <p:nvPr>
            <p:ph type="ftr" sz="quarter" idx="3"/>
          </p:nvPr>
        </p:nvSpPr>
        <p:spPr/>
        <p:txBody>
          <a:bodyPr/>
          <a:lstStyle/>
          <a:p>
            <a:r>
              <a:rPr lang="en-US" smtClean="0"/>
              <a:t>P5@BNL Mike Harrison</a:t>
            </a:r>
            <a:endParaRPr lang="en-US"/>
          </a:p>
        </p:txBody>
      </p:sp>
    </p:spTree>
    <p:extLst>
      <p:ext uri="{BB962C8B-B14F-4D97-AF65-F5344CB8AC3E}">
        <p14:creationId xmlns:p14="http://schemas.microsoft.com/office/powerpoint/2010/main" val="424079541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91827" y="82634"/>
            <a:ext cx="4905009" cy="461665"/>
          </a:xfrm>
          <a:prstGeom prst="rect">
            <a:avLst/>
          </a:prstGeom>
          <a:noFill/>
        </p:spPr>
        <p:txBody>
          <a:bodyPr wrap="none" rtlCol="0">
            <a:spAutoFit/>
          </a:bodyPr>
          <a:lstStyle/>
          <a:p>
            <a:r>
              <a:rPr lang="en-US" sz="2400" dirty="0" smtClean="0"/>
              <a:t>Potential US Machine Involvement (2)</a:t>
            </a:r>
            <a:endParaRPr lang="en-US" sz="2400" dirty="0"/>
          </a:p>
        </p:txBody>
      </p:sp>
      <p:sp>
        <p:nvSpPr>
          <p:cNvPr id="6" name="TextBox 5"/>
          <p:cNvSpPr txBox="1"/>
          <p:nvPr/>
        </p:nvSpPr>
        <p:spPr>
          <a:xfrm>
            <a:off x="964112" y="917799"/>
            <a:ext cx="7406976" cy="3539430"/>
          </a:xfrm>
          <a:prstGeom prst="rect">
            <a:avLst/>
          </a:prstGeom>
          <a:noFill/>
        </p:spPr>
        <p:txBody>
          <a:bodyPr wrap="square" rtlCol="0">
            <a:spAutoFit/>
          </a:bodyPr>
          <a:lstStyle/>
          <a:p>
            <a:r>
              <a:rPr lang="en-US" sz="1600" dirty="0" smtClean="0"/>
              <a:t>The R&amp;D associated with the positron system has been performed by Argonne (undulators, beam dynamics) and Lawrence Livermore (target dynamics, positron capture pulsed systems).  Both laboratory contributions are derived from specialized in-house expertise. </a:t>
            </a:r>
          </a:p>
          <a:p>
            <a:endParaRPr lang="en-US" sz="1600" dirty="0" smtClean="0"/>
          </a:p>
          <a:p>
            <a:r>
              <a:rPr lang="en-US" sz="1600" dirty="0" smtClean="0"/>
              <a:t>The ultra-compact magnet systems used in the ILC baseline final-focus elements adjacent to the interaction point, are based on direct wind technology which is only presently available at Brookhaven National Laboratory in the US.</a:t>
            </a:r>
          </a:p>
          <a:p>
            <a:endParaRPr lang="en-US" sz="1600" dirty="0" smtClean="0"/>
          </a:p>
          <a:p>
            <a:r>
              <a:rPr lang="en-US" sz="1600" dirty="0" smtClean="0"/>
              <a:t>A project of the scale and complexity of the ILC would be a major challenge for any single country.   The US will need to play a role in the accelerator design as well as the final engineering design phase and hence part of the US contribution will be intellectual property.  This would cover the positron source, damping rings, beam dynamics, transfer line, beam delivery system, and machine detector interface.  </a:t>
            </a:r>
            <a:endParaRPr lang="en-US" sz="1600" dirty="0"/>
          </a:p>
        </p:txBody>
      </p:sp>
      <p:sp>
        <p:nvSpPr>
          <p:cNvPr id="3" name="Slide Number Placeholder 2"/>
          <p:cNvSpPr>
            <a:spLocks noGrp="1"/>
          </p:cNvSpPr>
          <p:nvPr>
            <p:ph type="sldNum" sz="quarter" idx="4"/>
          </p:nvPr>
        </p:nvSpPr>
        <p:spPr/>
        <p:txBody>
          <a:bodyPr/>
          <a:lstStyle/>
          <a:p>
            <a:fld id="{AAB6FA28-7AEC-3F43-9C2D-3DB969CFEC6A}" type="slidenum">
              <a:rPr lang="en-US" smtClean="0"/>
              <a:pPr/>
              <a:t>11</a:t>
            </a:fld>
            <a:endParaRPr lang="en-US"/>
          </a:p>
        </p:txBody>
      </p:sp>
      <p:sp>
        <p:nvSpPr>
          <p:cNvPr id="4" name="Footer Placeholder 3"/>
          <p:cNvSpPr>
            <a:spLocks noGrp="1"/>
          </p:cNvSpPr>
          <p:nvPr>
            <p:ph type="ftr" sz="quarter" idx="3"/>
          </p:nvPr>
        </p:nvSpPr>
        <p:spPr/>
        <p:txBody>
          <a:bodyPr/>
          <a:lstStyle/>
          <a:p>
            <a:r>
              <a:rPr lang="en-US" smtClean="0"/>
              <a:t>P5@BNL Mike Harrison</a:t>
            </a:r>
            <a:endParaRPr lang="en-US"/>
          </a:p>
        </p:txBody>
      </p:sp>
    </p:spTree>
    <p:extLst>
      <p:ext uri="{BB962C8B-B14F-4D97-AF65-F5344CB8AC3E}">
        <p14:creationId xmlns:p14="http://schemas.microsoft.com/office/powerpoint/2010/main" val="424079541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91827" y="82634"/>
            <a:ext cx="1260381" cy="461665"/>
          </a:xfrm>
          <a:prstGeom prst="rect">
            <a:avLst/>
          </a:prstGeom>
          <a:noFill/>
        </p:spPr>
        <p:txBody>
          <a:bodyPr wrap="none" rtlCol="0">
            <a:spAutoFit/>
          </a:bodyPr>
          <a:lstStyle/>
          <a:p>
            <a:r>
              <a:rPr lang="en-US" sz="2400" dirty="0" smtClean="0"/>
              <a:t>Timeline</a:t>
            </a:r>
            <a:endParaRPr lang="en-US" sz="2400" dirty="0"/>
          </a:p>
        </p:txBody>
      </p:sp>
      <p:sp>
        <p:nvSpPr>
          <p:cNvPr id="6" name="TextBox 5"/>
          <p:cNvSpPr txBox="1"/>
          <p:nvPr/>
        </p:nvSpPr>
        <p:spPr>
          <a:xfrm>
            <a:off x="2857142" y="679977"/>
            <a:ext cx="3884181" cy="338554"/>
          </a:xfrm>
          <a:prstGeom prst="rect">
            <a:avLst/>
          </a:prstGeom>
          <a:noFill/>
        </p:spPr>
        <p:txBody>
          <a:bodyPr wrap="square" rtlCol="0">
            <a:spAutoFit/>
          </a:bodyPr>
          <a:lstStyle/>
          <a:p>
            <a:r>
              <a:rPr lang="en-US" sz="1600" dirty="0" err="1" smtClean="0"/>
              <a:t>Atsuto</a:t>
            </a:r>
            <a:r>
              <a:rPr lang="en-US" sz="1600" dirty="0" smtClean="0"/>
              <a:t> Suzuki @ the P5 meeting in Chicago</a:t>
            </a:r>
            <a:endParaRPr lang="en-US" sz="1600" dirty="0"/>
          </a:p>
        </p:txBody>
      </p:sp>
      <p:pic>
        <p:nvPicPr>
          <p:cNvPr id="5" name="Picture 4" descr="Screen Shot 2013-11-19 at 1.54.31 PM.png"/>
          <p:cNvPicPr>
            <a:picLocks noChangeAspect="1"/>
          </p:cNvPicPr>
          <p:nvPr/>
        </p:nvPicPr>
        <p:blipFill>
          <a:blip r:embed="rId3"/>
          <a:stretch>
            <a:fillRect/>
          </a:stretch>
        </p:blipFill>
        <p:spPr>
          <a:xfrm>
            <a:off x="206498" y="1018531"/>
            <a:ext cx="8009739" cy="1340837"/>
          </a:xfrm>
          <a:prstGeom prst="rect">
            <a:avLst/>
          </a:prstGeom>
        </p:spPr>
      </p:pic>
      <p:pic>
        <p:nvPicPr>
          <p:cNvPr id="7" name="Picture 6" descr="Screen Shot 2013-11-19 at 1.58.31 PM.png"/>
          <p:cNvPicPr>
            <a:picLocks noChangeAspect="1"/>
          </p:cNvPicPr>
          <p:nvPr/>
        </p:nvPicPr>
        <p:blipFill>
          <a:blip r:embed="rId4"/>
          <a:stretch>
            <a:fillRect/>
          </a:stretch>
        </p:blipFill>
        <p:spPr>
          <a:xfrm>
            <a:off x="1654913" y="2921812"/>
            <a:ext cx="5383281" cy="3623529"/>
          </a:xfrm>
          <a:prstGeom prst="rect">
            <a:avLst/>
          </a:prstGeom>
        </p:spPr>
      </p:pic>
      <p:sp>
        <p:nvSpPr>
          <p:cNvPr id="8" name="TextBox 7"/>
          <p:cNvSpPr txBox="1"/>
          <p:nvPr/>
        </p:nvSpPr>
        <p:spPr>
          <a:xfrm>
            <a:off x="3148020" y="2477862"/>
            <a:ext cx="2808376" cy="369332"/>
          </a:xfrm>
          <a:prstGeom prst="rect">
            <a:avLst/>
          </a:prstGeom>
          <a:noFill/>
        </p:spPr>
        <p:txBody>
          <a:bodyPr wrap="square" rtlCol="0">
            <a:spAutoFit/>
          </a:bodyPr>
          <a:lstStyle/>
          <a:p>
            <a:r>
              <a:rPr lang="en-US" dirty="0" smtClean="0"/>
              <a:t>LCC working timeline</a:t>
            </a:r>
            <a:endParaRPr lang="en-US" dirty="0"/>
          </a:p>
        </p:txBody>
      </p:sp>
      <p:sp>
        <p:nvSpPr>
          <p:cNvPr id="3" name="Slide Number Placeholder 2"/>
          <p:cNvSpPr>
            <a:spLocks noGrp="1"/>
          </p:cNvSpPr>
          <p:nvPr>
            <p:ph type="sldNum" sz="quarter" idx="4"/>
          </p:nvPr>
        </p:nvSpPr>
        <p:spPr/>
        <p:txBody>
          <a:bodyPr/>
          <a:lstStyle/>
          <a:p>
            <a:fld id="{AAB6FA28-7AEC-3F43-9C2D-3DB969CFEC6A}" type="slidenum">
              <a:rPr lang="en-US" smtClean="0"/>
              <a:pPr/>
              <a:t>12</a:t>
            </a:fld>
            <a:endParaRPr lang="en-US"/>
          </a:p>
        </p:txBody>
      </p:sp>
      <p:sp>
        <p:nvSpPr>
          <p:cNvPr id="4" name="Footer Placeholder 3"/>
          <p:cNvSpPr>
            <a:spLocks noGrp="1"/>
          </p:cNvSpPr>
          <p:nvPr>
            <p:ph type="ftr" sz="quarter" idx="3"/>
          </p:nvPr>
        </p:nvSpPr>
        <p:spPr/>
        <p:txBody>
          <a:bodyPr/>
          <a:lstStyle/>
          <a:p>
            <a:r>
              <a:rPr lang="en-US" smtClean="0"/>
              <a:t>P5@BNL Mike Harrison</a:t>
            </a:r>
            <a:endParaRPr lang="en-US"/>
          </a:p>
        </p:txBody>
      </p:sp>
    </p:spTree>
    <p:extLst>
      <p:ext uri="{BB962C8B-B14F-4D97-AF65-F5344CB8AC3E}">
        <p14:creationId xmlns:p14="http://schemas.microsoft.com/office/powerpoint/2010/main" val="424079541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91827" y="82634"/>
            <a:ext cx="2628394" cy="461665"/>
          </a:xfrm>
          <a:prstGeom prst="rect">
            <a:avLst/>
          </a:prstGeom>
          <a:noFill/>
        </p:spPr>
        <p:txBody>
          <a:bodyPr wrap="none" rtlCol="0">
            <a:spAutoFit/>
          </a:bodyPr>
          <a:lstStyle/>
          <a:p>
            <a:r>
              <a:rPr lang="en-US" sz="2400" dirty="0" smtClean="0"/>
              <a:t>Pre-project support</a:t>
            </a:r>
            <a:endParaRPr lang="en-US" sz="2400" dirty="0"/>
          </a:p>
        </p:txBody>
      </p:sp>
      <p:sp>
        <p:nvSpPr>
          <p:cNvPr id="6" name="TextBox 5"/>
          <p:cNvSpPr txBox="1"/>
          <p:nvPr/>
        </p:nvSpPr>
        <p:spPr>
          <a:xfrm>
            <a:off x="964112" y="917799"/>
            <a:ext cx="7406976" cy="3785652"/>
          </a:xfrm>
          <a:prstGeom prst="rect">
            <a:avLst/>
          </a:prstGeom>
          <a:noFill/>
        </p:spPr>
        <p:txBody>
          <a:bodyPr wrap="square" rtlCol="0">
            <a:spAutoFit/>
          </a:bodyPr>
          <a:lstStyle/>
          <a:p>
            <a:r>
              <a:rPr lang="en-US" sz="1600" dirty="0" smtClean="0"/>
              <a:t>After the GDE phase the US has adopted a wait-and-see approach.  “The GDE program was very successful but no signs of a LC project”.</a:t>
            </a:r>
          </a:p>
          <a:p>
            <a:endParaRPr lang="en-US" sz="1600" dirty="0" smtClean="0"/>
          </a:p>
          <a:p>
            <a:r>
              <a:rPr lang="en-US" sz="1600" dirty="0" smtClean="0"/>
              <a:t>Since FY13 there has been no OHEP funding for the ILC beyond the LCC common fund (LCC Directorate support with Asia &amp; Europe) and 2 FTE’s &amp; travel.</a:t>
            </a:r>
          </a:p>
          <a:p>
            <a:endParaRPr lang="en-US" sz="1600" dirty="0" smtClean="0"/>
          </a:p>
          <a:p>
            <a:r>
              <a:rPr lang="en-US" sz="1600" dirty="0" smtClean="0"/>
              <a:t>With movement in Japan we now need a support level to re-establish the US presence and prepare for possible subsequent events.  We estimate this initially at $5M/yr ramping up to $10M in </a:t>
            </a:r>
            <a:r>
              <a:rPr lang="en-US" sz="1600" dirty="0" smtClean="0"/>
              <a:t>FY17 for the accelerators:</a:t>
            </a:r>
            <a:endParaRPr lang="en-US" sz="1600" dirty="0" smtClean="0"/>
          </a:p>
          <a:p>
            <a:endParaRPr lang="en-US" sz="1600" dirty="0" smtClean="0"/>
          </a:p>
          <a:p>
            <a:pPr marL="285750" indent="-285750">
              <a:buFont typeface="Wingdings" panose="05000000000000000000" pitchFamily="2" charset="2"/>
              <a:buChar char="v"/>
            </a:pPr>
            <a:r>
              <a:rPr lang="en-US" sz="1600" dirty="0" smtClean="0"/>
              <a:t>Re-establish positron target R&amp;D</a:t>
            </a:r>
          </a:p>
          <a:p>
            <a:pPr marL="285750" indent="-285750">
              <a:buFont typeface="Wingdings" panose="05000000000000000000" pitchFamily="2" charset="2"/>
              <a:buChar char="v"/>
            </a:pPr>
            <a:r>
              <a:rPr lang="en-US" sz="1600" dirty="0" smtClean="0"/>
              <a:t>Small SRF R&amp;D program (cavities &amp; value engineering)</a:t>
            </a:r>
          </a:p>
          <a:p>
            <a:pPr marL="285750" indent="-285750">
              <a:buFont typeface="Wingdings" panose="05000000000000000000" pitchFamily="2" charset="2"/>
              <a:buChar char="v"/>
            </a:pPr>
            <a:r>
              <a:rPr lang="en-US" sz="1600" dirty="0" smtClean="0"/>
              <a:t>15 FTE’s (positrons, damping rings, RTML, main linac, beam delivery, LCC &amp; system leaders) for system and site specific design.</a:t>
            </a:r>
          </a:p>
          <a:p>
            <a:endParaRPr lang="en-US" sz="1600" dirty="0"/>
          </a:p>
        </p:txBody>
      </p:sp>
      <p:sp>
        <p:nvSpPr>
          <p:cNvPr id="3" name="Slide Number Placeholder 2"/>
          <p:cNvSpPr>
            <a:spLocks noGrp="1"/>
          </p:cNvSpPr>
          <p:nvPr>
            <p:ph type="sldNum" sz="quarter" idx="4"/>
          </p:nvPr>
        </p:nvSpPr>
        <p:spPr/>
        <p:txBody>
          <a:bodyPr/>
          <a:lstStyle/>
          <a:p>
            <a:fld id="{AAB6FA28-7AEC-3F43-9C2D-3DB969CFEC6A}" type="slidenum">
              <a:rPr lang="en-US" smtClean="0"/>
              <a:pPr/>
              <a:t>13</a:t>
            </a:fld>
            <a:endParaRPr lang="en-US"/>
          </a:p>
        </p:txBody>
      </p:sp>
      <p:sp>
        <p:nvSpPr>
          <p:cNvPr id="4" name="Footer Placeholder 3"/>
          <p:cNvSpPr>
            <a:spLocks noGrp="1"/>
          </p:cNvSpPr>
          <p:nvPr>
            <p:ph type="ftr" sz="quarter" idx="3"/>
          </p:nvPr>
        </p:nvSpPr>
        <p:spPr/>
        <p:txBody>
          <a:bodyPr/>
          <a:lstStyle/>
          <a:p>
            <a:r>
              <a:rPr lang="en-US" smtClean="0"/>
              <a:t>P5@BNL Mike Harrison</a:t>
            </a:r>
            <a:endParaRPr lang="en-US"/>
          </a:p>
        </p:txBody>
      </p:sp>
    </p:spTree>
    <p:extLst>
      <p:ext uri="{BB962C8B-B14F-4D97-AF65-F5344CB8AC3E}">
        <p14:creationId xmlns:p14="http://schemas.microsoft.com/office/powerpoint/2010/main" val="424079541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3446" y="96752"/>
            <a:ext cx="5173353" cy="487301"/>
          </a:xfrm>
        </p:spPr>
        <p:txBody>
          <a:bodyPr/>
          <a:lstStyle/>
          <a:p>
            <a:r>
              <a:rPr lang="en-GB" sz="2400" dirty="0" smtClean="0"/>
              <a:t>ILC Design – unchanged since the TDR</a:t>
            </a:r>
            <a:endParaRPr lang="en-GB" sz="2400" dirty="0"/>
          </a:p>
        </p:txBody>
      </p:sp>
      <p:sp>
        <p:nvSpPr>
          <p:cNvPr id="15" name="Rectangle 14"/>
          <p:cNvSpPr/>
          <p:nvPr/>
        </p:nvSpPr>
        <p:spPr bwMode="auto">
          <a:xfrm>
            <a:off x="5464576" y="1622608"/>
            <a:ext cx="1160563" cy="39692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19" name="Rectangle 18"/>
          <p:cNvSpPr/>
          <p:nvPr/>
        </p:nvSpPr>
        <p:spPr bwMode="auto">
          <a:xfrm>
            <a:off x="2940588" y="4528918"/>
            <a:ext cx="397815" cy="39692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23" name="Rectangle 22"/>
          <p:cNvSpPr/>
          <p:nvPr/>
        </p:nvSpPr>
        <p:spPr bwMode="auto">
          <a:xfrm>
            <a:off x="3871590" y="2233991"/>
            <a:ext cx="565586" cy="36692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24" name="Rectangle 23"/>
          <p:cNvSpPr/>
          <p:nvPr/>
        </p:nvSpPr>
        <p:spPr bwMode="auto">
          <a:xfrm>
            <a:off x="560905" y="3335823"/>
            <a:ext cx="565586" cy="36692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pic>
        <p:nvPicPr>
          <p:cNvPr id="38" name="Picture 37" descr="ILC layout schematic.pdf"/>
          <p:cNvPicPr>
            <a:picLocks noChangeAspect="1"/>
          </p:cNvPicPr>
          <p:nvPr/>
        </p:nvPicPr>
        <p:blipFill>
          <a:blip r:embed="rId3"/>
          <a:srcRect/>
          <a:stretch>
            <a:fillRect/>
          </a:stretch>
        </p:blipFill>
        <p:spPr bwMode="auto">
          <a:xfrm>
            <a:off x="246347" y="1031675"/>
            <a:ext cx="8669053" cy="4608295"/>
          </a:xfrm>
          <a:prstGeom prst="rect">
            <a:avLst/>
          </a:prstGeom>
          <a:noFill/>
          <a:ln w="9525">
            <a:noFill/>
            <a:miter lim="800000"/>
            <a:headEnd/>
            <a:tailEnd/>
          </a:ln>
        </p:spPr>
      </p:pic>
      <p:sp>
        <p:nvSpPr>
          <p:cNvPr id="11" name="TextBox 10"/>
          <p:cNvSpPr txBox="1"/>
          <p:nvPr/>
        </p:nvSpPr>
        <p:spPr>
          <a:xfrm>
            <a:off x="4437176" y="5103096"/>
            <a:ext cx="1431916" cy="369332"/>
          </a:xfrm>
          <a:prstGeom prst="rect">
            <a:avLst/>
          </a:prstGeom>
          <a:noFill/>
        </p:spPr>
        <p:txBody>
          <a:bodyPr wrap="square" rtlCol="0">
            <a:spAutoFit/>
          </a:bodyPr>
          <a:lstStyle/>
          <a:p>
            <a:r>
              <a:rPr lang="en-US" dirty="0" smtClean="0"/>
              <a:t>500 </a:t>
            </a:r>
            <a:r>
              <a:rPr lang="en-US" dirty="0" err="1" smtClean="0"/>
              <a:t>GeV</a:t>
            </a:r>
            <a:endParaRPr lang="en-US" dirty="0"/>
          </a:p>
        </p:txBody>
      </p:sp>
      <p:sp>
        <p:nvSpPr>
          <p:cNvPr id="4" name="Footer Placeholder 3"/>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P5@BNL Mike Harrison</a:t>
            </a:r>
            <a:endParaRPr lang="ja-JP" altLang="en-US">
              <a:solidFill>
                <a:prstClr val="black">
                  <a:tint val="75000"/>
                </a:prstClr>
              </a:solidFill>
              <a:latin typeface="Calibri"/>
              <a:ea typeface="ＭＳ Ｐゴシック"/>
            </a:endParaRPr>
          </a:p>
        </p:txBody>
      </p:sp>
      <p:sp>
        <p:nvSpPr>
          <p:cNvPr id="6" name="Slide Number Placeholder 5"/>
          <p:cNvSpPr>
            <a:spLocks noGrp="1"/>
          </p:cNvSpPr>
          <p:nvPr>
            <p:ph type="sldNum" sz="quarter" idx="12"/>
          </p:nvPr>
        </p:nvSpPr>
        <p:spPr/>
        <p:txBody>
          <a:bodyPr/>
          <a:lstStyle/>
          <a:p>
            <a:fld id="{8A6C968C-312A-D24C-8435-38F636E189CE}" type="slidenum">
              <a:rPr lang="ja-JP" altLang="en-US" smtClean="0">
                <a:solidFill>
                  <a:prstClr val="black">
                    <a:tint val="75000"/>
                  </a:prstClr>
                </a:solidFill>
                <a:latin typeface="Calibri"/>
                <a:ea typeface="ＭＳ Ｐゴシック"/>
              </a:rPr>
              <a:pPr/>
              <a:t>2</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07005615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188" y="677426"/>
            <a:ext cx="8726039" cy="5022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208" y="802992"/>
            <a:ext cx="5106821" cy="1279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グループ化 26"/>
          <p:cNvGrpSpPr/>
          <p:nvPr/>
        </p:nvGrpSpPr>
        <p:grpSpPr>
          <a:xfrm>
            <a:off x="1257527" y="2699932"/>
            <a:ext cx="6978854" cy="1809549"/>
            <a:chOff x="1323768" y="3239273"/>
            <a:chExt cx="6825586" cy="1777692"/>
          </a:xfrm>
        </p:grpSpPr>
        <p:sp>
          <p:nvSpPr>
            <p:cNvPr id="100" name="テキスト ボックス 99"/>
            <p:cNvSpPr txBox="1"/>
            <p:nvPr/>
          </p:nvSpPr>
          <p:spPr>
            <a:xfrm>
              <a:off x="1739827" y="4572000"/>
              <a:ext cx="1220591" cy="307777"/>
            </a:xfrm>
            <a:prstGeom prst="rect">
              <a:avLst/>
            </a:prstGeom>
            <a:noFill/>
          </p:spPr>
          <p:txBody>
            <a:bodyPr wrap="none" rtlCol="0">
              <a:spAutoFit/>
            </a:bodyPr>
            <a:lstStyle/>
            <a:p>
              <a:pPr defTabSz="914400"/>
              <a:r>
                <a:rPr lang="en-US" altLang="ja-JP" sz="1400" b="1" dirty="0">
                  <a:solidFill>
                    <a:srgbClr val="FFFF00"/>
                  </a:solidFill>
                  <a:latin typeface="Calibri"/>
                  <a:ea typeface="ＭＳ Ｐゴシック"/>
                  <a:sym typeface="Wingdings" pitchFamily="2" charset="2"/>
                </a:rPr>
                <a:t>Access Tunnel</a:t>
              </a:r>
            </a:p>
          </p:txBody>
        </p:sp>
        <p:grpSp>
          <p:nvGrpSpPr>
            <p:cNvPr id="6" name="グループ化 25"/>
            <p:cNvGrpSpPr/>
            <p:nvPr/>
          </p:nvGrpSpPr>
          <p:grpSpPr>
            <a:xfrm>
              <a:off x="1323768" y="3239273"/>
              <a:ext cx="6825586" cy="1777692"/>
              <a:chOff x="1323768" y="3239273"/>
              <a:chExt cx="6825586" cy="1777692"/>
            </a:xfrm>
          </p:grpSpPr>
          <p:cxnSp>
            <p:nvCxnSpPr>
              <p:cNvPr id="25" name="曲線コネクタ 24"/>
              <p:cNvCxnSpPr/>
              <p:nvPr/>
            </p:nvCxnSpPr>
            <p:spPr>
              <a:xfrm rot="2520000" flipV="1">
                <a:off x="5160946" y="3818172"/>
                <a:ext cx="541331" cy="534924"/>
              </a:xfrm>
              <a:prstGeom prst="curvedConnector3">
                <a:avLst>
                  <a:gd name="adj1" fmla="val 50000"/>
                </a:avLst>
              </a:prstGeom>
              <a:ln w="28575">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7" name="曲線コネクタ 36"/>
              <p:cNvCxnSpPr/>
              <p:nvPr/>
            </p:nvCxnSpPr>
            <p:spPr>
              <a:xfrm rot="2700000" flipV="1">
                <a:off x="3918583" y="4015488"/>
                <a:ext cx="685800" cy="457200"/>
              </a:xfrm>
              <a:prstGeom prst="curvedConnector3">
                <a:avLst>
                  <a:gd name="adj1" fmla="val 46021"/>
                </a:avLst>
              </a:prstGeom>
              <a:ln w="38100">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1" name="曲線コネクタ 40"/>
              <p:cNvCxnSpPr/>
              <p:nvPr/>
            </p:nvCxnSpPr>
            <p:spPr>
              <a:xfrm rot="4200000" flipV="1">
                <a:off x="2321227" y="4237703"/>
                <a:ext cx="685800" cy="457200"/>
              </a:xfrm>
              <a:prstGeom prst="curvedConnector3">
                <a:avLst>
                  <a:gd name="adj1" fmla="val 46021"/>
                </a:avLst>
              </a:prstGeom>
              <a:ln w="38100">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44" name="曲線コネクタ 43"/>
              <p:cNvCxnSpPr/>
              <p:nvPr/>
            </p:nvCxnSpPr>
            <p:spPr>
              <a:xfrm rot="6900000" flipV="1">
                <a:off x="1215640" y="4629793"/>
                <a:ext cx="495300" cy="279044"/>
              </a:xfrm>
              <a:prstGeom prst="curvedConnector3">
                <a:avLst>
                  <a:gd name="adj1" fmla="val 33882"/>
                </a:avLst>
              </a:prstGeom>
              <a:ln w="38100">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2" name="曲線コネクタ 51"/>
              <p:cNvCxnSpPr/>
              <p:nvPr/>
            </p:nvCxnSpPr>
            <p:spPr>
              <a:xfrm>
                <a:off x="6950596" y="3380305"/>
                <a:ext cx="550475" cy="228908"/>
              </a:xfrm>
              <a:prstGeom prst="curvedConnector3">
                <a:avLst>
                  <a:gd name="adj1" fmla="val 50000"/>
                </a:avLst>
              </a:prstGeom>
              <a:ln w="19050">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4" name="曲線コネクタ 53"/>
              <p:cNvCxnSpPr/>
              <p:nvPr/>
            </p:nvCxnSpPr>
            <p:spPr>
              <a:xfrm>
                <a:off x="6400121" y="3502348"/>
                <a:ext cx="550475" cy="228908"/>
              </a:xfrm>
              <a:prstGeom prst="curvedConnector3">
                <a:avLst>
                  <a:gd name="adj1" fmla="val 50000"/>
                </a:avLst>
              </a:prstGeom>
              <a:ln w="19050">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5" name="曲線コネクタ 54"/>
              <p:cNvCxnSpPr/>
              <p:nvPr/>
            </p:nvCxnSpPr>
            <p:spPr>
              <a:xfrm>
                <a:off x="7238825" y="3284979"/>
                <a:ext cx="550475" cy="228908"/>
              </a:xfrm>
              <a:prstGeom prst="curvedConnector3">
                <a:avLst>
                  <a:gd name="adj1" fmla="val 50000"/>
                </a:avLst>
              </a:prstGeom>
              <a:ln w="19050">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6" name="曲線コネクタ 55"/>
              <p:cNvCxnSpPr/>
              <p:nvPr/>
            </p:nvCxnSpPr>
            <p:spPr>
              <a:xfrm>
                <a:off x="7833967" y="3303603"/>
                <a:ext cx="315387" cy="160653"/>
              </a:xfrm>
              <a:prstGeom prst="curvedConnector3">
                <a:avLst>
                  <a:gd name="adj1" fmla="val 50000"/>
                </a:avLst>
              </a:prstGeom>
              <a:ln w="19050">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66" name="曲線コネクタ 65"/>
              <p:cNvCxnSpPr/>
              <p:nvPr/>
            </p:nvCxnSpPr>
            <p:spPr>
              <a:xfrm rot="2700000" flipV="1">
                <a:off x="4718399" y="3353573"/>
                <a:ext cx="685800" cy="457200"/>
              </a:xfrm>
              <a:prstGeom prst="curvedConnector3">
                <a:avLst>
                  <a:gd name="adj1" fmla="val 46021"/>
                </a:avLst>
              </a:prstGeom>
              <a:ln w="38100">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03" name="直線コネクタ 102"/>
              <p:cNvCxnSpPr/>
              <p:nvPr/>
            </p:nvCxnSpPr>
            <p:spPr>
              <a:xfrm flipV="1">
                <a:off x="2580821" y="4468504"/>
                <a:ext cx="162379" cy="179696"/>
              </a:xfrm>
              <a:prstGeom prst="line">
                <a:avLst/>
              </a:prstGeom>
              <a:ln w="3175">
                <a:solidFill>
                  <a:srgbClr val="FFFF00"/>
                </a:solidFill>
              </a:ln>
            </p:spPr>
            <p:style>
              <a:lnRef idx="1">
                <a:schemeClr val="accent1"/>
              </a:lnRef>
              <a:fillRef idx="0">
                <a:schemeClr val="accent1"/>
              </a:fillRef>
              <a:effectRef idx="0">
                <a:schemeClr val="accent1"/>
              </a:effectRef>
              <a:fontRef idx="minor">
                <a:schemeClr val="tx1"/>
              </a:fontRef>
            </p:style>
          </p:cxnSp>
          <p:sp>
            <p:nvSpPr>
              <p:cNvPr id="106" name="テキスト ボックス 105"/>
              <p:cNvSpPr txBox="1"/>
              <p:nvPr/>
            </p:nvSpPr>
            <p:spPr>
              <a:xfrm>
                <a:off x="3074316" y="4492823"/>
                <a:ext cx="1010213" cy="307777"/>
              </a:xfrm>
              <a:prstGeom prst="rect">
                <a:avLst/>
              </a:prstGeom>
              <a:noFill/>
            </p:spPr>
            <p:txBody>
              <a:bodyPr wrap="none" rtlCol="0">
                <a:spAutoFit/>
              </a:bodyPr>
              <a:lstStyle/>
              <a:p>
                <a:pPr defTabSz="914400"/>
                <a:r>
                  <a:rPr lang="en-US" altLang="ja-JP" sz="1400" b="1" dirty="0">
                    <a:solidFill>
                      <a:srgbClr val="FFFF00"/>
                    </a:solidFill>
                    <a:latin typeface="Calibri"/>
                    <a:ea typeface="ＭＳ Ｐゴシック"/>
                    <a:sym typeface="Wingdings" pitchFamily="2" charset="2"/>
                  </a:rPr>
                  <a:t>Access Hall</a:t>
                </a:r>
                <a:endParaRPr lang="ja-JP" altLang="en-US" sz="1400" b="1" dirty="0">
                  <a:solidFill>
                    <a:srgbClr val="FFFF00"/>
                  </a:solidFill>
                  <a:latin typeface="Calibri"/>
                  <a:ea typeface="ＭＳ Ｐゴシック"/>
                </a:endParaRPr>
              </a:p>
            </p:txBody>
          </p:sp>
          <p:cxnSp>
            <p:nvCxnSpPr>
              <p:cNvPr id="107" name="直線コネクタ 106"/>
              <p:cNvCxnSpPr/>
              <p:nvPr/>
            </p:nvCxnSpPr>
            <p:spPr>
              <a:xfrm flipV="1">
                <a:off x="3118983" y="4732360"/>
                <a:ext cx="162379" cy="179696"/>
              </a:xfrm>
              <a:prstGeom prst="line">
                <a:avLst/>
              </a:prstGeom>
              <a:ln w="3175">
                <a:solidFill>
                  <a:srgbClr val="FFFF00"/>
                </a:solidFill>
              </a:ln>
            </p:spPr>
            <p:style>
              <a:lnRef idx="1">
                <a:schemeClr val="accent1"/>
              </a:lnRef>
              <a:fillRef idx="0">
                <a:schemeClr val="accent1"/>
              </a:fillRef>
              <a:effectRef idx="0">
                <a:schemeClr val="accent1"/>
              </a:effectRef>
              <a:fontRef idx="minor">
                <a:schemeClr val="tx1"/>
              </a:fontRef>
            </p:style>
          </p:cxnSp>
          <p:sp>
            <p:nvSpPr>
              <p:cNvPr id="108" name="テキスト ボックス 107"/>
              <p:cNvSpPr txBox="1"/>
              <p:nvPr/>
            </p:nvSpPr>
            <p:spPr>
              <a:xfrm>
                <a:off x="1892227" y="4724400"/>
                <a:ext cx="944489" cy="261610"/>
              </a:xfrm>
              <a:prstGeom prst="rect">
                <a:avLst/>
              </a:prstGeom>
              <a:noFill/>
            </p:spPr>
            <p:txBody>
              <a:bodyPr wrap="none" rtlCol="0">
                <a:spAutoFit/>
              </a:bodyPr>
              <a:lstStyle/>
              <a:p>
                <a:pPr defTabSz="914400"/>
                <a:r>
                  <a:rPr lang="en-US" altLang="ja-JP" sz="1100" b="1" dirty="0">
                    <a:solidFill>
                      <a:srgbClr val="FFFF00"/>
                    </a:solidFill>
                    <a:latin typeface="Calibri"/>
                    <a:ea typeface="ＭＳ Ｐゴシック"/>
                    <a:sym typeface="Wingdings" pitchFamily="2" charset="2"/>
                  </a:rPr>
                  <a:t>(Slope </a:t>
                </a:r>
                <a:r>
                  <a:rPr lang="en-US" altLang="ja-JP" sz="1100" b="1">
                    <a:solidFill>
                      <a:srgbClr val="FFFF00"/>
                    </a:solidFill>
                    <a:latin typeface="Calibri"/>
                    <a:ea typeface="ＭＳ Ｐゴシック"/>
                    <a:sym typeface="Wingdings" pitchFamily="2" charset="2"/>
                  </a:rPr>
                  <a:t>&lt;10%)</a:t>
                </a:r>
                <a:endParaRPr lang="en-US" altLang="ja-JP" sz="1100" b="1" dirty="0">
                  <a:solidFill>
                    <a:srgbClr val="FFFF00"/>
                  </a:solidFill>
                  <a:latin typeface="Calibri"/>
                  <a:ea typeface="ＭＳ Ｐゴシック"/>
                  <a:sym typeface="Wingdings" pitchFamily="2" charset="2"/>
                </a:endParaRPr>
              </a:p>
            </p:txBody>
          </p:sp>
        </p:grpSp>
      </p:grpSp>
      <p:grpSp>
        <p:nvGrpSpPr>
          <p:cNvPr id="8" name="グループ化 10"/>
          <p:cNvGrpSpPr/>
          <p:nvPr/>
        </p:nvGrpSpPr>
        <p:grpSpPr>
          <a:xfrm>
            <a:off x="667611" y="2082278"/>
            <a:ext cx="7990974" cy="3353003"/>
            <a:chOff x="756080" y="2648792"/>
            <a:chExt cx="7815478" cy="3293973"/>
          </a:xfrm>
        </p:grpSpPr>
        <p:sp>
          <p:nvSpPr>
            <p:cNvPr id="9" name="テキスト ボックス 8"/>
            <p:cNvSpPr txBox="1"/>
            <p:nvPr/>
          </p:nvSpPr>
          <p:spPr>
            <a:xfrm>
              <a:off x="5026591" y="2648792"/>
              <a:ext cx="1221809" cy="307777"/>
            </a:xfrm>
            <a:prstGeom prst="rect">
              <a:avLst/>
            </a:prstGeom>
            <a:noFill/>
          </p:spPr>
          <p:txBody>
            <a:bodyPr wrap="none" rtlCol="0">
              <a:spAutoFit/>
            </a:bodyPr>
            <a:lstStyle/>
            <a:p>
              <a:pPr defTabSz="914400"/>
              <a:r>
                <a:rPr lang="en-US" altLang="ja-JP" sz="1400" b="1" dirty="0">
                  <a:solidFill>
                    <a:srgbClr val="FFFF00"/>
                  </a:solidFill>
                  <a:latin typeface="Calibri"/>
                  <a:ea typeface="ＭＳ Ｐゴシック"/>
                  <a:sym typeface="Wingdings" pitchFamily="2" charset="2"/>
                </a:rPr>
                <a:t>Damping Ring</a:t>
              </a:r>
              <a:endParaRPr lang="ja-JP" altLang="en-US" sz="1400" b="1" dirty="0">
                <a:solidFill>
                  <a:srgbClr val="FFFF00"/>
                </a:solidFill>
                <a:latin typeface="Calibri"/>
                <a:ea typeface="ＭＳ Ｐゴシック"/>
              </a:endParaRPr>
            </a:p>
          </p:txBody>
        </p:sp>
        <p:cxnSp>
          <p:nvCxnSpPr>
            <p:cNvPr id="29" name="直線コネクタ 28"/>
            <p:cNvCxnSpPr/>
            <p:nvPr/>
          </p:nvCxnSpPr>
          <p:spPr>
            <a:xfrm flipH="1" flipV="1">
              <a:off x="5746188" y="2858503"/>
              <a:ext cx="502212" cy="833609"/>
            </a:xfrm>
            <a:prstGeom prst="line">
              <a:avLst/>
            </a:prstGeom>
            <a:ln w="3175">
              <a:solidFill>
                <a:srgbClr val="FFFF00"/>
              </a:solidFill>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5889008" y="2858503"/>
              <a:ext cx="1165384" cy="307777"/>
            </a:xfrm>
            <a:prstGeom prst="rect">
              <a:avLst/>
            </a:prstGeom>
            <a:noFill/>
          </p:spPr>
          <p:txBody>
            <a:bodyPr wrap="none" rtlCol="0">
              <a:spAutoFit/>
            </a:bodyPr>
            <a:lstStyle/>
            <a:p>
              <a:pPr defTabSz="914400"/>
              <a:r>
                <a:rPr lang="en-US" altLang="ja-JP" sz="1400" b="1" dirty="0">
                  <a:solidFill>
                    <a:srgbClr val="FFFF00"/>
                  </a:solidFill>
                  <a:latin typeface="Calibri"/>
                  <a:ea typeface="ＭＳ Ｐゴシック"/>
                  <a:sym typeface="Wingdings" pitchFamily="2" charset="2"/>
                </a:rPr>
                <a:t>Detector Hall</a:t>
              </a:r>
              <a:endParaRPr lang="ja-JP" altLang="en-US" sz="1400" b="1" dirty="0">
                <a:solidFill>
                  <a:srgbClr val="FFFF00"/>
                </a:solidFill>
                <a:latin typeface="Calibri"/>
                <a:ea typeface="ＭＳ Ｐゴシック"/>
              </a:endParaRPr>
            </a:p>
          </p:txBody>
        </p:sp>
        <p:cxnSp>
          <p:nvCxnSpPr>
            <p:cNvPr id="69" name="直線コネクタ 68"/>
            <p:cNvCxnSpPr/>
            <p:nvPr/>
          </p:nvCxnSpPr>
          <p:spPr>
            <a:xfrm flipH="1" flipV="1">
              <a:off x="6509982" y="3125337"/>
              <a:ext cx="403241" cy="793605"/>
            </a:xfrm>
            <a:prstGeom prst="line">
              <a:avLst/>
            </a:prstGeom>
            <a:ln w="3175">
              <a:solidFill>
                <a:srgbClr val="FFFF00"/>
              </a:solidFill>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3631437" y="2906271"/>
              <a:ext cx="2182392" cy="307777"/>
            </a:xfrm>
            <a:prstGeom prst="rect">
              <a:avLst/>
            </a:prstGeom>
            <a:noFill/>
          </p:spPr>
          <p:txBody>
            <a:bodyPr wrap="none" rtlCol="0">
              <a:spAutoFit/>
            </a:bodyPr>
            <a:lstStyle/>
            <a:p>
              <a:pPr defTabSz="914400"/>
              <a:r>
                <a:rPr lang="en-US" altLang="ja-JP" sz="1400" b="1" dirty="0">
                  <a:solidFill>
                    <a:srgbClr val="FFFF00"/>
                  </a:solidFill>
                  <a:latin typeface="Calibri"/>
                  <a:ea typeface="ＭＳ Ｐゴシック"/>
                  <a:sym typeface="Wingdings" pitchFamily="2" charset="2"/>
                </a:rPr>
                <a:t>Ring To Main </a:t>
              </a:r>
              <a:r>
                <a:rPr lang="en-US" altLang="ja-JP" sz="1400" b="1" dirty="0" err="1">
                  <a:solidFill>
                    <a:srgbClr val="FFFF00"/>
                  </a:solidFill>
                  <a:latin typeface="Calibri"/>
                  <a:ea typeface="ＭＳ Ｐゴシック"/>
                  <a:sym typeface="Wingdings" pitchFamily="2" charset="2"/>
                </a:rPr>
                <a:t>Linac</a:t>
              </a:r>
              <a:r>
                <a:rPr lang="en-US" altLang="ja-JP" sz="1400" b="1" dirty="0">
                  <a:solidFill>
                    <a:srgbClr val="FFFF00"/>
                  </a:solidFill>
                  <a:latin typeface="Calibri"/>
                  <a:ea typeface="ＭＳ Ｐゴシック"/>
                  <a:sym typeface="Wingdings" pitchFamily="2" charset="2"/>
                </a:rPr>
                <a:t> (RTML)</a:t>
              </a:r>
              <a:endParaRPr lang="ja-JP" altLang="en-US" sz="1400" b="1" dirty="0">
                <a:solidFill>
                  <a:srgbClr val="FFFF00"/>
                </a:solidFill>
                <a:latin typeface="Calibri"/>
                <a:ea typeface="ＭＳ Ｐゴシック"/>
              </a:endParaRPr>
            </a:p>
          </p:txBody>
        </p:sp>
        <p:sp>
          <p:nvSpPr>
            <p:cNvPr id="75" name="テキスト ボックス 74"/>
            <p:cNvSpPr txBox="1"/>
            <p:nvPr/>
          </p:nvSpPr>
          <p:spPr>
            <a:xfrm rot="-960000">
              <a:off x="3290592" y="4781042"/>
              <a:ext cx="1560042" cy="307777"/>
            </a:xfrm>
            <a:prstGeom prst="rect">
              <a:avLst/>
            </a:prstGeom>
            <a:noFill/>
          </p:spPr>
          <p:txBody>
            <a:bodyPr wrap="none" rtlCol="0">
              <a:spAutoFit/>
            </a:bodyPr>
            <a:lstStyle/>
            <a:p>
              <a:pPr defTabSz="914400"/>
              <a:r>
                <a:rPr lang="en-US" altLang="ja-JP" sz="1400" b="1" dirty="0">
                  <a:solidFill>
                    <a:srgbClr val="FFFF00"/>
                  </a:solidFill>
                  <a:latin typeface="Calibri"/>
                  <a:ea typeface="ＭＳ Ｐゴシック"/>
                  <a:sym typeface="Wingdings" pitchFamily="2" charset="2"/>
                </a:rPr>
                <a:t>e- Main </a:t>
              </a:r>
              <a:r>
                <a:rPr lang="en-US" altLang="ja-JP" sz="1400" b="1" dirty="0" err="1">
                  <a:solidFill>
                    <a:srgbClr val="FFFF00"/>
                  </a:solidFill>
                  <a:latin typeface="Calibri"/>
                  <a:ea typeface="ＭＳ Ｐゴシック"/>
                  <a:sym typeface="Wingdings" pitchFamily="2" charset="2"/>
                </a:rPr>
                <a:t>Linac</a:t>
              </a:r>
              <a:r>
                <a:rPr lang="en-US" altLang="ja-JP" sz="1400" b="1" dirty="0">
                  <a:solidFill>
                    <a:srgbClr val="FFFF00"/>
                  </a:solidFill>
                  <a:latin typeface="Calibri"/>
                  <a:ea typeface="ＭＳ Ｐゴシック"/>
                  <a:sym typeface="Wingdings" pitchFamily="2" charset="2"/>
                </a:rPr>
                <a:t> (ML)</a:t>
              </a:r>
              <a:endParaRPr lang="ja-JP" altLang="en-US" sz="1400" b="1" dirty="0">
                <a:solidFill>
                  <a:srgbClr val="FFFF00"/>
                </a:solidFill>
                <a:latin typeface="Calibri"/>
                <a:ea typeface="ＭＳ Ｐゴシック"/>
              </a:endParaRPr>
            </a:p>
          </p:txBody>
        </p:sp>
        <p:sp>
          <p:nvSpPr>
            <p:cNvPr id="89" name="テキスト ボックス 88"/>
            <p:cNvSpPr txBox="1"/>
            <p:nvPr/>
          </p:nvSpPr>
          <p:spPr>
            <a:xfrm rot="-1020000">
              <a:off x="7934845" y="3542651"/>
              <a:ext cx="636713" cy="307777"/>
            </a:xfrm>
            <a:prstGeom prst="rect">
              <a:avLst/>
            </a:prstGeom>
            <a:noFill/>
          </p:spPr>
          <p:txBody>
            <a:bodyPr wrap="none" rtlCol="0">
              <a:spAutoFit/>
            </a:bodyPr>
            <a:lstStyle/>
            <a:p>
              <a:pPr defTabSz="914400"/>
              <a:r>
                <a:rPr lang="en-US" altLang="ja-JP" sz="1400" b="1" dirty="0">
                  <a:solidFill>
                    <a:srgbClr val="FFFF00"/>
                  </a:solidFill>
                  <a:latin typeface="Calibri"/>
                  <a:ea typeface="ＭＳ Ｐゴシック"/>
                  <a:sym typeface="Wingdings" pitchFamily="2" charset="2"/>
                </a:rPr>
                <a:t>e+ ML</a:t>
              </a:r>
              <a:endParaRPr lang="ja-JP" altLang="en-US" sz="1400" b="1" dirty="0">
                <a:solidFill>
                  <a:srgbClr val="FFFF00"/>
                </a:solidFill>
                <a:latin typeface="Calibri"/>
                <a:ea typeface="ＭＳ Ｐゴシック"/>
              </a:endParaRPr>
            </a:p>
          </p:txBody>
        </p:sp>
        <p:cxnSp>
          <p:nvCxnSpPr>
            <p:cNvPr id="90" name="直線コネクタ 89"/>
            <p:cNvCxnSpPr/>
            <p:nvPr/>
          </p:nvCxnSpPr>
          <p:spPr>
            <a:xfrm>
              <a:off x="5465411" y="3166280"/>
              <a:ext cx="986096" cy="805502"/>
            </a:xfrm>
            <a:prstGeom prst="line">
              <a:avLst/>
            </a:prstGeom>
            <a:ln w="31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p:nvCxnSpPr>
          <p:spPr>
            <a:xfrm>
              <a:off x="5431611" y="3150415"/>
              <a:ext cx="1622781" cy="760527"/>
            </a:xfrm>
            <a:prstGeom prst="line">
              <a:avLst/>
            </a:prstGeom>
            <a:ln w="3175">
              <a:solidFill>
                <a:srgbClr val="FFFF00"/>
              </a:solidFill>
            </a:ln>
          </p:spPr>
          <p:style>
            <a:lnRef idx="1">
              <a:schemeClr val="accent1"/>
            </a:lnRef>
            <a:fillRef idx="0">
              <a:schemeClr val="accent1"/>
            </a:fillRef>
            <a:effectRef idx="0">
              <a:schemeClr val="accent1"/>
            </a:effectRef>
            <a:fontRef idx="minor">
              <a:schemeClr val="tx1"/>
            </a:fontRef>
          </p:style>
        </p:cxnSp>
        <p:sp>
          <p:nvSpPr>
            <p:cNvPr id="94" name="テキスト ボックス 93"/>
            <p:cNvSpPr txBox="1"/>
            <p:nvPr/>
          </p:nvSpPr>
          <p:spPr>
            <a:xfrm>
              <a:off x="1405964" y="5589250"/>
              <a:ext cx="1552926" cy="307777"/>
            </a:xfrm>
            <a:prstGeom prst="rect">
              <a:avLst/>
            </a:prstGeom>
            <a:noFill/>
          </p:spPr>
          <p:txBody>
            <a:bodyPr wrap="none" rtlCol="0">
              <a:spAutoFit/>
            </a:bodyPr>
            <a:lstStyle/>
            <a:p>
              <a:pPr defTabSz="914400"/>
              <a:r>
                <a:rPr lang="en-US" altLang="ja-JP" sz="1400" b="1" dirty="0">
                  <a:solidFill>
                    <a:srgbClr val="FFFF00"/>
                  </a:solidFill>
                  <a:latin typeface="Calibri"/>
                  <a:ea typeface="ＭＳ Ｐゴシック"/>
                  <a:sym typeface="Wingdings" pitchFamily="2" charset="2"/>
                </a:rPr>
                <a:t>RTML turn-around</a:t>
              </a:r>
              <a:endParaRPr lang="ja-JP" altLang="en-US" sz="1400" b="1" dirty="0">
                <a:solidFill>
                  <a:srgbClr val="FFFF00"/>
                </a:solidFill>
                <a:latin typeface="Calibri"/>
                <a:ea typeface="ＭＳ Ｐゴシック"/>
              </a:endParaRPr>
            </a:p>
          </p:txBody>
        </p:sp>
        <p:cxnSp>
          <p:nvCxnSpPr>
            <p:cNvPr id="95" name="直線コネクタ 94"/>
            <p:cNvCxnSpPr/>
            <p:nvPr/>
          </p:nvCxnSpPr>
          <p:spPr>
            <a:xfrm flipV="1">
              <a:off x="756080" y="5868888"/>
              <a:ext cx="707210" cy="73877"/>
            </a:xfrm>
            <a:prstGeom prst="line">
              <a:avLst/>
            </a:prstGeom>
            <a:ln w="3175">
              <a:solidFill>
                <a:srgbClr val="FFFF00"/>
              </a:solidFill>
            </a:ln>
          </p:spPr>
          <p:style>
            <a:lnRef idx="1">
              <a:schemeClr val="accent1"/>
            </a:lnRef>
            <a:fillRef idx="0">
              <a:schemeClr val="accent1"/>
            </a:fillRef>
            <a:effectRef idx="0">
              <a:schemeClr val="accent1"/>
            </a:effectRef>
            <a:fontRef idx="minor">
              <a:schemeClr val="tx1"/>
            </a:fontRef>
          </p:style>
        </p:cxnSp>
        <p:sp>
          <p:nvSpPr>
            <p:cNvPr id="132" name="テキスト ボックス 131"/>
            <p:cNvSpPr txBox="1"/>
            <p:nvPr/>
          </p:nvSpPr>
          <p:spPr>
            <a:xfrm rot="-960000">
              <a:off x="7626327" y="3771954"/>
              <a:ext cx="872996" cy="307777"/>
            </a:xfrm>
            <a:prstGeom prst="rect">
              <a:avLst/>
            </a:prstGeom>
            <a:noFill/>
          </p:spPr>
          <p:txBody>
            <a:bodyPr wrap="none" rtlCol="0">
              <a:spAutoFit/>
            </a:bodyPr>
            <a:lstStyle/>
            <a:p>
              <a:pPr defTabSz="914400"/>
              <a:r>
                <a:rPr lang="en-US" altLang="ja-JP" sz="1400" b="1" dirty="0">
                  <a:solidFill>
                    <a:srgbClr val="FFFF00"/>
                  </a:solidFill>
                  <a:latin typeface="Calibri"/>
                  <a:ea typeface="ＭＳ Ｐゴシック"/>
                  <a:sym typeface="Wingdings" pitchFamily="2" charset="2"/>
                </a:rPr>
                <a:t>e- Source</a:t>
              </a:r>
              <a:endParaRPr lang="ja-JP" altLang="en-US" sz="1400" b="1" dirty="0">
                <a:solidFill>
                  <a:srgbClr val="FFFF00"/>
                </a:solidFill>
                <a:latin typeface="Calibri"/>
                <a:ea typeface="ＭＳ Ｐゴシック"/>
              </a:endParaRPr>
            </a:p>
          </p:txBody>
        </p:sp>
        <p:sp>
          <p:nvSpPr>
            <p:cNvPr id="133" name="テキスト ボックス 132"/>
            <p:cNvSpPr txBox="1"/>
            <p:nvPr/>
          </p:nvSpPr>
          <p:spPr>
            <a:xfrm rot="-960000">
              <a:off x="5848712" y="4310215"/>
              <a:ext cx="908262" cy="307777"/>
            </a:xfrm>
            <a:prstGeom prst="rect">
              <a:avLst/>
            </a:prstGeom>
            <a:noFill/>
          </p:spPr>
          <p:txBody>
            <a:bodyPr wrap="none" rtlCol="0">
              <a:spAutoFit/>
            </a:bodyPr>
            <a:lstStyle/>
            <a:p>
              <a:pPr defTabSz="914400"/>
              <a:r>
                <a:rPr lang="en-US" altLang="ja-JP" sz="1400" b="1" dirty="0">
                  <a:solidFill>
                    <a:srgbClr val="FFFF00"/>
                  </a:solidFill>
                  <a:latin typeface="Calibri"/>
                  <a:ea typeface="ＭＳ Ｐゴシック"/>
                  <a:sym typeface="Wingdings" pitchFamily="2" charset="2"/>
                </a:rPr>
                <a:t>e+ Source</a:t>
              </a:r>
              <a:endParaRPr lang="ja-JP" altLang="en-US" sz="1400" b="1" dirty="0">
                <a:solidFill>
                  <a:srgbClr val="FFFF00"/>
                </a:solidFill>
                <a:latin typeface="Calibri"/>
                <a:ea typeface="ＭＳ Ｐゴシック"/>
              </a:endParaRPr>
            </a:p>
          </p:txBody>
        </p:sp>
        <p:cxnSp>
          <p:nvCxnSpPr>
            <p:cNvPr id="134" name="直線コネクタ 133"/>
            <p:cNvCxnSpPr/>
            <p:nvPr/>
          </p:nvCxnSpPr>
          <p:spPr>
            <a:xfrm flipH="1" flipV="1">
              <a:off x="6396063" y="4142097"/>
              <a:ext cx="4147" cy="213501"/>
            </a:xfrm>
            <a:prstGeom prst="line">
              <a:avLst/>
            </a:prstGeom>
            <a:ln w="31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p:cNvCxnSpPr/>
            <p:nvPr/>
          </p:nvCxnSpPr>
          <p:spPr>
            <a:xfrm flipH="1" flipV="1">
              <a:off x="7260609" y="3886201"/>
              <a:ext cx="438123" cy="85581"/>
            </a:xfrm>
            <a:prstGeom prst="line">
              <a:avLst/>
            </a:prstGeom>
            <a:ln w="3175">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1" name="グループ化 21"/>
          <p:cNvGrpSpPr/>
          <p:nvPr/>
        </p:nvGrpSpPr>
        <p:grpSpPr>
          <a:xfrm>
            <a:off x="7545996" y="3636193"/>
            <a:ext cx="1231898" cy="465393"/>
            <a:chOff x="7486023" y="4151870"/>
            <a:chExt cx="1204843" cy="457200"/>
          </a:xfrm>
        </p:grpSpPr>
        <p:cxnSp>
          <p:nvCxnSpPr>
            <p:cNvPr id="67" name="曲線コネクタ 66"/>
            <p:cNvCxnSpPr/>
            <p:nvPr/>
          </p:nvCxnSpPr>
          <p:spPr>
            <a:xfrm rot="21780000" flipH="1" flipV="1">
              <a:off x="7486023" y="4151870"/>
              <a:ext cx="685800" cy="457200"/>
            </a:xfrm>
            <a:prstGeom prst="curvedConnector3">
              <a:avLst>
                <a:gd name="adj1" fmla="val 46021"/>
              </a:avLst>
            </a:prstGeom>
            <a:ln w="38100">
              <a:solidFill>
                <a:srgbClr val="FFFF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46" name="テキスト ボックス 145"/>
            <p:cNvSpPr txBox="1"/>
            <p:nvPr/>
          </p:nvSpPr>
          <p:spPr>
            <a:xfrm>
              <a:off x="7818511" y="4194085"/>
              <a:ext cx="872355" cy="261610"/>
            </a:xfrm>
            <a:prstGeom prst="rect">
              <a:avLst/>
            </a:prstGeom>
            <a:noFill/>
          </p:spPr>
          <p:txBody>
            <a:bodyPr wrap="none" rtlCol="0">
              <a:spAutoFit/>
            </a:bodyPr>
            <a:lstStyle/>
            <a:p>
              <a:pPr defTabSz="914400"/>
              <a:r>
                <a:rPr lang="en-US" altLang="ja-JP" sz="1100" b="1" dirty="0">
                  <a:solidFill>
                    <a:srgbClr val="FFFF00"/>
                  </a:solidFill>
                  <a:latin typeface="Calibri"/>
                  <a:ea typeface="ＭＳ Ｐゴシック"/>
                  <a:sym typeface="Wingdings" pitchFamily="2" charset="2"/>
                </a:rPr>
                <a:t>(Slope &lt;7%)</a:t>
              </a:r>
            </a:p>
          </p:txBody>
        </p:sp>
      </p:grpSp>
      <p:grpSp>
        <p:nvGrpSpPr>
          <p:cNvPr id="12" name="グループ化 13"/>
          <p:cNvGrpSpPr/>
          <p:nvPr/>
        </p:nvGrpSpPr>
        <p:grpSpPr>
          <a:xfrm>
            <a:off x="771095" y="2508771"/>
            <a:ext cx="8214491" cy="2320020"/>
            <a:chOff x="864473" y="3057099"/>
            <a:chExt cx="8034086" cy="2279176"/>
          </a:xfrm>
        </p:grpSpPr>
        <p:sp>
          <p:nvSpPr>
            <p:cNvPr id="115" name="テキスト ボックス 114"/>
            <p:cNvSpPr txBox="1"/>
            <p:nvPr/>
          </p:nvSpPr>
          <p:spPr>
            <a:xfrm rot="21060000">
              <a:off x="864473" y="3905464"/>
              <a:ext cx="1563086" cy="261610"/>
            </a:xfrm>
            <a:prstGeom prst="rect">
              <a:avLst/>
            </a:prstGeom>
            <a:noFill/>
          </p:spPr>
          <p:txBody>
            <a:bodyPr wrap="square" rtlCol="0">
              <a:spAutoFit/>
            </a:bodyPr>
            <a:lstStyle/>
            <a:p>
              <a:pPr defTabSz="914400"/>
              <a:r>
                <a:rPr lang="en-US" altLang="ja-JP" sz="1100" b="1" dirty="0">
                  <a:solidFill>
                    <a:srgbClr val="FFFF00"/>
                  </a:solidFill>
                  <a:latin typeface="Calibri"/>
                  <a:ea typeface="ＭＳ Ｐゴシック"/>
                  <a:sym typeface="Wingdings" pitchFamily="2" charset="2"/>
                </a:rPr>
                <a:t>Existing surface road</a:t>
              </a:r>
            </a:p>
          </p:txBody>
        </p:sp>
        <p:sp>
          <p:nvSpPr>
            <p:cNvPr id="147" name="フリーフォーム 146"/>
            <p:cNvSpPr/>
            <p:nvPr/>
          </p:nvSpPr>
          <p:spPr>
            <a:xfrm>
              <a:off x="1050878" y="3057099"/>
              <a:ext cx="7369791" cy="1201002"/>
            </a:xfrm>
            <a:custGeom>
              <a:avLst/>
              <a:gdLst>
                <a:gd name="connsiteX0" fmla="*/ 0 w 7369791"/>
                <a:gd name="connsiteY0" fmla="*/ 1201002 h 1201002"/>
                <a:gd name="connsiteX1" fmla="*/ 518615 w 7369791"/>
                <a:gd name="connsiteY1" fmla="*/ 1187355 h 1201002"/>
                <a:gd name="connsiteX2" fmla="*/ 614149 w 7369791"/>
                <a:gd name="connsiteY2" fmla="*/ 1160059 h 1201002"/>
                <a:gd name="connsiteX3" fmla="*/ 655092 w 7369791"/>
                <a:gd name="connsiteY3" fmla="*/ 1132764 h 1201002"/>
                <a:gd name="connsiteX4" fmla="*/ 736979 w 7369791"/>
                <a:gd name="connsiteY4" fmla="*/ 1105468 h 1201002"/>
                <a:gd name="connsiteX5" fmla="*/ 791570 w 7369791"/>
                <a:gd name="connsiteY5" fmla="*/ 1091820 h 1201002"/>
                <a:gd name="connsiteX6" fmla="*/ 941695 w 7369791"/>
                <a:gd name="connsiteY6" fmla="*/ 1064525 h 1201002"/>
                <a:gd name="connsiteX7" fmla="*/ 982638 w 7369791"/>
                <a:gd name="connsiteY7" fmla="*/ 1037229 h 1201002"/>
                <a:gd name="connsiteX8" fmla="*/ 1160059 w 7369791"/>
                <a:gd name="connsiteY8" fmla="*/ 1009934 h 1201002"/>
                <a:gd name="connsiteX9" fmla="*/ 1323832 w 7369791"/>
                <a:gd name="connsiteY9" fmla="*/ 996286 h 1201002"/>
                <a:gd name="connsiteX10" fmla="*/ 1760561 w 7369791"/>
                <a:gd name="connsiteY10" fmla="*/ 1009934 h 1201002"/>
                <a:gd name="connsiteX11" fmla="*/ 1856095 w 7369791"/>
                <a:gd name="connsiteY11" fmla="*/ 1023582 h 1201002"/>
                <a:gd name="connsiteX12" fmla="*/ 2210937 w 7369791"/>
                <a:gd name="connsiteY12" fmla="*/ 1009934 h 1201002"/>
                <a:gd name="connsiteX13" fmla="*/ 2292823 w 7369791"/>
                <a:gd name="connsiteY13" fmla="*/ 955343 h 1201002"/>
                <a:gd name="connsiteX14" fmla="*/ 2333767 w 7369791"/>
                <a:gd name="connsiteY14" fmla="*/ 928047 h 1201002"/>
                <a:gd name="connsiteX15" fmla="*/ 2374710 w 7369791"/>
                <a:gd name="connsiteY15" fmla="*/ 914400 h 1201002"/>
                <a:gd name="connsiteX16" fmla="*/ 2415653 w 7369791"/>
                <a:gd name="connsiteY16" fmla="*/ 887104 h 1201002"/>
                <a:gd name="connsiteX17" fmla="*/ 2524835 w 7369791"/>
                <a:gd name="connsiteY17" fmla="*/ 873456 h 1201002"/>
                <a:gd name="connsiteX18" fmla="*/ 2606722 w 7369791"/>
                <a:gd name="connsiteY18" fmla="*/ 859808 h 1201002"/>
                <a:gd name="connsiteX19" fmla="*/ 3521122 w 7369791"/>
                <a:gd name="connsiteY19" fmla="*/ 859808 h 1201002"/>
                <a:gd name="connsiteX20" fmla="*/ 3562065 w 7369791"/>
                <a:gd name="connsiteY20" fmla="*/ 846161 h 1201002"/>
                <a:gd name="connsiteX21" fmla="*/ 3616656 w 7369791"/>
                <a:gd name="connsiteY21" fmla="*/ 764274 h 1201002"/>
                <a:gd name="connsiteX22" fmla="*/ 3643952 w 7369791"/>
                <a:gd name="connsiteY22" fmla="*/ 723331 h 1201002"/>
                <a:gd name="connsiteX23" fmla="*/ 3698543 w 7369791"/>
                <a:gd name="connsiteY23" fmla="*/ 709683 h 1201002"/>
                <a:gd name="connsiteX24" fmla="*/ 3780429 w 7369791"/>
                <a:gd name="connsiteY24" fmla="*/ 682388 h 1201002"/>
                <a:gd name="connsiteX25" fmla="*/ 3862316 w 7369791"/>
                <a:gd name="connsiteY25" fmla="*/ 627797 h 1201002"/>
                <a:gd name="connsiteX26" fmla="*/ 3903259 w 7369791"/>
                <a:gd name="connsiteY26" fmla="*/ 600501 h 1201002"/>
                <a:gd name="connsiteX27" fmla="*/ 3985146 w 7369791"/>
                <a:gd name="connsiteY27" fmla="*/ 559558 h 1201002"/>
                <a:gd name="connsiteX28" fmla="*/ 4039737 w 7369791"/>
                <a:gd name="connsiteY28" fmla="*/ 477671 h 1201002"/>
                <a:gd name="connsiteX29" fmla="*/ 4121623 w 7369791"/>
                <a:gd name="connsiteY29" fmla="*/ 450376 h 1201002"/>
                <a:gd name="connsiteX30" fmla="*/ 4271749 w 7369791"/>
                <a:gd name="connsiteY30" fmla="*/ 423080 h 1201002"/>
                <a:gd name="connsiteX31" fmla="*/ 4517409 w 7369791"/>
                <a:gd name="connsiteY31" fmla="*/ 395785 h 1201002"/>
                <a:gd name="connsiteX32" fmla="*/ 4667534 w 7369791"/>
                <a:gd name="connsiteY32" fmla="*/ 368489 h 1201002"/>
                <a:gd name="connsiteX33" fmla="*/ 4763068 w 7369791"/>
                <a:gd name="connsiteY33" fmla="*/ 354841 h 1201002"/>
                <a:gd name="connsiteX34" fmla="*/ 4804012 w 7369791"/>
                <a:gd name="connsiteY34" fmla="*/ 341194 h 1201002"/>
                <a:gd name="connsiteX35" fmla="*/ 4954137 w 7369791"/>
                <a:gd name="connsiteY35" fmla="*/ 313898 h 1201002"/>
                <a:gd name="connsiteX36" fmla="*/ 4995080 w 7369791"/>
                <a:gd name="connsiteY36" fmla="*/ 300250 h 1201002"/>
                <a:gd name="connsiteX37" fmla="*/ 5049671 w 7369791"/>
                <a:gd name="connsiteY37" fmla="*/ 286602 h 1201002"/>
                <a:gd name="connsiteX38" fmla="*/ 5172501 w 7369791"/>
                <a:gd name="connsiteY38" fmla="*/ 245659 h 1201002"/>
                <a:gd name="connsiteX39" fmla="*/ 5227092 w 7369791"/>
                <a:gd name="connsiteY39" fmla="*/ 232011 h 1201002"/>
                <a:gd name="connsiteX40" fmla="*/ 5268035 w 7369791"/>
                <a:gd name="connsiteY40" fmla="*/ 218364 h 1201002"/>
                <a:gd name="connsiteX41" fmla="*/ 5308979 w 7369791"/>
                <a:gd name="connsiteY41" fmla="*/ 191068 h 1201002"/>
                <a:gd name="connsiteX42" fmla="*/ 5472752 w 7369791"/>
                <a:gd name="connsiteY42" fmla="*/ 150125 h 1201002"/>
                <a:gd name="connsiteX43" fmla="*/ 5513695 w 7369791"/>
                <a:gd name="connsiteY43" fmla="*/ 136477 h 1201002"/>
                <a:gd name="connsiteX44" fmla="*/ 5745707 w 7369791"/>
                <a:gd name="connsiteY44" fmla="*/ 109182 h 1201002"/>
                <a:gd name="connsiteX45" fmla="*/ 5827594 w 7369791"/>
                <a:gd name="connsiteY45" fmla="*/ 81886 h 1201002"/>
                <a:gd name="connsiteX46" fmla="*/ 5936776 w 7369791"/>
                <a:gd name="connsiteY46" fmla="*/ 68238 h 1201002"/>
                <a:gd name="connsiteX47" fmla="*/ 6086901 w 7369791"/>
                <a:gd name="connsiteY47" fmla="*/ 54591 h 1201002"/>
                <a:gd name="connsiteX48" fmla="*/ 6277970 w 7369791"/>
                <a:gd name="connsiteY48" fmla="*/ 27295 h 1201002"/>
                <a:gd name="connsiteX49" fmla="*/ 7328847 w 7369791"/>
                <a:gd name="connsiteY49" fmla="*/ 13647 h 1201002"/>
                <a:gd name="connsiteX50" fmla="*/ 7369791 w 7369791"/>
                <a:gd name="connsiteY50" fmla="*/ 0 h 1201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7369791" h="1201002">
                  <a:moveTo>
                    <a:pt x="0" y="1201002"/>
                  </a:moveTo>
                  <a:cubicBezTo>
                    <a:pt x="172872" y="1196453"/>
                    <a:pt x="345879" y="1195580"/>
                    <a:pt x="518615" y="1187355"/>
                  </a:cubicBezTo>
                  <a:cubicBezTo>
                    <a:pt x="528282" y="1186895"/>
                    <a:pt x="600571" y="1166848"/>
                    <a:pt x="614149" y="1160059"/>
                  </a:cubicBezTo>
                  <a:cubicBezTo>
                    <a:pt x="628820" y="1152724"/>
                    <a:pt x="640103" y="1139426"/>
                    <a:pt x="655092" y="1132764"/>
                  </a:cubicBezTo>
                  <a:cubicBezTo>
                    <a:pt x="681384" y="1121079"/>
                    <a:pt x="709683" y="1114567"/>
                    <a:pt x="736979" y="1105468"/>
                  </a:cubicBezTo>
                  <a:cubicBezTo>
                    <a:pt x="754773" y="1099536"/>
                    <a:pt x="773260" y="1095889"/>
                    <a:pt x="791570" y="1091820"/>
                  </a:cubicBezTo>
                  <a:cubicBezTo>
                    <a:pt x="848776" y="1079108"/>
                    <a:pt x="882459" y="1074398"/>
                    <a:pt x="941695" y="1064525"/>
                  </a:cubicBezTo>
                  <a:cubicBezTo>
                    <a:pt x="955343" y="1055426"/>
                    <a:pt x="967967" y="1044564"/>
                    <a:pt x="982638" y="1037229"/>
                  </a:cubicBezTo>
                  <a:cubicBezTo>
                    <a:pt x="1031545" y="1012776"/>
                    <a:pt x="1121802" y="1013412"/>
                    <a:pt x="1160059" y="1009934"/>
                  </a:cubicBezTo>
                  <a:lnTo>
                    <a:pt x="1323832" y="996286"/>
                  </a:lnTo>
                  <a:cubicBezTo>
                    <a:pt x="1469408" y="1000835"/>
                    <a:pt x="1615105" y="1002475"/>
                    <a:pt x="1760561" y="1009934"/>
                  </a:cubicBezTo>
                  <a:cubicBezTo>
                    <a:pt x="1792687" y="1011582"/>
                    <a:pt x="1823927" y="1023582"/>
                    <a:pt x="1856095" y="1023582"/>
                  </a:cubicBezTo>
                  <a:cubicBezTo>
                    <a:pt x="1974463" y="1023582"/>
                    <a:pt x="2092656" y="1014483"/>
                    <a:pt x="2210937" y="1009934"/>
                  </a:cubicBezTo>
                  <a:lnTo>
                    <a:pt x="2292823" y="955343"/>
                  </a:lnTo>
                  <a:cubicBezTo>
                    <a:pt x="2306471" y="946244"/>
                    <a:pt x="2318206" y="933234"/>
                    <a:pt x="2333767" y="928047"/>
                  </a:cubicBezTo>
                  <a:lnTo>
                    <a:pt x="2374710" y="914400"/>
                  </a:lnTo>
                  <a:cubicBezTo>
                    <a:pt x="2388358" y="905301"/>
                    <a:pt x="2399828" y="891420"/>
                    <a:pt x="2415653" y="887104"/>
                  </a:cubicBezTo>
                  <a:cubicBezTo>
                    <a:pt x="2451038" y="877453"/>
                    <a:pt x="2488526" y="878643"/>
                    <a:pt x="2524835" y="873456"/>
                  </a:cubicBezTo>
                  <a:cubicBezTo>
                    <a:pt x="2552229" y="869543"/>
                    <a:pt x="2579426" y="864357"/>
                    <a:pt x="2606722" y="859808"/>
                  </a:cubicBezTo>
                  <a:cubicBezTo>
                    <a:pt x="2972379" y="867934"/>
                    <a:pt x="3186903" y="886545"/>
                    <a:pt x="3521122" y="859808"/>
                  </a:cubicBezTo>
                  <a:cubicBezTo>
                    <a:pt x="3535462" y="858661"/>
                    <a:pt x="3548417" y="850710"/>
                    <a:pt x="3562065" y="846161"/>
                  </a:cubicBezTo>
                  <a:lnTo>
                    <a:pt x="3616656" y="764274"/>
                  </a:lnTo>
                  <a:cubicBezTo>
                    <a:pt x="3625755" y="750626"/>
                    <a:pt x="3628039" y="727309"/>
                    <a:pt x="3643952" y="723331"/>
                  </a:cubicBezTo>
                  <a:cubicBezTo>
                    <a:pt x="3662149" y="718782"/>
                    <a:pt x="3680577" y="715073"/>
                    <a:pt x="3698543" y="709683"/>
                  </a:cubicBezTo>
                  <a:cubicBezTo>
                    <a:pt x="3726101" y="701416"/>
                    <a:pt x="3780429" y="682388"/>
                    <a:pt x="3780429" y="682388"/>
                  </a:cubicBezTo>
                  <a:lnTo>
                    <a:pt x="3862316" y="627797"/>
                  </a:lnTo>
                  <a:cubicBezTo>
                    <a:pt x="3875964" y="618698"/>
                    <a:pt x="3887698" y="605688"/>
                    <a:pt x="3903259" y="600501"/>
                  </a:cubicBezTo>
                  <a:cubicBezTo>
                    <a:pt x="3959764" y="581666"/>
                    <a:pt x="3932233" y="594833"/>
                    <a:pt x="3985146" y="559558"/>
                  </a:cubicBezTo>
                  <a:lnTo>
                    <a:pt x="4039737" y="477671"/>
                  </a:lnTo>
                  <a:cubicBezTo>
                    <a:pt x="4055697" y="453731"/>
                    <a:pt x="4094328" y="459474"/>
                    <a:pt x="4121623" y="450376"/>
                  </a:cubicBezTo>
                  <a:cubicBezTo>
                    <a:pt x="4194336" y="426138"/>
                    <a:pt x="4156006" y="435941"/>
                    <a:pt x="4271749" y="423080"/>
                  </a:cubicBezTo>
                  <a:cubicBezTo>
                    <a:pt x="4583203" y="388473"/>
                    <a:pt x="4251765" y="428988"/>
                    <a:pt x="4517409" y="395785"/>
                  </a:cubicBezTo>
                  <a:cubicBezTo>
                    <a:pt x="4595165" y="369866"/>
                    <a:pt x="4538933" y="385636"/>
                    <a:pt x="4667534" y="368489"/>
                  </a:cubicBezTo>
                  <a:lnTo>
                    <a:pt x="4763068" y="354841"/>
                  </a:lnTo>
                  <a:cubicBezTo>
                    <a:pt x="4776716" y="350292"/>
                    <a:pt x="4789968" y="344315"/>
                    <a:pt x="4804012" y="341194"/>
                  </a:cubicBezTo>
                  <a:cubicBezTo>
                    <a:pt x="4913482" y="316868"/>
                    <a:pt x="4854821" y="338727"/>
                    <a:pt x="4954137" y="313898"/>
                  </a:cubicBezTo>
                  <a:cubicBezTo>
                    <a:pt x="4968093" y="310409"/>
                    <a:pt x="4981248" y="304202"/>
                    <a:pt x="4995080" y="300250"/>
                  </a:cubicBezTo>
                  <a:cubicBezTo>
                    <a:pt x="5013115" y="295097"/>
                    <a:pt x="5031705" y="291992"/>
                    <a:pt x="5049671" y="286602"/>
                  </a:cubicBezTo>
                  <a:cubicBezTo>
                    <a:pt x="5049718" y="286588"/>
                    <a:pt x="5152006" y="252491"/>
                    <a:pt x="5172501" y="245659"/>
                  </a:cubicBezTo>
                  <a:cubicBezTo>
                    <a:pt x="5190295" y="239727"/>
                    <a:pt x="5209057" y="237164"/>
                    <a:pt x="5227092" y="232011"/>
                  </a:cubicBezTo>
                  <a:cubicBezTo>
                    <a:pt x="5240924" y="228059"/>
                    <a:pt x="5254387" y="222913"/>
                    <a:pt x="5268035" y="218364"/>
                  </a:cubicBezTo>
                  <a:cubicBezTo>
                    <a:pt x="5281683" y="209265"/>
                    <a:pt x="5293990" y="197730"/>
                    <a:pt x="5308979" y="191068"/>
                  </a:cubicBezTo>
                  <a:cubicBezTo>
                    <a:pt x="5373860" y="162232"/>
                    <a:pt x="5404088" y="161569"/>
                    <a:pt x="5472752" y="150125"/>
                  </a:cubicBezTo>
                  <a:cubicBezTo>
                    <a:pt x="5486400" y="145576"/>
                    <a:pt x="5499435" y="138378"/>
                    <a:pt x="5513695" y="136477"/>
                  </a:cubicBezTo>
                  <a:cubicBezTo>
                    <a:pt x="5617338" y="122658"/>
                    <a:pt x="5659002" y="132829"/>
                    <a:pt x="5745707" y="109182"/>
                  </a:cubicBezTo>
                  <a:cubicBezTo>
                    <a:pt x="5773465" y="101612"/>
                    <a:pt x="5800298" y="90985"/>
                    <a:pt x="5827594" y="81886"/>
                  </a:cubicBezTo>
                  <a:cubicBezTo>
                    <a:pt x="5862389" y="70288"/>
                    <a:pt x="5900300" y="72077"/>
                    <a:pt x="5936776" y="68238"/>
                  </a:cubicBezTo>
                  <a:cubicBezTo>
                    <a:pt x="5986748" y="62978"/>
                    <a:pt x="6037011" y="60578"/>
                    <a:pt x="6086901" y="54591"/>
                  </a:cubicBezTo>
                  <a:cubicBezTo>
                    <a:pt x="6150779" y="46926"/>
                    <a:pt x="6213639" y="28130"/>
                    <a:pt x="6277970" y="27295"/>
                  </a:cubicBezTo>
                  <a:lnTo>
                    <a:pt x="7328847" y="13647"/>
                  </a:lnTo>
                  <a:lnTo>
                    <a:pt x="7369791" y="0"/>
                  </a:ln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34" name="フリーフォーム 33"/>
            <p:cNvSpPr/>
            <p:nvPr/>
          </p:nvSpPr>
          <p:spPr>
            <a:xfrm>
              <a:off x="7683690" y="4885895"/>
              <a:ext cx="1132764" cy="450380"/>
            </a:xfrm>
            <a:custGeom>
              <a:avLst/>
              <a:gdLst>
                <a:gd name="connsiteX0" fmla="*/ 0 w 1132764"/>
                <a:gd name="connsiteY0" fmla="*/ 450380 h 450380"/>
                <a:gd name="connsiteX1" fmla="*/ 27295 w 1132764"/>
                <a:gd name="connsiteY1" fmla="*/ 382141 h 450380"/>
                <a:gd name="connsiteX2" fmla="*/ 109182 w 1132764"/>
                <a:gd name="connsiteY2" fmla="*/ 354846 h 450380"/>
                <a:gd name="connsiteX3" fmla="*/ 150125 w 1132764"/>
                <a:gd name="connsiteY3" fmla="*/ 341198 h 450380"/>
                <a:gd name="connsiteX4" fmla="*/ 232011 w 1132764"/>
                <a:gd name="connsiteY4" fmla="*/ 313902 h 450380"/>
                <a:gd name="connsiteX5" fmla="*/ 313898 w 1132764"/>
                <a:gd name="connsiteY5" fmla="*/ 272959 h 450380"/>
                <a:gd name="connsiteX6" fmla="*/ 395785 w 1132764"/>
                <a:gd name="connsiteY6" fmla="*/ 259311 h 450380"/>
                <a:gd name="connsiteX7" fmla="*/ 532262 w 1132764"/>
                <a:gd name="connsiteY7" fmla="*/ 232016 h 450380"/>
                <a:gd name="connsiteX8" fmla="*/ 614149 w 1132764"/>
                <a:gd name="connsiteY8" fmla="*/ 204720 h 450380"/>
                <a:gd name="connsiteX9" fmla="*/ 736979 w 1132764"/>
                <a:gd name="connsiteY9" fmla="*/ 163777 h 450380"/>
                <a:gd name="connsiteX10" fmla="*/ 818865 w 1132764"/>
                <a:gd name="connsiteY10" fmla="*/ 136481 h 450380"/>
                <a:gd name="connsiteX11" fmla="*/ 859809 w 1132764"/>
                <a:gd name="connsiteY11" fmla="*/ 122834 h 450380"/>
                <a:gd name="connsiteX12" fmla="*/ 982638 w 1132764"/>
                <a:gd name="connsiteY12" fmla="*/ 40947 h 450380"/>
                <a:gd name="connsiteX13" fmla="*/ 1023582 w 1132764"/>
                <a:gd name="connsiteY13" fmla="*/ 13652 h 450380"/>
                <a:gd name="connsiteX14" fmla="*/ 1132764 w 1132764"/>
                <a:gd name="connsiteY14" fmla="*/ 4 h 450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32764" h="450380">
                  <a:moveTo>
                    <a:pt x="0" y="450380"/>
                  </a:moveTo>
                  <a:cubicBezTo>
                    <a:pt x="9098" y="427634"/>
                    <a:pt x="8858" y="398273"/>
                    <a:pt x="27295" y="382141"/>
                  </a:cubicBezTo>
                  <a:cubicBezTo>
                    <a:pt x="48948" y="363194"/>
                    <a:pt x="81886" y="363944"/>
                    <a:pt x="109182" y="354846"/>
                  </a:cubicBezTo>
                  <a:lnTo>
                    <a:pt x="150125" y="341198"/>
                  </a:lnTo>
                  <a:lnTo>
                    <a:pt x="232011" y="313902"/>
                  </a:lnTo>
                  <a:cubicBezTo>
                    <a:pt x="379220" y="264831"/>
                    <a:pt x="174693" y="303894"/>
                    <a:pt x="313898" y="272959"/>
                  </a:cubicBezTo>
                  <a:cubicBezTo>
                    <a:pt x="340911" y="266956"/>
                    <a:pt x="368587" y="264411"/>
                    <a:pt x="395785" y="259311"/>
                  </a:cubicBezTo>
                  <a:cubicBezTo>
                    <a:pt x="441384" y="250761"/>
                    <a:pt x="486770" y="241114"/>
                    <a:pt x="532262" y="232016"/>
                  </a:cubicBezTo>
                  <a:cubicBezTo>
                    <a:pt x="560475" y="226373"/>
                    <a:pt x="586853" y="213819"/>
                    <a:pt x="614149" y="204720"/>
                  </a:cubicBezTo>
                  <a:lnTo>
                    <a:pt x="736979" y="163777"/>
                  </a:lnTo>
                  <a:lnTo>
                    <a:pt x="818865" y="136481"/>
                  </a:lnTo>
                  <a:lnTo>
                    <a:pt x="859809" y="122834"/>
                  </a:lnTo>
                  <a:lnTo>
                    <a:pt x="982638" y="40947"/>
                  </a:lnTo>
                  <a:cubicBezTo>
                    <a:pt x="996286" y="31848"/>
                    <a:pt x="1007344" y="15972"/>
                    <a:pt x="1023582" y="13652"/>
                  </a:cubicBezTo>
                  <a:cubicBezTo>
                    <a:pt x="1123620" y="-639"/>
                    <a:pt x="1086948" y="4"/>
                    <a:pt x="1132764" y="4"/>
                  </a:cubicBezTo>
                </a:path>
              </a:pathLst>
            </a:cu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104" name="テキスト ボックス 103"/>
            <p:cNvSpPr txBox="1"/>
            <p:nvPr/>
          </p:nvSpPr>
          <p:spPr>
            <a:xfrm rot="-900000">
              <a:off x="7899874" y="5053050"/>
              <a:ext cx="998685" cy="261610"/>
            </a:xfrm>
            <a:prstGeom prst="rect">
              <a:avLst/>
            </a:prstGeom>
            <a:noFill/>
          </p:spPr>
          <p:txBody>
            <a:bodyPr wrap="square" rtlCol="0">
              <a:spAutoFit/>
            </a:bodyPr>
            <a:lstStyle/>
            <a:p>
              <a:pPr defTabSz="914400"/>
              <a:r>
                <a:rPr lang="en-US" altLang="ja-JP" sz="1100" b="1" dirty="0">
                  <a:solidFill>
                    <a:srgbClr val="FFFF00"/>
                  </a:solidFill>
                  <a:latin typeface="Calibri"/>
                  <a:ea typeface="ＭＳ Ｐゴシック"/>
                  <a:sym typeface="Wingdings" pitchFamily="2" charset="2"/>
                </a:rPr>
                <a:t>Existing road</a:t>
              </a:r>
            </a:p>
          </p:txBody>
        </p:sp>
      </p:grpSp>
      <p:sp>
        <p:nvSpPr>
          <p:cNvPr id="93" name="テキスト ボックス 92"/>
          <p:cNvSpPr txBox="1"/>
          <p:nvPr/>
        </p:nvSpPr>
        <p:spPr>
          <a:xfrm>
            <a:off x="3348927" y="5313601"/>
            <a:ext cx="5559599" cy="313293"/>
          </a:xfrm>
          <a:prstGeom prst="rect">
            <a:avLst/>
          </a:prstGeom>
          <a:noFill/>
        </p:spPr>
        <p:txBody>
          <a:bodyPr wrap="square" rtlCol="0">
            <a:spAutoFit/>
          </a:bodyPr>
          <a:lstStyle/>
          <a:p>
            <a:pPr defTabSz="914400"/>
            <a:r>
              <a:rPr lang="en-US" altLang="ja-JP" sz="1200" dirty="0">
                <a:solidFill>
                  <a:schemeClr val="bg1"/>
                </a:solidFill>
                <a:latin typeface="Calibri"/>
                <a:ea typeface="ＭＳ Ｐゴシック"/>
              </a:rPr>
              <a:t>(</a:t>
            </a:r>
            <a:r>
              <a:rPr lang="en-US" altLang="ja-JP" sz="1400" dirty="0">
                <a:solidFill>
                  <a:schemeClr val="bg1"/>
                </a:solidFill>
                <a:latin typeface="Calibri"/>
                <a:ea typeface="ＭＳ Ｐゴシック"/>
              </a:rPr>
              <a:t>The background photo shows a similar site </a:t>
            </a:r>
            <a:r>
              <a:rPr lang="en-US" altLang="ja-JP" sz="1400" dirty="0" smtClean="0">
                <a:solidFill>
                  <a:schemeClr val="bg1"/>
                </a:solidFill>
                <a:latin typeface="Calibri"/>
                <a:ea typeface="ＭＳ Ｐゴシック"/>
              </a:rPr>
              <a:t>image, but not </a:t>
            </a:r>
            <a:r>
              <a:rPr lang="en-US" altLang="ja-JP" sz="1400" dirty="0">
                <a:solidFill>
                  <a:schemeClr val="bg1"/>
                </a:solidFill>
                <a:latin typeface="Calibri"/>
                <a:ea typeface="ＭＳ Ｐゴシック"/>
              </a:rPr>
              <a:t>the real site.)</a:t>
            </a:r>
            <a:endParaRPr lang="ja-JP" altLang="en-US" sz="1400" dirty="0">
              <a:solidFill>
                <a:schemeClr val="bg1"/>
              </a:solidFill>
              <a:latin typeface="Calibri"/>
              <a:ea typeface="ＭＳ Ｐゴシック"/>
            </a:endParaRPr>
          </a:p>
        </p:txBody>
      </p:sp>
      <p:grpSp>
        <p:nvGrpSpPr>
          <p:cNvPr id="14" name="グループ化 23"/>
          <p:cNvGrpSpPr/>
          <p:nvPr/>
        </p:nvGrpSpPr>
        <p:grpSpPr>
          <a:xfrm>
            <a:off x="1117233" y="2023406"/>
            <a:ext cx="7829421" cy="2520213"/>
            <a:chOff x="1202154" y="2572774"/>
            <a:chExt cx="7657473" cy="2478327"/>
          </a:xfrm>
        </p:grpSpPr>
        <p:cxnSp>
          <p:nvCxnSpPr>
            <p:cNvPr id="98" name="直線コネクタ 97"/>
            <p:cNvCxnSpPr/>
            <p:nvPr/>
          </p:nvCxnSpPr>
          <p:spPr>
            <a:xfrm>
              <a:off x="4694830" y="3786506"/>
              <a:ext cx="177421" cy="17134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15" name="グループ化 18"/>
            <p:cNvGrpSpPr/>
            <p:nvPr/>
          </p:nvGrpSpPr>
          <p:grpSpPr>
            <a:xfrm>
              <a:off x="1202154" y="2572774"/>
              <a:ext cx="7657473" cy="2478327"/>
              <a:chOff x="1202154" y="2572774"/>
              <a:chExt cx="7657473" cy="2478327"/>
            </a:xfrm>
          </p:grpSpPr>
          <p:sp>
            <p:nvSpPr>
              <p:cNvPr id="99" name="テキスト ボックス 98"/>
              <p:cNvSpPr txBox="1"/>
              <p:nvPr/>
            </p:nvSpPr>
            <p:spPr>
              <a:xfrm>
                <a:off x="1761551" y="3623845"/>
                <a:ext cx="1542345" cy="338555"/>
              </a:xfrm>
              <a:prstGeom prst="rect">
                <a:avLst/>
              </a:prstGeom>
              <a:noFill/>
            </p:spPr>
            <p:txBody>
              <a:bodyPr wrap="none" rtlCol="0">
                <a:spAutoFit/>
              </a:bodyPr>
              <a:lstStyle/>
              <a:p>
                <a:pPr defTabSz="914400"/>
                <a:r>
                  <a:rPr lang="en-US" altLang="ja-JP" sz="1400" b="1" dirty="0">
                    <a:solidFill>
                      <a:srgbClr val="FFFF00"/>
                    </a:solidFill>
                    <a:latin typeface="Calibri"/>
                    <a:ea typeface="ＭＳ Ｐゴシック"/>
                    <a:sym typeface="Wingdings" pitchFamily="2" charset="2"/>
                  </a:rPr>
                  <a:t>Surface Structures</a:t>
                </a:r>
                <a:endParaRPr lang="ja-JP" altLang="en-US" sz="1400" b="1" dirty="0">
                  <a:solidFill>
                    <a:srgbClr val="FFFF00"/>
                  </a:solidFill>
                  <a:latin typeface="Calibri"/>
                  <a:ea typeface="ＭＳ Ｐゴシック"/>
                </a:endParaRPr>
              </a:p>
            </p:txBody>
          </p:sp>
          <p:grpSp>
            <p:nvGrpSpPr>
              <p:cNvPr id="16" name="グループ化 14"/>
              <p:cNvGrpSpPr/>
              <p:nvPr/>
            </p:nvGrpSpPr>
            <p:grpSpPr>
              <a:xfrm>
                <a:off x="1268103" y="2572774"/>
                <a:ext cx="7489209" cy="2478327"/>
                <a:chOff x="1268103" y="2572774"/>
                <a:chExt cx="7489209" cy="2478327"/>
              </a:xfrm>
            </p:grpSpPr>
            <p:sp>
              <p:nvSpPr>
                <p:cNvPr id="21" name="円/楕円 20"/>
                <p:cNvSpPr/>
                <p:nvPr/>
              </p:nvSpPr>
              <p:spPr>
                <a:xfrm>
                  <a:off x="3404548" y="3946893"/>
                  <a:ext cx="571500" cy="277091"/>
                </a:xfrm>
                <a:prstGeom prst="ellipse">
                  <a:avLst/>
                </a:prstGeom>
                <a:solidFill>
                  <a:srgbClr val="FFFF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31" name="円/楕円 30"/>
                <p:cNvSpPr/>
                <p:nvPr/>
              </p:nvSpPr>
              <p:spPr>
                <a:xfrm>
                  <a:off x="4644051" y="3857146"/>
                  <a:ext cx="571500" cy="277091"/>
                </a:xfrm>
                <a:prstGeom prst="ellipse">
                  <a:avLst/>
                </a:prstGeom>
                <a:solidFill>
                  <a:srgbClr val="FFFF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40" name="円/楕円 39"/>
                <p:cNvSpPr/>
                <p:nvPr/>
              </p:nvSpPr>
              <p:spPr>
                <a:xfrm>
                  <a:off x="2009321" y="4078508"/>
                  <a:ext cx="571500" cy="277091"/>
                </a:xfrm>
                <a:prstGeom prst="ellipse">
                  <a:avLst/>
                </a:prstGeom>
                <a:solidFill>
                  <a:srgbClr val="FFFF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42" name="円/楕円 41"/>
                <p:cNvSpPr/>
                <p:nvPr/>
              </p:nvSpPr>
              <p:spPr>
                <a:xfrm>
                  <a:off x="1268103" y="4294496"/>
                  <a:ext cx="342331" cy="148469"/>
                </a:xfrm>
                <a:prstGeom prst="ellipse">
                  <a:avLst/>
                </a:prstGeom>
                <a:solidFill>
                  <a:srgbClr val="FFFF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57" name="円/楕円 56"/>
                <p:cNvSpPr/>
                <p:nvPr/>
              </p:nvSpPr>
              <p:spPr>
                <a:xfrm>
                  <a:off x="6201602" y="3314659"/>
                  <a:ext cx="397038" cy="237682"/>
                </a:xfrm>
                <a:prstGeom prst="ellipse">
                  <a:avLst/>
                </a:prstGeom>
                <a:solidFill>
                  <a:srgbClr val="FFFF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58" name="円/楕円 57"/>
                <p:cNvSpPr/>
                <p:nvPr/>
              </p:nvSpPr>
              <p:spPr>
                <a:xfrm>
                  <a:off x="6675358" y="3219652"/>
                  <a:ext cx="397038" cy="237682"/>
                </a:xfrm>
                <a:prstGeom prst="ellipse">
                  <a:avLst/>
                </a:prstGeom>
                <a:solidFill>
                  <a:srgbClr val="FFFF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59" name="円/楕円 58"/>
                <p:cNvSpPr/>
                <p:nvPr/>
              </p:nvSpPr>
              <p:spPr>
                <a:xfrm>
                  <a:off x="7162800" y="3124200"/>
                  <a:ext cx="397038" cy="237682"/>
                </a:xfrm>
                <a:prstGeom prst="ellipse">
                  <a:avLst/>
                </a:prstGeom>
                <a:solidFill>
                  <a:srgbClr val="FFFF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65" name="円/楕円 64"/>
                <p:cNvSpPr/>
                <p:nvPr/>
              </p:nvSpPr>
              <p:spPr>
                <a:xfrm>
                  <a:off x="4204364" y="3284978"/>
                  <a:ext cx="571500" cy="277091"/>
                </a:xfrm>
                <a:prstGeom prst="ellipse">
                  <a:avLst/>
                </a:prstGeom>
                <a:solidFill>
                  <a:srgbClr val="FFFF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68" name="円/楕円 67"/>
                <p:cNvSpPr/>
                <p:nvPr/>
              </p:nvSpPr>
              <p:spPr>
                <a:xfrm>
                  <a:off x="7734707" y="4534782"/>
                  <a:ext cx="1022605" cy="359640"/>
                </a:xfrm>
                <a:prstGeom prst="ellipse">
                  <a:avLst/>
                </a:prstGeom>
                <a:solidFill>
                  <a:srgbClr val="FFFF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sp>
              <p:nvSpPr>
                <p:cNvPr id="86" name="円/楕円 85"/>
                <p:cNvSpPr/>
                <p:nvPr/>
              </p:nvSpPr>
              <p:spPr>
                <a:xfrm>
                  <a:off x="7698732" y="3170991"/>
                  <a:ext cx="342331" cy="148469"/>
                </a:xfrm>
                <a:prstGeom prst="ellipse">
                  <a:avLst/>
                </a:prstGeom>
                <a:solidFill>
                  <a:srgbClr val="FFFF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cxnSp>
              <p:nvCxnSpPr>
                <p:cNvPr id="5" name="直線コネクタ 4"/>
                <p:cNvCxnSpPr/>
                <p:nvPr/>
              </p:nvCxnSpPr>
              <p:spPr>
                <a:xfrm>
                  <a:off x="2107665" y="4079544"/>
                  <a:ext cx="79523" cy="111863"/>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3537348" y="3934697"/>
                  <a:ext cx="138484" cy="111863"/>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a:endCxn id="147" idx="22"/>
                </p:cNvCxnSpPr>
                <p:nvPr/>
              </p:nvCxnSpPr>
              <p:spPr>
                <a:xfrm>
                  <a:off x="4622901" y="3045277"/>
                  <a:ext cx="62651" cy="208223"/>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a:off x="6267045" y="3285114"/>
                  <a:ext cx="133755" cy="208713"/>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a:stCxn id="147" idx="1"/>
                </p:cNvCxnSpPr>
                <p:nvPr/>
              </p:nvCxnSpPr>
              <p:spPr>
                <a:xfrm>
                  <a:off x="1490035" y="3725837"/>
                  <a:ext cx="43754" cy="132314"/>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1" name="直線コネクタ 90"/>
                <p:cNvCxnSpPr>
                  <a:stCxn id="147" idx="47"/>
                </p:cNvCxnSpPr>
                <p:nvPr/>
              </p:nvCxnSpPr>
              <p:spPr>
                <a:xfrm>
                  <a:off x="7183357" y="2572774"/>
                  <a:ext cx="273749" cy="175108"/>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a:off x="7642821" y="3073807"/>
                  <a:ext cx="181408" cy="169608"/>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7" name="直線コネクタ 96"/>
                <p:cNvCxnSpPr>
                  <a:stCxn id="147" idx="44"/>
                </p:cNvCxnSpPr>
                <p:nvPr/>
              </p:nvCxnSpPr>
              <p:spPr>
                <a:xfrm>
                  <a:off x="6834501" y="2628343"/>
                  <a:ext cx="108615" cy="195689"/>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35" name="フリーフォーム 34"/>
                <p:cNvSpPr/>
                <p:nvPr/>
              </p:nvSpPr>
              <p:spPr>
                <a:xfrm>
                  <a:off x="8297839" y="4872251"/>
                  <a:ext cx="136477" cy="178850"/>
                </a:xfrm>
                <a:custGeom>
                  <a:avLst/>
                  <a:gdLst>
                    <a:gd name="connsiteX0" fmla="*/ 0 w 136477"/>
                    <a:gd name="connsiteY0" fmla="*/ 0 h 178850"/>
                    <a:gd name="connsiteX1" fmla="*/ 40943 w 136477"/>
                    <a:gd name="connsiteY1" fmla="*/ 68239 h 178850"/>
                    <a:gd name="connsiteX2" fmla="*/ 81886 w 136477"/>
                    <a:gd name="connsiteY2" fmla="*/ 95534 h 178850"/>
                    <a:gd name="connsiteX3" fmla="*/ 122830 w 136477"/>
                    <a:gd name="connsiteY3" fmla="*/ 177421 h 178850"/>
                    <a:gd name="connsiteX4" fmla="*/ 136477 w 136477"/>
                    <a:gd name="connsiteY4" fmla="*/ 177421 h 178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477" h="178850">
                      <a:moveTo>
                        <a:pt x="0" y="0"/>
                      </a:moveTo>
                      <a:cubicBezTo>
                        <a:pt x="13648" y="22746"/>
                        <a:pt x="23680" y="48099"/>
                        <a:pt x="40943" y="68239"/>
                      </a:cubicBezTo>
                      <a:cubicBezTo>
                        <a:pt x="51618" y="80693"/>
                        <a:pt x="71639" y="82726"/>
                        <a:pt x="81886" y="95534"/>
                      </a:cubicBezTo>
                      <a:cubicBezTo>
                        <a:pt x="170700" y="206550"/>
                        <a:pt x="7764" y="62353"/>
                        <a:pt x="122830" y="177421"/>
                      </a:cubicBezTo>
                      <a:cubicBezTo>
                        <a:pt x="126047" y="180638"/>
                        <a:pt x="131928" y="177421"/>
                        <a:pt x="136477" y="177421"/>
                      </a:cubicBezTo>
                    </a:path>
                  </a:pathLst>
                </a:cu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latin typeface="Calibri"/>
                    <a:ea typeface="ＭＳ Ｐゴシック"/>
                  </a:endParaRPr>
                </a:p>
              </p:txBody>
            </p:sp>
          </p:grpSp>
          <p:grpSp>
            <p:nvGrpSpPr>
              <p:cNvPr id="17" name="グループ化 16"/>
              <p:cNvGrpSpPr/>
              <p:nvPr/>
            </p:nvGrpSpPr>
            <p:grpSpPr>
              <a:xfrm>
                <a:off x="1202154" y="3127656"/>
                <a:ext cx="7657473" cy="1749144"/>
                <a:chOff x="1202154" y="3127656"/>
                <a:chExt cx="7657473" cy="1749144"/>
              </a:xfrm>
            </p:grpSpPr>
            <p:sp>
              <p:nvSpPr>
                <p:cNvPr id="85" name="テキスト ボックス 84"/>
                <p:cNvSpPr txBox="1"/>
                <p:nvPr/>
              </p:nvSpPr>
              <p:spPr>
                <a:xfrm>
                  <a:off x="1202154" y="4269559"/>
                  <a:ext cx="497252" cy="253915"/>
                </a:xfrm>
                <a:prstGeom prst="rect">
                  <a:avLst/>
                </a:prstGeom>
                <a:noFill/>
              </p:spPr>
              <p:txBody>
                <a:bodyPr wrap="none" rtlCol="0">
                  <a:spAutoFit/>
                </a:bodyPr>
                <a:lstStyle/>
                <a:p>
                  <a:pPr defTabSz="914400"/>
                  <a:r>
                    <a:rPr lang="en-US" altLang="ja-JP" sz="900" b="1" dirty="0">
                      <a:solidFill>
                        <a:prstClr val="black"/>
                      </a:solidFill>
                      <a:latin typeface="Calibri"/>
                      <a:ea typeface="ＭＳ Ｐゴシック"/>
                      <a:cs typeface="Helvetica" pitchFamily="34" charset="0"/>
                    </a:rPr>
                    <a:t>PM-13</a:t>
                  </a:r>
                </a:p>
              </p:txBody>
            </p:sp>
            <p:sp>
              <p:nvSpPr>
                <p:cNvPr id="76" name="テキスト ボックス 75"/>
                <p:cNvSpPr txBox="1"/>
                <p:nvPr/>
              </p:nvSpPr>
              <p:spPr>
                <a:xfrm>
                  <a:off x="1982344" y="4087504"/>
                  <a:ext cx="604653" cy="276999"/>
                </a:xfrm>
                <a:prstGeom prst="rect">
                  <a:avLst/>
                </a:prstGeom>
                <a:noFill/>
              </p:spPr>
              <p:txBody>
                <a:bodyPr wrap="none" rtlCol="0">
                  <a:spAutoFit/>
                </a:bodyPr>
                <a:lstStyle/>
                <a:p>
                  <a:pPr defTabSz="914400"/>
                  <a:r>
                    <a:rPr lang="en-US" altLang="ja-JP" sz="1200" b="1" dirty="0">
                      <a:solidFill>
                        <a:prstClr val="black"/>
                      </a:solidFill>
                      <a:latin typeface="Calibri"/>
                      <a:ea typeface="ＭＳ Ｐゴシック"/>
                      <a:cs typeface="Helvetica" pitchFamily="34" charset="0"/>
                    </a:rPr>
                    <a:t>PM-12</a:t>
                  </a:r>
                  <a:endParaRPr lang="ja-JP" altLang="en-US" sz="1200" b="1" dirty="0">
                    <a:solidFill>
                      <a:prstClr val="black"/>
                    </a:solidFill>
                    <a:latin typeface="Calibri"/>
                    <a:ea typeface="ＭＳ Ｐゴシック"/>
                    <a:cs typeface="Helvetica" pitchFamily="34" charset="0"/>
                  </a:endParaRPr>
                </a:p>
              </p:txBody>
            </p:sp>
            <p:sp>
              <p:nvSpPr>
                <p:cNvPr id="77" name="テキスト ボックス 76"/>
                <p:cNvSpPr txBox="1"/>
                <p:nvPr/>
              </p:nvSpPr>
              <p:spPr>
                <a:xfrm>
                  <a:off x="3380096" y="3965177"/>
                  <a:ext cx="604653" cy="276999"/>
                </a:xfrm>
                <a:prstGeom prst="rect">
                  <a:avLst/>
                </a:prstGeom>
                <a:noFill/>
              </p:spPr>
              <p:txBody>
                <a:bodyPr wrap="none" rtlCol="0">
                  <a:spAutoFit/>
                </a:bodyPr>
                <a:lstStyle/>
                <a:p>
                  <a:pPr defTabSz="914400"/>
                  <a:r>
                    <a:rPr lang="en-US" altLang="ja-JP" sz="1200" b="1" dirty="0">
                      <a:solidFill>
                        <a:prstClr val="black"/>
                      </a:solidFill>
                      <a:latin typeface="Calibri"/>
                      <a:ea typeface="ＭＳ Ｐゴシック"/>
                      <a:cs typeface="Helvetica" pitchFamily="34" charset="0"/>
                    </a:rPr>
                    <a:t>PM-10</a:t>
                  </a:r>
                  <a:endParaRPr lang="ja-JP" altLang="en-US" sz="1200" b="1" dirty="0">
                    <a:solidFill>
                      <a:prstClr val="black"/>
                    </a:solidFill>
                    <a:latin typeface="Calibri"/>
                    <a:ea typeface="ＭＳ Ｐゴシック"/>
                    <a:cs typeface="Helvetica" pitchFamily="34" charset="0"/>
                  </a:endParaRPr>
                </a:p>
              </p:txBody>
            </p:sp>
            <p:sp>
              <p:nvSpPr>
                <p:cNvPr id="80" name="テキスト ボックス 79"/>
                <p:cNvSpPr txBox="1"/>
                <p:nvPr/>
              </p:nvSpPr>
              <p:spPr>
                <a:xfrm>
                  <a:off x="4654770" y="3866864"/>
                  <a:ext cx="526106" cy="276999"/>
                </a:xfrm>
                <a:prstGeom prst="rect">
                  <a:avLst/>
                </a:prstGeom>
                <a:noFill/>
              </p:spPr>
              <p:txBody>
                <a:bodyPr wrap="none" rtlCol="0">
                  <a:spAutoFit/>
                </a:bodyPr>
                <a:lstStyle/>
                <a:p>
                  <a:pPr defTabSz="914400"/>
                  <a:r>
                    <a:rPr lang="en-US" altLang="ja-JP" sz="1200" b="1" dirty="0">
                      <a:solidFill>
                        <a:prstClr val="black"/>
                      </a:solidFill>
                      <a:latin typeface="Calibri"/>
                      <a:ea typeface="ＭＳ Ｐゴシック"/>
                      <a:cs typeface="Helvetica" pitchFamily="34" charset="0"/>
                    </a:rPr>
                    <a:t>PM-8</a:t>
                  </a:r>
                  <a:endParaRPr lang="ja-JP" altLang="en-US" sz="1200" b="1" dirty="0">
                    <a:solidFill>
                      <a:prstClr val="black"/>
                    </a:solidFill>
                    <a:latin typeface="Calibri"/>
                    <a:ea typeface="ＭＳ Ｐゴシック"/>
                    <a:cs typeface="Helvetica" pitchFamily="34" charset="0"/>
                  </a:endParaRPr>
                </a:p>
              </p:txBody>
            </p:sp>
            <p:sp>
              <p:nvSpPr>
                <p:cNvPr id="84" name="テキスト ボックス 83"/>
                <p:cNvSpPr txBox="1"/>
                <p:nvPr/>
              </p:nvSpPr>
              <p:spPr>
                <a:xfrm>
                  <a:off x="4194344" y="3296976"/>
                  <a:ext cx="606256" cy="276999"/>
                </a:xfrm>
                <a:prstGeom prst="rect">
                  <a:avLst/>
                </a:prstGeom>
                <a:noFill/>
              </p:spPr>
              <p:txBody>
                <a:bodyPr wrap="none" rtlCol="0">
                  <a:spAutoFit/>
                </a:bodyPr>
                <a:lstStyle/>
                <a:p>
                  <a:pPr defTabSz="914400"/>
                  <a:r>
                    <a:rPr lang="en-US" altLang="ja-JP" sz="1200" b="1" dirty="0">
                      <a:solidFill>
                        <a:prstClr val="black"/>
                      </a:solidFill>
                      <a:latin typeface="Calibri"/>
                      <a:ea typeface="ＭＳ Ｐゴシック"/>
                      <a:cs typeface="Helvetica" pitchFamily="34" charset="0"/>
                    </a:rPr>
                    <a:t>PM-</a:t>
                  </a:r>
                  <a:r>
                    <a:rPr lang="en-US" altLang="ja-JP" sz="1200" b="1" dirty="0" err="1">
                      <a:solidFill>
                        <a:prstClr val="black"/>
                      </a:solidFill>
                      <a:latin typeface="Calibri"/>
                      <a:ea typeface="ＭＳ Ｐゴシック"/>
                      <a:cs typeface="Helvetica" pitchFamily="34" charset="0"/>
                    </a:rPr>
                    <a:t>ab</a:t>
                  </a:r>
                  <a:endParaRPr lang="en-US" altLang="ja-JP" sz="1200" b="1" dirty="0">
                    <a:solidFill>
                      <a:prstClr val="black"/>
                    </a:solidFill>
                    <a:latin typeface="Calibri"/>
                    <a:ea typeface="ＭＳ Ｐゴシック"/>
                    <a:cs typeface="Helvetica" pitchFamily="34" charset="0"/>
                  </a:endParaRPr>
                </a:p>
              </p:txBody>
            </p:sp>
            <p:sp>
              <p:nvSpPr>
                <p:cNvPr id="78" name="テキスト ボックス 77"/>
                <p:cNvSpPr txBox="1"/>
                <p:nvPr/>
              </p:nvSpPr>
              <p:spPr>
                <a:xfrm>
                  <a:off x="6152386" y="3313571"/>
                  <a:ext cx="495649" cy="246221"/>
                </a:xfrm>
                <a:prstGeom prst="rect">
                  <a:avLst/>
                </a:prstGeom>
                <a:noFill/>
              </p:spPr>
              <p:txBody>
                <a:bodyPr wrap="none" rtlCol="0">
                  <a:spAutoFit/>
                </a:bodyPr>
                <a:lstStyle/>
                <a:p>
                  <a:pPr defTabSz="914400"/>
                  <a:r>
                    <a:rPr lang="en-US" altLang="ja-JP" sz="1000" b="1" dirty="0">
                      <a:solidFill>
                        <a:prstClr val="black"/>
                      </a:solidFill>
                      <a:latin typeface="Calibri"/>
                      <a:ea typeface="ＭＳ Ｐゴシック"/>
                      <a:cs typeface="Helvetica" pitchFamily="34" charset="0"/>
                    </a:rPr>
                    <a:t>PM+8</a:t>
                  </a:r>
                  <a:endParaRPr lang="ja-JP" altLang="en-US" sz="1000" b="1" dirty="0">
                    <a:solidFill>
                      <a:prstClr val="black"/>
                    </a:solidFill>
                    <a:latin typeface="Calibri"/>
                    <a:ea typeface="ＭＳ Ｐゴシック"/>
                    <a:cs typeface="Helvetica" pitchFamily="34" charset="0"/>
                  </a:endParaRPr>
                </a:p>
              </p:txBody>
            </p:sp>
            <p:sp>
              <p:nvSpPr>
                <p:cNvPr id="81" name="テキスト ボックス 80"/>
                <p:cNvSpPr txBox="1"/>
                <p:nvPr/>
              </p:nvSpPr>
              <p:spPr>
                <a:xfrm>
                  <a:off x="6600487" y="3210075"/>
                  <a:ext cx="561372" cy="246221"/>
                </a:xfrm>
                <a:prstGeom prst="rect">
                  <a:avLst/>
                </a:prstGeom>
                <a:noFill/>
              </p:spPr>
              <p:txBody>
                <a:bodyPr wrap="none" rtlCol="0">
                  <a:spAutoFit/>
                </a:bodyPr>
                <a:lstStyle/>
                <a:p>
                  <a:pPr defTabSz="914400"/>
                  <a:r>
                    <a:rPr lang="en-US" altLang="ja-JP" sz="1000" b="1" dirty="0">
                      <a:solidFill>
                        <a:prstClr val="black"/>
                      </a:solidFill>
                      <a:latin typeface="Calibri"/>
                      <a:ea typeface="ＭＳ Ｐゴシック"/>
                      <a:cs typeface="Helvetica" pitchFamily="34" charset="0"/>
                    </a:rPr>
                    <a:t>PM+10</a:t>
                  </a:r>
                  <a:endParaRPr lang="ja-JP" altLang="en-US" sz="1000" b="1" dirty="0">
                    <a:solidFill>
                      <a:prstClr val="black"/>
                    </a:solidFill>
                    <a:latin typeface="Calibri"/>
                    <a:ea typeface="ＭＳ Ｐゴシック"/>
                    <a:cs typeface="Helvetica" pitchFamily="34" charset="0"/>
                  </a:endParaRPr>
                </a:p>
              </p:txBody>
            </p:sp>
            <p:sp>
              <p:nvSpPr>
                <p:cNvPr id="82" name="テキスト ボックス 81"/>
                <p:cNvSpPr txBox="1"/>
                <p:nvPr/>
              </p:nvSpPr>
              <p:spPr>
                <a:xfrm>
                  <a:off x="7081449" y="3133875"/>
                  <a:ext cx="561372" cy="246221"/>
                </a:xfrm>
                <a:prstGeom prst="rect">
                  <a:avLst/>
                </a:prstGeom>
                <a:noFill/>
              </p:spPr>
              <p:txBody>
                <a:bodyPr wrap="none" rtlCol="0">
                  <a:spAutoFit/>
                </a:bodyPr>
                <a:lstStyle/>
                <a:p>
                  <a:pPr defTabSz="914400"/>
                  <a:r>
                    <a:rPr lang="en-US" altLang="ja-JP" sz="1000" b="1" dirty="0">
                      <a:solidFill>
                        <a:prstClr val="black"/>
                      </a:solidFill>
                      <a:latin typeface="Calibri"/>
                      <a:ea typeface="ＭＳ Ｐゴシック"/>
                      <a:cs typeface="Helvetica" pitchFamily="34" charset="0"/>
                    </a:rPr>
                    <a:t>PM+12</a:t>
                  </a:r>
                  <a:endParaRPr lang="ja-JP" altLang="en-US" sz="1000" b="1" dirty="0">
                    <a:solidFill>
                      <a:prstClr val="black"/>
                    </a:solidFill>
                    <a:latin typeface="Calibri"/>
                    <a:ea typeface="ＭＳ Ｐゴシック"/>
                    <a:cs typeface="Helvetica" pitchFamily="34" charset="0"/>
                  </a:endParaRPr>
                </a:p>
              </p:txBody>
            </p:sp>
            <p:sp>
              <p:nvSpPr>
                <p:cNvPr id="87" name="テキスト ボックス 86"/>
                <p:cNvSpPr txBox="1"/>
                <p:nvPr/>
              </p:nvSpPr>
              <p:spPr>
                <a:xfrm>
                  <a:off x="7638314" y="3127656"/>
                  <a:ext cx="519694" cy="230832"/>
                </a:xfrm>
                <a:prstGeom prst="rect">
                  <a:avLst/>
                </a:prstGeom>
                <a:noFill/>
              </p:spPr>
              <p:txBody>
                <a:bodyPr wrap="none" rtlCol="0">
                  <a:spAutoFit/>
                </a:bodyPr>
                <a:lstStyle/>
                <a:p>
                  <a:pPr defTabSz="914400"/>
                  <a:r>
                    <a:rPr lang="en-US" altLang="ja-JP" sz="900" b="1" dirty="0">
                      <a:solidFill>
                        <a:prstClr val="black"/>
                      </a:solidFill>
                      <a:latin typeface="Calibri"/>
                      <a:ea typeface="ＭＳ Ｐゴシック"/>
                      <a:cs typeface="Helvetica" pitchFamily="34" charset="0"/>
                    </a:rPr>
                    <a:t>PM+13</a:t>
                  </a:r>
                </a:p>
              </p:txBody>
            </p:sp>
            <p:grpSp>
              <p:nvGrpSpPr>
                <p:cNvPr id="18" name="グループ化 15"/>
                <p:cNvGrpSpPr/>
                <p:nvPr/>
              </p:nvGrpSpPr>
              <p:grpSpPr>
                <a:xfrm>
                  <a:off x="7698732" y="4509448"/>
                  <a:ext cx="1160895" cy="367352"/>
                  <a:chOff x="7698732" y="4509448"/>
                  <a:chExt cx="1160895" cy="367352"/>
                </a:xfrm>
              </p:grpSpPr>
              <p:sp>
                <p:nvSpPr>
                  <p:cNvPr id="83" name="テキスト ボックス 82"/>
                  <p:cNvSpPr txBox="1"/>
                  <p:nvPr/>
                </p:nvSpPr>
                <p:spPr>
                  <a:xfrm>
                    <a:off x="7698732" y="4615190"/>
                    <a:ext cx="1160895" cy="261610"/>
                  </a:xfrm>
                  <a:prstGeom prst="rect">
                    <a:avLst/>
                  </a:prstGeom>
                  <a:noFill/>
                </p:spPr>
                <p:txBody>
                  <a:bodyPr wrap="none" rtlCol="0">
                    <a:spAutoFit/>
                  </a:bodyPr>
                  <a:lstStyle/>
                  <a:p>
                    <a:pPr defTabSz="914400"/>
                    <a:r>
                      <a:rPr lang="en-US" altLang="ja-JP" sz="1100" b="1" dirty="0">
                        <a:solidFill>
                          <a:prstClr val="black"/>
                        </a:solidFill>
                        <a:latin typeface="Calibri"/>
                        <a:ea typeface="ＭＳ Ｐゴシック"/>
                        <a:cs typeface="Helvetica" pitchFamily="34" charset="0"/>
                      </a:rPr>
                      <a:t>(Center Campus)</a:t>
                    </a:r>
                  </a:p>
                </p:txBody>
              </p:sp>
              <p:sp>
                <p:nvSpPr>
                  <p:cNvPr id="79" name="テキスト ボックス 78"/>
                  <p:cNvSpPr txBox="1"/>
                  <p:nvPr/>
                </p:nvSpPr>
                <p:spPr>
                  <a:xfrm>
                    <a:off x="8012412" y="4509448"/>
                    <a:ext cx="347980" cy="276999"/>
                  </a:xfrm>
                  <a:prstGeom prst="rect">
                    <a:avLst/>
                  </a:prstGeom>
                  <a:noFill/>
                </p:spPr>
                <p:txBody>
                  <a:bodyPr wrap="none" rtlCol="0">
                    <a:spAutoFit/>
                  </a:bodyPr>
                  <a:lstStyle/>
                  <a:p>
                    <a:pPr defTabSz="914400"/>
                    <a:r>
                      <a:rPr lang="en-US" altLang="ja-JP" sz="1200" b="1" dirty="0">
                        <a:solidFill>
                          <a:prstClr val="black"/>
                        </a:solidFill>
                        <a:latin typeface="Calibri"/>
                        <a:ea typeface="ＭＳ Ｐゴシック"/>
                        <a:cs typeface="Helvetica" pitchFamily="34" charset="0"/>
                      </a:rPr>
                      <a:t>PX</a:t>
                    </a:r>
                  </a:p>
                </p:txBody>
              </p:sp>
            </p:grpSp>
          </p:grpSp>
          <p:cxnSp>
            <p:nvCxnSpPr>
              <p:cNvPr id="101" name="直線コネクタ 100"/>
              <p:cNvCxnSpPr>
                <a:stCxn id="76" idx="0"/>
              </p:cNvCxnSpPr>
              <p:nvPr/>
            </p:nvCxnSpPr>
            <p:spPr>
              <a:xfrm flipV="1">
                <a:off x="2284671" y="3786506"/>
                <a:ext cx="248052" cy="300998"/>
              </a:xfrm>
              <a:prstGeom prst="line">
                <a:avLst/>
              </a:prstGeom>
              <a:ln w="3175">
                <a:solidFill>
                  <a:srgbClr val="FFFF00"/>
                </a:solidFill>
              </a:ln>
            </p:spPr>
            <p:style>
              <a:lnRef idx="1">
                <a:schemeClr val="accent1"/>
              </a:lnRef>
              <a:fillRef idx="0">
                <a:schemeClr val="accent1"/>
              </a:fillRef>
              <a:effectRef idx="0">
                <a:schemeClr val="accent1"/>
              </a:effectRef>
              <a:fontRef idx="minor">
                <a:schemeClr val="tx1"/>
              </a:fontRef>
            </p:style>
          </p:cxnSp>
        </p:grpSp>
      </p:grpSp>
      <p:sp>
        <p:nvSpPr>
          <p:cNvPr id="7" name="テキスト ボックス 6"/>
          <p:cNvSpPr txBox="1"/>
          <p:nvPr/>
        </p:nvSpPr>
        <p:spPr>
          <a:xfrm>
            <a:off x="635437" y="1793676"/>
            <a:ext cx="2388094" cy="338554"/>
          </a:xfrm>
          <a:prstGeom prst="rect">
            <a:avLst/>
          </a:prstGeom>
          <a:noFill/>
        </p:spPr>
        <p:txBody>
          <a:bodyPr wrap="none" rtlCol="0">
            <a:spAutoFit/>
          </a:bodyPr>
          <a:lstStyle/>
          <a:p>
            <a:r>
              <a:rPr kumimoji="1" lang="en-US" altLang="ja-JP" sz="1600" dirty="0" err="1" smtClean="0">
                <a:solidFill>
                  <a:schemeClr val="bg1">
                    <a:lumMod val="50000"/>
                  </a:schemeClr>
                </a:solidFill>
              </a:rPr>
              <a:t>Kitakami</a:t>
            </a:r>
            <a:r>
              <a:rPr kumimoji="1" lang="en-US" altLang="ja-JP" sz="1600" dirty="0" smtClean="0">
                <a:solidFill>
                  <a:schemeClr val="bg1">
                    <a:lumMod val="50000"/>
                  </a:schemeClr>
                </a:solidFill>
              </a:rPr>
              <a:t>-site </a:t>
            </a:r>
            <a:r>
              <a:rPr lang="en-US" altLang="ja-JP" sz="1600" dirty="0" smtClean="0">
                <a:solidFill>
                  <a:schemeClr val="bg1">
                    <a:lumMod val="50000"/>
                  </a:schemeClr>
                </a:solidFill>
              </a:rPr>
              <a:t>cross section</a:t>
            </a:r>
            <a:endParaRPr kumimoji="1" lang="ja-JP" altLang="en-US" sz="1600" dirty="0">
              <a:solidFill>
                <a:schemeClr val="bg1">
                  <a:lumMod val="50000"/>
                </a:schemeClr>
              </a:solidFill>
            </a:endParaRPr>
          </a:p>
        </p:txBody>
      </p:sp>
      <p:sp>
        <p:nvSpPr>
          <p:cNvPr id="102" name="TextBox 101"/>
          <p:cNvSpPr txBox="1"/>
          <p:nvPr/>
        </p:nvSpPr>
        <p:spPr>
          <a:xfrm>
            <a:off x="4569979" y="0"/>
            <a:ext cx="2977999" cy="523220"/>
          </a:xfrm>
          <a:prstGeom prst="rect">
            <a:avLst/>
          </a:prstGeom>
          <a:noFill/>
        </p:spPr>
        <p:txBody>
          <a:bodyPr wrap="none" rtlCol="0">
            <a:spAutoFit/>
          </a:bodyPr>
          <a:lstStyle/>
          <a:p>
            <a:r>
              <a:rPr lang="en-GB" sz="2800" dirty="0" smtClean="0"/>
              <a:t>Site Specific Design</a:t>
            </a:r>
            <a:endParaRPr lang="en-GB" sz="2800" dirty="0"/>
          </a:p>
        </p:txBody>
      </p:sp>
      <p:sp>
        <p:nvSpPr>
          <p:cNvPr id="105" name="TextBox 104"/>
          <p:cNvSpPr txBox="1"/>
          <p:nvPr/>
        </p:nvSpPr>
        <p:spPr>
          <a:xfrm>
            <a:off x="3093053" y="5858262"/>
            <a:ext cx="4460647" cy="923330"/>
          </a:xfrm>
          <a:prstGeom prst="rect">
            <a:avLst/>
          </a:prstGeom>
          <a:solidFill>
            <a:srgbClr val="FFFFFF"/>
          </a:solidFill>
        </p:spPr>
        <p:txBody>
          <a:bodyPr wrap="square" rtlCol="0">
            <a:spAutoFit/>
          </a:bodyPr>
          <a:lstStyle/>
          <a:p>
            <a:r>
              <a:rPr lang="en-US" dirty="0" smtClean="0"/>
              <a:t>Need to establish the IP and linac orientation</a:t>
            </a:r>
          </a:p>
          <a:p>
            <a:r>
              <a:rPr lang="en-US" dirty="0" smtClean="0"/>
              <a:t>Then the access points and IR infrastructure</a:t>
            </a:r>
          </a:p>
          <a:p>
            <a:r>
              <a:rPr lang="en-US" dirty="0" smtClean="0"/>
              <a:t>Then linac length and timing</a:t>
            </a:r>
            <a:endParaRPr lang="en-US" dirty="0"/>
          </a:p>
        </p:txBody>
      </p:sp>
      <p:sp>
        <p:nvSpPr>
          <p:cNvPr id="3" name="Slide Number Placeholder 2"/>
          <p:cNvSpPr>
            <a:spLocks noGrp="1"/>
          </p:cNvSpPr>
          <p:nvPr>
            <p:ph type="sldNum" sz="quarter" idx="12"/>
          </p:nvPr>
        </p:nvSpPr>
        <p:spPr/>
        <p:txBody>
          <a:bodyPr/>
          <a:lstStyle/>
          <a:p>
            <a:fld id="{8A6C968C-312A-D24C-8435-38F636E189CE}" type="slidenum">
              <a:rPr lang="ja-JP" altLang="en-US" smtClean="0">
                <a:solidFill>
                  <a:prstClr val="black">
                    <a:tint val="75000"/>
                  </a:prstClr>
                </a:solidFill>
                <a:latin typeface="Calibri"/>
                <a:ea typeface="ＭＳ Ｐゴシック"/>
              </a:rPr>
              <a:pPr/>
              <a:t>3</a:t>
            </a:fld>
            <a:endParaRPr lang="ja-JP" altLang="en-US">
              <a:solidFill>
                <a:prstClr val="black">
                  <a:tint val="75000"/>
                </a:prstClr>
              </a:solidFill>
              <a:latin typeface="Calibri"/>
              <a:ea typeface="ＭＳ Ｐゴシック"/>
            </a:endParaRPr>
          </a:p>
        </p:txBody>
      </p:sp>
      <p:sp>
        <p:nvSpPr>
          <p:cNvPr id="19" name="Footer Placeholder 18"/>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P5@BNL Mike Harrison</a:t>
            </a:r>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9235923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200" y="111248"/>
            <a:ext cx="5562600" cy="361559"/>
          </a:xfrm>
        </p:spPr>
        <p:txBody>
          <a:bodyPr/>
          <a:lstStyle/>
          <a:p>
            <a:r>
              <a:rPr lang="en-GB" sz="2800" dirty="0" smtClean="0"/>
              <a:t>The Cryomodule</a:t>
            </a:r>
            <a:endParaRPr lang="en-GB" sz="2800" dirty="0"/>
          </a:p>
        </p:txBody>
      </p:sp>
      <p:pic>
        <p:nvPicPr>
          <p:cNvPr id="3" name="Picture 2" descr="T4CM-long.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460102"/>
            <a:ext cx="9144000" cy="1547044"/>
          </a:xfrm>
          <a:prstGeom prst="rect">
            <a:avLst/>
          </a:prstGeom>
        </p:spPr>
      </p:pic>
      <p:pic>
        <p:nvPicPr>
          <p:cNvPr id="4" name="Picture 3" descr="newsline030107.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4031" y="3671059"/>
            <a:ext cx="3967785" cy="2341644"/>
          </a:xfrm>
          <a:prstGeom prst="rect">
            <a:avLst/>
          </a:prstGeom>
          <a:ln>
            <a:noFill/>
          </a:ln>
          <a:effectLst/>
        </p:spPr>
      </p:pic>
      <p:cxnSp>
        <p:nvCxnSpPr>
          <p:cNvPr id="6" name="Straight Arrow Connector 5"/>
          <p:cNvCxnSpPr/>
          <p:nvPr/>
        </p:nvCxnSpPr>
        <p:spPr bwMode="auto">
          <a:xfrm>
            <a:off x="251026" y="3007146"/>
            <a:ext cx="8712087" cy="0"/>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7" name="TextBox 6"/>
          <p:cNvSpPr txBox="1"/>
          <p:nvPr/>
        </p:nvSpPr>
        <p:spPr>
          <a:xfrm>
            <a:off x="3411003" y="2822480"/>
            <a:ext cx="2417248" cy="369332"/>
          </a:xfrm>
          <a:prstGeom prst="rect">
            <a:avLst/>
          </a:prstGeom>
          <a:solidFill>
            <a:schemeClr val="bg1"/>
          </a:solidFill>
        </p:spPr>
        <p:txBody>
          <a:bodyPr wrap="none" rtlCol="0">
            <a:spAutoFit/>
          </a:bodyPr>
          <a:lstStyle/>
          <a:p>
            <a:r>
              <a:rPr lang="en-GB" dirty="0" smtClean="0"/>
              <a:t>12.652 m (slot length)</a:t>
            </a:r>
            <a:endParaRPr lang="en-GB" dirty="0"/>
          </a:p>
        </p:txBody>
      </p:sp>
      <p:pic>
        <p:nvPicPr>
          <p:cNvPr id="24" name="Picture 23"/>
          <p:cNvPicPr>
            <a:picLocks noChangeAspect="1"/>
          </p:cNvPicPr>
          <p:nvPr/>
        </p:nvPicPr>
        <p:blipFill>
          <a:blip r:embed="rId4"/>
          <a:stretch>
            <a:fillRect/>
          </a:stretch>
        </p:blipFill>
        <p:spPr>
          <a:xfrm>
            <a:off x="5041900" y="3303871"/>
            <a:ext cx="3340100" cy="2933700"/>
          </a:xfrm>
          <a:prstGeom prst="rect">
            <a:avLst/>
          </a:prstGeom>
        </p:spPr>
      </p:pic>
      <p:sp>
        <p:nvSpPr>
          <p:cNvPr id="25" name="TextBox 24"/>
          <p:cNvSpPr txBox="1"/>
          <p:nvPr/>
        </p:nvSpPr>
        <p:spPr>
          <a:xfrm>
            <a:off x="404031" y="1090770"/>
            <a:ext cx="1300619" cy="369332"/>
          </a:xfrm>
          <a:prstGeom prst="rect">
            <a:avLst/>
          </a:prstGeom>
          <a:noFill/>
        </p:spPr>
        <p:txBody>
          <a:bodyPr wrap="none" rtlCol="0">
            <a:spAutoFit/>
          </a:bodyPr>
          <a:lstStyle/>
          <a:p>
            <a:r>
              <a:rPr lang="en-GB" dirty="0" smtClean="0"/>
              <a:t>cavities (8)</a:t>
            </a:r>
            <a:endParaRPr lang="en-GB" dirty="0"/>
          </a:p>
        </p:txBody>
      </p:sp>
      <p:cxnSp>
        <p:nvCxnSpPr>
          <p:cNvPr id="27" name="Straight Arrow Connector 26"/>
          <p:cNvCxnSpPr>
            <a:stCxn id="25" idx="2"/>
          </p:cNvCxnSpPr>
          <p:nvPr/>
        </p:nvCxnSpPr>
        <p:spPr bwMode="auto">
          <a:xfrm>
            <a:off x="1054341" y="1460102"/>
            <a:ext cx="16699" cy="71242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0" name="Straight Arrow Connector 29"/>
          <p:cNvCxnSpPr/>
          <p:nvPr/>
        </p:nvCxnSpPr>
        <p:spPr bwMode="auto">
          <a:xfrm>
            <a:off x="1054341" y="1460102"/>
            <a:ext cx="650309" cy="71242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2" name="Straight Arrow Connector 31"/>
          <p:cNvCxnSpPr/>
          <p:nvPr/>
        </p:nvCxnSpPr>
        <p:spPr bwMode="auto">
          <a:xfrm>
            <a:off x="1054341" y="1460102"/>
            <a:ext cx="1715061" cy="71242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3" name="TextBox 32"/>
          <p:cNvSpPr txBox="1"/>
          <p:nvPr/>
        </p:nvSpPr>
        <p:spPr>
          <a:xfrm>
            <a:off x="3808422" y="1090770"/>
            <a:ext cx="2019829" cy="369332"/>
          </a:xfrm>
          <a:prstGeom prst="rect">
            <a:avLst/>
          </a:prstGeom>
          <a:noFill/>
        </p:spPr>
        <p:txBody>
          <a:bodyPr wrap="none" rtlCol="0">
            <a:spAutoFit/>
          </a:bodyPr>
          <a:lstStyle/>
          <a:p>
            <a:r>
              <a:rPr lang="en-GB" dirty="0" smtClean="0"/>
              <a:t>SC quad package</a:t>
            </a:r>
            <a:endParaRPr lang="en-GB" dirty="0"/>
          </a:p>
        </p:txBody>
      </p:sp>
      <p:cxnSp>
        <p:nvCxnSpPr>
          <p:cNvPr id="35" name="Straight Arrow Connector 34"/>
          <p:cNvCxnSpPr/>
          <p:nvPr/>
        </p:nvCxnSpPr>
        <p:spPr bwMode="auto">
          <a:xfrm>
            <a:off x="4773776" y="1460102"/>
            <a:ext cx="0" cy="71242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5" name="TextBox 4"/>
          <p:cNvSpPr txBox="1"/>
          <p:nvPr/>
        </p:nvSpPr>
        <p:spPr>
          <a:xfrm>
            <a:off x="6112634" y="935002"/>
            <a:ext cx="2965100" cy="553998"/>
          </a:xfrm>
          <a:prstGeom prst="rect">
            <a:avLst/>
          </a:prstGeom>
          <a:noFill/>
        </p:spPr>
        <p:txBody>
          <a:bodyPr wrap="none" rtlCol="0">
            <a:spAutoFit/>
          </a:bodyPr>
          <a:lstStyle/>
          <a:p>
            <a:r>
              <a:rPr lang="en-GB" dirty="0" smtClean="0"/>
              <a:t>Type-B module</a:t>
            </a:r>
          </a:p>
          <a:p>
            <a:r>
              <a:rPr lang="en-GB" sz="1200" dirty="0" smtClean="0">
                <a:solidFill>
                  <a:schemeClr val="bg1">
                    <a:lumMod val="50000"/>
                  </a:schemeClr>
                </a:solidFill>
              </a:rPr>
              <a:t>Type-A has 9 cavities and no quadrupole</a:t>
            </a:r>
            <a:endParaRPr lang="en-GB" sz="1200" dirty="0">
              <a:solidFill>
                <a:schemeClr val="bg1">
                  <a:lumMod val="50000"/>
                </a:schemeClr>
              </a:solidFill>
            </a:endParaRPr>
          </a:p>
        </p:txBody>
      </p:sp>
      <p:sp>
        <p:nvSpPr>
          <p:cNvPr id="10" name="Slide Number Placeholder 9"/>
          <p:cNvSpPr>
            <a:spLocks noGrp="1"/>
          </p:cNvSpPr>
          <p:nvPr>
            <p:ph type="sldNum" sz="quarter" idx="4294967295"/>
          </p:nvPr>
        </p:nvSpPr>
        <p:spPr>
          <a:xfrm>
            <a:off x="864402" y="6356350"/>
            <a:ext cx="1905000" cy="296473"/>
          </a:xfrm>
          <a:prstGeom prst="rect">
            <a:avLst/>
          </a:prstGeom>
        </p:spPr>
        <p:txBody>
          <a:bodyPr/>
          <a:lstStyle/>
          <a:p>
            <a:fld id="{AAB6FA28-7AEC-3F43-9C2D-3DB969CFEC6A}" type="slidenum">
              <a:rPr lang="en-US" smtClean="0"/>
              <a:pPr/>
              <a:t>4</a:t>
            </a:fld>
            <a:endParaRPr lang="en-US" dirty="0"/>
          </a:p>
        </p:txBody>
      </p:sp>
      <p:sp>
        <p:nvSpPr>
          <p:cNvPr id="9" name="Footer Placeholder 8"/>
          <p:cNvSpPr>
            <a:spLocks noGrp="1"/>
          </p:cNvSpPr>
          <p:nvPr>
            <p:ph type="ftr" sz="quarter" idx="11"/>
          </p:nvPr>
        </p:nvSpPr>
        <p:spPr>
          <a:xfrm>
            <a:off x="7047345" y="6356350"/>
            <a:ext cx="1639455" cy="365125"/>
          </a:xfrm>
        </p:spPr>
        <p:txBody>
          <a:bodyPr/>
          <a:lstStyle/>
          <a:p>
            <a:r>
              <a:rPr lang="en-US" altLang="ja-JP" dirty="0" smtClean="0">
                <a:solidFill>
                  <a:prstClr val="black">
                    <a:tint val="75000"/>
                  </a:prstClr>
                </a:solidFill>
                <a:latin typeface="Calibri"/>
                <a:ea typeface="ＭＳ Ｐゴシック"/>
              </a:rPr>
              <a:t>P5@BNL Mike Harrison</a:t>
            </a:r>
            <a:endParaRPr lang="ja-JP" altLang="en-US" dirty="0">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947883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7824" y="96753"/>
            <a:ext cx="5228975" cy="355770"/>
          </a:xfrm>
        </p:spPr>
        <p:txBody>
          <a:bodyPr/>
          <a:lstStyle/>
          <a:p>
            <a:r>
              <a:rPr lang="en-GB" sz="2400" dirty="0" smtClean="0"/>
              <a:t>TDR Value Estimate 500 </a:t>
            </a:r>
            <a:r>
              <a:rPr lang="en-GB" sz="2400" dirty="0" err="1" smtClean="0"/>
              <a:t>GeV</a:t>
            </a:r>
            <a:endParaRPr lang="en-GB" sz="2400" dirty="0"/>
          </a:p>
        </p:txBody>
      </p:sp>
      <p:pic>
        <p:nvPicPr>
          <p:cNvPr id="4" name="Picture 3"/>
          <p:cNvPicPr>
            <a:picLocks noChangeAspect="1"/>
          </p:cNvPicPr>
          <p:nvPr/>
        </p:nvPicPr>
        <p:blipFill>
          <a:blip r:embed="rId3"/>
          <a:stretch>
            <a:fillRect/>
          </a:stretch>
        </p:blipFill>
        <p:spPr>
          <a:xfrm>
            <a:off x="116327" y="1031568"/>
            <a:ext cx="4519558" cy="3372069"/>
          </a:xfrm>
          <a:prstGeom prst="rect">
            <a:avLst/>
          </a:prstGeom>
        </p:spPr>
      </p:pic>
      <p:pic>
        <p:nvPicPr>
          <p:cNvPr id="6" name="Picture 5"/>
          <p:cNvPicPr>
            <a:picLocks noChangeAspect="1"/>
          </p:cNvPicPr>
          <p:nvPr/>
        </p:nvPicPr>
        <p:blipFill>
          <a:blip r:embed="rId4"/>
          <a:stretch>
            <a:fillRect/>
          </a:stretch>
        </p:blipFill>
        <p:spPr>
          <a:xfrm>
            <a:off x="5018829" y="2766586"/>
            <a:ext cx="4125171" cy="4091414"/>
          </a:xfrm>
          <a:prstGeom prst="rect">
            <a:avLst/>
          </a:prstGeom>
        </p:spPr>
      </p:pic>
      <p:pic>
        <p:nvPicPr>
          <p:cNvPr id="7" name="Picture 6"/>
          <p:cNvPicPr>
            <a:picLocks noChangeAspect="1"/>
          </p:cNvPicPr>
          <p:nvPr/>
        </p:nvPicPr>
        <p:blipFill>
          <a:blip r:embed="rId5"/>
          <a:stretch>
            <a:fillRect/>
          </a:stretch>
        </p:blipFill>
        <p:spPr>
          <a:xfrm>
            <a:off x="402563" y="4403637"/>
            <a:ext cx="3305226" cy="1404366"/>
          </a:xfrm>
          <a:prstGeom prst="rect">
            <a:avLst/>
          </a:prstGeom>
        </p:spPr>
      </p:pic>
      <p:sp>
        <p:nvSpPr>
          <p:cNvPr id="8" name="Freeform 7"/>
          <p:cNvSpPr/>
          <p:nvPr/>
        </p:nvSpPr>
        <p:spPr>
          <a:xfrm>
            <a:off x="745280" y="3528213"/>
            <a:ext cx="373575" cy="870532"/>
          </a:xfrm>
          <a:custGeom>
            <a:avLst/>
            <a:gdLst>
              <a:gd name="connsiteX0" fmla="*/ 777840 w 777840"/>
              <a:gd name="connsiteY0" fmla="*/ 0 h 778358"/>
              <a:gd name="connsiteX1" fmla="*/ 19895 w 777840"/>
              <a:gd name="connsiteY1" fmla="*/ 307247 h 778358"/>
              <a:gd name="connsiteX2" fmla="*/ 204260 w 777840"/>
              <a:gd name="connsiteY2" fmla="*/ 778358 h 778358"/>
            </a:gdLst>
            <a:ahLst/>
            <a:cxnLst>
              <a:cxn ang="0">
                <a:pos x="connsiteX0" y="connsiteY0"/>
              </a:cxn>
              <a:cxn ang="0">
                <a:pos x="connsiteX1" y="connsiteY1"/>
              </a:cxn>
              <a:cxn ang="0">
                <a:pos x="connsiteX2" y="connsiteY2"/>
              </a:cxn>
            </a:cxnLst>
            <a:rect l="l" t="t" r="r" b="b"/>
            <a:pathLst>
              <a:path w="777840" h="778358">
                <a:moveTo>
                  <a:pt x="777840" y="0"/>
                </a:moveTo>
                <a:cubicBezTo>
                  <a:pt x="446666" y="88760"/>
                  <a:pt x="115492" y="177521"/>
                  <a:pt x="19895" y="307247"/>
                </a:cubicBezTo>
                <a:cubicBezTo>
                  <a:pt x="-75702" y="436973"/>
                  <a:pt x="204260" y="778358"/>
                  <a:pt x="204260" y="778358"/>
                </a:cubicBezTo>
              </a:path>
            </a:pathLst>
          </a:custGeom>
          <a:ln w="38100" cmpd="sng">
            <a:solidFill>
              <a:srgbClr val="FF6600"/>
            </a:solidFill>
            <a:headEnd type="none"/>
            <a:tailEnd type="triangle"/>
          </a:ln>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3" name="TextBox 2"/>
          <p:cNvSpPr txBox="1"/>
          <p:nvPr/>
        </p:nvSpPr>
        <p:spPr>
          <a:xfrm>
            <a:off x="135003" y="1031568"/>
            <a:ext cx="1531393" cy="584776"/>
          </a:xfrm>
          <a:prstGeom prst="rect">
            <a:avLst/>
          </a:prstGeom>
          <a:noFill/>
        </p:spPr>
        <p:txBody>
          <a:bodyPr wrap="square" rtlCol="0">
            <a:spAutoFit/>
          </a:bodyPr>
          <a:lstStyle/>
          <a:p>
            <a:r>
              <a:rPr lang="en-GB" sz="1600" dirty="0" smtClean="0"/>
              <a:t>By accelerator system</a:t>
            </a:r>
            <a:endParaRPr lang="en-GB" sz="1600" dirty="0"/>
          </a:p>
        </p:txBody>
      </p:sp>
      <p:sp>
        <p:nvSpPr>
          <p:cNvPr id="10" name="TextBox 9"/>
          <p:cNvSpPr txBox="1"/>
          <p:nvPr/>
        </p:nvSpPr>
        <p:spPr>
          <a:xfrm>
            <a:off x="5018829" y="6256841"/>
            <a:ext cx="1531393" cy="523220"/>
          </a:xfrm>
          <a:prstGeom prst="rect">
            <a:avLst/>
          </a:prstGeom>
          <a:noFill/>
        </p:spPr>
        <p:txBody>
          <a:bodyPr wrap="square" rtlCol="0">
            <a:spAutoFit/>
          </a:bodyPr>
          <a:lstStyle/>
          <a:p>
            <a:r>
              <a:rPr lang="en-GB" sz="1400" dirty="0" smtClean="0"/>
              <a:t>By technical</a:t>
            </a:r>
          </a:p>
          <a:p>
            <a:r>
              <a:rPr lang="en-GB" sz="1400" dirty="0" smtClean="0"/>
              <a:t>system</a:t>
            </a:r>
            <a:endParaRPr lang="en-GB" sz="1400" dirty="0"/>
          </a:p>
        </p:txBody>
      </p:sp>
      <p:sp>
        <p:nvSpPr>
          <p:cNvPr id="5" name="Wave 4"/>
          <p:cNvSpPr/>
          <p:nvPr/>
        </p:nvSpPr>
        <p:spPr bwMode="auto">
          <a:xfrm>
            <a:off x="5243815" y="845729"/>
            <a:ext cx="2135040" cy="896501"/>
          </a:xfrm>
          <a:prstGeom prst="wav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ctr" latinLnBrk="0" hangingPunct="0">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bg1"/>
                </a:solidFill>
                <a:effectLst/>
                <a:latin typeface="Arial" charset="0"/>
                <a:ea typeface="Arial Unicode MS" pitchFamily="34" charset="-128"/>
                <a:cs typeface="Arial Unicode MS" pitchFamily="34" charset="-128"/>
              </a:rPr>
              <a:t>7.8</a:t>
            </a:r>
            <a:r>
              <a:rPr kumimoji="0" lang="en-GB" b="0" i="0" u="none" strike="noStrike" cap="none" normalizeH="0" dirty="0" smtClean="0">
                <a:ln>
                  <a:noFill/>
                </a:ln>
                <a:solidFill>
                  <a:schemeClr val="bg1"/>
                </a:solidFill>
                <a:effectLst/>
                <a:latin typeface="Arial" charset="0"/>
                <a:ea typeface="Arial Unicode MS" pitchFamily="34" charset="-128"/>
                <a:cs typeface="Arial Unicode MS" pitchFamily="34" charset="-128"/>
              </a:rPr>
              <a:t> BILCU </a:t>
            </a:r>
            <a:endParaRPr kumimoji="0" lang="en-GB" b="0" i="0" u="none" strike="noStrike" cap="none" normalizeH="0" baseline="0" dirty="0" smtClean="0">
              <a:ln>
                <a:noFill/>
              </a:ln>
              <a:solidFill>
                <a:schemeClr val="bg1"/>
              </a:solidFill>
              <a:effectLst/>
              <a:latin typeface="Arial" charset="0"/>
              <a:ea typeface="Arial Unicode MS" pitchFamily="34" charset="-128"/>
              <a:cs typeface="Arial Unicode MS" pitchFamily="34" charset="-128"/>
            </a:endParaRPr>
          </a:p>
        </p:txBody>
      </p:sp>
      <p:sp>
        <p:nvSpPr>
          <p:cNvPr id="13" name="TextBox 12"/>
          <p:cNvSpPr txBox="1"/>
          <p:nvPr/>
        </p:nvSpPr>
        <p:spPr>
          <a:xfrm>
            <a:off x="7450016" y="1247012"/>
            <a:ext cx="1549977" cy="369332"/>
          </a:xfrm>
          <a:prstGeom prst="rect">
            <a:avLst/>
          </a:prstGeom>
          <a:noFill/>
        </p:spPr>
        <p:txBody>
          <a:bodyPr wrap="square" rtlCol="0">
            <a:spAutoFit/>
          </a:bodyPr>
          <a:lstStyle/>
          <a:p>
            <a:r>
              <a:rPr lang="en-US" dirty="0" smtClean="0"/>
              <a:t>ILCU = $FY12</a:t>
            </a:r>
            <a:endParaRPr lang="en-US" dirty="0"/>
          </a:p>
        </p:txBody>
      </p:sp>
      <p:sp>
        <p:nvSpPr>
          <p:cNvPr id="11" name="TextBox 10"/>
          <p:cNvSpPr txBox="1"/>
          <p:nvPr/>
        </p:nvSpPr>
        <p:spPr>
          <a:xfrm>
            <a:off x="5018829" y="1971965"/>
            <a:ext cx="3981164" cy="523220"/>
          </a:xfrm>
          <a:prstGeom prst="rect">
            <a:avLst/>
          </a:prstGeom>
          <a:noFill/>
        </p:spPr>
        <p:txBody>
          <a:bodyPr wrap="square" rtlCol="0">
            <a:spAutoFit/>
          </a:bodyPr>
          <a:lstStyle/>
          <a:p>
            <a:r>
              <a:rPr lang="en-US" sz="1400" dirty="0" smtClean="0"/>
              <a:t>Value estimate – no contingency, inflation, pre-ops, R&amp;D</a:t>
            </a:r>
            <a:r>
              <a:rPr lang="en-US" sz="1400" smtClean="0"/>
              <a:t>, spares, </a:t>
            </a:r>
            <a:r>
              <a:rPr lang="en-US" sz="1400" dirty="0" smtClean="0"/>
              <a:t>etc…. </a:t>
            </a:r>
            <a:endParaRPr lang="en-US" sz="1400" dirty="0"/>
          </a:p>
        </p:txBody>
      </p:sp>
      <p:sp>
        <p:nvSpPr>
          <p:cNvPr id="14" name="TextBox 13"/>
          <p:cNvSpPr txBox="1"/>
          <p:nvPr/>
        </p:nvSpPr>
        <p:spPr>
          <a:xfrm>
            <a:off x="7450016" y="4011170"/>
            <a:ext cx="581373" cy="261610"/>
          </a:xfrm>
          <a:prstGeom prst="rect">
            <a:avLst/>
          </a:prstGeom>
          <a:noFill/>
        </p:spPr>
        <p:txBody>
          <a:bodyPr wrap="square" rtlCol="0">
            <a:spAutoFit/>
          </a:bodyPr>
          <a:lstStyle/>
          <a:p>
            <a:r>
              <a:rPr lang="en-US" sz="1050" dirty="0" smtClean="0"/>
              <a:t>Host</a:t>
            </a:r>
            <a:endParaRPr lang="en-US" sz="1050" dirty="0"/>
          </a:p>
        </p:txBody>
      </p:sp>
      <p:sp>
        <p:nvSpPr>
          <p:cNvPr id="15" name="TextBox 14"/>
          <p:cNvSpPr txBox="1"/>
          <p:nvPr/>
        </p:nvSpPr>
        <p:spPr>
          <a:xfrm>
            <a:off x="7893102" y="4765047"/>
            <a:ext cx="581373" cy="261610"/>
          </a:xfrm>
          <a:prstGeom prst="rect">
            <a:avLst/>
          </a:prstGeom>
          <a:noFill/>
        </p:spPr>
        <p:txBody>
          <a:bodyPr wrap="square" rtlCol="0">
            <a:spAutoFit/>
          </a:bodyPr>
          <a:lstStyle/>
          <a:p>
            <a:r>
              <a:rPr lang="en-US" sz="1050" dirty="0" smtClean="0"/>
              <a:t>Host</a:t>
            </a:r>
            <a:endParaRPr lang="en-US" sz="1050" dirty="0"/>
          </a:p>
        </p:txBody>
      </p:sp>
      <p:sp>
        <p:nvSpPr>
          <p:cNvPr id="16" name="TextBox 15"/>
          <p:cNvSpPr txBox="1"/>
          <p:nvPr/>
        </p:nvSpPr>
        <p:spPr>
          <a:xfrm>
            <a:off x="5968849" y="4503437"/>
            <a:ext cx="581373" cy="261610"/>
          </a:xfrm>
          <a:prstGeom prst="rect">
            <a:avLst/>
          </a:prstGeom>
          <a:noFill/>
        </p:spPr>
        <p:txBody>
          <a:bodyPr wrap="square" rtlCol="0">
            <a:spAutoFit/>
          </a:bodyPr>
          <a:lstStyle/>
          <a:p>
            <a:r>
              <a:rPr lang="en-US" sz="1050" dirty="0" smtClean="0"/>
              <a:t>Host</a:t>
            </a:r>
            <a:endParaRPr lang="en-US" sz="1050" dirty="0"/>
          </a:p>
        </p:txBody>
      </p:sp>
      <p:sp>
        <p:nvSpPr>
          <p:cNvPr id="17" name="Slide Number Placeholder 16"/>
          <p:cNvSpPr>
            <a:spLocks noGrp="1"/>
          </p:cNvSpPr>
          <p:nvPr>
            <p:ph type="sldNum" sz="quarter" idx="12"/>
          </p:nvPr>
        </p:nvSpPr>
        <p:spPr/>
        <p:txBody>
          <a:bodyPr/>
          <a:lstStyle/>
          <a:p>
            <a:fld id="{8A6C968C-312A-D24C-8435-38F636E189CE}" type="slidenum">
              <a:rPr lang="ja-JP" altLang="en-US" smtClean="0">
                <a:solidFill>
                  <a:prstClr val="black">
                    <a:tint val="75000"/>
                  </a:prstClr>
                </a:solidFill>
                <a:latin typeface="Calibri"/>
                <a:ea typeface="ＭＳ Ｐゴシック"/>
              </a:rPr>
              <a:pPr/>
              <a:t>5</a:t>
            </a:fld>
            <a:endParaRPr lang="ja-JP" altLang="en-US">
              <a:solidFill>
                <a:prstClr val="black">
                  <a:tint val="75000"/>
                </a:prstClr>
              </a:solidFill>
              <a:latin typeface="Calibri"/>
              <a:ea typeface="ＭＳ Ｐゴシック"/>
            </a:endParaRPr>
          </a:p>
        </p:txBody>
      </p:sp>
      <p:sp>
        <p:nvSpPr>
          <p:cNvPr id="18" name="Footer Placeholder 17"/>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P5@BNL Mike Harrison</a:t>
            </a:r>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22155996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91827" y="82634"/>
            <a:ext cx="2590523" cy="461665"/>
          </a:xfrm>
          <a:prstGeom prst="rect">
            <a:avLst/>
          </a:prstGeom>
          <a:noFill/>
        </p:spPr>
        <p:txBody>
          <a:bodyPr wrap="none" rtlCol="0">
            <a:spAutoFit/>
          </a:bodyPr>
          <a:lstStyle/>
          <a:p>
            <a:r>
              <a:rPr lang="en-US" sz="2400" dirty="0" smtClean="0"/>
              <a:t>TDR Explicit </a:t>
            </a:r>
            <a:r>
              <a:rPr lang="en-US" sz="2400" dirty="0" err="1" smtClean="0"/>
              <a:t>Labour</a:t>
            </a:r>
            <a:endParaRPr lang="en-US" sz="2400" dirty="0"/>
          </a:p>
        </p:txBody>
      </p:sp>
      <p:sp>
        <p:nvSpPr>
          <p:cNvPr id="57" name="TextBox 56"/>
          <p:cNvSpPr txBox="1"/>
          <p:nvPr/>
        </p:nvSpPr>
        <p:spPr>
          <a:xfrm>
            <a:off x="608399" y="1215077"/>
            <a:ext cx="7701805" cy="2554545"/>
          </a:xfrm>
          <a:prstGeom prst="rect">
            <a:avLst/>
          </a:prstGeom>
          <a:noFill/>
        </p:spPr>
        <p:txBody>
          <a:bodyPr wrap="square" rtlCol="0">
            <a:spAutoFit/>
          </a:bodyPr>
          <a:lstStyle/>
          <a:p>
            <a:endParaRPr lang="en-US" sz="1600" dirty="0" smtClean="0"/>
          </a:p>
          <a:p>
            <a:r>
              <a:rPr lang="en-US" sz="1600" dirty="0" smtClean="0"/>
              <a:t>Explicit </a:t>
            </a:r>
            <a:r>
              <a:rPr lang="en-US" sz="1600" dirty="0" err="1" smtClean="0"/>
              <a:t>labour</a:t>
            </a:r>
            <a:r>
              <a:rPr lang="en-US" sz="1600" dirty="0" smtClean="0"/>
              <a:t> estimates include the scientific, engineering and technical staff needed to plan execute and manage the technical systems including specification, design, procurement, vendor liaison, acceptance testing, QA, integration, installation and checkout.</a:t>
            </a:r>
          </a:p>
          <a:p>
            <a:endParaRPr lang="en-US" sz="1600" dirty="0" smtClean="0"/>
          </a:p>
          <a:p>
            <a:r>
              <a:rPr lang="en-US" sz="1600" dirty="0" smtClean="0"/>
              <a:t>Averaged over the different TDR sites this amounts to 22,448 K person-hrs.</a:t>
            </a:r>
          </a:p>
          <a:p>
            <a:endParaRPr lang="en-US" sz="1600" dirty="0" smtClean="0"/>
          </a:p>
          <a:p>
            <a:r>
              <a:rPr lang="en-US" sz="1600" dirty="0" smtClean="0"/>
              <a:t>Implicit </a:t>
            </a:r>
            <a:r>
              <a:rPr lang="en-US" sz="1600" dirty="0" err="1" smtClean="0"/>
              <a:t>labour</a:t>
            </a:r>
            <a:r>
              <a:rPr lang="en-US" sz="1600" dirty="0" smtClean="0"/>
              <a:t> such as cryomodule fabrication is included in the component costs.</a:t>
            </a:r>
          </a:p>
          <a:p>
            <a:endParaRPr lang="en-US" sz="1600" dirty="0" smtClean="0"/>
          </a:p>
        </p:txBody>
      </p:sp>
      <p:sp>
        <p:nvSpPr>
          <p:cNvPr id="3" name="Slide Number Placeholder 2"/>
          <p:cNvSpPr>
            <a:spLocks noGrp="1"/>
          </p:cNvSpPr>
          <p:nvPr>
            <p:ph type="sldNum" sz="quarter" idx="4"/>
          </p:nvPr>
        </p:nvSpPr>
        <p:spPr/>
        <p:txBody>
          <a:bodyPr/>
          <a:lstStyle/>
          <a:p>
            <a:fld id="{AAB6FA28-7AEC-3F43-9C2D-3DB969CFEC6A}" type="slidenum">
              <a:rPr lang="en-US" smtClean="0"/>
              <a:pPr/>
              <a:t>6</a:t>
            </a:fld>
            <a:endParaRPr lang="en-US"/>
          </a:p>
        </p:txBody>
      </p:sp>
      <p:sp>
        <p:nvSpPr>
          <p:cNvPr id="4" name="Footer Placeholder 3"/>
          <p:cNvSpPr>
            <a:spLocks noGrp="1"/>
          </p:cNvSpPr>
          <p:nvPr>
            <p:ph type="ftr" sz="quarter" idx="3"/>
          </p:nvPr>
        </p:nvSpPr>
        <p:spPr/>
        <p:txBody>
          <a:bodyPr/>
          <a:lstStyle/>
          <a:p>
            <a:r>
              <a:rPr lang="en-US" smtClean="0"/>
              <a:t>P5@BNL Mike Harrison</a:t>
            </a:r>
            <a:endParaRPr lang="en-US"/>
          </a:p>
        </p:txBody>
      </p:sp>
    </p:spTree>
    <p:extLst>
      <p:ext uri="{BB962C8B-B14F-4D97-AF65-F5344CB8AC3E}">
        <p14:creationId xmlns:p14="http://schemas.microsoft.com/office/powerpoint/2010/main" val="424079541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91827" y="82634"/>
            <a:ext cx="3126112" cy="461665"/>
          </a:xfrm>
          <a:prstGeom prst="rect">
            <a:avLst/>
          </a:prstGeom>
          <a:noFill/>
        </p:spPr>
        <p:txBody>
          <a:bodyPr wrap="none" rtlCol="0">
            <a:spAutoFit/>
          </a:bodyPr>
          <a:lstStyle/>
          <a:p>
            <a:r>
              <a:rPr lang="en-US" sz="2400" dirty="0" smtClean="0"/>
              <a:t>Detector TDR Estimates</a:t>
            </a:r>
            <a:endParaRPr lang="en-US" sz="2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4892" y="758367"/>
            <a:ext cx="2146935"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11474"/>
          <a:stretch/>
        </p:blipFill>
        <p:spPr bwMode="auto">
          <a:xfrm>
            <a:off x="4921591" y="739809"/>
            <a:ext cx="2090833" cy="1666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23469" y="3619913"/>
            <a:ext cx="8000399" cy="1754326"/>
          </a:xfrm>
          <a:prstGeom prst="rect">
            <a:avLst/>
          </a:prstGeom>
          <a:noFill/>
          <a:ln>
            <a:solidFill>
              <a:schemeClr val="tx1"/>
            </a:solidFill>
          </a:ln>
        </p:spPr>
        <p:txBody>
          <a:bodyPr wrap="square" rtlCol="0">
            <a:spAutoFit/>
          </a:bodyPr>
          <a:lstStyle/>
          <a:p>
            <a:r>
              <a:rPr lang="en-US" dirty="0" smtClean="0"/>
              <a:t>				    	 </a:t>
            </a:r>
            <a:r>
              <a:rPr lang="en-US" dirty="0" err="1" smtClean="0"/>
              <a:t>SiD</a:t>
            </a:r>
            <a:r>
              <a:rPr lang="en-US" dirty="0" smtClean="0"/>
              <a:t>		ILD</a:t>
            </a:r>
          </a:p>
          <a:p>
            <a:r>
              <a:rPr lang="en-US" dirty="0" smtClean="0"/>
              <a:t>Value cost (MILCU)	   	315		392  (336 – 421 depending on options)</a:t>
            </a:r>
          </a:p>
          <a:p>
            <a:endParaRPr lang="en-US" dirty="0"/>
          </a:p>
          <a:p>
            <a:r>
              <a:rPr lang="en-US" dirty="0" smtClean="0"/>
              <a:t>Engineering (Man-yrs)	 186 </a:t>
            </a:r>
          </a:p>
          <a:p>
            <a:r>
              <a:rPr lang="en-US" dirty="0" smtClean="0"/>
              <a:t>Technical			  	 532</a:t>
            </a:r>
          </a:p>
          <a:p>
            <a:r>
              <a:rPr lang="en-US" dirty="0" smtClean="0"/>
              <a:t>Administration  </a:t>
            </a:r>
            <a:r>
              <a:rPr lang="en-US" dirty="0" smtClean="0"/>
              <a:t>	    	 </a:t>
            </a:r>
            <a:r>
              <a:rPr lang="en-US" dirty="0" smtClean="0"/>
              <a:t>  30</a:t>
            </a:r>
            <a:endParaRPr lang="en-US" dirty="0"/>
          </a:p>
        </p:txBody>
      </p:sp>
      <p:sp>
        <p:nvSpPr>
          <p:cNvPr id="3" name="TextBox 2"/>
          <p:cNvSpPr txBox="1"/>
          <p:nvPr/>
        </p:nvSpPr>
        <p:spPr>
          <a:xfrm>
            <a:off x="480767" y="2818614"/>
            <a:ext cx="7843101" cy="646331"/>
          </a:xfrm>
          <a:prstGeom prst="rect">
            <a:avLst/>
          </a:prstGeom>
          <a:noFill/>
        </p:spPr>
        <p:txBody>
          <a:bodyPr wrap="square" rtlCol="0">
            <a:spAutoFit/>
          </a:bodyPr>
          <a:lstStyle/>
          <a:p>
            <a:r>
              <a:rPr lang="en-US" dirty="0"/>
              <a:t>The validated detector concepts </a:t>
            </a:r>
            <a:r>
              <a:rPr lang="en-US" dirty="0" smtClean="0"/>
              <a:t>in the TDR showed </a:t>
            </a:r>
            <a:r>
              <a:rPr lang="en-US" dirty="0"/>
              <a:t>value estimates </a:t>
            </a:r>
            <a:r>
              <a:rPr lang="en-US" dirty="0" smtClean="0"/>
              <a:t>done </a:t>
            </a:r>
            <a:r>
              <a:rPr lang="en-US" dirty="0"/>
              <a:t>on the same basis as the </a:t>
            </a:r>
            <a:r>
              <a:rPr lang="en-US" dirty="0" smtClean="0"/>
              <a:t>ILC, </a:t>
            </a:r>
            <a:r>
              <a:rPr lang="en-US" dirty="0"/>
              <a:t>and using common commodity costs (Si, Fe, W</a:t>
            </a:r>
            <a:r>
              <a:rPr lang="en-US" dirty="0" smtClean="0"/>
              <a:t>).</a:t>
            </a:r>
            <a:endParaRPr lang="en-US" dirty="0"/>
          </a:p>
        </p:txBody>
      </p:sp>
      <p:sp>
        <p:nvSpPr>
          <p:cNvPr id="6" name="Slide Number Placeholder 5"/>
          <p:cNvSpPr>
            <a:spLocks noGrp="1"/>
          </p:cNvSpPr>
          <p:nvPr>
            <p:ph type="sldNum" sz="quarter" idx="4"/>
          </p:nvPr>
        </p:nvSpPr>
        <p:spPr/>
        <p:txBody>
          <a:bodyPr/>
          <a:lstStyle/>
          <a:p>
            <a:fld id="{AAB6FA28-7AEC-3F43-9C2D-3DB969CFEC6A}" type="slidenum">
              <a:rPr lang="en-US" smtClean="0"/>
              <a:pPr/>
              <a:t>7</a:t>
            </a:fld>
            <a:endParaRPr lang="en-US"/>
          </a:p>
        </p:txBody>
      </p:sp>
      <p:sp>
        <p:nvSpPr>
          <p:cNvPr id="7" name="Footer Placeholder 6"/>
          <p:cNvSpPr>
            <a:spLocks noGrp="1"/>
          </p:cNvSpPr>
          <p:nvPr>
            <p:ph type="ftr" sz="quarter" idx="3"/>
          </p:nvPr>
        </p:nvSpPr>
        <p:spPr/>
        <p:txBody>
          <a:bodyPr/>
          <a:lstStyle/>
          <a:p>
            <a:r>
              <a:rPr lang="en-US" smtClean="0"/>
              <a:t>P5@BNL Mike Harrison</a:t>
            </a:r>
            <a:endParaRPr lang="en-US"/>
          </a:p>
        </p:txBody>
      </p:sp>
    </p:spTree>
    <p:extLst>
      <p:ext uri="{BB962C8B-B14F-4D97-AF65-F5344CB8AC3E}">
        <p14:creationId xmlns:p14="http://schemas.microsoft.com/office/powerpoint/2010/main" val="408424993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91827" y="82634"/>
            <a:ext cx="5307613" cy="461665"/>
          </a:xfrm>
          <a:prstGeom prst="rect">
            <a:avLst/>
          </a:prstGeom>
          <a:noFill/>
        </p:spPr>
        <p:txBody>
          <a:bodyPr wrap="none" rtlCol="0">
            <a:spAutoFit/>
          </a:bodyPr>
          <a:lstStyle/>
          <a:p>
            <a:r>
              <a:rPr lang="en-US" sz="2400" dirty="0" smtClean="0"/>
              <a:t>US Involvement in the GDE R&amp;D Program</a:t>
            </a:r>
            <a:endParaRPr lang="en-US" sz="2400" dirty="0"/>
          </a:p>
        </p:txBody>
      </p:sp>
      <p:sp>
        <p:nvSpPr>
          <p:cNvPr id="57" name="TextBox 56"/>
          <p:cNvSpPr txBox="1"/>
          <p:nvPr/>
        </p:nvSpPr>
        <p:spPr>
          <a:xfrm>
            <a:off x="608399" y="1215077"/>
            <a:ext cx="7701805" cy="4031873"/>
          </a:xfrm>
          <a:prstGeom prst="rect">
            <a:avLst/>
          </a:prstGeom>
          <a:noFill/>
        </p:spPr>
        <p:txBody>
          <a:bodyPr wrap="square" rtlCol="0">
            <a:spAutoFit/>
          </a:bodyPr>
          <a:lstStyle/>
          <a:p>
            <a:endParaRPr lang="en-US" sz="1600" dirty="0" smtClean="0"/>
          </a:p>
          <a:p>
            <a:r>
              <a:rPr lang="en-US" sz="1600" dirty="0" smtClean="0"/>
              <a:t>There was significant ($35M/yr peak, $134M over 5 years) US involvement in the GDE program in both the technical design and technology development.  SRF systems were ~ 66% of the total.</a:t>
            </a:r>
          </a:p>
          <a:p>
            <a:endParaRPr lang="en-US" sz="1600" dirty="0" smtClean="0"/>
          </a:p>
          <a:p>
            <a:r>
              <a:rPr lang="en-US" sz="1600" dirty="0" smtClean="0"/>
              <a:t>Electron source – SLAC &amp; JLAB</a:t>
            </a:r>
          </a:p>
          <a:p>
            <a:r>
              <a:rPr lang="en-US" sz="1600" dirty="0" smtClean="0"/>
              <a:t>Positron Source – ANL &amp; LLNL</a:t>
            </a:r>
          </a:p>
          <a:p>
            <a:r>
              <a:rPr lang="en-US" sz="1600" dirty="0" smtClean="0"/>
              <a:t>Damping Rings – SLAC &amp; Cornell</a:t>
            </a:r>
          </a:p>
          <a:p>
            <a:r>
              <a:rPr lang="en-US" sz="1600" dirty="0" smtClean="0"/>
              <a:t>Transfer Line &amp; Bunch Compressor – Fermilab</a:t>
            </a:r>
          </a:p>
          <a:p>
            <a:r>
              <a:rPr lang="en-US" sz="1600" dirty="0" smtClean="0"/>
              <a:t>Main Linac – SLAC &amp; Fermilab</a:t>
            </a:r>
          </a:p>
          <a:p>
            <a:r>
              <a:rPr lang="en-US" sz="1600" dirty="0" smtClean="0"/>
              <a:t>Beam Delivery System &amp; Machine Detector Interface – SLAC &amp; BNL</a:t>
            </a:r>
          </a:p>
          <a:p>
            <a:endParaRPr lang="en-US" sz="1600" dirty="0" smtClean="0"/>
          </a:p>
          <a:p>
            <a:r>
              <a:rPr lang="en-US" sz="1600" dirty="0" smtClean="0"/>
              <a:t>SRF High Gradient – JLAB, Fermilab &amp; ANL, Cornell</a:t>
            </a:r>
          </a:p>
          <a:p>
            <a:r>
              <a:rPr lang="en-US" sz="1600" dirty="0" smtClean="0"/>
              <a:t>SRF Cryomodules – Fermilab</a:t>
            </a:r>
          </a:p>
          <a:p>
            <a:r>
              <a:rPr lang="en-US" sz="1600" dirty="0" smtClean="0"/>
              <a:t>SRF HLRF - SLAC </a:t>
            </a:r>
          </a:p>
          <a:p>
            <a:endParaRPr lang="en-US" sz="1600" dirty="0" smtClean="0"/>
          </a:p>
        </p:txBody>
      </p:sp>
      <p:sp>
        <p:nvSpPr>
          <p:cNvPr id="3" name="Slide Number Placeholder 2"/>
          <p:cNvSpPr>
            <a:spLocks noGrp="1"/>
          </p:cNvSpPr>
          <p:nvPr>
            <p:ph type="sldNum" sz="quarter" idx="4"/>
          </p:nvPr>
        </p:nvSpPr>
        <p:spPr/>
        <p:txBody>
          <a:bodyPr/>
          <a:lstStyle/>
          <a:p>
            <a:fld id="{AAB6FA28-7AEC-3F43-9C2D-3DB969CFEC6A}" type="slidenum">
              <a:rPr lang="en-US" smtClean="0"/>
              <a:pPr/>
              <a:t>8</a:t>
            </a:fld>
            <a:endParaRPr lang="en-US"/>
          </a:p>
        </p:txBody>
      </p:sp>
      <p:sp>
        <p:nvSpPr>
          <p:cNvPr id="4" name="Footer Placeholder 3"/>
          <p:cNvSpPr>
            <a:spLocks noGrp="1"/>
          </p:cNvSpPr>
          <p:nvPr>
            <p:ph type="ftr" sz="quarter" idx="3"/>
          </p:nvPr>
        </p:nvSpPr>
        <p:spPr/>
        <p:txBody>
          <a:bodyPr/>
          <a:lstStyle/>
          <a:p>
            <a:r>
              <a:rPr lang="en-US" smtClean="0"/>
              <a:t>P5@BNL Mike Harrison</a:t>
            </a:r>
            <a:endParaRPr lang="en-US"/>
          </a:p>
        </p:txBody>
      </p:sp>
    </p:spTree>
    <p:extLst>
      <p:ext uri="{BB962C8B-B14F-4D97-AF65-F5344CB8AC3E}">
        <p14:creationId xmlns:p14="http://schemas.microsoft.com/office/powerpoint/2010/main" val="424079541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91827" y="82634"/>
            <a:ext cx="1632178" cy="461665"/>
          </a:xfrm>
          <a:prstGeom prst="rect">
            <a:avLst/>
          </a:prstGeom>
          <a:noFill/>
        </p:spPr>
        <p:txBody>
          <a:bodyPr wrap="none" rtlCol="0">
            <a:spAutoFit/>
          </a:bodyPr>
          <a:lstStyle/>
          <a:p>
            <a:r>
              <a:rPr lang="en-US" sz="2400" dirty="0" smtClean="0"/>
              <a:t>Which ILC ?</a:t>
            </a:r>
            <a:endParaRPr lang="en-US" sz="2400" dirty="0"/>
          </a:p>
        </p:txBody>
      </p:sp>
      <p:pic>
        <p:nvPicPr>
          <p:cNvPr id="5" name="Picture 4" descr="Screen Shot 2013-10-01 at 1.27.58 PM.png"/>
          <p:cNvPicPr>
            <a:picLocks noChangeAspect="1"/>
          </p:cNvPicPr>
          <p:nvPr/>
        </p:nvPicPr>
        <p:blipFill>
          <a:blip r:embed="rId3"/>
          <a:stretch>
            <a:fillRect/>
          </a:stretch>
        </p:blipFill>
        <p:spPr>
          <a:xfrm>
            <a:off x="1956034" y="695485"/>
            <a:ext cx="5334627" cy="4598083"/>
          </a:xfrm>
          <a:prstGeom prst="rect">
            <a:avLst/>
          </a:prstGeom>
        </p:spPr>
      </p:pic>
      <p:sp>
        <p:nvSpPr>
          <p:cNvPr id="6" name="TextBox 5"/>
          <p:cNvSpPr txBox="1"/>
          <p:nvPr/>
        </p:nvSpPr>
        <p:spPr>
          <a:xfrm>
            <a:off x="964112" y="5293569"/>
            <a:ext cx="7406976" cy="830997"/>
          </a:xfrm>
          <a:prstGeom prst="rect">
            <a:avLst/>
          </a:prstGeom>
          <a:noFill/>
        </p:spPr>
        <p:txBody>
          <a:bodyPr wrap="square" rtlCol="0">
            <a:spAutoFit/>
          </a:bodyPr>
          <a:lstStyle/>
          <a:p>
            <a:r>
              <a:rPr lang="en-US" sz="1600" dirty="0" smtClean="0"/>
              <a:t>In what follows we shall only consider Phase 1 (~250 </a:t>
            </a:r>
            <a:r>
              <a:rPr lang="en-US" sz="1600" dirty="0" err="1" smtClean="0"/>
              <a:t>GeV</a:t>
            </a:r>
            <a:r>
              <a:rPr lang="en-US" sz="1600" dirty="0" smtClean="0"/>
              <a:t>).  The model is a 250 GeV machine in a </a:t>
            </a:r>
            <a:r>
              <a:rPr lang="en-US" sz="1600" dirty="0" smtClean="0"/>
              <a:t>tunnel sized for 500 GeV.  </a:t>
            </a:r>
            <a:r>
              <a:rPr lang="en-US" sz="1600" dirty="0" smtClean="0"/>
              <a:t>This is estimated at 5,846 MILCU and </a:t>
            </a:r>
            <a:r>
              <a:rPr lang="en-US" sz="1600" dirty="0" smtClean="0"/>
              <a:t>19,050K </a:t>
            </a:r>
            <a:r>
              <a:rPr lang="en-US" sz="1600" dirty="0" smtClean="0"/>
              <a:t>person-hrs, i.e. about 75% of the TDR machine.  It requires ~ 850 cryomodules.</a:t>
            </a:r>
            <a:endParaRPr lang="en-US" sz="1600" dirty="0"/>
          </a:p>
        </p:txBody>
      </p:sp>
      <p:sp>
        <p:nvSpPr>
          <p:cNvPr id="3" name="Slide Number Placeholder 2"/>
          <p:cNvSpPr>
            <a:spLocks noGrp="1"/>
          </p:cNvSpPr>
          <p:nvPr>
            <p:ph type="sldNum" sz="quarter" idx="4"/>
          </p:nvPr>
        </p:nvSpPr>
        <p:spPr/>
        <p:txBody>
          <a:bodyPr/>
          <a:lstStyle/>
          <a:p>
            <a:fld id="{AAB6FA28-7AEC-3F43-9C2D-3DB969CFEC6A}" type="slidenum">
              <a:rPr lang="en-US" smtClean="0"/>
              <a:pPr/>
              <a:t>9</a:t>
            </a:fld>
            <a:endParaRPr lang="en-US"/>
          </a:p>
        </p:txBody>
      </p:sp>
      <p:sp>
        <p:nvSpPr>
          <p:cNvPr id="4" name="Footer Placeholder 3"/>
          <p:cNvSpPr>
            <a:spLocks noGrp="1"/>
          </p:cNvSpPr>
          <p:nvPr>
            <p:ph type="ftr" sz="quarter" idx="3"/>
          </p:nvPr>
        </p:nvSpPr>
        <p:spPr/>
        <p:txBody>
          <a:bodyPr/>
          <a:lstStyle/>
          <a:p>
            <a:r>
              <a:rPr lang="en-US" smtClean="0"/>
              <a:t>P5@BNL Mike Harrison</a:t>
            </a:r>
            <a:endParaRPr lang="en-US"/>
          </a:p>
        </p:txBody>
      </p:sp>
    </p:spTree>
    <p:extLst>
      <p:ext uri="{BB962C8B-B14F-4D97-AF65-F5344CB8AC3E}">
        <p14:creationId xmlns:p14="http://schemas.microsoft.com/office/powerpoint/2010/main" val="424079541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raft_LLC_PowerPoint_template_0215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LLC_PowerPoint_template.potx</Template>
  <TotalTime>2406</TotalTime>
  <Words>1014</Words>
  <Application>Microsoft Office PowerPoint</Application>
  <PresentationFormat>On-screen Show (4:3)</PresentationFormat>
  <Paragraphs>137</Paragraphs>
  <Slides>13</Slides>
  <Notes>10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Draft_LLC_PowerPoint_template_021513</vt:lpstr>
      <vt:lpstr>PowerPoint Presentation</vt:lpstr>
      <vt:lpstr>ILC Design – unchanged since the TDR</vt:lpstr>
      <vt:lpstr>PowerPoint Presentation</vt:lpstr>
      <vt:lpstr>The Cryomodule</vt:lpstr>
      <vt:lpstr>TDR Value Estimate 500 GeV</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DESY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ECFA LC 2013 Status (Accelerator)</dc:title>
  <dc:creator>Nicholas Walker</dc:creator>
  <cp:lastModifiedBy>Paul Grannis</cp:lastModifiedBy>
  <cp:revision>81</cp:revision>
  <cp:lastPrinted>2013-11-19T17:11:28Z</cp:lastPrinted>
  <dcterms:created xsi:type="dcterms:W3CDTF">2013-12-13T18:23:53Z</dcterms:created>
  <dcterms:modified xsi:type="dcterms:W3CDTF">2013-12-13T20:43:25Z</dcterms:modified>
</cp:coreProperties>
</file>