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8" r:id="rId4"/>
    <p:sldId id="263" r:id="rId5"/>
    <p:sldId id="261" r:id="rId6"/>
    <p:sldId id="266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5AD5C-4986-834B-869E-97BF91056737}" type="datetimeFigureOut">
              <a:rPr lang="nl-NL" smtClean="0"/>
              <a:t>19-12-13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6EDED-BD81-9241-A40E-095C36F7EC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3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C0A05-9136-8B44-9417-C185534C4A9D}" type="datetimeFigureOut">
              <a:rPr lang="nl-NL" smtClean="0"/>
              <a:t>19-12-13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D488D-F145-6646-BE56-5DE9A57C14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18642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3915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625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307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E1CCC-6076-BA4F-AA95-A6BCFE980BAE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402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FD749-F4B2-6A4A-B235-C06A0922F533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57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4A62-C882-F449-B0F3-11CA78C5DF3F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95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7C4D8-A9EC-A24D-AC21-E68714FA3866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504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F0EEB-D493-A040-B4C8-D3EB72A2F60C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412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703B2-9946-A444-902E-C2056BABCF72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93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3BA04-C692-5745-B572-5946A7C64708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4709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C39E6-972F-374C-ABAE-7BA116F8E442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53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2212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E698D-E6D6-3A46-ABFD-64D0B433EE6D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420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166B8-E36F-AE45-BC40-D3120529EB31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19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7E3F1-1C6E-6641-A0A1-F4FFEB72BDA0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68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0816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217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869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8746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5279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81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5561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A4A2-798E-DF49-B48B-1A86F75B7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607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19 Dec 2013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LCTPC WP#187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613FB481-A064-6343-9419-44D161352C20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Octopuce-3 test @ CEA </a:t>
            </a:r>
            <a:r>
              <a:rPr lang="nl-NL" dirty="0" err="1" smtClean="0"/>
              <a:t>Saclay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Jan Timmermans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381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2194</a:t>
            </a:r>
            <a:endParaRPr lang="nl-NL" dirty="0"/>
          </a:p>
        </p:txBody>
      </p:sp>
      <p:pic>
        <p:nvPicPr>
          <p:cNvPr id="4" name="Tijdelijke aanduiding voor inhoud 3" descr="131121_HeIso20_700_380V002194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823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2468</a:t>
            </a:r>
            <a:endParaRPr lang="nl-NL" dirty="0"/>
          </a:p>
        </p:txBody>
      </p:sp>
      <p:pic>
        <p:nvPicPr>
          <p:cNvPr id="4" name="Tijdelijke aanduiding voor inhoud 3" descr="131121_HeIso20_700_380V002468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3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2580</a:t>
            </a:r>
            <a:endParaRPr lang="nl-NL" dirty="0"/>
          </a:p>
        </p:txBody>
      </p:sp>
      <p:pic>
        <p:nvPicPr>
          <p:cNvPr id="4" name="Tijdelijke aanduiding voor inhoud 3" descr="131121_HeIso20_700_380V002580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36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3722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Tijdelijke aanduiding voor inhoud 3" descr="131121_HeIso20_700_380V003722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174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3889</a:t>
            </a:r>
            <a:endParaRPr lang="nl-NL" dirty="0"/>
          </a:p>
        </p:txBody>
      </p:sp>
      <p:pic>
        <p:nvPicPr>
          <p:cNvPr id="4" name="Tijdelijke aanduiding voor inhoud 3" descr="131121_HeIso20_700_380V003889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02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3987</a:t>
            </a:r>
            <a:endParaRPr lang="nl-NL" dirty="0"/>
          </a:p>
        </p:txBody>
      </p:sp>
      <p:pic>
        <p:nvPicPr>
          <p:cNvPr id="4" name="Tijdelijke aanduiding voor inhoud 3" descr="131121_HeIso20_700_380V003987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100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4298</a:t>
            </a:r>
            <a:endParaRPr lang="nl-NL" dirty="0"/>
          </a:p>
        </p:txBody>
      </p:sp>
      <p:pic>
        <p:nvPicPr>
          <p:cNvPr id="4" name="Tijdelijke aanduiding voor inhoud 3" descr="131121_HeIso20_700_380V004298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777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4554</a:t>
            </a:r>
            <a:endParaRPr lang="nl-NL" dirty="0"/>
          </a:p>
        </p:txBody>
      </p:sp>
      <p:pic>
        <p:nvPicPr>
          <p:cNvPr id="4" name="Tijdelijke aanduiding voor inhoud 3" descr="131121_HeIso20_700_380V004554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682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734"/>
            <a:ext cx="8229600" cy="1143000"/>
          </a:xfrm>
        </p:spPr>
        <p:txBody>
          <a:bodyPr/>
          <a:lstStyle/>
          <a:p>
            <a:r>
              <a:rPr lang="nl-NL" sz="3200" dirty="0" err="1" smtClean="0"/>
              <a:t>Plans</a:t>
            </a:r>
            <a:r>
              <a:rPr lang="nl-NL" sz="3200" dirty="0" smtClean="0"/>
              <a:t> Jan-Feb 2014</a:t>
            </a:r>
            <a:br>
              <a:rPr lang="nl-NL" sz="3200" dirty="0" smtClean="0"/>
            </a:br>
            <a:r>
              <a:rPr lang="nl-NL" sz="3200" dirty="0" smtClean="0"/>
              <a:t>(</a:t>
            </a:r>
            <a:r>
              <a:rPr lang="nl-NL" sz="3200" dirty="0" err="1" smtClean="0"/>
              <a:t>preparations</a:t>
            </a:r>
            <a:r>
              <a:rPr lang="nl-NL" sz="3200" dirty="0" smtClean="0"/>
              <a:t> </a:t>
            </a:r>
            <a:r>
              <a:rPr lang="nl-NL" sz="3200" dirty="0" err="1" smtClean="0"/>
              <a:t>beam</a:t>
            </a:r>
            <a:r>
              <a:rPr lang="nl-NL" sz="3200" dirty="0" smtClean="0"/>
              <a:t> test)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err="1" smtClean="0"/>
              <a:t>Modification</a:t>
            </a:r>
            <a:r>
              <a:rPr lang="nl-NL" sz="2400" dirty="0" smtClean="0"/>
              <a:t> </a:t>
            </a:r>
            <a:r>
              <a:rPr lang="nl-NL" sz="2400" dirty="0" err="1" smtClean="0"/>
              <a:t>testbox</a:t>
            </a:r>
            <a:r>
              <a:rPr lang="nl-NL" sz="2400" dirty="0" smtClean="0"/>
              <a:t> (</a:t>
            </a:r>
            <a:r>
              <a:rPr lang="nl-NL" sz="2400" dirty="0" err="1" smtClean="0"/>
              <a:t>quartz</a:t>
            </a:r>
            <a:r>
              <a:rPr lang="nl-NL" sz="2400" dirty="0" smtClean="0"/>
              <a:t> entry </a:t>
            </a:r>
            <a:r>
              <a:rPr lang="nl-NL" sz="2400" dirty="0" err="1" smtClean="0"/>
              <a:t>window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N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laser)</a:t>
            </a:r>
          </a:p>
          <a:p>
            <a:r>
              <a:rPr lang="nl-NL" sz="2400" dirty="0" err="1" smtClean="0"/>
              <a:t>Modification</a:t>
            </a:r>
            <a:r>
              <a:rPr lang="nl-NL" sz="2400" dirty="0" smtClean="0"/>
              <a:t> LP module frame (</a:t>
            </a:r>
            <a:r>
              <a:rPr lang="nl-NL" sz="2400" dirty="0" err="1" smtClean="0"/>
              <a:t>adapt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Octopuce</a:t>
            </a:r>
            <a:r>
              <a:rPr lang="nl-NL" sz="2400" dirty="0" smtClean="0"/>
              <a:t> + </a:t>
            </a:r>
            <a:r>
              <a:rPr lang="nl-NL" sz="2400" dirty="0" err="1" smtClean="0"/>
              <a:t>guard</a:t>
            </a:r>
            <a:r>
              <a:rPr lang="nl-NL" sz="2400" dirty="0" smtClean="0"/>
              <a:t> </a:t>
            </a:r>
            <a:r>
              <a:rPr lang="nl-NL" sz="2400" dirty="0" err="1" smtClean="0"/>
              <a:t>height</a:t>
            </a:r>
            <a:r>
              <a:rPr lang="nl-NL" sz="2400" dirty="0" smtClean="0"/>
              <a:t>)</a:t>
            </a:r>
          </a:p>
          <a:p>
            <a:r>
              <a:rPr lang="nl-NL" sz="2400" dirty="0" smtClean="0"/>
              <a:t>Construct </a:t>
            </a:r>
            <a:r>
              <a:rPr lang="nl-NL" sz="2400" dirty="0" err="1" smtClean="0"/>
              <a:t>and</a:t>
            </a:r>
            <a:r>
              <a:rPr lang="nl-NL" sz="2400" dirty="0" smtClean="0"/>
              <a:t> electronics test Octopuce-4</a:t>
            </a:r>
          </a:p>
          <a:p>
            <a:pPr lvl="1"/>
            <a:r>
              <a:rPr lang="nl-NL" sz="2000" dirty="0" smtClean="0"/>
              <a:t>As </a:t>
            </a:r>
            <a:r>
              <a:rPr lang="nl-NL" sz="2000" dirty="0" err="1" smtClean="0"/>
              <a:t>spare</a:t>
            </a:r>
            <a:r>
              <a:rPr lang="nl-NL" sz="2000" dirty="0" smtClean="0"/>
              <a:t> mezzanine module</a:t>
            </a:r>
          </a:p>
          <a:p>
            <a:pPr lvl="1"/>
            <a:r>
              <a:rPr lang="nl-NL" sz="2000" dirty="0" err="1" smtClean="0"/>
              <a:t>Eventually</a:t>
            </a:r>
            <a:r>
              <a:rPr lang="nl-NL" sz="2000" dirty="0" smtClean="0"/>
              <a:t> </a:t>
            </a:r>
            <a:r>
              <a:rPr lang="nl-NL" sz="2000" dirty="0" err="1" smtClean="0"/>
              <a:t>prepare</a:t>
            </a:r>
            <a:r>
              <a:rPr lang="nl-NL" sz="2000" dirty="0" smtClean="0"/>
              <a:t> as LP module</a:t>
            </a:r>
          </a:p>
          <a:p>
            <a:pPr lvl="1"/>
            <a:r>
              <a:rPr lang="nl-NL" sz="2000" dirty="0" err="1" smtClean="0"/>
              <a:t>Possibly</a:t>
            </a:r>
            <a:r>
              <a:rPr lang="nl-NL" sz="2000" dirty="0" smtClean="0"/>
              <a:t> </a:t>
            </a:r>
            <a:r>
              <a:rPr lang="nl-NL" sz="2000" dirty="0" err="1" smtClean="0"/>
              <a:t>simultaneous</a:t>
            </a:r>
            <a:r>
              <a:rPr lang="nl-NL" sz="2000" dirty="0" smtClean="0"/>
              <a:t> </a:t>
            </a:r>
            <a:r>
              <a:rPr lang="nl-NL" sz="2000" dirty="0" err="1" smtClean="0"/>
              <a:t>readout</a:t>
            </a:r>
            <a:r>
              <a:rPr lang="nl-NL" sz="2000" dirty="0" smtClean="0"/>
              <a:t> of </a:t>
            </a:r>
            <a:r>
              <a:rPr lang="nl-NL" sz="2000" dirty="0" err="1" smtClean="0"/>
              <a:t>two</a:t>
            </a:r>
            <a:r>
              <a:rPr lang="nl-NL" sz="2000" dirty="0" smtClean="0"/>
              <a:t> </a:t>
            </a:r>
            <a:r>
              <a:rPr lang="nl-NL" sz="2000" dirty="0" err="1" smtClean="0"/>
              <a:t>Octopuce</a:t>
            </a:r>
            <a:r>
              <a:rPr lang="nl-NL" sz="2000" dirty="0" smtClean="0"/>
              <a:t> modules</a:t>
            </a:r>
            <a:endParaRPr lang="nl-NL" sz="1600" dirty="0" smtClean="0"/>
          </a:p>
          <a:p>
            <a:endParaRPr lang="nl-NL" sz="2400" dirty="0"/>
          </a:p>
          <a:p>
            <a:r>
              <a:rPr lang="nl-NL" sz="2400" dirty="0" smtClean="0"/>
              <a:t>Hope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testbeam</a:t>
            </a:r>
            <a:r>
              <a:rPr lang="nl-NL" sz="2400" dirty="0" smtClean="0"/>
              <a:t> at LP (end-of-Feb or 1st week </a:t>
            </a:r>
            <a:r>
              <a:rPr lang="nl-NL" sz="2400" dirty="0" err="1" smtClean="0"/>
              <a:t>March</a:t>
            </a:r>
            <a:r>
              <a:rPr lang="nl-NL" sz="2400" dirty="0" smtClean="0"/>
              <a:t>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057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363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Octopuce</a:t>
            </a:r>
            <a:r>
              <a:rPr lang="nl-NL" sz="3200" dirty="0" smtClean="0"/>
              <a:t>-3 </a:t>
            </a:r>
            <a:br>
              <a:rPr lang="nl-NL" sz="3200" dirty="0" smtClean="0"/>
            </a:br>
            <a:r>
              <a:rPr lang="nl-NL" sz="3200" dirty="0" smtClean="0"/>
              <a:t>(</a:t>
            </a:r>
            <a:r>
              <a:rPr lang="nl-NL" sz="3200" dirty="0" smtClean="0"/>
              <a:t>on the way </a:t>
            </a:r>
            <a:r>
              <a:rPr lang="nl-NL" sz="3200" dirty="0" err="1" smtClean="0"/>
              <a:t>to</a:t>
            </a:r>
            <a:r>
              <a:rPr lang="nl-NL" sz="3200" dirty="0" smtClean="0"/>
              <a:t> a LC-TPC module)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326925"/>
            <a:ext cx="4038600" cy="4525963"/>
          </a:xfrm>
        </p:spPr>
        <p:txBody>
          <a:bodyPr>
            <a:normAutofit/>
          </a:bodyPr>
          <a:lstStyle/>
          <a:p>
            <a:r>
              <a:rPr lang="nl-NL" sz="2400" dirty="0" smtClean="0"/>
              <a:t>Construction </a:t>
            </a:r>
            <a:r>
              <a:rPr lang="nl-NL" sz="2400" dirty="0" err="1" smtClean="0"/>
              <a:t>and</a:t>
            </a:r>
            <a:r>
              <a:rPr lang="nl-NL" sz="2400" dirty="0" smtClean="0"/>
              <a:t> test of 8-Ingrid (</a:t>
            </a:r>
            <a:r>
              <a:rPr lang="nl-NL" sz="2400" dirty="0" err="1" smtClean="0"/>
              <a:t>Octopuce</a:t>
            </a:r>
            <a:r>
              <a:rPr lang="nl-NL" sz="2400" dirty="0" smtClean="0"/>
              <a:t>) module </a:t>
            </a:r>
            <a:r>
              <a:rPr lang="nl-NL" sz="2400" dirty="0" err="1" smtClean="0"/>
              <a:t>by</a:t>
            </a:r>
            <a:r>
              <a:rPr lang="nl-NL" sz="2400" dirty="0" smtClean="0"/>
              <a:t> Jan Timmermans (+ CEA </a:t>
            </a:r>
            <a:r>
              <a:rPr lang="nl-NL" sz="2400" dirty="0" err="1" smtClean="0"/>
              <a:t>Saclay</a:t>
            </a:r>
            <a:r>
              <a:rPr lang="nl-NL" sz="2400" dirty="0" smtClean="0"/>
              <a:t>)</a:t>
            </a:r>
          </a:p>
          <a:p>
            <a:r>
              <a:rPr lang="nl-NL" sz="2400" dirty="0" err="1" smtClean="0"/>
              <a:t>Cosmics</a:t>
            </a:r>
            <a:r>
              <a:rPr lang="nl-NL" sz="2400" dirty="0" smtClean="0"/>
              <a:t>, laser tests, DESY </a:t>
            </a:r>
            <a:r>
              <a:rPr lang="nl-NL" sz="2400" dirty="0" err="1" smtClean="0"/>
              <a:t>testbeam</a:t>
            </a:r>
            <a:r>
              <a:rPr lang="nl-NL" sz="2400" dirty="0" smtClean="0"/>
              <a:t> 3/2014</a:t>
            </a:r>
            <a:endParaRPr lang="nl-NL" sz="2400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298" y="1326925"/>
            <a:ext cx="3729948" cy="277667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5495593" y="5798946"/>
            <a:ext cx="3499876" cy="461665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/>
              <a:t>524k pixels of 55x55 (</a:t>
            </a:r>
            <a:r>
              <a:rPr lang="nl-NL" sz="2400" dirty="0" err="1" smtClean="0"/>
              <a:t>μm</a:t>
            </a:r>
            <a:r>
              <a:rPr lang="nl-NL" sz="2400" dirty="0" smtClean="0"/>
              <a:t>)</a:t>
            </a:r>
            <a:r>
              <a:rPr lang="nl-NL" sz="2400" baseline="30000" dirty="0" smtClean="0"/>
              <a:t>2</a:t>
            </a:r>
            <a:endParaRPr lang="nl-NL" sz="2400" dirty="0"/>
          </a:p>
        </p:txBody>
      </p:sp>
      <p:grpSp>
        <p:nvGrpSpPr>
          <p:cNvPr id="6" name="Groeperen 5"/>
          <p:cNvGrpSpPr/>
          <p:nvPr/>
        </p:nvGrpSpPr>
        <p:grpSpPr>
          <a:xfrm>
            <a:off x="154836" y="3761722"/>
            <a:ext cx="5340757" cy="2841363"/>
            <a:chOff x="154836" y="3761722"/>
            <a:chExt cx="5340757" cy="2841363"/>
          </a:xfrm>
        </p:grpSpPr>
        <p:pic>
          <p:nvPicPr>
            <p:cNvPr id="5" name="Afbeelding 4" descr="131121_HeIso20_700_380V002580.tif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836" y="3761722"/>
              <a:ext cx="5340757" cy="2841363"/>
            </a:xfrm>
            <a:prstGeom prst="rect">
              <a:avLst/>
            </a:prstGeom>
          </p:spPr>
        </p:pic>
        <p:sp>
          <p:nvSpPr>
            <p:cNvPr id="4" name="Tekstvak 3"/>
            <p:cNvSpPr txBox="1"/>
            <p:nvPr/>
          </p:nvSpPr>
          <p:spPr>
            <a:xfrm>
              <a:off x="457200" y="4055101"/>
              <a:ext cx="4359111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nl-NL" sz="2000" dirty="0" smtClean="0"/>
                <a:t>Cosmic </a:t>
              </a:r>
              <a:r>
                <a:rPr lang="nl-NL" sz="2000" dirty="0" err="1" smtClean="0"/>
                <a:t>interacting</a:t>
              </a:r>
              <a:r>
                <a:rPr lang="nl-NL" sz="2000" dirty="0" smtClean="0"/>
                <a:t> in </a:t>
              </a:r>
              <a:r>
                <a:rPr lang="nl-NL" sz="2000" dirty="0" err="1" smtClean="0"/>
                <a:t>wall</a:t>
              </a:r>
              <a:r>
                <a:rPr lang="nl-NL" sz="2000" dirty="0" smtClean="0"/>
                <a:t> of gas </a:t>
              </a:r>
              <a:r>
                <a:rPr lang="nl-NL" sz="2000" dirty="0" err="1" smtClean="0"/>
                <a:t>testbox</a:t>
              </a:r>
              <a:endParaRPr lang="nl-NL" sz="2000" dirty="0"/>
            </a:p>
          </p:txBody>
        </p:sp>
      </p:grp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89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926080" y="315717"/>
            <a:ext cx="3102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err="1" smtClean="0"/>
              <a:t>To</a:t>
            </a:r>
            <a:r>
              <a:rPr lang="nl-NL" sz="2400" dirty="0" smtClean="0"/>
              <a:t> show the ‘</a:t>
            </a:r>
            <a:r>
              <a:rPr lang="nl-NL" sz="2400" dirty="0" err="1" smtClean="0"/>
              <a:t>invisible</a:t>
            </a:r>
            <a:r>
              <a:rPr lang="nl-NL" sz="2400" dirty="0" smtClean="0"/>
              <a:t>’?</a:t>
            </a:r>
            <a:endParaRPr lang="nl-NL" sz="2400" dirty="0"/>
          </a:p>
        </p:txBody>
      </p:sp>
      <p:grpSp>
        <p:nvGrpSpPr>
          <p:cNvPr id="3" name="Groeperen 2"/>
          <p:cNvGrpSpPr/>
          <p:nvPr/>
        </p:nvGrpSpPr>
        <p:grpSpPr>
          <a:xfrm>
            <a:off x="0" y="990600"/>
            <a:ext cx="9144000" cy="4864746"/>
            <a:chOff x="0" y="990600"/>
            <a:chExt cx="9144000" cy="4864746"/>
          </a:xfrm>
        </p:grpSpPr>
        <p:pic>
          <p:nvPicPr>
            <p:cNvPr id="4" name="Afbeelding 3" descr="131121_HeIso20_700_380V002580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90600"/>
              <a:ext cx="9144000" cy="4864746"/>
            </a:xfrm>
            <a:prstGeom prst="rect">
              <a:avLst/>
            </a:prstGeom>
          </p:spPr>
        </p:pic>
        <p:sp>
          <p:nvSpPr>
            <p:cNvPr id="2" name="Rechthoek 1"/>
            <p:cNvSpPr/>
            <p:nvPr/>
          </p:nvSpPr>
          <p:spPr>
            <a:xfrm>
              <a:off x="629894" y="1369847"/>
              <a:ext cx="5194000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nl-NL" sz="2400" dirty="0"/>
                <a:t>Cosmic </a:t>
              </a:r>
              <a:r>
                <a:rPr lang="nl-NL" sz="2400" dirty="0" err="1"/>
                <a:t>interacting</a:t>
              </a:r>
              <a:r>
                <a:rPr lang="nl-NL" sz="2400" dirty="0"/>
                <a:t> in </a:t>
              </a:r>
              <a:r>
                <a:rPr lang="nl-NL" sz="2400" dirty="0" err="1"/>
                <a:t>wall</a:t>
              </a:r>
              <a:r>
                <a:rPr lang="nl-NL" sz="2400" dirty="0"/>
                <a:t> of gas </a:t>
              </a:r>
              <a:r>
                <a:rPr lang="nl-NL" sz="2400" dirty="0" err="1"/>
                <a:t>testbox</a:t>
              </a:r>
              <a:endParaRPr lang="nl-NL" sz="2400" dirty="0"/>
            </a:p>
          </p:txBody>
        </p:sp>
      </p:grp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 Dec 2013</a:t>
            </a:r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LCTPC WP#187</a:t>
            </a:r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A4A2-798E-DF49-B48B-1A86F75B78B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142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59163"/>
            <a:ext cx="3527425" cy="319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00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530600"/>
            <a:ext cx="316706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3" name="Picture 2" descr="D:\Freiburg\Octopuce\P10100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3097213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663575" y="111125"/>
            <a:ext cx="3328988" cy="42545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8 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ea typeface="ＭＳ Ｐゴシック" charset="0"/>
              </a:rPr>
              <a:t>Ingrids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on daughter board</a:t>
            </a: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2771775" y="3043238"/>
            <a:ext cx="3414713" cy="73025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LPTPC with 7 detector slots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inside1 T solenoid</a:t>
            </a:r>
          </a:p>
        </p:txBody>
      </p:sp>
      <p:pic>
        <p:nvPicPr>
          <p:cNvPr id="13005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93700"/>
            <a:ext cx="381635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3BA04-C692-5745-B572-5946A7C64708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HV </a:t>
            </a:r>
            <a:r>
              <a:rPr lang="nl-NL" sz="3200" dirty="0" err="1" smtClean="0"/>
              <a:t>wire</a:t>
            </a:r>
            <a:r>
              <a:rPr lang="nl-NL" sz="3200" dirty="0" smtClean="0"/>
              <a:t>-bond  </a:t>
            </a:r>
            <a:r>
              <a:rPr lang="nl-NL" sz="3200" dirty="0" err="1" smtClean="0"/>
              <a:t>connection</a:t>
            </a:r>
            <a:endParaRPr lang="nl-NL" sz="3200" dirty="0"/>
          </a:p>
        </p:txBody>
      </p:sp>
      <p:pic>
        <p:nvPicPr>
          <p:cNvPr id="4" name="Tijdelijke aanduiding voor inhoud 3" descr="PB12046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1" b="1201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822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nl-NL" sz="3200" dirty="0" smtClean="0"/>
              <a:t>90Sr </a:t>
            </a:r>
            <a:r>
              <a:rPr lang="nl-NL" sz="3200" dirty="0" err="1" smtClean="0"/>
              <a:t>Integral</a:t>
            </a:r>
            <a:r>
              <a:rPr lang="nl-NL" sz="3200" dirty="0" smtClean="0"/>
              <a:t> 1000 frames</a:t>
            </a:r>
            <a:endParaRPr lang="nl-NL" sz="3200" dirty="0"/>
          </a:p>
        </p:txBody>
      </p:sp>
      <p:pic>
        <p:nvPicPr>
          <p:cNvPr id="4" name="Tijdelijke aanduiding voor inhoud 3" descr="131120_90Sr_Integral_1000Frames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>
          <a:xfrm>
            <a:off x="457200" y="1070271"/>
            <a:ext cx="8229600" cy="4525963"/>
          </a:xfrm>
        </p:spPr>
      </p:pic>
      <p:sp>
        <p:nvSpPr>
          <p:cNvPr id="5" name="Tekstvak 4"/>
          <p:cNvSpPr txBox="1"/>
          <p:nvPr/>
        </p:nvSpPr>
        <p:spPr>
          <a:xfrm>
            <a:off x="1451350" y="5636546"/>
            <a:ext cx="6291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(</a:t>
            </a:r>
            <a:r>
              <a:rPr lang="nl-NL" sz="2400" dirty="0" err="1" smtClean="0"/>
              <a:t>Internal</a:t>
            </a:r>
            <a:r>
              <a:rPr lang="nl-NL" sz="2400" dirty="0" smtClean="0"/>
              <a:t>) </a:t>
            </a:r>
            <a:r>
              <a:rPr lang="nl-NL" sz="2400" dirty="0" err="1" smtClean="0"/>
              <a:t>boundaries</a:t>
            </a:r>
            <a:r>
              <a:rPr lang="nl-NL" sz="2400" dirty="0" smtClean="0"/>
              <a:t> </a:t>
            </a:r>
            <a:r>
              <a:rPr lang="nl-NL" sz="2400" dirty="0" err="1" smtClean="0"/>
              <a:t>seem</a:t>
            </a:r>
            <a:r>
              <a:rPr lang="nl-NL" sz="2400" dirty="0" smtClean="0"/>
              <a:t> </a:t>
            </a:r>
            <a:r>
              <a:rPr lang="nl-NL" sz="2400" dirty="0" err="1" smtClean="0"/>
              <a:t>narrower</a:t>
            </a:r>
            <a:r>
              <a:rPr lang="nl-NL" sz="2400" dirty="0" smtClean="0"/>
              <a:t> </a:t>
            </a:r>
            <a:r>
              <a:rPr lang="nl-NL" sz="2400" dirty="0" err="1" smtClean="0"/>
              <a:t>than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</a:p>
          <a:p>
            <a:r>
              <a:rPr lang="nl-NL" sz="2400" dirty="0" smtClean="0"/>
              <a:t>Octopuce-1 run in 2010</a:t>
            </a:r>
            <a:endParaRPr lang="nl-NL" sz="2400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835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862</a:t>
            </a:r>
            <a:endParaRPr lang="nl-NL" dirty="0"/>
          </a:p>
        </p:txBody>
      </p:sp>
      <p:pic>
        <p:nvPicPr>
          <p:cNvPr id="4" name="Tijdelijke aanduiding voor inhoud 3" descr="131121_HeIso20_700_380V000862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409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1865</a:t>
            </a:r>
            <a:endParaRPr lang="nl-NL" dirty="0"/>
          </a:p>
        </p:txBody>
      </p:sp>
      <p:pic>
        <p:nvPicPr>
          <p:cNvPr id="4" name="Tijdelijke aanduiding voor inhoud 3" descr="131121_HeIso20_700_380V001865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346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 1895</a:t>
            </a:r>
            <a:endParaRPr lang="nl-NL" dirty="0"/>
          </a:p>
        </p:txBody>
      </p:sp>
      <p:pic>
        <p:nvPicPr>
          <p:cNvPr id="4" name="Tijdelijke aanduiding voor inhoud 3" descr="131121_HeIso20_700_380V001895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" r="1632"/>
          <a:stretch>
            <a:fillRect/>
          </a:stretch>
        </p:blipFill>
        <p:spPr/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19 Dec 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LCTPC WP#187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D749-F4B2-6A4A-B235-C06A0922F533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10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338</Words>
  <Application>Microsoft Macintosh PowerPoint</Application>
  <PresentationFormat>Diavoorstelling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18</vt:i4>
      </vt:variant>
    </vt:vector>
  </HeadingPairs>
  <TitlesOfParts>
    <vt:vector size="20" baseType="lpstr">
      <vt:lpstr>Office-thema</vt:lpstr>
      <vt:lpstr>Default Design</vt:lpstr>
      <vt:lpstr>Octopuce-3 test @ CEA Saclay</vt:lpstr>
      <vt:lpstr>Octopuce-3  (on the way to a LC-TPC module)</vt:lpstr>
      <vt:lpstr>PowerPoint-presentatie</vt:lpstr>
      <vt:lpstr>PowerPoint-presentatie</vt:lpstr>
      <vt:lpstr>HV wire-bond  connection</vt:lpstr>
      <vt:lpstr>90Sr Integral 1000 frames</vt:lpstr>
      <vt:lpstr>Event 862</vt:lpstr>
      <vt:lpstr>Event 1865</vt:lpstr>
      <vt:lpstr>Event 1895</vt:lpstr>
      <vt:lpstr>Event 2194</vt:lpstr>
      <vt:lpstr>Event 2468</vt:lpstr>
      <vt:lpstr>Event 2580</vt:lpstr>
      <vt:lpstr>Event 3722 </vt:lpstr>
      <vt:lpstr>Event 3889</vt:lpstr>
      <vt:lpstr>Event 3987</vt:lpstr>
      <vt:lpstr>Event 4298</vt:lpstr>
      <vt:lpstr>Event 4554</vt:lpstr>
      <vt:lpstr>Plans Jan-Feb 2014 (preparations beam test)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Anny Timmermans</dc:creator>
  <cp:lastModifiedBy>Anny Timmermans</cp:lastModifiedBy>
  <cp:revision>17</cp:revision>
  <dcterms:created xsi:type="dcterms:W3CDTF">2013-12-10T14:22:27Z</dcterms:created>
  <dcterms:modified xsi:type="dcterms:W3CDTF">2013-12-19T12:43:28Z</dcterms:modified>
</cp:coreProperties>
</file>