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33"/>
  </p:notesMasterIdLst>
  <p:sldIdLst>
    <p:sldId id="257" r:id="rId2"/>
    <p:sldId id="258" r:id="rId3"/>
    <p:sldId id="284" r:id="rId4"/>
    <p:sldId id="285" r:id="rId5"/>
    <p:sldId id="286" r:id="rId6"/>
    <p:sldId id="287" r:id="rId7"/>
    <p:sldId id="288" r:id="rId8"/>
    <p:sldId id="291" r:id="rId9"/>
    <p:sldId id="292" r:id="rId10"/>
    <p:sldId id="293" r:id="rId11"/>
    <p:sldId id="294" r:id="rId12"/>
    <p:sldId id="295" r:id="rId13"/>
    <p:sldId id="296" r:id="rId14"/>
    <p:sldId id="289" r:id="rId15"/>
    <p:sldId id="297" r:id="rId16"/>
    <p:sldId id="290" r:id="rId17"/>
    <p:sldId id="298" r:id="rId18"/>
    <p:sldId id="299" r:id="rId19"/>
    <p:sldId id="300" r:id="rId20"/>
    <p:sldId id="301" r:id="rId21"/>
    <p:sldId id="302" r:id="rId22"/>
    <p:sldId id="303" r:id="rId23"/>
    <p:sldId id="312" r:id="rId24"/>
    <p:sldId id="304" r:id="rId25"/>
    <p:sldId id="305" r:id="rId26"/>
    <p:sldId id="308" r:id="rId27"/>
    <p:sldId id="309" r:id="rId28"/>
    <p:sldId id="306" r:id="rId29"/>
    <p:sldId id="310" r:id="rId30"/>
    <p:sldId id="311" r:id="rId31"/>
    <p:sldId id="269" r:id="rId3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73" autoAdjust="0"/>
  </p:normalViewPr>
  <p:slideViewPr>
    <p:cSldViewPr snapToGrid="0" snapToObjects="1">
      <p:cViewPr>
        <p:scale>
          <a:sx n="90" d="100"/>
          <a:sy n="90" d="100"/>
        </p:scale>
        <p:origin x="1032" y="-19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101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43A03-F436-4A11-8F64-885A2078BA8C}" type="datetimeFigureOut">
              <a:rPr lang="en-GB" smtClean="0"/>
              <a:t>19/12/2013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A59DC-6084-40E2-BEA8-C767899931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473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A59DC-6084-40E2-BEA8-C767899931D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493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A59DC-6084-40E2-BEA8-C767899931D2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691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4AF9-AB92-4A8B-87DB-06F8C9E34BD9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2CAE-81B1-4D91-8842-E94EA3B5DB82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3561-B48E-4392-9461-0FE6CF9CACE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7855-DD53-4B4C-8549-009AD0808687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D8B0-6CAB-4F69-B656-786F69110578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12381" y="6345232"/>
            <a:ext cx="150402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FCE7169-A32A-4B56-9E63-4D08327C5849}" type="datetime4">
              <a:rPr lang="en-GB" smtClean="0"/>
              <a:t>19 December 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796921" y="6345233"/>
            <a:ext cx="206505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2385212" y="6396454"/>
            <a:ext cx="1190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FONT Meeting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9812"/>
            <a:ext cx="7467600" cy="1143000"/>
          </a:xfrm>
        </p:spPr>
        <p:txBody>
          <a:bodyPr/>
          <a:lstStyle/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78DD-97E6-48F2-9628-59B4056AB966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AC16-0565-4B60-BC57-BA89D275816C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7470648" cy="1143000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" y="1"/>
            <a:ext cx="9144001" cy="11192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987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76" y="6174195"/>
            <a:ext cx="9144000" cy="707202"/>
          </a:xfrm>
          <a:prstGeom prst="rect">
            <a:avLst/>
          </a:prstGeom>
          <a:ln w="19050">
            <a:noFill/>
          </a:ln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Cobranding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67" y="6238680"/>
            <a:ext cx="1241284" cy="578232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7455578" y="6345233"/>
            <a:ext cx="15067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D63B247-1DEE-4E3B-9EC4-C38F57436FB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2429124" y="6332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614D3C61-4FBB-44DF-8E16-B4B7B944BBAD}" type="datetime4">
              <a:rPr lang="en-GB" smtClean="0"/>
              <a:t>19 December 2013</a:t>
            </a:fld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4562724" y="63452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Jack Roberts</a:t>
            </a:r>
            <a:endParaRPr lang="en-GB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150798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2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2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TL2 Optics Measurements</a:t>
            </a:r>
            <a:br>
              <a:rPr lang="en-GB" dirty="0" smtClean="0"/>
            </a:br>
            <a:r>
              <a:rPr lang="en-GB" sz="3600" dirty="0" smtClean="0"/>
              <a:t>FONT Meeting 20</a:t>
            </a:r>
            <a:r>
              <a:rPr lang="en-GB" sz="3600" baseline="30000" dirty="0" smtClean="0"/>
              <a:t>th</a:t>
            </a:r>
            <a:r>
              <a:rPr lang="en-GB" sz="3600" dirty="0" smtClean="0"/>
              <a:t> Dec 2012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054B-9C9D-4622-B6DA-AE5B021C84CE}" type="datetime4">
              <a:rPr lang="en-GB" smtClean="0"/>
              <a:t>19 December 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8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Matched Nominal Optics: Horizontal Dog Leg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2" descr="\\cernhomej.cern.ch\j\jarobert\TL2 Saved Optics\R56_0\Dy closed\tl2_r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734" y="1367063"/>
            <a:ext cx="5021000" cy="472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96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Matched Nominal Optics: Horizontal Dog Leg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3" descr="\\cernhomej.cern.ch\j\jarobert\TL2 Saved Optics\R56_0\Dy closed\tl2_b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799" y="1274164"/>
            <a:ext cx="5451195" cy="474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50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Matched Nominal Optics: Horizontal Dog Leg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6" name="Picture 3" descr="\\cernhomej.cern.ch\j\jarobert\TL2 Saved Optics\R56_0\Dy closed\tl2_al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982" y="1286933"/>
            <a:ext cx="5258342" cy="468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09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Matched Nominal Optics: Horizontal Dog Leg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3" descr="\\cernhomej.cern.ch\j\jarobert\TL2 Saved Optics\R56_0\Dy closed\tl2_d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124" y="1343667"/>
            <a:ext cx="4971934" cy="463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08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Matched Optics in the Machine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5891"/>
            <a:ext cx="9144000" cy="4034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4318" y="5393266"/>
            <a:ext cx="5687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Lose all the beam by the end of TL2…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8857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Full Transmission Through TL2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15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726775"/>
              </p:ext>
            </p:extLst>
          </p:nvPr>
        </p:nvGraphicFramePr>
        <p:xfrm>
          <a:off x="231245" y="1495954"/>
          <a:ext cx="3632200" cy="4191000"/>
        </p:xfrm>
        <a:graphic>
          <a:graphicData uri="http://schemas.openxmlformats.org/drawingml/2006/table">
            <a:tbl>
              <a:tblPr/>
              <a:tblGrid>
                <a:gridCol w="787400"/>
                <a:gridCol w="787400"/>
                <a:gridCol w="1270000"/>
                <a:gridCol w="787400"/>
              </a:tblGrid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 panose="020B0604020202020204" pitchFamily="34" charset="0"/>
                        </a:rPr>
                        <a:t>Magnet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 panose="020B0604020202020204" pitchFamily="34" charset="0"/>
                        </a:rPr>
                        <a:t>Model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 panose="020B0604020202020204" pitchFamily="34" charset="0"/>
                        </a:rPr>
                        <a:t>Machine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 panose="020B0604020202020204" pitchFamily="34" charset="0"/>
                        </a:rPr>
                        <a:t>Difference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cc.qfh0210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cc.qdh0220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cc.qfh0230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cc.qfl0270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cc.qdl0280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cc.qdl0330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cc.qfh0350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cc.qdl0370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cc.qdl0430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cc.qfl0450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cc.qdh0490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cc.qfl0530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cc.qdl0550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cc.qfl0570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cc.qfl0620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cc.qdl0650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cc.qfl0680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cc.qfl0730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cc.qdl0750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cc.qdh0790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-47.35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-47.32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cc.qdd0820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cc.qfd0840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49.98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cc.qfl0910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cc.qdl0920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030132" y="1512888"/>
            <a:ext cx="47074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One of the girder 4 quads (430/450/490) was found to have incorrect polarity. Cables were swapped back to correct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Tweaks made to quad currents to get full transmission (left).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Quad scan measurements still showed large </a:t>
            </a:r>
            <a:r>
              <a:rPr lang="en-GB" dirty="0" err="1" smtClean="0"/>
              <a:t>emittance</a:t>
            </a:r>
            <a:r>
              <a:rPr lang="en-GB" dirty="0" smtClean="0"/>
              <a:t> blow up in TL2.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Kick measurements to identify location and magnitude of errors in the machine/model.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1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Kick Measurements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the correctors to kick the beam (horizontal and vertical with different amplitudes).</a:t>
            </a:r>
          </a:p>
          <a:p>
            <a:r>
              <a:rPr lang="en-GB" dirty="0" smtClean="0"/>
              <a:t>Record the beam position in the BPMs as a result of the kick.</a:t>
            </a:r>
          </a:p>
          <a:p>
            <a:r>
              <a:rPr lang="en-GB" dirty="0" smtClean="0"/>
              <a:t>Compare the measured kicked orbit to the MADX model.</a:t>
            </a:r>
          </a:p>
          <a:p>
            <a:r>
              <a:rPr lang="en-GB" dirty="0" smtClean="0"/>
              <a:t>Identify where the discrepancies are and try to fix them.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1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Corrector 265, Horizontal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25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Corrector 265, Vertical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18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1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Errors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Dipole focusing: vertical edge focusing and horizontal focusing.</a:t>
            </a:r>
          </a:p>
          <a:p>
            <a:r>
              <a:rPr lang="en-GB" dirty="0" smtClean="0"/>
              <a:t>L type </a:t>
            </a:r>
            <a:r>
              <a:rPr lang="en-GB" dirty="0" err="1" smtClean="0"/>
              <a:t>quadrupole</a:t>
            </a:r>
            <a:r>
              <a:rPr lang="en-GB" dirty="0" smtClean="0"/>
              <a:t> strength.</a:t>
            </a:r>
          </a:p>
          <a:p>
            <a:r>
              <a:rPr lang="en-GB" dirty="0" err="1" smtClean="0"/>
              <a:t>Quadrupole</a:t>
            </a:r>
            <a:r>
              <a:rPr lang="en-GB" dirty="0" smtClean="0"/>
              <a:t> polarity.</a:t>
            </a:r>
          </a:p>
          <a:p>
            <a:r>
              <a:rPr lang="en-GB" dirty="0" smtClean="0"/>
              <a:t>Corrector scaling.</a:t>
            </a:r>
          </a:p>
          <a:p>
            <a:r>
              <a:rPr lang="en-GB" dirty="0" smtClean="0"/>
              <a:t>BPM scaling.</a:t>
            </a:r>
          </a:p>
          <a:p>
            <a:endParaRPr lang="en-GB" dirty="0"/>
          </a:p>
          <a:p>
            <a:r>
              <a:rPr lang="en-GB" dirty="0" smtClean="0"/>
              <a:t>Try to correct by hand or with MADX matching using measurements as constraints.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9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Overview</a:t>
            </a:r>
            <a:endParaRPr lang="en-GB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9297" y="1434575"/>
            <a:ext cx="8226854" cy="466742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Changes to the TL2 lattice.</a:t>
            </a:r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Nominal optics from MADX matching.</a:t>
            </a:r>
          </a:p>
          <a:p>
            <a:endParaRPr lang="en-GB" sz="2800" dirty="0" smtClean="0"/>
          </a:p>
          <a:p>
            <a:r>
              <a:rPr lang="en-GB" sz="2800" dirty="0" smtClean="0"/>
              <a:t>Nominal optics in the machine.</a:t>
            </a:r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Kick measurements</a:t>
            </a:r>
            <a:endParaRPr lang="en-GB" sz="2800" dirty="0" smtClean="0"/>
          </a:p>
          <a:p>
            <a:endParaRPr lang="en-GB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9ACE-373F-43FB-A5B1-3B2F6FEEB70B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65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quads on.</a:t>
            </a:r>
          </a:p>
          <a:p>
            <a:r>
              <a:rPr lang="en-GB" dirty="0" smtClean="0"/>
              <a:t>Girder 5,6,7,8 quads off (bend 600/700 focusing).</a:t>
            </a:r>
          </a:p>
          <a:p>
            <a:r>
              <a:rPr lang="en-GB" dirty="0" smtClean="0"/>
              <a:t>Girder 4,5,6,7,8 quads off (bend 500/800 focusing).</a:t>
            </a:r>
          </a:p>
          <a:p>
            <a:r>
              <a:rPr lang="en-GB" dirty="0" smtClean="0"/>
              <a:t>Girder 2,3,4 quads off (bend 300/400 focusing).</a:t>
            </a:r>
          </a:p>
          <a:p>
            <a:r>
              <a:rPr lang="en-GB" dirty="0" smtClean="0"/>
              <a:t>Only  1 quad on in horizontal dog leg (quad strength/polarity).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872"/>
            <a:ext cx="914400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Girder 5,6,7,8 Quads Off – Corrector 525 Horizontal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6858"/>
            <a:ext cx="8226425" cy="404465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21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20933" y="2345267"/>
            <a:ext cx="1498600" cy="27601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LOSSES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87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Girder 5,6,7,8 Quads Off – Corrector 525 Vertical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4495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83399" y="2286000"/>
            <a:ext cx="1498600" cy="27601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LOSSES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31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600 and 700 Bend Focusing Matching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With the girder 5,6,7,8 quads off data with multiple correctors the following parameters were matched in MADX:</a:t>
            </a:r>
          </a:p>
          <a:p>
            <a:pPr lvl="1"/>
            <a:r>
              <a:rPr lang="en-GB" sz="2400" dirty="0" smtClean="0"/>
              <a:t>Global corrector scaling (kick strength): 0.68</a:t>
            </a:r>
          </a:p>
          <a:p>
            <a:pPr lvl="1"/>
            <a:r>
              <a:rPr lang="en-GB" sz="2400" dirty="0" smtClean="0"/>
              <a:t>Bend 600/700 pole face rotation angle (</a:t>
            </a:r>
            <a:r>
              <a:rPr lang="en-GB" sz="2400" dirty="0" err="1" smtClean="0"/>
              <a:t>rbend</a:t>
            </a:r>
            <a:r>
              <a:rPr lang="en-GB" sz="2400" dirty="0" smtClean="0"/>
              <a:t>/</a:t>
            </a:r>
            <a:r>
              <a:rPr lang="en-GB" sz="2400" dirty="0" err="1" smtClean="0"/>
              <a:t>sbend</a:t>
            </a:r>
            <a:r>
              <a:rPr lang="en-GB" sz="2400" dirty="0" smtClean="0"/>
              <a:t>): 0.62*(</a:t>
            </a:r>
            <a:r>
              <a:rPr lang="en-GB" sz="2400" dirty="0" err="1" smtClean="0"/>
              <a:t>bendAngle</a:t>
            </a:r>
            <a:r>
              <a:rPr lang="en-GB" sz="2400" dirty="0" smtClean="0"/>
              <a:t>/2).</a:t>
            </a:r>
          </a:p>
          <a:p>
            <a:pPr lvl="1"/>
            <a:r>
              <a:rPr lang="en-GB" sz="2400" dirty="0" smtClean="0"/>
              <a:t>Bend 600/700 FINT (vertical edge focusing) = 1.28</a:t>
            </a:r>
          </a:p>
          <a:p>
            <a:pPr lvl="1"/>
            <a:r>
              <a:rPr lang="en-GB" sz="2400" dirty="0" smtClean="0"/>
              <a:t>Bend 600/700 HGAP (vertical edge focusing) = 0.005 m.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56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872"/>
            <a:ext cx="914400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Girder 5,6,7,8 Quads Off – Corrector 525 Horizontal</a:t>
            </a:r>
            <a:br>
              <a:rPr lang="en-GB" dirty="0" smtClean="0"/>
            </a:br>
            <a:r>
              <a:rPr lang="en-GB" dirty="0" smtClean="0"/>
              <a:t>AFTER MATCHING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6858"/>
            <a:ext cx="8226425" cy="404465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24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20933" y="2345267"/>
            <a:ext cx="1498600" cy="27601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LOSSES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48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872"/>
            <a:ext cx="914400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Girder 5,6,7,8 Quads Off – Corrector 525 Vertical</a:t>
            </a:r>
            <a:br>
              <a:rPr lang="en-GB" dirty="0" smtClean="0"/>
            </a:br>
            <a:r>
              <a:rPr lang="en-GB" dirty="0" smtClean="0"/>
              <a:t>AFTER MATCHING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6858"/>
            <a:ext cx="8226425" cy="404465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25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710364" y="2345267"/>
            <a:ext cx="1498600" cy="27601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LOSSES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7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26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9872"/>
            <a:ext cx="914400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Girder 5,6,7,8 Quads Off – Corrector 615 Horizontal AFTER MATCHING</a:t>
            </a:r>
            <a:endParaRPr lang="en-GB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11" y="1647554"/>
            <a:ext cx="8226425" cy="4044659"/>
          </a:xfrm>
        </p:spPr>
      </p:pic>
      <p:sp>
        <p:nvSpPr>
          <p:cNvPr id="16" name="Rectangle 15"/>
          <p:cNvSpPr/>
          <p:nvPr/>
        </p:nvSpPr>
        <p:spPr>
          <a:xfrm>
            <a:off x="6798733" y="2023534"/>
            <a:ext cx="1498600" cy="29351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LOSSES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4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6858"/>
            <a:ext cx="8226425" cy="404465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27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9872"/>
            <a:ext cx="914400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Girder 5,6,7,8 Quads Off – Corrector 615 Vertical AFTER MATCHING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710364" y="2302707"/>
            <a:ext cx="1498600" cy="27601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LOSSES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8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 flipV="1">
            <a:off x="4218719" y="4055533"/>
            <a:ext cx="2839003" cy="176530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 the quads off the section from corrector 615, through BPM 645 and BPM 685 is a drift (no bends, no quads).</a:t>
            </a:r>
          </a:p>
          <a:p>
            <a:r>
              <a:rPr lang="en-GB" dirty="0" smtClean="0"/>
              <a:t>Assuming model positions are correct, can use this to find the correct BPM and kicker scaling.</a:t>
            </a:r>
            <a:endParaRPr lang="en-GB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6926891" y="4119593"/>
            <a:ext cx="1" cy="3108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718477" y="4596625"/>
            <a:ext cx="0" cy="3177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BPM/Kicker Scaling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28</a:t>
            </a:fld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762227" y="5827182"/>
            <a:ext cx="25654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27627" y="4789043"/>
            <a:ext cx="2650067" cy="10296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574545" y="5153922"/>
            <a:ext cx="249362" cy="2354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4101346" y="5709463"/>
            <a:ext cx="249362" cy="2354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6793745" y="4678975"/>
            <a:ext cx="249362" cy="2354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762227" y="5827182"/>
            <a:ext cx="113453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957920" y="5457092"/>
            <a:ext cx="297279" cy="1193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103521" y="4999488"/>
            <a:ext cx="297279" cy="1193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5-Point Star 31"/>
          <p:cNvSpPr/>
          <p:nvPr/>
        </p:nvSpPr>
        <p:spPr>
          <a:xfrm>
            <a:off x="5576863" y="4422692"/>
            <a:ext cx="263977" cy="26247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5-Point Star 32"/>
          <p:cNvSpPr/>
          <p:nvPr/>
        </p:nvSpPr>
        <p:spPr>
          <a:xfrm>
            <a:off x="6793745" y="4295688"/>
            <a:ext cx="263977" cy="26247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5-Point Star 33"/>
          <p:cNvSpPr/>
          <p:nvPr/>
        </p:nvSpPr>
        <p:spPr>
          <a:xfrm>
            <a:off x="4094038" y="5666313"/>
            <a:ext cx="263977" cy="26247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3301201" y="531918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DHF0615</a:t>
            </a:r>
            <a:endParaRPr lang="en-GB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5464220" y="542167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BPI0645</a:t>
            </a:r>
            <a:endParaRPr lang="en-GB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760111" y="492233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BPI0685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8101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Vertical Corrector/BPM Scaling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02" y="1170530"/>
            <a:ext cx="8045844" cy="396073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29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992094" y="350657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SCALED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92094" y="392244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ORIGINAL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47051" y="5055064"/>
            <a:ext cx="42755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Corrector 615 scaling: </a:t>
            </a:r>
            <a:r>
              <a:rPr lang="en-GB" dirty="0" smtClean="0"/>
              <a:t>0.89 +/- 0.08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BPM 645 scaling: </a:t>
            </a:r>
            <a:r>
              <a:rPr lang="en-GB" dirty="0" smtClean="0"/>
              <a:t>1.05 +/- 0.09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BPM 685 scaling: </a:t>
            </a:r>
            <a:r>
              <a:rPr lang="en-GB" dirty="0" smtClean="0"/>
              <a:t>1.02 +/- 0.03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09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74983" y="0"/>
            <a:ext cx="8575482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Where/What is TL2?</a:t>
            </a:r>
            <a:endParaRPr lang="en-GB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78DD-97E6-48F2-9628-59B4056AB966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009" y="1250472"/>
            <a:ext cx="6157429" cy="46677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64200" y="3259667"/>
            <a:ext cx="880533" cy="324669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TL2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32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Horizontal Corrector/BPM Scaling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6477"/>
            <a:ext cx="4562724" cy="4233355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950" y="1106477"/>
            <a:ext cx="4470400" cy="414769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6241-0232-465A-9F7B-82F01C496B8F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30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896415" y="5196201"/>
            <a:ext cx="3736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BPM 645 scaling: </a:t>
            </a:r>
            <a:r>
              <a:rPr lang="en-GB" dirty="0" smtClean="0"/>
              <a:t>0.77 +/- 0.09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BPM 685 scaling: </a:t>
            </a:r>
            <a:r>
              <a:rPr lang="en-GB" dirty="0" smtClean="0"/>
              <a:t>0.97 +/- 0.07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19666" y="152119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ORIGINAL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8113" y="1488933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BPMs SCALED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9862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112654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Summary</a:t>
            </a:r>
            <a:endParaRPr lang="en-GB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A0B6-EC5C-4095-A86F-B24FEA0C3CDA}" type="datetime4">
              <a:rPr lang="en-GB" smtClean="0"/>
              <a:t>19 December 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t>31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 smtClean="0"/>
              <a:t>Quadrupoles</a:t>
            </a:r>
            <a:r>
              <a:rPr lang="en-GB" dirty="0" smtClean="0"/>
              <a:t>, correctors and BPMs moved in TL2 to accommodate phase </a:t>
            </a:r>
            <a:r>
              <a:rPr lang="en-GB" dirty="0" err="1" smtClean="0"/>
              <a:t>feedforward</a:t>
            </a:r>
            <a:r>
              <a:rPr lang="en-GB" dirty="0" smtClean="0"/>
              <a:t> kickers.</a:t>
            </a:r>
          </a:p>
          <a:p>
            <a:r>
              <a:rPr lang="en-GB" dirty="0" smtClean="0"/>
              <a:t>New nominal optics derived from MADX matching.</a:t>
            </a:r>
          </a:p>
          <a:p>
            <a:r>
              <a:rPr lang="en-GB" dirty="0" smtClean="0"/>
              <a:t>Matched MADX values need a lot of tweaking to get full transmission in the machine.</a:t>
            </a:r>
          </a:p>
          <a:p>
            <a:r>
              <a:rPr lang="en-GB" dirty="0" smtClean="0"/>
              <a:t>Kick measurements to identify errors in the machine/model are ongoing and far from conclusive so far.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26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39" y="1439902"/>
            <a:ext cx="8052435" cy="45917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"/>
            <a:ext cx="7470648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Old TL2 Lattice</a:t>
            </a:r>
            <a:endParaRPr lang="en-GB" sz="4000" dirty="0"/>
          </a:p>
        </p:txBody>
      </p:sp>
      <p:sp>
        <p:nvSpPr>
          <p:cNvPr id="21" name="Rectangle 20"/>
          <p:cNvSpPr/>
          <p:nvPr/>
        </p:nvSpPr>
        <p:spPr>
          <a:xfrm>
            <a:off x="1100666" y="1152144"/>
            <a:ext cx="7861684" cy="11761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Text Box 49"/>
          <p:cNvSpPr txBox="1">
            <a:spLocks noChangeArrowheads="1"/>
          </p:cNvSpPr>
          <p:nvPr/>
        </p:nvSpPr>
        <p:spPr bwMode="auto">
          <a:xfrm>
            <a:off x="5875976" y="1458384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0175</a:t>
            </a:r>
          </a:p>
        </p:txBody>
      </p:sp>
      <p:sp>
        <p:nvSpPr>
          <p:cNvPr id="9" name="Text Box 50"/>
          <p:cNvSpPr txBox="1">
            <a:spLocks noChangeArrowheads="1"/>
          </p:cNvSpPr>
          <p:nvPr/>
        </p:nvSpPr>
        <p:spPr bwMode="auto">
          <a:xfrm>
            <a:off x="5875976" y="1242484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DHD/DVD 0125</a:t>
            </a:r>
          </a:p>
        </p:txBody>
      </p:sp>
      <p:sp>
        <p:nvSpPr>
          <p:cNvPr id="10" name="Text Box 51"/>
          <p:cNvSpPr txBox="1">
            <a:spLocks noChangeArrowheads="1"/>
          </p:cNvSpPr>
          <p:nvPr/>
        </p:nvSpPr>
        <p:spPr bwMode="auto">
          <a:xfrm>
            <a:off x="5875976" y="1712384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DHF/DVF 0225</a:t>
            </a:r>
          </a:p>
        </p:txBody>
      </p:sp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5875976" y="1953684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0253</a:t>
            </a: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3362326" y="1242483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0345</a:t>
            </a:r>
          </a:p>
        </p:txBody>
      </p:sp>
      <p:sp>
        <p:nvSpPr>
          <p:cNvPr id="13" name="Text Box 54"/>
          <p:cNvSpPr txBox="1">
            <a:spLocks noChangeArrowheads="1"/>
          </p:cNvSpPr>
          <p:nvPr/>
        </p:nvSpPr>
        <p:spPr bwMode="auto">
          <a:xfrm>
            <a:off x="3362326" y="1472671"/>
            <a:ext cx="1493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0435</a:t>
            </a:r>
          </a:p>
        </p:txBody>
      </p:sp>
      <p:sp>
        <p:nvSpPr>
          <p:cNvPr id="14" name="Text Box 55"/>
          <p:cNvSpPr txBox="1">
            <a:spLocks noChangeArrowheads="1"/>
          </p:cNvSpPr>
          <p:nvPr/>
        </p:nvSpPr>
        <p:spPr bwMode="auto">
          <a:xfrm>
            <a:off x="3362326" y="1682221"/>
            <a:ext cx="1493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DHF/DVF 0525</a:t>
            </a:r>
          </a:p>
        </p:txBody>
      </p:sp>
      <p:sp>
        <p:nvSpPr>
          <p:cNvPr id="15" name="Text Box 57"/>
          <p:cNvSpPr txBox="1">
            <a:spLocks noChangeArrowheads="1"/>
          </p:cNvSpPr>
          <p:nvPr/>
        </p:nvSpPr>
        <p:spPr bwMode="auto">
          <a:xfrm>
            <a:off x="3362326" y="1898121"/>
            <a:ext cx="1493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DHF/DVF 0615</a:t>
            </a:r>
          </a:p>
        </p:txBody>
      </p:sp>
      <p:sp>
        <p:nvSpPr>
          <p:cNvPr id="16" name="Text Box 59"/>
          <p:cNvSpPr txBox="1">
            <a:spLocks noChangeArrowheads="1"/>
          </p:cNvSpPr>
          <p:nvPr/>
        </p:nvSpPr>
        <p:spPr bwMode="auto">
          <a:xfrm>
            <a:off x="1178985" y="1335352"/>
            <a:ext cx="1493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0655</a:t>
            </a:r>
          </a:p>
        </p:txBody>
      </p:sp>
      <p:sp>
        <p:nvSpPr>
          <p:cNvPr id="17" name="Text Box 61"/>
          <p:cNvSpPr txBox="1">
            <a:spLocks noChangeArrowheads="1"/>
          </p:cNvSpPr>
          <p:nvPr/>
        </p:nvSpPr>
        <p:spPr bwMode="auto">
          <a:xfrm>
            <a:off x="1178985" y="1576652"/>
            <a:ext cx="1493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DHF/DVF 0765</a:t>
            </a:r>
          </a:p>
        </p:txBody>
      </p:sp>
      <p:sp>
        <p:nvSpPr>
          <p:cNvPr id="18" name="Text Box 63"/>
          <p:cNvSpPr txBox="1">
            <a:spLocks noChangeArrowheads="1"/>
          </p:cNvSpPr>
          <p:nvPr/>
        </p:nvSpPr>
        <p:spPr bwMode="auto">
          <a:xfrm>
            <a:off x="1178985" y="1775089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0855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542734" y="1541926"/>
            <a:ext cx="1458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u="sng" dirty="0" smtClean="0"/>
              <a:t>CORRECTORS</a:t>
            </a:r>
            <a:endParaRPr lang="en-GB" sz="1400" b="1" u="sng" dirty="0"/>
          </a:p>
        </p:txBody>
      </p:sp>
    </p:spTree>
    <p:extLst>
      <p:ext uri="{BB962C8B-B14F-4D97-AF65-F5344CB8AC3E}">
        <p14:creationId xmlns:p14="http://schemas.microsoft.com/office/powerpoint/2010/main" val="270725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"/>
            <a:ext cx="7470648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New TL2 Lattice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1" y="1174179"/>
            <a:ext cx="8886150" cy="492040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73648" y="1177544"/>
            <a:ext cx="7283228" cy="11761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Box 49"/>
          <p:cNvSpPr txBox="1">
            <a:spLocks noChangeArrowheads="1"/>
          </p:cNvSpPr>
          <p:nvPr/>
        </p:nvSpPr>
        <p:spPr bwMode="auto">
          <a:xfrm>
            <a:off x="6025654" y="1483784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0175</a:t>
            </a:r>
          </a:p>
        </p:txBody>
      </p:sp>
      <p:sp>
        <p:nvSpPr>
          <p:cNvPr id="9" name="Text Box 50"/>
          <p:cNvSpPr txBox="1">
            <a:spLocks noChangeArrowheads="1"/>
          </p:cNvSpPr>
          <p:nvPr/>
        </p:nvSpPr>
        <p:spPr bwMode="auto">
          <a:xfrm>
            <a:off x="6025654" y="1267884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DHD/DVD 0125</a:t>
            </a:r>
          </a:p>
        </p:txBody>
      </p:sp>
      <p:sp>
        <p:nvSpPr>
          <p:cNvPr id="10" name="Text Box 51"/>
          <p:cNvSpPr txBox="1">
            <a:spLocks noChangeArrowheads="1"/>
          </p:cNvSpPr>
          <p:nvPr/>
        </p:nvSpPr>
        <p:spPr bwMode="auto">
          <a:xfrm>
            <a:off x="6025654" y="1737784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DHF/DVF 0225</a:t>
            </a:r>
          </a:p>
        </p:txBody>
      </p:sp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6025654" y="1979084"/>
            <a:ext cx="1493837" cy="27463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</a:t>
            </a:r>
            <a:r>
              <a:rPr lang="en-US" sz="1200" b="1" dirty="0" smtClean="0"/>
              <a:t>0265</a:t>
            </a:r>
            <a:endParaRPr lang="en-US" sz="1200" b="1" dirty="0"/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3698438" y="1283628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0345</a:t>
            </a:r>
          </a:p>
        </p:txBody>
      </p:sp>
      <p:sp>
        <p:nvSpPr>
          <p:cNvPr id="13" name="Text Box 54"/>
          <p:cNvSpPr txBox="1">
            <a:spLocks noChangeArrowheads="1"/>
          </p:cNvSpPr>
          <p:nvPr/>
        </p:nvSpPr>
        <p:spPr bwMode="auto">
          <a:xfrm>
            <a:off x="3698438" y="1513816"/>
            <a:ext cx="1493837" cy="27463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</a:t>
            </a:r>
            <a:r>
              <a:rPr lang="en-US" sz="1200" b="1" dirty="0" smtClean="0"/>
              <a:t>0465</a:t>
            </a:r>
            <a:endParaRPr lang="en-US" sz="1200" b="1" dirty="0"/>
          </a:p>
        </p:txBody>
      </p:sp>
      <p:sp>
        <p:nvSpPr>
          <p:cNvPr id="14" name="Text Box 55"/>
          <p:cNvSpPr txBox="1">
            <a:spLocks noChangeArrowheads="1"/>
          </p:cNvSpPr>
          <p:nvPr/>
        </p:nvSpPr>
        <p:spPr bwMode="auto">
          <a:xfrm>
            <a:off x="3698438" y="1723366"/>
            <a:ext cx="1493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DHF/DVF 0525</a:t>
            </a:r>
          </a:p>
        </p:txBody>
      </p:sp>
      <p:sp>
        <p:nvSpPr>
          <p:cNvPr id="15" name="Text Box 57"/>
          <p:cNvSpPr txBox="1">
            <a:spLocks noChangeArrowheads="1"/>
          </p:cNvSpPr>
          <p:nvPr/>
        </p:nvSpPr>
        <p:spPr bwMode="auto">
          <a:xfrm>
            <a:off x="3698438" y="1939266"/>
            <a:ext cx="1493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DHF/DVF 0615</a:t>
            </a:r>
          </a:p>
        </p:txBody>
      </p:sp>
      <p:sp>
        <p:nvSpPr>
          <p:cNvPr id="16" name="Text Box 59"/>
          <p:cNvSpPr txBox="1">
            <a:spLocks noChangeArrowheads="1"/>
          </p:cNvSpPr>
          <p:nvPr/>
        </p:nvSpPr>
        <p:spPr bwMode="auto">
          <a:xfrm>
            <a:off x="1828800" y="1387867"/>
            <a:ext cx="1493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0655</a:t>
            </a:r>
          </a:p>
        </p:txBody>
      </p:sp>
      <p:sp>
        <p:nvSpPr>
          <p:cNvPr id="17" name="Text Box 61"/>
          <p:cNvSpPr txBox="1">
            <a:spLocks noChangeArrowheads="1"/>
          </p:cNvSpPr>
          <p:nvPr/>
        </p:nvSpPr>
        <p:spPr bwMode="auto">
          <a:xfrm>
            <a:off x="1828800" y="1629167"/>
            <a:ext cx="1493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DHF/DVF 0765</a:t>
            </a:r>
          </a:p>
        </p:txBody>
      </p:sp>
      <p:sp>
        <p:nvSpPr>
          <p:cNvPr id="18" name="Text Box 63"/>
          <p:cNvSpPr txBox="1">
            <a:spLocks noChangeArrowheads="1"/>
          </p:cNvSpPr>
          <p:nvPr/>
        </p:nvSpPr>
        <p:spPr bwMode="auto">
          <a:xfrm>
            <a:off x="1828800" y="1827604"/>
            <a:ext cx="1493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DHF/DVF 0855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23375" y="1552907"/>
            <a:ext cx="1458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u="sng" dirty="0" smtClean="0"/>
              <a:t>CORRECTORS</a:t>
            </a:r>
            <a:endParaRPr lang="en-GB" sz="1400" b="1" u="sng" dirty="0"/>
          </a:p>
        </p:txBody>
      </p:sp>
    </p:spTree>
    <p:extLst>
      <p:ext uri="{BB962C8B-B14F-4D97-AF65-F5344CB8AC3E}">
        <p14:creationId xmlns:p14="http://schemas.microsoft.com/office/powerpoint/2010/main" val="111777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35000" y="3911600"/>
            <a:ext cx="1710267" cy="46566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TL2 Ideal Nominal Optics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77800" y="1325606"/>
            <a:ext cx="8784550" cy="466742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Dispersion closed</a:t>
            </a:r>
          </a:p>
          <a:p>
            <a:r>
              <a:rPr lang="en-GB" sz="2800" dirty="0" err="1" smtClean="0"/>
              <a:t>Dxy</a:t>
            </a:r>
            <a:r>
              <a:rPr lang="en-GB" sz="2800" dirty="0" smtClean="0"/>
              <a:t> </a:t>
            </a:r>
            <a:r>
              <a:rPr lang="en-GB" sz="2800" dirty="0"/>
              <a:t>&lt; </a:t>
            </a:r>
            <a:r>
              <a:rPr lang="en-GB" sz="2800" dirty="0" smtClean="0"/>
              <a:t>1.2m</a:t>
            </a:r>
          </a:p>
          <a:p>
            <a:r>
              <a:rPr lang="en-GB" sz="2800" dirty="0" smtClean="0"/>
              <a:t>Betas &lt; 80m but &gt;0.5m</a:t>
            </a:r>
          </a:p>
          <a:p>
            <a:r>
              <a:rPr lang="en-GB" sz="2800" dirty="0" smtClean="0"/>
              <a:t>Alphas &lt; 20m</a:t>
            </a:r>
          </a:p>
          <a:p>
            <a:r>
              <a:rPr lang="en-GB" sz="2800" dirty="0" smtClean="0"/>
              <a:t>Low betas (&lt;15m) in long (7m) drift in girder 2.</a:t>
            </a:r>
          </a:p>
          <a:p>
            <a:r>
              <a:rPr lang="en-GB" sz="2800" dirty="0" smtClean="0"/>
              <a:t>R56 = 0.0, +0.2, -0.2 through horizontal dog leg.</a:t>
            </a:r>
            <a:endParaRPr lang="en-GB" sz="2400" dirty="0" smtClean="0"/>
          </a:p>
          <a:p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288921" y="1511643"/>
            <a:ext cx="3395133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These constraints are relaxed for the phase </a:t>
            </a:r>
            <a:r>
              <a:rPr lang="en-GB" sz="2000" dirty="0" err="1" smtClean="0"/>
              <a:t>feedforward</a:t>
            </a:r>
            <a:r>
              <a:rPr lang="en-GB" sz="2000" dirty="0" smtClean="0"/>
              <a:t> optics to obtain larger R52 etc.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85276" y="5392767"/>
            <a:ext cx="3140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MADX matching…</a:t>
            </a:r>
            <a:endParaRPr lang="en-GB" sz="2800" dirty="0"/>
          </a:p>
        </p:txBody>
      </p:sp>
      <p:cxnSp>
        <p:nvCxnSpPr>
          <p:cNvPr id="13" name="Elbow Connector 12"/>
          <p:cNvCxnSpPr>
            <a:stCxn id="17" idx="1"/>
            <a:endCxn id="11" idx="1"/>
          </p:cNvCxnSpPr>
          <p:nvPr/>
        </p:nvCxnSpPr>
        <p:spPr>
          <a:xfrm rot="16200000" flipH="1">
            <a:off x="5005778" y="4774879"/>
            <a:ext cx="566900" cy="1192096"/>
          </a:xfrm>
          <a:prstGeom prst="bentConnector4">
            <a:avLst>
              <a:gd name="adj1" fmla="val -40325"/>
              <a:gd name="adj2" fmla="val -5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ight Brace 16"/>
          <p:cNvSpPr/>
          <p:nvPr/>
        </p:nvSpPr>
        <p:spPr>
          <a:xfrm rot="5400000">
            <a:off x="4093633" y="697511"/>
            <a:ext cx="863600" cy="7916332"/>
          </a:xfrm>
          <a:prstGeom prst="rightBrace">
            <a:avLst>
              <a:gd name="adj1" fmla="val 8333"/>
              <a:gd name="adj2" fmla="val 47881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43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Matched Nominal Optics: Start to Vertical Chicane Exit 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78362"/>
            <a:ext cx="5599535" cy="470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104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Matched Nominal Optics: Start to Vertical Chicane Exit 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835" y="1244599"/>
            <a:ext cx="5264743" cy="4814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332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Matched Nominal Optics: Start to Vertical Chicane Exit 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0AE9-3414-4F9A-8042-FFA51A0D91E4}" type="datetime4">
              <a:rPr lang="en-GB" smtClean="0"/>
              <a:t>19 December 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B247-1DEE-4E3B-9EC4-C38F57436FB8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136" y="1358533"/>
            <a:ext cx="5804846" cy="4745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49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CERNCobranding(4-3).thmx</Template>
  <TotalTime>14338</TotalTime>
  <Words>970</Words>
  <Application>Microsoft Office PowerPoint</Application>
  <PresentationFormat>On-screen Show (4:3)</PresentationFormat>
  <Paragraphs>321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Calibri</vt:lpstr>
      <vt:lpstr>Lucida Grande</vt:lpstr>
      <vt:lpstr>Arial</vt:lpstr>
      <vt:lpstr>CERNCobranding(4-3)</vt:lpstr>
      <vt:lpstr>TL2 Optics Measurements FONT Meeting 20th Dec 2012</vt:lpstr>
      <vt:lpstr>Overview</vt:lpstr>
      <vt:lpstr>Where/What is TL2?</vt:lpstr>
      <vt:lpstr>Old TL2 Lattice</vt:lpstr>
      <vt:lpstr>New TL2 Lattice</vt:lpstr>
      <vt:lpstr>TL2 Ideal Nominal Optics</vt:lpstr>
      <vt:lpstr>Matched Nominal Optics: Start to Vertical Chicane Exit </vt:lpstr>
      <vt:lpstr>Matched Nominal Optics: Start to Vertical Chicane Exit </vt:lpstr>
      <vt:lpstr>Matched Nominal Optics: Start to Vertical Chicane Exit </vt:lpstr>
      <vt:lpstr>Matched Nominal Optics: Horizontal Dog Leg</vt:lpstr>
      <vt:lpstr>Matched Nominal Optics: Horizontal Dog Leg</vt:lpstr>
      <vt:lpstr>Matched Nominal Optics: Horizontal Dog Leg</vt:lpstr>
      <vt:lpstr>Matched Nominal Optics: Horizontal Dog Leg</vt:lpstr>
      <vt:lpstr>Matched Optics in the Machine</vt:lpstr>
      <vt:lpstr>Full Transmission Through TL2</vt:lpstr>
      <vt:lpstr>Kick Measurements</vt:lpstr>
      <vt:lpstr>Example: Corrector 265, Horizontal</vt:lpstr>
      <vt:lpstr>Example: Corrector 265, Vertical</vt:lpstr>
      <vt:lpstr>Possible Errors</vt:lpstr>
      <vt:lpstr>Data Sets</vt:lpstr>
      <vt:lpstr>Girder 5,6,7,8 Quads Off – Corrector 525 Horizontal</vt:lpstr>
      <vt:lpstr>Girder 5,6,7,8 Quads Off – Corrector 525 Vertical</vt:lpstr>
      <vt:lpstr>600 and 700 Bend Focusing Matching</vt:lpstr>
      <vt:lpstr>Girder 5,6,7,8 Quads Off – Corrector 525 Horizontal AFTER MATCHING</vt:lpstr>
      <vt:lpstr>Girder 5,6,7,8 Quads Off – Corrector 525 Vertical AFTER MATCHING</vt:lpstr>
      <vt:lpstr>Girder 5,6,7,8 Quads Off – Corrector 615 Horizontal AFTER MATCHING</vt:lpstr>
      <vt:lpstr>Girder 5,6,7,8 Quads Off – Corrector 615 Vertical AFTER MATCHING</vt:lpstr>
      <vt:lpstr>BPM/Kicker Scaling</vt:lpstr>
      <vt:lpstr>Vertical Corrector/BPM Scaling</vt:lpstr>
      <vt:lpstr>Horizontal Corrector/BPM Scaling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Jack Roberts</cp:lastModifiedBy>
  <cp:revision>156</cp:revision>
  <dcterms:created xsi:type="dcterms:W3CDTF">2012-11-30T11:07:49Z</dcterms:created>
  <dcterms:modified xsi:type="dcterms:W3CDTF">2013-12-19T18:28:37Z</dcterms:modified>
</cp:coreProperties>
</file>