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82" r:id="rId4"/>
    <p:sldId id="283" r:id="rId5"/>
    <p:sldId id="321" r:id="rId6"/>
    <p:sldId id="322" r:id="rId7"/>
    <p:sldId id="293" r:id="rId8"/>
    <p:sldId id="298" r:id="rId9"/>
    <p:sldId id="296" r:id="rId10"/>
    <p:sldId id="323" r:id="rId11"/>
    <p:sldId id="297" r:id="rId12"/>
    <p:sldId id="300" r:id="rId13"/>
    <p:sldId id="302" r:id="rId14"/>
    <p:sldId id="264" r:id="rId15"/>
    <p:sldId id="289" r:id="rId16"/>
    <p:sldId id="303" r:id="rId17"/>
    <p:sldId id="304" r:id="rId18"/>
    <p:sldId id="326" r:id="rId19"/>
    <p:sldId id="290" r:id="rId20"/>
    <p:sldId id="291" r:id="rId21"/>
    <p:sldId id="258" r:id="rId22"/>
    <p:sldId id="305" r:id="rId23"/>
    <p:sldId id="272" r:id="rId24"/>
    <p:sldId id="306" r:id="rId25"/>
    <p:sldId id="317" r:id="rId26"/>
    <p:sldId id="308" r:id="rId27"/>
    <p:sldId id="309" r:id="rId28"/>
    <p:sldId id="311" r:id="rId29"/>
    <p:sldId id="274" r:id="rId30"/>
    <p:sldId id="275" r:id="rId31"/>
    <p:sldId id="279" r:id="rId32"/>
    <p:sldId id="316" r:id="rId33"/>
    <p:sldId id="313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BAE2"/>
    <a:srgbClr val="0080FF"/>
    <a:srgbClr val="DC3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 autoAdjust="0"/>
    <p:restoredTop sz="98491" autoAdjust="0"/>
  </p:normalViewPr>
  <p:slideViewPr>
    <p:cSldViewPr snapToGrid="0" snapToObjects="1">
      <p:cViewPr>
        <p:scale>
          <a:sx n="150" d="100"/>
          <a:sy n="150" d="100"/>
        </p:scale>
        <p:origin x="-105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FF42C-4A74-AB43-97B0-079786743F4F}" type="datetimeFigureOut">
              <a:rPr lang="en-US" smtClean="0"/>
              <a:t>12/12/13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799C-9DFF-C642-B381-739392D9F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998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8FB22-205C-DA43-A5E2-057FD7F297B6}" type="datetimeFigureOut">
              <a:rPr lang="en-US" smtClean="0"/>
              <a:t>12/12/13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FBAC7-0838-C94F-B813-DE7D6FEE0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119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438ED-1FAD-7A4A-9E7C-8E39A53AED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254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70107"/>
            <a:ext cx="2133600" cy="319096"/>
          </a:xfrm>
          <a:prstGeom prst="rect">
            <a:avLst/>
          </a:prstGeom>
        </p:spPr>
        <p:txBody>
          <a:bodyPr/>
          <a:lstStyle/>
          <a:p>
            <a:fld id="{5D7C98A4-97B9-664F-8DD9-5EE2F9AA8B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31800" y="1079500"/>
            <a:ext cx="8255000" cy="52451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229100" y="6470107"/>
            <a:ext cx="1066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Version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81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emf"/><Relationship Id="rId5" Type="http://schemas.openxmlformats.org/officeDocument/2006/relationships/image" Target="../media/image2.emf"/><Relationship Id="rId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914404" y="110783"/>
            <a:ext cx="7863840" cy="5720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4"/>
          <a:srcRect l="-1" r="78915"/>
          <a:stretch/>
        </p:blipFill>
        <p:spPr>
          <a:xfrm>
            <a:off x="217239" y="236344"/>
            <a:ext cx="585216" cy="5212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4404" y="734183"/>
            <a:ext cx="7863840" cy="364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1536" y="6410842"/>
            <a:ext cx="8229600" cy="381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541536" y="6519539"/>
            <a:ext cx="33226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5029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dirty="0" smtClean="0">
                <a:solidFill>
                  <a:srgbClr val="800000"/>
                </a:solidFill>
                <a:latin typeface="Arial"/>
                <a:cs typeface="Arial"/>
              </a:rPr>
              <a:t>LINEAR COLLIDER COLLABORATION @ P5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6553200" y="6470107"/>
            <a:ext cx="1667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800000"/>
                </a:solidFill>
                <a:latin typeface="Arial"/>
                <a:cs typeface="Arial"/>
              </a:rPr>
              <a:t>December</a:t>
            </a:r>
            <a:r>
              <a:rPr lang="en-US" sz="1200" baseline="0" dirty="0" smtClean="0">
                <a:solidFill>
                  <a:srgbClr val="800000"/>
                </a:solidFill>
                <a:latin typeface="Arial"/>
                <a:cs typeface="Arial"/>
              </a:rPr>
              <a:t> 15</a:t>
            </a:r>
            <a:r>
              <a:rPr lang="en-US" sz="1200" dirty="0" smtClean="0">
                <a:solidFill>
                  <a:srgbClr val="800000"/>
                </a:solidFill>
                <a:latin typeface="Arial"/>
                <a:cs typeface="Arial"/>
              </a:rPr>
              <a:t>, 2013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"/>
          </p:nvPr>
        </p:nvSpPr>
        <p:spPr>
          <a:xfrm>
            <a:off x="457200" y="11176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6553200" y="6445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fld id="{CE5438ED-1FAD-7A4A-9E7C-8E39A53AED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21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kern="1200">
          <a:solidFill>
            <a:srgbClr val="CD371E"/>
          </a:solidFill>
          <a:latin typeface="Arial"/>
          <a:ea typeface="+mj-ea"/>
          <a:cs typeface="Arial"/>
        </a:defRPr>
      </a:lvl1pPr>
    </p:titleStyle>
    <p:bodyStyle>
      <a:lvl1pPr marL="457200" indent="-457200" algn="l" defTabSz="457200" rtl="0" eaLnBrk="1" latinLnBrk="0" hangingPunct="1">
        <a:spcBef>
          <a:spcPct val="20000"/>
        </a:spcBef>
        <a:buSzPct val="70000"/>
        <a:buFont typeface="Wingdings" charset="2"/>
        <a:buChar char=""/>
        <a:defRPr sz="28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4" Type="http://schemas.openxmlformats.org/officeDocument/2006/relationships/image" Target="../media/image30.jpg"/><Relationship Id="rId5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3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3600" y="421300"/>
            <a:ext cx="7962900" cy="1470025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DC3B21"/>
                </a:solidFill>
              </a:rPr>
              <a:t>ILC Physics and Detectors:</a:t>
            </a:r>
            <a:br>
              <a:rPr lang="en-US" sz="3600" dirty="0" smtClean="0">
                <a:solidFill>
                  <a:srgbClr val="DC3B21"/>
                </a:solidFill>
              </a:rPr>
            </a:br>
            <a:r>
              <a:rPr lang="en-US" sz="3600" dirty="0" smtClean="0">
                <a:solidFill>
                  <a:srgbClr val="DC3B21"/>
                </a:solidFill>
              </a:rPr>
              <a:t>P5 Report</a:t>
            </a:r>
            <a:endParaRPr lang="en-US" sz="3600" dirty="0">
              <a:solidFill>
                <a:srgbClr val="DC3B2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8300" y="4610022"/>
            <a:ext cx="718820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 smtClean="0"/>
              <a:t>Jonathan Bagger</a:t>
            </a:r>
          </a:p>
          <a:p>
            <a:pPr algn="r"/>
            <a:r>
              <a:rPr lang="en-US" dirty="0" smtClean="0"/>
              <a:t>December 15, 2013</a:t>
            </a:r>
          </a:p>
          <a:p>
            <a:pPr algn="r"/>
            <a:r>
              <a:rPr lang="en-US" dirty="0" smtClean="0"/>
              <a:t>Johns Hopkins University</a:t>
            </a:r>
          </a:p>
          <a:p>
            <a:pPr algn="r"/>
            <a:r>
              <a:rPr lang="en-US" dirty="0" smtClean="0"/>
              <a:t>American Linear Collider Committee</a:t>
            </a:r>
          </a:p>
        </p:txBody>
      </p:sp>
      <p:pic>
        <p:nvPicPr>
          <p:cNvPr id="4" name="Picture 3" descr="E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/>
          <a:stretch/>
        </p:blipFill>
        <p:spPr>
          <a:xfrm>
            <a:off x="736593" y="1928777"/>
            <a:ext cx="3908643" cy="33627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4733" y="6223000"/>
            <a:ext cx="8746067" cy="54186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4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11206" y="575717"/>
            <a:ext cx="7848600" cy="98425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000" dirty="0" smtClean="0"/>
              <a:t>At </a:t>
            </a:r>
            <a:r>
              <a:rPr lang="en-US" sz="2000" dirty="0"/>
              <a:t>250 </a:t>
            </a:r>
            <a:r>
              <a:rPr lang="en-US" sz="2000" dirty="0" err="1" smtClean="0"/>
              <a:t>GeV</a:t>
            </a:r>
            <a:r>
              <a:rPr lang="en-US" sz="2000" dirty="0" smtClean="0"/>
              <a:t>, measure Higgs mass from Z recoil to ± 32 MeV</a:t>
            </a:r>
            <a:endParaRPr lang="en-US" sz="2000" dirty="0"/>
          </a:p>
          <a:p>
            <a:endParaRPr lang="en-US" sz="2200" dirty="0"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Untitled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" t="8171" r="3889" b="4655"/>
          <a:stretch/>
        </p:blipFill>
        <p:spPr>
          <a:xfrm>
            <a:off x="430587" y="1602304"/>
            <a:ext cx="8350556" cy="3822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04622" y="6001266"/>
            <a:ext cx="1543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7F7F7F"/>
                </a:solidFill>
              </a:rPr>
              <a:t>ILC TDR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1199" y="5554990"/>
            <a:ext cx="75014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Also absolute measurement of ZH cross section to percent level</a:t>
            </a:r>
            <a:endParaRPr lang="en-US" sz="2000" dirty="0">
              <a:latin typeface="Arial"/>
              <a:cs typeface="Arial"/>
            </a:endParaRPr>
          </a:p>
          <a:p>
            <a:endParaRPr lang="en-US" sz="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135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1999"/>
            <a:ext cx="8346444" cy="6027203"/>
          </a:xfrm>
        </p:spPr>
        <p:txBody>
          <a:bodyPr>
            <a:noAutofit/>
          </a:bodyPr>
          <a:lstStyle/>
          <a:p>
            <a:endParaRPr lang="en-US" sz="2200" dirty="0" smtClean="0"/>
          </a:p>
          <a:p>
            <a:endParaRPr lang="en-US" sz="2200" dirty="0"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 descr="WZ.tiff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11" b="30555"/>
          <a:stretch/>
        </p:blipFill>
        <p:spPr>
          <a:xfrm>
            <a:off x="5476" y="876226"/>
            <a:ext cx="4934824" cy="2448060"/>
          </a:xfrm>
          <a:prstGeom prst="rect">
            <a:avLst/>
          </a:prstGeom>
        </p:spPr>
      </p:pic>
      <p:pic>
        <p:nvPicPr>
          <p:cNvPr id="5" name="Picture 4" descr="bt.tiff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3" t="30741" r="4140" b="30555"/>
          <a:stretch/>
        </p:blipFill>
        <p:spPr>
          <a:xfrm>
            <a:off x="4561270" y="854945"/>
            <a:ext cx="4501524" cy="2469342"/>
          </a:xfrm>
          <a:prstGeom prst="rect">
            <a:avLst/>
          </a:prstGeom>
        </p:spPr>
      </p:pic>
      <p:pic>
        <p:nvPicPr>
          <p:cNvPr id="6" name="Picture 5" descr="g.tiff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4" t="30232" r="4618" b="30324"/>
          <a:stretch/>
        </p:blipFill>
        <p:spPr>
          <a:xfrm>
            <a:off x="292103" y="3276600"/>
            <a:ext cx="4356095" cy="2435298"/>
          </a:xfrm>
          <a:prstGeom prst="rect">
            <a:avLst/>
          </a:prstGeom>
        </p:spPr>
      </p:pic>
      <p:pic>
        <p:nvPicPr>
          <p:cNvPr id="8" name="Picture 7" descr="gg.tiff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8" t="22778" r="12527" b="21667"/>
          <a:stretch/>
        </p:blipFill>
        <p:spPr>
          <a:xfrm>
            <a:off x="4711700" y="3390900"/>
            <a:ext cx="2244724" cy="2222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29861" y="3506966"/>
            <a:ext cx="1926270" cy="584776"/>
          </a:xfrm>
          <a:prstGeom prst="rect">
            <a:avLst/>
          </a:prstGeom>
          <a:noFill/>
          <a:ln w="19050" cmpd="sng">
            <a:solidFill>
              <a:srgbClr val="1ABAE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1ABAE2"/>
                </a:solidFill>
                <a:latin typeface="Arial"/>
                <a:cs typeface="Arial"/>
              </a:rPr>
              <a:t>Using BR(</a:t>
            </a:r>
            <a:r>
              <a:rPr lang="en-US" sz="1600" dirty="0" err="1" smtClean="0">
                <a:solidFill>
                  <a:srgbClr val="1ABAE2"/>
                </a:solidFill>
                <a:latin typeface="Arial"/>
                <a:ea typeface="Lucida Grande"/>
                <a:cs typeface="Arial"/>
              </a:rPr>
              <a:t>γγ</a:t>
            </a:r>
            <a:r>
              <a:rPr lang="en-US" sz="1600" dirty="0" smtClean="0">
                <a:solidFill>
                  <a:srgbClr val="1ABAE2"/>
                </a:solidFill>
                <a:latin typeface="Arial"/>
                <a:ea typeface="Lucida Grande"/>
                <a:cs typeface="Arial"/>
              </a:rPr>
              <a:t>)/BR(ZZ*) from LHC</a:t>
            </a:r>
            <a:endParaRPr lang="en-US" sz="1600" dirty="0">
              <a:solidFill>
                <a:srgbClr val="1ABAE2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499" y="5870545"/>
            <a:ext cx="8250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Measurement of absolute Higgs couplings from LHC and ILC, from Snowmass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925743" y="5295611"/>
            <a:ext cx="20150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>
                <a:solidFill>
                  <a:srgbClr val="7F7F7F"/>
                </a:solidFill>
              </a:rPr>
              <a:t>Peskin</a:t>
            </a:r>
            <a:r>
              <a:rPr lang="en-US" sz="1600" dirty="0" smtClean="0">
                <a:solidFill>
                  <a:srgbClr val="7F7F7F"/>
                </a:solidFill>
              </a:rPr>
              <a:t> (Snowmass)</a:t>
            </a:r>
            <a:endParaRPr lang="en-US" sz="1600" dirty="0">
              <a:solidFill>
                <a:srgbClr val="7F7F7F"/>
              </a:solidFill>
            </a:endParaRPr>
          </a:p>
        </p:txBody>
      </p:sp>
      <p:cxnSp>
        <p:nvCxnSpPr>
          <p:cNvPr id="13" name="Straight Arrow Connector 12"/>
          <p:cNvCxnSpPr>
            <a:stCxn id="9" idx="1"/>
          </p:cNvCxnSpPr>
          <p:nvPr/>
        </p:nvCxnSpPr>
        <p:spPr>
          <a:xfrm flipH="1">
            <a:off x="6493933" y="3799354"/>
            <a:ext cx="435928" cy="1398901"/>
          </a:xfrm>
          <a:prstGeom prst="straightConnector1">
            <a:avLst/>
          </a:prstGeom>
          <a:ln w="28575" cmpd="sng">
            <a:solidFill>
              <a:srgbClr val="1ABAE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29861" y="4244148"/>
            <a:ext cx="1926270" cy="954107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250:         250 /</a:t>
            </a:r>
            <a:r>
              <a:rPr lang="en-US" sz="1400" dirty="0" err="1" smtClean="0"/>
              <a:t>fb</a:t>
            </a:r>
            <a:endParaRPr lang="en-US" sz="1400" dirty="0" smtClean="0"/>
          </a:p>
          <a:p>
            <a:r>
              <a:rPr lang="en-US" sz="1400" dirty="0" smtClean="0"/>
              <a:t>250 up:   1150 /</a:t>
            </a:r>
            <a:r>
              <a:rPr lang="en-US" sz="1400" dirty="0" err="1" smtClean="0"/>
              <a:t>fb</a:t>
            </a:r>
            <a:endParaRPr lang="en-US" sz="1400" dirty="0" smtClean="0"/>
          </a:p>
          <a:p>
            <a:r>
              <a:rPr lang="en-US" sz="1400" dirty="0" smtClean="0"/>
              <a:t>500:         500 </a:t>
            </a:r>
            <a:r>
              <a:rPr lang="en-US" sz="1400" dirty="0" err="1" smtClean="0"/>
              <a:t>fb</a:t>
            </a:r>
            <a:endParaRPr lang="en-US" sz="1400" dirty="0" smtClean="0"/>
          </a:p>
          <a:p>
            <a:r>
              <a:rPr lang="en-US" sz="1400" dirty="0" smtClean="0"/>
              <a:t>500up:    1600 /</a:t>
            </a:r>
            <a:r>
              <a:rPr lang="en-US" sz="1400" dirty="0" err="1" smtClean="0"/>
              <a:t>fb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31582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the Higgs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1999"/>
            <a:ext cx="8115300" cy="6027203"/>
          </a:xfrm>
        </p:spPr>
        <p:txBody>
          <a:bodyPr>
            <a:noAutofit/>
          </a:bodyPr>
          <a:lstStyle/>
          <a:p>
            <a:endParaRPr lang="en-US" sz="2200" dirty="0" smtClean="0"/>
          </a:p>
          <a:p>
            <a:r>
              <a:rPr lang="en-US" sz="2200" dirty="0"/>
              <a:t>Of course, the ILC is much more than a Higgs factory.  With its adjustable energy and polarization, and its clean and controlled initial state, the ILC is capable of a variety of precision </a:t>
            </a:r>
            <a:r>
              <a:rPr lang="en-US" sz="2200" dirty="0" smtClean="0"/>
              <a:t>measurements</a:t>
            </a:r>
            <a:endParaRPr lang="en-US" sz="2200" dirty="0"/>
          </a:p>
          <a:p>
            <a:endParaRPr lang="en-US" sz="1000" dirty="0"/>
          </a:p>
          <a:p>
            <a:pPr lvl="1"/>
            <a:r>
              <a:rPr lang="en-US" sz="2000" dirty="0"/>
              <a:t>For example, studies at top-quark pair production threshold will measure the </a:t>
            </a:r>
            <a:r>
              <a:rPr lang="en-US" sz="2000" dirty="0" smtClean="0"/>
              <a:t>top quark mass to 100 MeV, and the </a:t>
            </a:r>
            <a:r>
              <a:rPr lang="en-US" sz="2000" dirty="0" err="1" smtClean="0"/>
              <a:t>helicity</a:t>
            </a:r>
            <a:r>
              <a:rPr lang="en-US" sz="2000" dirty="0" smtClean="0"/>
              <a:t> </a:t>
            </a:r>
            <a:r>
              <a:rPr lang="en-US" sz="2000" dirty="0"/>
              <a:t>structure of the top-quark Z boson couplings to the percent level.  The top quark is the heaviest quark, so it must couple most strongly to the EWSB </a:t>
            </a:r>
            <a:r>
              <a:rPr lang="en-US" sz="2000" dirty="0" smtClean="0"/>
              <a:t>sector</a:t>
            </a:r>
            <a:endParaRPr lang="en-US" sz="2000" dirty="0"/>
          </a:p>
          <a:p>
            <a:endParaRPr lang="en-US" sz="1600" dirty="0"/>
          </a:p>
          <a:p>
            <a:pPr lvl="1"/>
            <a:r>
              <a:rPr lang="en-US" sz="2000" dirty="0"/>
              <a:t>Precision studies of </a:t>
            </a:r>
            <a:r>
              <a:rPr lang="en-US" sz="2000" dirty="0" err="1"/>
              <a:t>e</a:t>
            </a:r>
            <a:r>
              <a:rPr lang="en-US" sz="2000" baseline="30000" dirty="0" err="1"/>
              <a:t>+</a:t>
            </a:r>
            <a:r>
              <a:rPr lang="en-US" sz="2000" dirty="0" err="1">
                <a:cs typeface="Arial"/>
              </a:rPr>
              <a:t>e</a:t>
            </a:r>
            <a:r>
              <a:rPr lang="en-US" sz="2000" baseline="30000" dirty="0" smtClean="0">
                <a:cs typeface="Arial"/>
              </a:rPr>
              <a:t>-</a:t>
            </a:r>
            <a:r>
              <a:rPr lang="en-US" sz="2000" dirty="0" smtClean="0">
                <a:cs typeface="Arial"/>
              </a:rPr>
              <a:t> </a:t>
            </a:r>
            <a:r>
              <a:rPr lang="en" sz="2000" dirty="0"/>
              <a:t>→</a:t>
            </a:r>
            <a:r>
              <a:rPr lang="en-US" sz="2000" dirty="0" smtClean="0">
                <a:cs typeface="Arial"/>
              </a:rPr>
              <a:t> </a:t>
            </a:r>
            <a:r>
              <a:rPr lang="en-US" sz="2000" dirty="0"/>
              <a:t>f </a:t>
            </a:r>
            <a:r>
              <a:rPr lang="en-US" sz="2000" dirty="0" err="1"/>
              <a:t>fbar</a:t>
            </a:r>
            <a:r>
              <a:rPr lang="en-US" sz="2000" dirty="0"/>
              <a:t> provide another example.  They have great reach </a:t>
            </a:r>
            <a:r>
              <a:rPr lang="en-US" sz="2000" dirty="0" smtClean="0"/>
              <a:t>(~ 40-100 </a:t>
            </a:r>
            <a:r>
              <a:rPr lang="en-US" sz="2000" dirty="0" err="1" smtClean="0"/>
              <a:t>TeV</a:t>
            </a:r>
            <a:r>
              <a:rPr lang="en-US" sz="2000" dirty="0" smtClean="0"/>
              <a:t> at 500 </a:t>
            </a:r>
            <a:r>
              <a:rPr lang="en-US" sz="2000" dirty="0" err="1" smtClean="0"/>
              <a:t>GeV</a:t>
            </a:r>
            <a:r>
              <a:rPr lang="en-US" sz="2000" dirty="0" smtClean="0"/>
              <a:t>) for </a:t>
            </a:r>
            <a:r>
              <a:rPr lang="en-US" sz="2000" dirty="0"/>
              <a:t>new physics that couples through the s or t channels, and with precision and polarization, experiments can begin to determine </a:t>
            </a:r>
            <a:r>
              <a:rPr lang="en-US" sz="2000" dirty="0" smtClean="0"/>
              <a:t>its nature</a:t>
            </a:r>
            <a:endParaRPr lang="en-US" sz="2000" dirty="0"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257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1999"/>
            <a:ext cx="8115300" cy="602720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A </a:t>
            </a:r>
            <a:r>
              <a:rPr lang="en-US" sz="2200" dirty="0" smtClean="0"/>
              <a:t>Snowmass </a:t>
            </a:r>
            <a:r>
              <a:rPr lang="en-US" sz="2200" dirty="0" err="1" smtClean="0"/>
              <a:t>supersymmetry</a:t>
            </a:r>
            <a:r>
              <a:rPr lang="en-US" sz="2200" dirty="0" smtClean="0"/>
              <a:t> study finds models </a:t>
            </a:r>
            <a:r>
              <a:rPr lang="en-US" sz="2200" dirty="0"/>
              <a:t>with heavy colored </a:t>
            </a:r>
            <a:r>
              <a:rPr lang="en-US" sz="2200" dirty="0" err="1"/>
              <a:t>sparticles</a:t>
            </a:r>
            <a:r>
              <a:rPr lang="en-US" sz="2200" dirty="0"/>
              <a:t>, and light uncolored ones, that </a:t>
            </a:r>
            <a:r>
              <a:rPr lang="en-US" sz="2200" dirty="0" smtClean="0"/>
              <a:t>remain </a:t>
            </a:r>
            <a:r>
              <a:rPr lang="en-US" sz="2200" dirty="0"/>
              <a:t>undetected at the high luminosity </a:t>
            </a:r>
            <a:r>
              <a:rPr lang="en-US" sz="2200" dirty="0" smtClean="0"/>
              <a:t>LHC</a:t>
            </a:r>
            <a:endParaRPr lang="en-US" sz="2200" dirty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pPr marL="0" indent="0">
              <a:buNone/>
            </a:pPr>
            <a:endParaRPr lang="en-US" sz="800" dirty="0"/>
          </a:p>
          <a:p>
            <a:r>
              <a:rPr lang="en-US" sz="2200" dirty="0" smtClean="0"/>
              <a:t>These </a:t>
            </a:r>
            <a:r>
              <a:rPr lang="en-US" sz="2200" dirty="0" err="1" smtClean="0"/>
              <a:t>sparticles</a:t>
            </a:r>
            <a:r>
              <a:rPr lang="en-US" sz="2200" dirty="0" smtClean="0"/>
              <a:t> are									          are targets for 										                the ILC!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 descr="LSP_Gluino_Efficiency_14tev30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5" b="6250"/>
          <a:stretch/>
        </p:blipFill>
        <p:spPr>
          <a:xfrm>
            <a:off x="3048902" y="2264946"/>
            <a:ext cx="5637898" cy="37292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4" y="2959100"/>
            <a:ext cx="1778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(Jets </a:t>
            </a:r>
            <a:r>
              <a:rPr lang="en-US" sz="2000" dirty="0"/>
              <a:t>+ MET </a:t>
            </a:r>
            <a:r>
              <a:rPr lang="en-US" sz="2000" dirty="0" smtClean="0"/>
              <a:t>analysis only)</a:t>
            </a:r>
            <a:endParaRPr lang="en-US" sz="2000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36796" y="5993960"/>
            <a:ext cx="418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Cahill-Rowley, Hewett, Ismail, Rizzo (Snowmass)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021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TDR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7569" y="4314951"/>
            <a:ext cx="8758766" cy="208174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Over </a:t>
            </a:r>
            <a:r>
              <a:rPr lang="en-US" sz="2200" dirty="0"/>
              <a:t>the past ten years, US </a:t>
            </a:r>
            <a:r>
              <a:rPr lang="en-US" sz="2200" dirty="0" smtClean="0"/>
              <a:t>					 	           universities and laboratories 				                                 have </a:t>
            </a:r>
            <a:r>
              <a:rPr lang="en-US" sz="2200" dirty="0"/>
              <a:t>participated in </a:t>
            </a:r>
            <a:r>
              <a:rPr lang="en-US" sz="2200" dirty="0" smtClean="0"/>
              <a:t>a </a:t>
            </a:r>
            <a:r>
              <a:rPr lang="en-US" sz="2200" dirty="0"/>
              <a:t>global detector R&amp;D program, </a:t>
            </a:r>
            <a:r>
              <a:rPr lang="en-US" sz="2200" dirty="0" smtClean="0"/>
              <a:t>validated   by </a:t>
            </a:r>
            <a:r>
              <a:rPr lang="en-US" sz="2200" dirty="0"/>
              <a:t>test beam results, that realized the </a:t>
            </a:r>
            <a:r>
              <a:rPr lang="en-US" sz="2200" dirty="0" smtClean="0"/>
              <a:t>detector </a:t>
            </a:r>
            <a:r>
              <a:rPr lang="en-US" sz="2200" dirty="0"/>
              <a:t>capabilities needed for the exceptional precision of the ILC </a:t>
            </a:r>
            <a:r>
              <a:rPr lang="en-US" sz="2200" dirty="0" smtClean="0"/>
              <a:t>detectors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246" y="969072"/>
            <a:ext cx="2993442" cy="3873865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430233" y="1028702"/>
            <a:ext cx="4522768" cy="51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457200" rtl="0" eaLnBrk="1" latinLnBrk="0" hangingPunct="1">
              <a:spcBef>
                <a:spcPct val="20000"/>
              </a:spcBef>
              <a:buSzPct val="70000"/>
              <a:buFont typeface="Wingdings" charset="2"/>
              <a:buChar char="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The ILC physics case is sufficiently compelling that 2400 physicists from 392 institutes in 48 countries    have signed its Technical Design Report</a:t>
            </a:r>
          </a:p>
          <a:p>
            <a:endParaRPr lang="en-US" sz="800" dirty="0" smtClean="0"/>
          </a:p>
          <a:p>
            <a:pPr lvl="1"/>
            <a:r>
              <a:rPr lang="en-US" sz="2000" dirty="0"/>
              <a:t>I</a:t>
            </a:r>
            <a:r>
              <a:rPr lang="en-US" sz="2000" dirty="0" smtClean="0"/>
              <a:t>ncluding 387 physicists      from 78 institutions in the United States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153573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TDR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2000"/>
            <a:ext cx="8346444" cy="5435600"/>
          </a:xfrm>
        </p:spPr>
        <p:txBody>
          <a:bodyPr>
            <a:normAutofit fontScale="92500" lnSpcReduction="20000"/>
          </a:bodyPr>
          <a:lstStyle/>
          <a:p>
            <a:endParaRPr lang="en-US" sz="2600" dirty="0" smtClean="0"/>
          </a:p>
          <a:p>
            <a:r>
              <a:rPr lang="en-US" sz="2400" dirty="0"/>
              <a:t>The </a:t>
            </a:r>
            <a:r>
              <a:rPr lang="en-US" sz="2400" dirty="0" smtClean="0"/>
              <a:t>TDR was </a:t>
            </a:r>
            <a:r>
              <a:rPr lang="en-US" sz="2400" dirty="0"/>
              <a:t>completed in </a:t>
            </a:r>
            <a:r>
              <a:rPr lang="en-US" sz="2400" dirty="0" smtClean="0"/>
              <a:t>mid 2013</a:t>
            </a:r>
            <a:endParaRPr lang="en-US" sz="2400" dirty="0"/>
          </a:p>
          <a:p>
            <a:endParaRPr lang="en-US" sz="900" dirty="0" smtClean="0"/>
          </a:p>
          <a:p>
            <a:pPr lvl="1"/>
            <a:r>
              <a:rPr lang="en-US" sz="2200" dirty="0" smtClean="0"/>
              <a:t>The </a:t>
            </a:r>
            <a:r>
              <a:rPr lang="en-US" sz="2200" dirty="0"/>
              <a:t>TDR was prepared by </a:t>
            </a:r>
            <a:r>
              <a:rPr lang="en-US" sz="2200" dirty="0" smtClean="0"/>
              <a:t>the Global Design Effort, led </a:t>
            </a:r>
            <a:r>
              <a:rPr lang="en-US" sz="2200" dirty="0"/>
              <a:t>by </a:t>
            </a:r>
            <a:r>
              <a:rPr lang="en-US" sz="2200" dirty="0" smtClean="0"/>
              <a:t>   Barry </a:t>
            </a:r>
            <a:r>
              <a:rPr lang="en-US" sz="2200" dirty="0" err="1" smtClean="0"/>
              <a:t>Barish</a:t>
            </a:r>
            <a:endParaRPr lang="en-US" sz="2200" dirty="0" smtClean="0"/>
          </a:p>
          <a:p>
            <a:pPr lvl="1"/>
            <a:r>
              <a:rPr lang="en-US" sz="2200" dirty="0" smtClean="0"/>
              <a:t>Costs were validated by an international review committee, chaired by Norbert </a:t>
            </a:r>
            <a:r>
              <a:rPr lang="en-US" sz="2200" dirty="0" err="1" smtClean="0"/>
              <a:t>Holtkamp</a:t>
            </a:r>
            <a:endParaRPr lang="en-US" sz="2200" dirty="0"/>
          </a:p>
          <a:p>
            <a:endParaRPr lang="en-US" sz="2400" dirty="0"/>
          </a:p>
          <a:p>
            <a:r>
              <a:rPr lang="en-US" sz="2400" dirty="0"/>
              <a:t>With the completion of the TDR, </a:t>
            </a:r>
            <a:r>
              <a:rPr lang="en-US" sz="2400" dirty="0" smtClean="0"/>
              <a:t>a new group, the LCC – Linear Collider </a:t>
            </a:r>
            <a:r>
              <a:rPr lang="en-US" sz="2400" dirty="0"/>
              <a:t>Collaboration </a:t>
            </a:r>
            <a:r>
              <a:rPr lang="en-US" sz="2400" dirty="0" smtClean="0"/>
              <a:t>– was formed </a:t>
            </a:r>
            <a:r>
              <a:rPr lang="en-US" sz="2400" dirty="0"/>
              <a:t>to </a:t>
            </a:r>
            <a:r>
              <a:rPr lang="en-US" sz="2400" dirty="0" smtClean="0"/>
              <a:t>realize the machine</a:t>
            </a:r>
          </a:p>
          <a:p>
            <a:endParaRPr lang="en-US" sz="900" dirty="0"/>
          </a:p>
          <a:p>
            <a:pPr lvl="1"/>
            <a:r>
              <a:rPr lang="en-US" sz="2200" dirty="0" smtClean="0"/>
              <a:t>Also a </a:t>
            </a:r>
            <a:r>
              <a:rPr lang="en-US" sz="2200" dirty="0"/>
              <a:t>global effort, the LCC is led by </a:t>
            </a:r>
            <a:r>
              <a:rPr lang="en-US" sz="2200" dirty="0" smtClean="0"/>
              <a:t>						       Lyn </a:t>
            </a:r>
            <a:r>
              <a:rPr lang="en-US" sz="2200" dirty="0"/>
              <a:t>Evans, former CERN LHC project </a:t>
            </a:r>
            <a:r>
              <a:rPr lang="en-US" sz="2200" dirty="0" smtClean="0"/>
              <a:t> 	  					  leader</a:t>
            </a:r>
            <a:r>
              <a:rPr lang="en-US" sz="2200" dirty="0"/>
              <a:t>.  </a:t>
            </a:r>
            <a:r>
              <a:rPr lang="en-US" sz="2200" dirty="0" smtClean="0"/>
              <a:t>His </a:t>
            </a:r>
            <a:r>
              <a:rPr lang="en-US" sz="2200" dirty="0"/>
              <a:t>team includes Mike Harrison </a:t>
            </a:r>
            <a:r>
              <a:rPr lang="en-US" sz="2200" dirty="0" smtClean="0"/>
              <a:t>                                  from BNL as associate </a:t>
            </a:r>
            <a:r>
              <a:rPr lang="en-US" sz="2200" dirty="0"/>
              <a:t>director for </a:t>
            </a:r>
            <a:r>
              <a:rPr lang="en-US" sz="2200" dirty="0" smtClean="0"/>
              <a:t>ILC</a:t>
            </a:r>
            <a:endParaRPr lang="en-US" sz="2200" dirty="0"/>
          </a:p>
          <a:p>
            <a:endParaRPr lang="en-US" sz="2400" dirty="0"/>
          </a:p>
          <a:p>
            <a:r>
              <a:rPr lang="en-US" sz="2400" dirty="0"/>
              <a:t>The bottom line is that the ILC design is </a:t>
            </a:r>
            <a:r>
              <a:rPr lang="en-US" sz="2400" dirty="0" smtClean="0"/>
              <a:t>				    </a:t>
            </a:r>
            <a:r>
              <a:rPr lang="en-US" sz="2400" i="1" dirty="0" smtClean="0"/>
              <a:t>complete</a:t>
            </a:r>
            <a:r>
              <a:rPr lang="en-US" sz="2400" dirty="0" smtClean="0"/>
              <a:t> </a:t>
            </a:r>
            <a:r>
              <a:rPr lang="en-US" sz="2400" dirty="0"/>
              <a:t>and the project is </a:t>
            </a:r>
            <a:r>
              <a:rPr lang="en-US" sz="2400" i="1" dirty="0"/>
              <a:t>good to </a:t>
            </a:r>
            <a:r>
              <a:rPr lang="en-US" sz="2400" i="1" dirty="0" smtClean="0"/>
              <a:t>go</a:t>
            </a:r>
            <a:endParaRPr lang="en-US" sz="220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08700" y="3924300"/>
            <a:ext cx="3035300" cy="29337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yn-Evan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1" t="8958" r="2677" b="33414"/>
          <a:stretch/>
        </p:blipFill>
        <p:spPr>
          <a:xfrm>
            <a:off x="6125634" y="3924300"/>
            <a:ext cx="2885444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2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and </a:t>
            </a:r>
            <a:r>
              <a:rPr lang="en-US" dirty="0" err="1" smtClean="0"/>
              <a:t>SiD</a:t>
            </a:r>
            <a:r>
              <a:rPr lang="en-US" dirty="0" smtClean="0"/>
              <a:t>:  Precision Detectors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1079499"/>
            <a:ext cx="8255000" cy="5709703"/>
          </a:xfrm>
        </p:spPr>
        <p:txBody>
          <a:bodyPr>
            <a:noAutofit/>
          </a:bodyPr>
          <a:lstStyle/>
          <a:p>
            <a:r>
              <a:rPr lang="en-US" sz="2200" dirty="0" smtClean="0"/>
              <a:t>ILC physicists </a:t>
            </a:r>
            <a:r>
              <a:rPr lang="en-US" sz="2200" dirty="0"/>
              <a:t>have collected themselves into two nascent </a:t>
            </a:r>
            <a:r>
              <a:rPr lang="en-US" sz="2200" dirty="0" smtClean="0"/>
              <a:t>detector collaborations</a:t>
            </a:r>
            <a:r>
              <a:rPr lang="en-US" sz="2200" dirty="0"/>
              <a:t>:  ILD and </a:t>
            </a:r>
            <a:r>
              <a:rPr lang="en-US" sz="2200" dirty="0" err="1" smtClean="0"/>
              <a:t>SiD</a:t>
            </a:r>
            <a:r>
              <a:rPr lang="en-US" sz="2200" dirty="0" smtClean="0"/>
              <a:t>.  Each </a:t>
            </a:r>
            <a:r>
              <a:rPr lang="en-US" sz="2200" dirty="0"/>
              <a:t>of the </a:t>
            </a:r>
            <a:r>
              <a:rPr lang="en-US" sz="2200" dirty="0" smtClean="0"/>
              <a:t>two detectors enjoys</a:t>
            </a:r>
          </a:p>
          <a:p>
            <a:endParaRPr lang="en-US" sz="800" dirty="0"/>
          </a:p>
          <a:p>
            <a:pPr lvl="1"/>
            <a:r>
              <a:rPr lang="en-US" sz="2000" dirty="0" smtClean="0"/>
              <a:t>superb </a:t>
            </a:r>
            <a:r>
              <a:rPr lang="en-US" sz="2000" dirty="0"/>
              <a:t>momentum resolution to measure the Higgs </a:t>
            </a:r>
            <a:r>
              <a:rPr lang="en-US" sz="2000" dirty="0" smtClean="0"/>
              <a:t>recoil</a:t>
            </a:r>
          </a:p>
          <a:p>
            <a:pPr lvl="1"/>
            <a:r>
              <a:rPr lang="en-US" sz="2000" dirty="0" smtClean="0"/>
              <a:t>excellent </a:t>
            </a:r>
            <a:r>
              <a:rPr lang="en-US" sz="2000" dirty="0"/>
              <a:t>jet energy resolution to separate W, Z and Higgs </a:t>
            </a:r>
            <a:r>
              <a:rPr lang="en-US" sz="2000" dirty="0" smtClean="0"/>
              <a:t>bosons</a:t>
            </a:r>
          </a:p>
          <a:p>
            <a:pPr lvl="1"/>
            <a:r>
              <a:rPr lang="en-US" sz="2000" dirty="0" smtClean="0"/>
              <a:t>high </a:t>
            </a:r>
            <a:r>
              <a:rPr lang="en-US" sz="2000" dirty="0"/>
              <a:t>efficiency flavor tagging to measure branching ratios </a:t>
            </a:r>
            <a:r>
              <a:rPr lang="en-US" sz="2000" dirty="0" smtClean="0"/>
              <a:t>      with precision</a:t>
            </a:r>
          </a:p>
          <a:p>
            <a:pPr lvl="1"/>
            <a:endParaRPr lang="en-US" sz="800" dirty="0" smtClean="0"/>
          </a:p>
          <a:p>
            <a:r>
              <a:rPr lang="en-US" sz="2200" dirty="0" err="1" smtClean="0"/>
              <a:t>SiD</a:t>
            </a:r>
            <a:r>
              <a:rPr lang="en-US" sz="2200" dirty="0" smtClean="0"/>
              <a:t> </a:t>
            </a:r>
            <a:r>
              <a:rPr lang="en-US" sz="2200" dirty="0"/>
              <a:t>is based on 100% silicon tracking, while ILD employs a state-of-the-art </a:t>
            </a:r>
            <a:r>
              <a:rPr lang="en-US" sz="2200" dirty="0" smtClean="0"/>
              <a:t>TPC</a:t>
            </a:r>
            <a:endParaRPr lang="en-US" sz="2200" dirty="0"/>
          </a:p>
          <a:p>
            <a:endParaRPr lang="en-US" sz="800" dirty="0"/>
          </a:p>
          <a:p>
            <a:r>
              <a:rPr lang="en-US" sz="2200" dirty="0"/>
              <a:t>The detector </a:t>
            </a:r>
            <a:r>
              <a:rPr lang="en-US" sz="2200" dirty="0" smtClean="0"/>
              <a:t>groups anticipate 2-3 </a:t>
            </a:r>
            <a:r>
              <a:rPr lang="en-US" sz="2200" dirty="0"/>
              <a:t>more years of </a:t>
            </a:r>
            <a:r>
              <a:rPr lang="en-US" sz="2200" dirty="0" smtClean="0"/>
              <a:t>engineering and prototyping to finalize their designs before construction</a:t>
            </a:r>
            <a:endParaRPr lang="en-US" sz="22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12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and </a:t>
            </a:r>
            <a:r>
              <a:rPr lang="en-US" dirty="0" err="1" smtClean="0"/>
              <a:t>SiD</a:t>
            </a:r>
            <a:r>
              <a:rPr lang="en-US" dirty="0" smtClean="0"/>
              <a:t>:  Precision Detectors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292100" y="894552"/>
            <a:ext cx="8724900" cy="589465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46667" y="1162650"/>
            <a:ext cx="185466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Both detectors have unprecedented tracking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 smtClean="0">
                <a:latin typeface="Arial"/>
                <a:cs typeface="Arial"/>
              </a:rPr>
              <a:t>vertexing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and </a:t>
            </a:r>
            <a:r>
              <a:rPr lang="en-US" dirty="0" smtClean="0">
                <a:latin typeface="Arial"/>
                <a:cs typeface="Arial"/>
              </a:rPr>
              <a:t> jet performance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318484" y="894552"/>
            <a:ext cx="3292333" cy="2610648"/>
            <a:chOff x="1327884" y="792952"/>
            <a:chExt cx="3292333" cy="261064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61"/>
            <a:stretch/>
          </p:blipFill>
          <p:spPr>
            <a:xfrm>
              <a:off x="1327884" y="862802"/>
              <a:ext cx="3292333" cy="254079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327884" y="862004"/>
              <a:ext cx="719869" cy="5030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340584" y="792952"/>
              <a:ext cx="719869" cy="5847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200" dirty="0" err="1" smtClean="0">
                  <a:solidFill>
                    <a:schemeClr val="bg1"/>
                  </a:solidFill>
                </a:rPr>
                <a:t>SiD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07834" y="906454"/>
            <a:ext cx="2818666" cy="2598746"/>
            <a:chOff x="4655284" y="804854"/>
            <a:chExt cx="2818666" cy="2598746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2650" y="862832"/>
              <a:ext cx="2781300" cy="2540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4655284" y="804854"/>
              <a:ext cx="713056" cy="585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ILD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3267" y="3784600"/>
            <a:ext cx="3429000" cy="2735839"/>
          </a:xfrm>
          <a:prstGeom prst="rect">
            <a:avLst/>
          </a:prstGeom>
          <a:noFill/>
          <a:ln w="19050" cmpd="sng">
            <a:noFill/>
            <a:miter lim="800000"/>
            <a:headEnd/>
            <a:tailEnd/>
          </a:ln>
        </p:spPr>
      </p:pic>
      <p:sp>
        <p:nvSpPr>
          <p:cNvPr id="28" name="Shape 131"/>
          <p:cNvSpPr/>
          <p:nvPr/>
        </p:nvSpPr>
        <p:spPr>
          <a:xfrm>
            <a:off x="5769985" y="3873246"/>
            <a:ext cx="3164466" cy="24127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19050" cmpd="sng">
            <a:noFill/>
          </a:ln>
        </p:spPr>
      </p:sp>
      <p:sp>
        <p:nvSpPr>
          <p:cNvPr id="29" name="Rectangle 28"/>
          <p:cNvSpPr/>
          <p:nvPr/>
        </p:nvSpPr>
        <p:spPr>
          <a:xfrm>
            <a:off x="346667" y="3771646"/>
            <a:ext cx="211455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dirty="0" smtClean="0">
                <a:latin typeface="Arial"/>
                <a:cs typeface="Arial"/>
              </a:rPr>
              <a:t>Superb </a:t>
            </a:r>
            <a:r>
              <a:rPr lang="en-US" dirty="0" smtClean="0">
                <a:latin typeface="Arial"/>
                <a:cs typeface="Arial"/>
              </a:rPr>
              <a:t>m</a:t>
            </a:r>
            <a:r>
              <a:rPr lang="en" dirty="0" smtClean="0">
                <a:latin typeface="Arial"/>
                <a:cs typeface="Arial"/>
              </a:rPr>
              <a:t>omentum resolution</a:t>
            </a:r>
            <a:r>
              <a:rPr lang="en-US" dirty="0" smtClean="0">
                <a:latin typeface="Arial"/>
                <a:cs typeface="Arial"/>
              </a:rPr>
              <a:t> aides   in measuring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" dirty="0" smtClean="0">
                <a:latin typeface="Arial"/>
                <a:cs typeface="Arial"/>
              </a:rPr>
              <a:t>Higgs </a:t>
            </a:r>
            <a:r>
              <a:rPr lang="en-US" dirty="0" smtClean="0">
                <a:latin typeface="Arial"/>
                <a:cs typeface="Arial"/>
              </a:rPr>
              <a:t>r</a:t>
            </a:r>
            <a:r>
              <a:rPr lang="en" dirty="0" smtClean="0">
                <a:latin typeface="Arial"/>
                <a:cs typeface="Arial"/>
              </a:rPr>
              <a:t>ecoil</a:t>
            </a:r>
            <a:endParaRPr lang="en-US" dirty="0" smtClean="0">
              <a:latin typeface="Arial"/>
              <a:cs typeface="Arial"/>
            </a:endParaRPr>
          </a:p>
          <a:p>
            <a:pPr lvl="0"/>
            <a:endParaRPr lang="en" sz="1200" dirty="0" smtClean="0">
              <a:latin typeface="Arial"/>
              <a:cs typeface="Arial"/>
            </a:endParaRPr>
          </a:p>
          <a:p>
            <a:pPr lvl="0"/>
            <a:r>
              <a:rPr lang="en" dirty="0" smtClean="0">
                <a:solidFill>
                  <a:srgbClr val="6AA84F"/>
                </a:solidFill>
                <a:latin typeface="Arial"/>
                <a:cs typeface="Arial"/>
              </a:rPr>
              <a:t>σ(p</a:t>
            </a:r>
            <a:r>
              <a:rPr lang="en" baseline="-25000" dirty="0" smtClean="0">
                <a:solidFill>
                  <a:srgbClr val="6AA84F"/>
                </a:solidFill>
                <a:latin typeface="Arial"/>
                <a:cs typeface="Arial"/>
              </a:rPr>
              <a:t>T</a:t>
            </a:r>
            <a:r>
              <a:rPr lang="en" dirty="0" smtClean="0">
                <a:solidFill>
                  <a:srgbClr val="6AA84F"/>
                </a:solidFill>
                <a:latin typeface="Arial"/>
                <a:cs typeface="Arial"/>
              </a:rPr>
              <a:t>)/p</a:t>
            </a:r>
            <a:r>
              <a:rPr lang="en" baseline="-25000" dirty="0" smtClean="0">
                <a:solidFill>
                  <a:srgbClr val="6AA84F"/>
                </a:solidFill>
                <a:latin typeface="Arial"/>
                <a:cs typeface="Arial"/>
              </a:rPr>
              <a:t>T</a:t>
            </a:r>
            <a:r>
              <a:rPr lang="en" baseline="30000" dirty="0" smtClean="0">
                <a:solidFill>
                  <a:srgbClr val="6AA84F"/>
                </a:solidFill>
                <a:latin typeface="Arial"/>
                <a:cs typeface="Arial"/>
              </a:rPr>
              <a:t>2 </a:t>
            </a:r>
            <a:r>
              <a:rPr lang="en-US" baseline="30000" dirty="0" smtClean="0">
                <a:solidFill>
                  <a:srgbClr val="6AA84F"/>
                </a:solidFill>
                <a:latin typeface="Arial"/>
                <a:cs typeface="Arial"/>
              </a:rPr>
              <a:t> </a:t>
            </a:r>
            <a:r>
              <a:rPr lang="en" dirty="0" smtClean="0">
                <a:solidFill>
                  <a:srgbClr val="6AA84F"/>
                </a:solidFill>
                <a:latin typeface="Arial"/>
                <a:cs typeface="Arial"/>
              </a:rPr>
              <a:t>~</a:t>
            </a:r>
            <a:endParaRPr lang="en-US" dirty="0" smtClean="0">
              <a:solidFill>
                <a:srgbClr val="6AA84F"/>
              </a:solidFill>
              <a:latin typeface="Arial"/>
              <a:cs typeface="Arial"/>
            </a:endParaRPr>
          </a:p>
          <a:p>
            <a:pPr lvl="0"/>
            <a:endParaRPr lang="en-US" sz="800" dirty="0">
              <a:solidFill>
                <a:srgbClr val="6AA84F"/>
              </a:solidFill>
              <a:latin typeface="Arial"/>
              <a:cs typeface="Arial"/>
            </a:endParaRPr>
          </a:p>
          <a:p>
            <a:pPr lvl="0"/>
            <a:r>
              <a:rPr lang="en" dirty="0" smtClean="0">
                <a:solidFill>
                  <a:srgbClr val="6AA84F"/>
                </a:solidFill>
                <a:latin typeface="Arial"/>
                <a:cs typeface="Arial"/>
              </a:rPr>
              <a:t>2-5 x 10</a:t>
            </a:r>
            <a:r>
              <a:rPr lang="en" baseline="30000" dirty="0" smtClean="0">
                <a:solidFill>
                  <a:srgbClr val="6AA84F"/>
                </a:solidFill>
                <a:latin typeface="Arial"/>
                <a:cs typeface="Arial"/>
              </a:rPr>
              <a:t>-5</a:t>
            </a:r>
            <a:r>
              <a:rPr lang="en" dirty="0" smtClean="0">
                <a:solidFill>
                  <a:srgbClr val="6AA84F"/>
                </a:solidFill>
                <a:latin typeface="Arial"/>
                <a:cs typeface="Arial"/>
              </a:rPr>
              <a:t> GeV</a:t>
            </a:r>
            <a:r>
              <a:rPr lang="en" baseline="30000" dirty="0" smtClean="0">
                <a:solidFill>
                  <a:srgbClr val="6AA84F"/>
                </a:solidFill>
                <a:latin typeface="Arial"/>
                <a:cs typeface="Arial"/>
              </a:rPr>
              <a:t>-1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92900" y="6156953"/>
            <a:ext cx="173306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Recoil Mass (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2" name="Shape 133"/>
          <p:cNvSpPr txBox="1"/>
          <p:nvPr/>
        </p:nvSpPr>
        <p:spPr>
          <a:xfrm>
            <a:off x="7175017" y="3848100"/>
            <a:ext cx="1749277" cy="3175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algn="ctr"/>
            <a:r>
              <a:rPr lang="en" sz="1600" dirty="0" smtClean="0">
                <a:latin typeface="Arial"/>
                <a:cs typeface="Arial"/>
              </a:rPr>
              <a:t>Z</a:t>
            </a:r>
            <a:r>
              <a:rPr lang="en-US" sz="1600" dirty="0" smtClean="0">
                <a:latin typeface="Arial"/>
                <a:cs typeface="Arial"/>
              </a:rPr>
              <a:t>H</a:t>
            </a:r>
            <a:r>
              <a:rPr lang="en" sz="1600" dirty="0" smtClean="0">
                <a:latin typeface="Arial"/>
                <a:cs typeface="Arial"/>
              </a:rPr>
              <a:t> →μ</a:t>
            </a:r>
            <a:r>
              <a:rPr lang="en" sz="1600" baseline="30000" dirty="0" smtClean="0">
                <a:latin typeface="Arial"/>
                <a:cs typeface="Arial"/>
              </a:rPr>
              <a:t>+</a:t>
            </a:r>
            <a:r>
              <a:rPr lang="en" sz="1600" dirty="0" smtClean="0">
                <a:latin typeface="Arial"/>
                <a:cs typeface="Arial"/>
              </a:rPr>
              <a:t>μ</a:t>
            </a:r>
            <a:r>
              <a:rPr lang="en" sz="1600" baseline="30000" dirty="0" smtClean="0">
                <a:latin typeface="Arial"/>
                <a:cs typeface="Arial"/>
              </a:rPr>
              <a:t>-</a:t>
            </a:r>
            <a:r>
              <a:rPr lang="en" sz="1600" dirty="0" smtClean="0">
                <a:latin typeface="Arial"/>
                <a:cs typeface="Arial"/>
              </a:rPr>
              <a:t> + </a:t>
            </a:r>
            <a:r>
              <a:rPr lang="en-US" sz="1600" dirty="0" smtClean="0">
                <a:latin typeface="Arial"/>
                <a:cs typeface="Arial"/>
              </a:rPr>
              <a:t>X</a:t>
            </a:r>
            <a:endParaRPr lang="en" sz="1600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35173" y="3980934"/>
            <a:ext cx="48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009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and </a:t>
            </a:r>
            <a:r>
              <a:rPr lang="en-US" dirty="0" err="1" smtClean="0"/>
              <a:t>SiD</a:t>
            </a:r>
            <a:r>
              <a:rPr lang="en-US" dirty="0" smtClean="0"/>
              <a:t>:  Precision Detectors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9550" y="862802"/>
            <a:ext cx="8832850" cy="592640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95867" y="1162650"/>
            <a:ext cx="1812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Efficient flavor tagging </a:t>
            </a:r>
            <a:r>
              <a:rPr lang="en-US" dirty="0">
                <a:latin typeface="Arial"/>
                <a:cs typeface="Arial"/>
              </a:rPr>
              <a:t>allows </a:t>
            </a:r>
            <a:r>
              <a:rPr lang="en-US" dirty="0" smtClean="0">
                <a:latin typeface="Arial"/>
                <a:cs typeface="Arial"/>
              </a:rPr>
              <a:t>robust H </a:t>
            </a:r>
            <a:r>
              <a:rPr lang="en" dirty="0" smtClean="0">
                <a:latin typeface="Arial"/>
                <a:cs typeface="Arial"/>
              </a:rPr>
              <a:t>→</a:t>
            </a:r>
            <a:r>
              <a:rPr lang="en-US" dirty="0" smtClean="0">
                <a:latin typeface="Arial"/>
                <a:cs typeface="Arial"/>
              </a:rPr>
              <a:t> bb</a:t>
            </a:r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reconstruction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" t="1930" r="3967" b="1623"/>
          <a:stretch/>
        </p:blipFill>
        <p:spPr bwMode="auto">
          <a:xfrm>
            <a:off x="2159000" y="1010250"/>
            <a:ext cx="2691572" cy="250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" t="2053" r="1192" b="686"/>
          <a:stretch/>
        </p:blipFill>
        <p:spPr bwMode="auto">
          <a:xfrm>
            <a:off x="4889500" y="862802"/>
            <a:ext cx="384175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" r="51831"/>
          <a:stretch/>
        </p:blipFill>
        <p:spPr bwMode="auto">
          <a:xfrm>
            <a:off x="5446657" y="3567902"/>
            <a:ext cx="3284593" cy="305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1"/>
          <a:stretch/>
        </p:blipFill>
        <p:spPr bwMode="auto">
          <a:xfrm>
            <a:off x="1846318" y="3612352"/>
            <a:ext cx="3714639" cy="2620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60351" y="3645500"/>
            <a:ext cx="1638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Excellent jet energy resolution separates ZZ (red) from WW (blue) final states in Higgs decay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34050" y="1244600"/>
            <a:ext cx="481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ILD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215935" y="3784600"/>
            <a:ext cx="481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631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Principle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70468"/>
            <a:ext cx="8458200" cy="1473200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r>
              <a:rPr lang="en-US" sz="2200" dirty="0" smtClean="0"/>
              <a:t>The </a:t>
            </a:r>
            <a:r>
              <a:rPr lang="en-US" sz="2200" dirty="0"/>
              <a:t>LHC experience demonstrates that our field knows </a:t>
            </a:r>
            <a:r>
              <a:rPr lang="en-US" sz="2200" dirty="0" smtClean="0"/>
              <a:t>      how </a:t>
            </a:r>
            <a:r>
              <a:rPr lang="en-US" sz="2200" dirty="0"/>
              <a:t>to </a:t>
            </a:r>
            <a:r>
              <a:rPr lang="en-US" sz="2200" dirty="0" smtClean="0"/>
              <a:t>build and operate complex facilities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 descr="Installing-the-ATLAS-calorimeter-in-November-of-2005.-The-eight-torodial-magnets-can-be-seen-on-the-huge-ATLAS-detector-with-the-calorimeter-before-it-is-moved-into-the-middle-of-the-detector.-This-calorimeter-will-measure-the-ene-960x6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133" y="2061729"/>
            <a:ext cx="5922433" cy="400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60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4, 2012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673100"/>
            <a:ext cx="8346444" cy="5746207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200" dirty="0"/>
              <a:t>The </a:t>
            </a:r>
            <a:r>
              <a:rPr lang="en-US" sz="2200" dirty="0" smtClean="0"/>
              <a:t>discovery </a:t>
            </a:r>
            <a:r>
              <a:rPr lang="en-US" sz="2200" dirty="0"/>
              <a:t>of a Higgs-like boson marks a turning point for our </a:t>
            </a:r>
            <a:r>
              <a:rPr lang="en-US" sz="2200" dirty="0" smtClean="0"/>
              <a:t>field</a:t>
            </a:r>
            <a:endParaRPr lang="en-US" sz="2200" dirty="0"/>
          </a:p>
          <a:p>
            <a:endParaRPr lang="en-US" sz="1200" dirty="0"/>
          </a:p>
          <a:p>
            <a:r>
              <a:rPr lang="en-US" sz="2200" dirty="0"/>
              <a:t>With the Higgs boson, the Standard Model is </a:t>
            </a:r>
            <a:r>
              <a:rPr lang="en-US" sz="2200" dirty="0" smtClean="0"/>
              <a:t>complete</a:t>
            </a:r>
          </a:p>
          <a:p>
            <a:pPr marL="0" indent="0">
              <a:buNone/>
            </a:pPr>
            <a:endParaRPr lang="en-US" sz="800" dirty="0" smtClean="0"/>
          </a:p>
          <a:p>
            <a:pPr lvl="1"/>
            <a:r>
              <a:rPr lang="en-US" sz="2000" dirty="0" smtClean="0"/>
              <a:t>It </a:t>
            </a:r>
            <a:r>
              <a:rPr lang="en-US" sz="2000" dirty="0"/>
              <a:t>provides a consistent explanation of the quarks, leptons and gauge </a:t>
            </a:r>
            <a:r>
              <a:rPr lang="en-US" sz="2000" dirty="0" smtClean="0"/>
              <a:t>bosons – so </a:t>
            </a:r>
            <a:r>
              <a:rPr lang="en-US" sz="2000" dirty="0"/>
              <a:t>far as it </a:t>
            </a:r>
            <a:r>
              <a:rPr lang="en-US" sz="2000" dirty="0" smtClean="0"/>
              <a:t>goes</a:t>
            </a:r>
            <a:endParaRPr lang="en-US" sz="2000" dirty="0"/>
          </a:p>
          <a:p>
            <a:endParaRPr lang="en-US" sz="1200" dirty="0"/>
          </a:p>
          <a:p>
            <a:r>
              <a:rPr lang="en-US" sz="2200" dirty="0"/>
              <a:t>However, </a:t>
            </a:r>
            <a:r>
              <a:rPr lang="en-US" sz="2200" dirty="0" smtClean="0"/>
              <a:t>there </a:t>
            </a:r>
            <a:r>
              <a:rPr lang="en-US" sz="2200" dirty="0"/>
              <a:t>are important phenomena that the Standard Model does not </a:t>
            </a:r>
            <a:r>
              <a:rPr lang="en-US" sz="2200" dirty="0" smtClean="0"/>
              <a:t>explain, including</a:t>
            </a:r>
            <a:endParaRPr lang="en-US" sz="2200" dirty="0"/>
          </a:p>
          <a:p>
            <a:endParaRPr lang="en-US" sz="1200" dirty="0" smtClean="0"/>
          </a:p>
          <a:p>
            <a:pPr lvl="1"/>
            <a:r>
              <a:rPr lang="en-US" sz="2000" dirty="0" smtClean="0"/>
              <a:t>Dark </a:t>
            </a:r>
            <a:r>
              <a:rPr lang="en-US" sz="2000" dirty="0"/>
              <a:t>matter, dark energy, </a:t>
            </a:r>
            <a:r>
              <a:rPr lang="en-US" sz="2000" dirty="0" smtClean="0"/>
              <a:t>matter/antimatter asymmetry, and   even </a:t>
            </a:r>
            <a:r>
              <a:rPr lang="en-US" sz="2000" dirty="0"/>
              <a:t>the properties of </a:t>
            </a:r>
            <a:r>
              <a:rPr lang="en-US" sz="2000" dirty="0" smtClean="0"/>
              <a:t>neutrinos</a:t>
            </a:r>
            <a:endParaRPr lang="en-US" sz="2000" dirty="0"/>
          </a:p>
          <a:p>
            <a:endParaRPr lang="en-US" sz="1200" dirty="0"/>
          </a:p>
          <a:p>
            <a:r>
              <a:rPr lang="en-US" sz="2200" dirty="0" smtClean="0"/>
              <a:t>The Standard Model provides a platform.  We </a:t>
            </a:r>
            <a:r>
              <a:rPr lang="en-US" sz="2200" dirty="0"/>
              <a:t>need to build </a:t>
            </a:r>
            <a:r>
              <a:rPr lang="en-US" sz="2200" dirty="0" smtClean="0"/>
              <a:t> on it to </a:t>
            </a:r>
            <a:r>
              <a:rPr lang="en-US" sz="2200" dirty="0"/>
              <a:t>explore what lies </a:t>
            </a:r>
            <a:r>
              <a:rPr lang="en-US" sz="2200" dirty="0" smtClean="0"/>
              <a:t>ahead</a:t>
            </a:r>
            <a:endParaRPr lang="en-US" sz="2200" dirty="0"/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4294967295"/>
          </p:nvPr>
        </p:nvSpPr>
        <p:spPr>
          <a:xfrm>
            <a:off x="6553200" y="6445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fld id="{CE5438ED-1FAD-7A4A-9E7C-8E39A53AEDB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179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where do we stand?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1999"/>
            <a:ext cx="8346444" cy="6027204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sz="2200" dirty="0" smtClean="0"/>
              <a:t>As P5 heard from </a:t>
            </a:r>
            <a:r>
              <a:rPr lang="en-US" sz="2200" dirty="0" err="1" smtClean="0"/>
              <a:t>Atsuto</a:t>
            </a:r>
            <a:r>
              <a:rPr lang="en-US" sz="2200" dirty="0" smtClean="0"/>
              <a:t> Suzuki at </a:t>
            </a:r>
            <a:r>
              <a:rPr lang="en-US" sz="2200" dirty="0" err="1" smtClean="0"/>
              <a:t>Fermilab</a:t>
            </a:r>
            <a:r>
              <a:rPr lang="en-US" sz="2200" dirty="0" smtClean="0"/>
              <a:t>, Japan is considering hosting the ILC as a global project  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8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1600" dirty="0" smtClean="0"/>
          </a:p>
          <a:p>
            <a:pPr marL="0" indent="0">
              <a:buNone/>
            </a:pPr>
            <a:endParaRPr lang="en-US" sz="22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 descr="27ilc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761" y="2000985"/>
            <a:ext cx="5058833" cy="34983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93432" y="5740398"/>
            <a:ext cx="4381501" cy="461665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Japan is serious.  Very serious.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6475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From </a:t>
            </a:r>
            <a:r>
              <a:rPr lang="en-US" sz="2000" dirty="0"/>
              <a:t>the Science Council of Japan</a:t>
            </a:r>
            <a:r>
              <a:rPr lang="en-US" sz="2000" dirty="0" smtClean="0"/>
              <a:t>:</a:t>
            </a:r>
          </a:p>
          <a:p>
            <a:endParaRPr lang="en-US" sz="800" dirty="0"/>
          </a:p>
          <a:p>
            <a:pPr lvl="1"/>
            <a:r>
              <a:rPr lang="en-US" sz="1800" dirty="0" smtClean="0"/>
              <a:t>“</a:t>
            </a:r>
            <a:r>
              <a:rPr lang="en-US" sz="1800" dirty="0"/>
              <a:t>We endorse the scientific significance of the ILC project within particle physics”</a:t>
            </a:r>
          </a:p>
          <a:p>
            <a:endParaRPr lang="en-US" sz="600" dirty="0"/>
          </a:p>
          <a:p>
            <a:pPr lvl="1"/>
            <a:r>
              <a:rPr lang="en-US" sz="1800" dirty="0"/>
              <a:t>“There are uncertainties and risk factors concerning the project organization within Japan and the availability of researchers from other </a:t>
            </a:r>
            <a:r>
              <a:rPr lang="en-US" sz="1800" dirty="0" smtClean="0"/>
              <a:t>countries” </a:t>
            </a:r>
            <a:endParaRPr lang="en-US" sz="1800" dirty="0"/>
          </a:p>
          <a:p>
            <a:endParaRPr lang="en-US" sz="600" dirty="0"/>
          </a:p>
          <a:p>
            <a:pPr lvl="1"/>
            <a:r>
              <a:rPr lang="en-US" sz="1800" dirty="0"/>
              <a:t>“We recommend intensive investigation and discussions on various issues for two to three years to make the decision on execution of the ILC </a:t>
            </a:r>
            <a:r>
              <a:rPr lang="en-US" sz="1800" dirty="0" smtClean="0"/>
              <a:t>project”</a:t>
            </a:r>
            <a:endParaRPr lang="en-US" sz="1800" dirty="0"/>
          </a:p>
          <a:p>
            <a:endParaRPr lang="en-US" sz="600" dirty="0"/>
          </a:p>
          <a:p>
            <a:pPr lvl="1"/>
            <a:r>
              <a:rPr lang="en-US" sz="1800" dirty="0"/>
              <a:t>“In parallel with the above investigations, negotiations should be conducted with research laboratories and responsible funding authorities of primary countries and regions to clarify the prospects for the international cost </a:t>
            </a:r>
            <a:r>
              <a:rPr lang="en-US" sz="1800" dirty="0" smtClean="0"/>
              <a:t>sharing”</a:t>
            </a:r>
            <a:endParaRPr lang="en-US" sz="1800" dirty="0"/>
          </a:p>
          <a:p>
            <a:endParaRPr lang="en-US" sz="600" dirty="0"/>
          </a:p>
          <a:p>
            <a:pPr lvl="1"/>
            <a:r>
              <a:rPr lang="en-US" sz="1800" dirty="0"/>
              <a:t>“SCJ is willing to help the government for the final decision by making recommendations from the academic </a:t>
            </a:r>
            <a:r>
              <a:rPr lang="en-US" sz="1800" dirty="0" smtClean="0"/>
              <a:t>viewpoint”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281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1079500"/>
            <a:ext cx="8346444" cy="5245100"/>
          </a:xfrm>
        </p:spPr>
        <p:txBody>
          <a:bodyPr>
            <a:noAutofit/>
          </a:bodyPr>
          <a:lstStyle/>
          <a:p>
            <a:r>
              <a:rPr lang="en-US" sz="2000" dirty="0" smtClean="0"/>
              <a:t>From Takeo Kawamura, chair of the bipartisan federation of Diet members in support of ILC:</a:t>
            </a:r>
          </a:p>
          <a:p>
            <a:endParaRPr lang="en-US" sz="800" dirty="0"/>
          </a:p>
          <a:p>
            <a:pPr lvl="1"/>
            <a:r>
              <a:rPr lang="en-US" sz="1800" dirty="0" smtClean="0"/>
              <a:t>“It </a:t>
            </a:r>
            <a:r>
              <a:rPr lang="en-US" sz="1800" dirty="0"/>
              <a:t>is certain that the ILC will bring about a dramatic advance in </a:t>
            </a:r>
            <a:r>
              <a:rPr lang="en-US" sz="1800" dirty="0" smtClean="0"/>
              <a:t>science”</a:t>
            </a:r>
          </a:p>
          <a:p>
            <a:endParaRPr lang="en-US" sz="1000" dirty="0"/>
          </a:p>
          <a:p>
            <a:pPr lvl="1"/>
            <a:r>
              <a:rPr lang="en-US" sz="1800" dirty="0"/>
              <a:t>“From now on, we should move towards forming the framework for an international partnership which goes beyond simple cooperation between researchers, towards one to which governments commit”</a:t>
            </a:r>
          </a:p>
          <a:p>
            <a:pPr lvl="1"/>
            <a:endParaRPr lang="en-US" sz="1000" dirty="0"/>
          </a:p>
          <a:p>
            <a:pPr lvl="1"/>
            <a:r>
              <a:rPr lang="en-US" sz="1800" dirty="0"/>
              <a:t>“We would like to proceed in an orderly manner and with a large-scale view, by building an international network base for researchers and engineers with our partner nations, reinforcing cooperation in the fields of science, technology, and economics”</a:t>
            </a:r>
          </a:p>
          <a:p>
            <a:pPr lvl="1"/>
            <a:endParaRPr lang="en-US" sz="1000" dirty="0"/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“It is our duty to realize this ILC project”</a:t>
            </a:r>
          </a:p>
          <a:p>
            <a:pPr lvl="1"/>
            <a:endParaRPr lang="en-US" sz="2000" dirty="0"/>
          </a:p>
          <a:p>
            <a:pPr lvl="1"/>
            <a:endParaRPr lang="en-US" sz="800" dirty="0"/>
          </a:p>
          <a:p>
            <a:pPr marL="457200" lvl="1" indent="0">
              <a:buNone/>
            </a:pP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9300" y="5993053"/>
            <a:ext cx="8115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7F7F7F"/>
                </a:solidFill>
              </a:rPr>
              <a:t>www.icepp.s.u</a:t>
            </a:r>
            <a:r>
              <a:rPr lang="en-US" sz="1600" dirty="0" err="1">
                <a:solidFill>
                  <a:srgbClr val="7F7F7F"/>
                </a:solidFill>
              </a:rPr>
              <a:t>-tokyo.ac.jp</a:t>
            </a:r>
            <a:r>
              <a:rPr lang="en-US" sz="1600" dirty="0">
                <a:solidFill>
                  <a:srgbClr val="7F7F7F"/>
                </a:solidFill>
              </a:rPr>
              <a:t>/lcws13/Mr_Kawamura_LCWS13_Speech_English_Translation.pdf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49033" y="5376332"/>
            <a:ext cx="3924300" cy="461665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This sounds serious to me!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4657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 descr="431898_254607988014918_2142973871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743" y="1007765"/>
            <a:ext cx="2511425" cy="334856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747415" y="952500"/>
            <a:ext cx="4016328" cy="2525415"/>
            <a:chOff x="398165" y="952500"/>
            <a:chExt cx="4016328" cy="2525415"/>
          </a:xfrm>
        </p:grpSpPr>
        <p:pic>
          <p:nvPicPr>
            <p:cNvPr id="7" name="Picture 6" descr="ILC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165" y="1001415"/>
              <a:ext cx="3957293" cy="24765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87165" y="952500"/>
              <a:ext cx="31273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Arial"/>
                  <a:cs typeface="Arial"/>
                </a:rPr>
                <a:t>Electron and Positron</a:t>
              </a:r>
              <a:endParaRPr lang="en-US" sz="2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9" name="Picture 8" descr="avatars-000039267911-zocgnm-crop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015" y="3491257"/>
            <a:ext cx="2712693" cy="2712693"/>
          </a:xfrm>
          <a:prstGeom prst="rect">
            <a:avLst/>
          </a:prstGeom>
        </p:spPr>
      </p:pic>
      <p:pic>
        <p:nvPicPr>
          <p:cNvPr id="10" name="Picture 9" descr="Untitled2.tif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" r="3309" b="31382"/>
          <a:stretch/>
        </p:blipFill>
        <p:spPr>
          <a:xfrm>
            <a:off x="4763743" y="4095155"/>
            <a:ext cx="3662707" cy="210879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46103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 and Asia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The 2013 European </a:t>
            </a:r>
            <a:r>
              <a:rPr lang="en-US" sz="2200" dirty="0"/>
              <a:t>Strategy for Particle Physics </a:t>
            </a:r>
            <a:r>
              <a:rPr lang="en-US" sz="2200" dirty="0" smtClean="0"/>
              <a:t>states:</a:t>
            </a:r>
            <a:endParaRPr lang="en-US" sz="2200" dirty="0"/>
          </a:p>
          <a:p>
            <a:endParaRPr lang="en-US" sz="1200" dirty="0"/>
          </a:p>
          <a:p>
            <a:pPr lvl="1"/>
            <a:r>
              <a:rPr lang="en-US" sz="2000" dirty="0" smtClean="0"/>
              <a:t>“The </a:t>
            </a:r>
            <a:r>
              <a:rPr lang="en-US" sz="2000" dirty="0"/>
              <a:t>initiative of the Japanese particle physics community to host the ILC in Japan is most welcome, and European groups are eager to participate. Europe looks forward to a proposal from Japan to discuss a possible </a:t>
            </a:r>
            <a:r>
              <a:rPr lang="en-US" sz="2000" dirty="0" smtClean="0"/>
              <a:t>participation”</a:t>
            </a:r>
          </a:p>
          <a:p>
            <a:pPr lvl="1"/>
            <a:endParaRPr lang="en-US" sz="2000" dirty="0" smtClean="0"/>
          </a:p>
          <a:p>
            <a:r>
              <a:rPr lang="en-US" sz="2200" dirty="0"/>
              <a:t>A 2013 report from the Asian High Energy Physics Community states:</a:t>
            </a:r>
          </a:p>
          <a:p>
            <a:endParaRPr lang="en-US" sz="1200" dirty="0"/>
          </a:p>
          <a:p>
            <a:pPr lvl="1"/>
            <a:r>
              <a:rPr lang="en-US" sz="2000" dirty="0" smtClean="0"/>
              <a:t>“</a:t>
            </a:r>
            <a:r>
              <a:rPr lang="en-US" sz="2000" dirty="0" err="1" smtClean="0"/>
              <a:t>AsiaHEP</a:t>
            </a:r>
            <a:r>
              <a:rPr lang="en-US" sz="2000" dirty="0"/>
              <a:t>/ACFA welcomes the proposal by the Japanese HEP community for the ILC to be hosted in Japan.  [It] looks forward to a proposal from the Japanese Government to initiate the ILC project”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427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United States:  HEPAP and Snowmass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799" y="1066800"/>
            <a:ext cx="8466667" cy="5245100"/>
          </a:xfrm>
        </p:spPr>
        <p:txBody>
          <a:bodyPr>
            <a:noAutofit/>
          </a:bodyPr>
          <a:lstStyle/>
          <a:p>
            <a:r>
              <a:rPr lang="en-US" sz="2200" dirty="0" smtClean="0"/>
              <a:t>From HEPAP Facilities Panel:</a:t>
            </a:r>
          </a:p>
          <a:p>
            <a:endParaRPr lang="en-US" sz="800" dirty="0" smtClean="0"/>
          </a:p>
          <a:p>
            <a:pPr lvl="1"/>
            <a:r>
              <a:rPr lang="en-US" sz="1800" dirty="0" smtClean="0"/>
              <a:t>“The </a:t>
            </a:r>
            <a:r>
              <a:rPr lang="en-US" sz="1800" dirty="0"/>
              <a:t>ILC accelerator and detectors enable a research program that </a:t>
            </a:r>
            <a:r>
              <a:rPr lang="en-US" sz="1800" dirty="0" smtClean="0"/>
              <a:t>will address </a:t>
            </a:r>
            <a:r>
              <a:rPr lang="en-US" sz="1800" dirty="0"/>
              <a:t>questions of very great scientific importance, </a:t>
            </a:r>
            <a:r>
              <a:rPr lang="en-US" sz="1800" dirty="0" smtClean="0"/>
              <a:t>and </a:t>
            </a:r>
            <a:r>
              <a:rPr lang="en-US" sz="1800" dirty="0"/>
              <a:t>both </a:t>
            </a:r>
            <a:r>
              <a:rPr lang="en-US" sz="1800" dirty="0" smtClean="0"/>
              <a:t>the accelerator </a:t>
            </a:r>
            <a:r>
              <a:rPr lang="en-US" sz="1800" dirty="0"/>
              <a:t>and the detectors are absolutely </a:t>
            </a:r>
            <a:r>
              <a:rPr lang="en-US" sz="1800" dirty="0" smtClean="0"/>
              <a:t>central”</a:t>
            </a:r>
          </a:p>
          <a:p>
            <a:endParaRPr lang="en-US" sz="1000" dirty="0"/>
          </a:p>
          <a:p>
            <a:r>
              <a:rPr lang="en-US" sz="2200" dirty="0" smtClean="0"/>
              <a:t>From Snowmass Energy Frontier group, reporting to P5</a:t>
            </a:r>
          </a:p>
          <a:p>
            <a:endParaRPr lang="en-US" sz="800" dirty="0" smtClean="0"/>
          </a:p>
          <a:p>
            <a:pPr lvl="1"/>
            <a:r>
              <a:rPr lang="en-US" sz="2000" dirty="0" smtClean="0"/>
              <a:t>“There </a:t>
            </a:r>
            <a:r>
              <a:rPr lang="en-US" sz="2000" dirty="0"/>
              <a:t>is a compelling case for a lepton collider beyond </a:t>
            </a:r>
            <a:r>
              <a:rPr lang="en-US" sz="2000" dirty="0" smtClean="0"/>
              <a:t>LHC”</a:t>
            </a:r>
          </a:p>
          <a:p>
            <a:pPr lvl="1"/>
            <a:endParaRPr lang="en-US" sz="600" dirty="0"/>
          </a:p>
          <a:p>
            <a:pPr lvl="2"/>
            <a:r>
              <a:rPr lang="en-US" sz="1800" dirty="0" smtClean="0"/>
              <a:t>“Theory </a:t>
            </a:r>
            <a:r>
              <a:rPr lang="en-US" sz="1800" dirty="0"/>
              <a:t>sets the goal in Higgs, top quark couplings as discovery of deviations from the SM at the few-percent </a:t>
            </a:r>
            <a:r>
              <a:rPr lang="en-US" sz="1800" dirty="0" smtClean="0"/>
              <a:t>level.  ILC</a:t>
            </a:r>
            <a:r>
              <a:rPr lang="en-US" sz="1800" dirty="0"/>
              <a:t>, on the table now, can meet this </a:t>
            </a:r>
            <a:r>
              <a:rPr lang="en-US" sz="1800" dirty="0" smtClean="0"/>
              <a:t>goal”</a:t>
            </a:r>
            <a:endParaRPr lang="en-US" sz="1800" dirty="0"/>
          </a:p>
          <a:p>
            <a:endParaRPr lang="en-US" sz="600" dirty="0"/>
          </a:p>
          <a:p>
            <a:pPr lvl="1"/>
            <a:r>
              <a:rPr lang="en-US" sz="1800" dirty="0" smtClean="0"/>
              <a:t>“</a:t>
            </a:r>
            <a:r>
              <a:rPr lang="en-US" sz="2000" dirty="0" smtClean="0"/>
              <a:t>We </a:t>
            </a:r>
            <a:r>
              <a:rPr lang="en-US" sz="2000" dirty="0"/>
              <a:t>will realize these goals through global </a:t>
            </a:r>
            <a:r>
              <a:rPr lang="en-US" sz="2000" dirty="0" smtClean="0"/>
              <a:t>collaboration”</a:t>
            </a:r>
          </a:p>
          <a:p>
            <a:endParaRPr lang="en-US" sz="600" dirty="0"/>
          </a:p>
          <a:p>
            <a:pPr lvl="2"/>
            <a:r>
              <a:rPr lang="en-US" sz="1800" dirty="0" smtClean="0"/>
              <a:t>“We </a:t>
            </a:r>
            <a:r>
              <a:rPr lang="en-US" sz="1800" dirty="0"/>
              <a:t>are fortunate that other regions of the world agree with our goals and are providing high-energy colliders with impressive </a:t>
            </a:r>
            <a:r>
              <a:rPr lang="en-US" sz="1800" dirty="0" smtClean="0"/>
              <a:t>capabilities”</a:t>
            </a:r>
          </a:p>
          <a:p>
            <a:pPr lvl="2"/>
            <a:endParaRPr lang="en-US" sz="600" dirty="0" smtClean="0"/>
          </a:p>
          <a:p>
            <a:pPr lvl="2"/>
            <a:r>
              <a:rPr lang="en-US" sz="1800" dirty="0" smtClean="0"/>
              <a:t>“It </a:t>
            </a:r>
            <a:r>
              <a:rPr lang="en-US" sz="1800" dirty="0"/>
              <a:t>is important the US physicists can participate in these </a:t>
            </a:r>
            <a:r>
              <a:rPr lang="en-US" sz="1800" dirty="0" smtClean="0"/>
              <a:t>programs”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17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United States:  P5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1079500"/>
            <a:ext cx="8346444" cy="5245100"/>
          </a:xfrm>
        </p:spPr>
        <p:txBody>
          <a:bodyPr>
            <a:noAutofit/>
          </a:bodyPr>
          <a:lstStyle/>
          <a:p>
            <a:r>
              <a:rPr lang="en-US" sz="2200" dirty="0"/>
              <a:t>The question before P5 is:  What will the US say?</a:t>
            </a:r>
          </a:p>
          <a:p>
            <a:endParaRPr lang="en-US" sz="2200" dirty="0"/>
          </a:p>
          <a:p>
            <a:r>
              <a:rPr lang="en-US" sz="2200" dirty="0" smtClean="0"/>
              <a:t>At Snowmass, the community found that the </a:t>
            </a:r>
            <a:r>
              <a:rPr lang="en-US" sz="2200" dirty="0"/>
              <a:t>physics case is compelling, and that </a:t>
            </a:r>
            <a:r>
              <a:rPr lang="en-US" sz="2200" dirty="0" smtClean="0"/>
              <a:t>it is important for the US to participate</a:t>
            </a:r>
          </a:p>
          <a:p>
            <a:endParaRPr lang="en-US" sz="1200" dirty="0"/>
          </a:p>
          <a:p>
            <a:pPr lvl="1"/>
            <a:r>
              <a:rPr lang="en-US" sz="2000" dirty="0"/>
              <a:t>Participating in the ILC will develop core competencies that will strengthen US industry and the DOE laboratory complex</a:t>
            </a:r>
          </a:p>
          <a:p>
            <a:pPr lvl="1"/>
            <a:endParaRPr lang="en-US" sz="800" dirty="0"/>
          </a:p>
          <a:p>
            <a:pPr lvl="1"/>
            <a:r>
              <a:rPr lang="en-US" sz="2000" dirty="0"/>
              <a:t>US laboratories bring essential skills to bear, especially in SCRF and high level RF</a:t>
            </a:r>
          </a:p>
          <a:p>
            <a:pPr lvl="1"/>
            <a:endParaRPr lang="en-US" sz="800" dirty="0"/>
          </a:p>
          <a:p>
            <a:pPr lvl="1"/>
            <a:r>
              <a:rPr lang="en-US" sz="2000" dirty="0"/>
              <a:t>US university groups </a:t>
            </a:r>
            <a:r>
              <a:rPr lang="en-US" sz="2000" dirty="0" smtClean="0"/>
              <a:t>are carrying out </a:t>
            </a:r>
            <a:r>
              <a:rPr lang="en-US" sz="2000" dirty="0"/>
              <a:t>critical detector </a:t>
            </a:r>
            <a:r>
              <a:rPr lang="en-US" sz="2000" dirty="0" smtClean="0"/>
              <a:t>R</a:t>
            </a:r>
            <a:r>
              <a:rPr lang="en-US" sz="2000" dirty="0"/>
              <a:t>&amp;D in preparation for TDRs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73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1079500"/>
            <a:ext cx="8102600" cy="5245100"/>
          </a:xfrm>
        </p:spPr>
        <p:txBody>
          <a:bodyPr>
            <a:noAutofit/>
          </a:bodyPr>
          <a:lstStyle/>
          <a:p>
            <a:r>
              <a:rPr lang="en-US" sz="2200" dirty="0"/>
              <a:t>We </a:t>
            </a:r>
            <a:r>
              <a:rPr lang="en-US" sz="2200" dirty="0" smtClean="0"/>
              <a:t>ask </a:t>
            </a:r>
            <a:r>
              <a:rPr lang="en-US" sz="2200" dirty="0"/>
              <a:t>that P5 </a:t>
            </a:r>
            <a:r>
              <a:rPr lang="en-US" sz="2200" dirty="0" smtClean="0"/>
              <a:t>recall Harold </a:t>
            </a:r>
            <a:r>
              <a:rPr lang="en-US" sz="2200" dirty="0"/>
              <a:t>Shapiro’s words in </a:t>
            </a:r>
            <a:r>
              <a:rPr lang="en-US" sz="2200" dirty="0" smtClean="0"/>
              <a:t>the National Academies’ EPP2010 report…</a:t>
            </a:r>
            <a:endParaRPr lang="en-US" sz="2200" dirty="0"/>
          </a:p>
          <a:p>
            <a:endParaRPr lang="en-US" sz="800" dirty="0"/>
          </a:p>
          <a:p>
            <a:pPr lvl="1"/>
            <a:r>
              <a:rPr lang="en-US" sz="2000" dirty="0"/>
              <a:t>“In the flat world that is taking shape, leadership … no longer consists of single-handed efforts to maintain dominance in a particular field.  Rather, leadership emerges from the creativity and initiative needed to organize international teams of collaborators to pursue projects that are beyond the capability of any one </a:t>
            </a:r>
            <a:r>
              <a:rPr lang="en-US" sz="2000" dirty="0" smtClean="0"/>
              <a:t>country”</a:t>
            </a:r>
            <a:endParaRPr lang="en-US" sz="2000" dirty="0"/>
          </a:p>
          <a:p>
            <a:endParaRPr lang="en-US" sz="1400" dirty="0"/>
          </a:p>
          <a:p>
            <a:r>
              <a:rPr lang="en-US" sz="2200" dirty="0"/>
              <a:t>And Rolf </a:t>
            </a:r>
            <a:r>
              <a:rPr lang="en-US" sz="2200" dirty="0" err="1" smtClean="0"/>
              <a:t>Heuer’s</a:t>
            </a:r>
            <a:r>
              <a:rPr lang="en-US" sz="2200" dirty="0" smtClean="0"/>
              <a:t> </a:t>
            </a:r>
            <a:r>
              <a:rPr lang="en-US" sz="2200" dirty="0"/>
              <a:t>more pointed</a:t>
            </a:r>
          </a:p>
          <a:p>
            <a:endParaRPr lang="en-US" sz="800" dirty="0"/>
          </a:p>
          <a:p>
            <a:pPr lvl="1"/>
            <a:r>
              <a:rPr lang="en-US" sz="2000" dirty="0"/>
              <a:t>“Global collaboration = Global partnership with long term support”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847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1079500"/>
            <a:ext cx="8255000" cy="5245100"/>
          </a:xfrm>
        </p:spPr>
        <p:txBody>
          <a:bodyPr>
            <a:noAutofit/>
          </a:bodyPr>
          <a:lstStyle/>
          <a:p>
            <a:r>
              <a:rPr lang="en-US" sz="2200" dirty="0" smtClean="0"/>
              <a:t>We need to be very aware of the signals we send</a:t>
            </a:r>
          </a:p>
          <a:p>
            <a:endParaRPr lang="en-US" sz="1600" dirty="0"/>
          </a:p>
          <a:p>
            <a:r>
              <a:rPr lang="en-US" sz="2200" dirty="0" smtClean="0"/>
              <a:t>And we need to place the project in a very broad context.  We are the most international field of science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2200" dirty="0" smtClean="0"/>
              <a:t>Kawamura again:</a:t>
            </a:r>
          </a:p>
          <a:p>
            <a:endParaRPr lang="en-US" sz="800" dirty="0"/>
          </a:p>
          <a:p>
            <a:pPr lvl="1"/>
            <a:r>
              <a:rPr lang="en-US" sz="1800" dirty="0" smtClean="0"/>
              <a:t>“The </a:t>
            </a:r>
            <a:r>
              <a:rPr lang="en-US" sz="1800" dirty="0"/>
              <a:t>scientific innovation of this large international collaborative project is an important opportunity for the improvement of culture, education, economy and social life throughout the </a:t>
            </a:r>
            <a:r>
              <a:rPr lang="en-US" sz="1800" dirty="0" smtClean="0"/>
              <a:t>world”</a:t>
            </a:r>
          </a:p>
          <a:p>
            <a:endParaRPr lang="en-US" sz="800" dirty="0"/>
          </a:p>
          <a:p>
            <a:pPr lvl="1"/>
            <a:r>
              <a:rPr lang="en-US" sz="1800" dirty="0" smtClean="0"/>
              <a:t>“Above </a:t>
            </a:r>
            <a:r>
              <a:rPr lang="en-US" sz="1800" dirty="0"/>
              <a:t>all</a:t>
            </a:r>
            <a:r>
              <a:rPr lang="en-US" sz="1800" dirty="0" smtClean="0"/>
              <a:t>, the </a:t>
            </a:r>
            <a:r>
              <a:rPr lang="en-US" sz="1800" dirty="0"/>
              <a:t>international process for the realization of ILC is a new challenge. ILC is a project that </a:t>
            </a:r>
            <a:r>
              <a:rPr lang="en-US" sz="1800" dirty="0" smtClean="0"/>
              <a:t>can serve </a:t>
            </a:r>
            <a:r>
              <a:rPr lang="en-US" sz="1800" dirty="0"/>
              <a:t>as a model for worldwide collaboration, not only in science and technology, but also in </a:t>
            </a:r>
            <a:r>
              <a:rPr lang="en-US" sz="1800" dirty="0" smtClean="0"/>
              <a:t>many other fields”</a:t>
            </a:r>
          </a:p>
          <a:p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9300" y="5993053"/>
            <a:ext cx="8115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7F7F7F"/>
                </a:solidFill>
              </a:rPr>
              <a:t>www.icepp.s.u</a:t>
            </a:r>
            <a:r>
              <a:rPr lang="en-US" sz="1600" dirty="0" err="1">
                <a:solidFill>
                  <a:srgbClr val="7F7F7F"/>
                </a:solidFill>
              </a:rPr>
              <a:t>-tokyo.ac.jp</a:t>
            </a:r>
            <a:r>
              <a:rPr lang="en-US" sz="1600" dirty="0">
                <a:solidFill>
                  <a:srgbClr val="7F7F7F"/>
                </a:solidFill>
              </a:rPr>
              <a:t>/lcws13/Mr_Kawamura_LCWS13_Speech_English_Translation.pdf</a:t>
            </a:r>
          </a:p>
        </p:txBody>
      </p:sp>
    </p:spTree>
    <p:extLst>
      <p:ext uri="{BB962C8B-B14F-4D97-AF65-F5344CB8AC3E}">
        <p14:creationId xmlns:p14="http://schemas.microsoft.com/office/powerpoint/2010/main" val="2304129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My bottom line:  Our facilities are of such a scale that we need to leverage non-traditional sources of funding</a:t>
            </a:r>
          </a:p>
          <a:p>
            <a:pPr>
              <a:lnSpc>
                <a:spcPct val="50000"/>
              </a:lnSpc>
            </a:pPr>
            <a:endParaRPr lang="en-US" sz="2200" dirty="0" smtClean="0"/>
          </a:p>
          <a:p>
            <a:r>
              <a:rPr lang="en-US" sz="2200" dirty="0" smtClean="0"/>
              <a:t>Japan is in the process of deciding that it is in its national interest to host the ILC</a:t>
            </a:r>
          </a:p>
          <a:p>
            <a:pPr>
              <a:lnSpc>
                <a:spcPct val="50000"/>
              </a:lnSpc>
            </a:pPr>
            <a:endParaRPr lang="en-US" sz="2200" dirty="0" smtClean="0"/>
          </a:p>
          <a:p>
            <a:pPr lvl="1"/>
            <a:r>
              <a:rPr lang="en-US" sz="2000" dirty="0" smtClean="0"/>
              <a:t>That would inject new money into the field, towards an exciting project, as part of a global effort</a:t>
            </a:r>
          </a:p>
          <a:p>
            <a:pPr lvl="1">
              <a:lnSpc>
                <a:spcPct val="50000"/>
              </a:lnSpc>
            </a:pPr>
            <a:endParaRPr lang="en-US" sz="2200" dirty="0" smtClean="0"/>
          </a:p>
          <a:p>
            <a:r>
              <a:rPr lang="en-US" sz="2200" dirty="0" smtClean="0"/>
              <a:t>I believe that it is in all of our interests to make sure that    this global effort succeeds</a:t>
            </a:r>
            <a:endParaRPr lang="en-US" sz="2200" dirty="0"/>
          </a:p>
          <a:p>
            <a:pPr>
              <a:lnSpc>
                <a:spcPct val="50000"/>
              </a:lnSpc>
            </a:pPr>
            <a:endParaRPr lang="en-US" sz="2200" dirty="0"/>
          </a:p>
          <a:p>
            <a:pPr lvl="1"/>
            <a:r>
              <a:rPr lang="en-US" sz="2000" dirty="0" smtClean="0"/>
              <a:t>And for that we need P5’s support</a:t>
            </a:r>
            <a:endParaRPr lang="en-US" sz="2000" dirty="0"/>
          </a:p>
          <a:p>
            <a:endParaRPr lang="en-US" sz="2200" dirty="0" smtClean="0"/>
          </a:p>
          <a:p>
            <a:pPr>
              <a:lnSpc>
                <a:spcPct val="50000"/>
              </a:lnSpc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642332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Higgs Boson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1999"/>
            <a:ext cx="8534400" cy="5621867"/>
          </a:xfrm>
        </p:spPr>
        <p:txBody>
          <a:bodyPr>
            <a:normAutofit fontScale="92500"/>
          </a:bodyPr>
          <a:lstStyle/>
          <a:p>
            <a:endParaRPr lang="en-US" sz="1500" dirty="0" smtClean="0"/>
          </a:p>
          <a:p>
            <a:r>
              <a:rPr lang="en-US" sz="2400" dirty="0" smtClean="0"/>
              <a:t>The Higgs is different …</a:t>
            </a:r>
            <a:endParaRPr lang="en-US" sz="2400" dirty="0"/>
          </a:p>
          <a:p>
            <a:endParaRPr lang="en-US" sz="1100" dirty="0"/>
          </a:p>
          <a:p>
            <a:pPr lvl="1"/>
            <a:r>
              <a:rPr lang="en-US" sz="2200" dirty="0"/>
              <a:t>It is </a:t>
            </a:r>
            <a:r>
              <a:rPr lang="en-US" sz="2200" dirty="0" smtClean="0"/>
              <a:t>the first of its kind</a:t>
            </a:r>
          </a:p>
          <a:p>
            <a:pPr lvl="1"/>
            <a:endParaRPr lang="en-US" sz="900" dirty="0"/>
          </a:p>
          <a:p>
            <a:pPr lvl="1"/>
            <a:r>
              <a:rPr lang="en-US" sz="2200" dirty="0" smtClean="0"/>
              <a:t>It is not </a:t>
            </a:r>
            <a:r>
              <a:rPr lang="en-US" sz="2200" dirty="0"/>
              <a:t>a quark, </a:t>
            </a:r>
            <a:r>
              <a:rPr lang="en-US" sz="2200" dirty="0" smtClean="0"/>
              <a:t>a lepton </a:t>
            </a:r>
            <a:r>
              <a:rPr lang="en-US" sz="2200" dirty="0"/>
              <a:t>or </a:t>
            </a:r>
            <a:r>
              <a:rPr lang="en-US" sz="2200" dirty="0" smtClean="0"/>
              <a:t>a gauge boson</a:t>
            </a:r>
            <a:endParaRPr lang="en-US" sz="2200" dirty="0"/>
          </a:p>
          <a:p>
            <a:endParaRPr lang="en-US" sz="900" dirty="0"/>
          </a:p>
          <a:p>
            <a:pPr lvl="1"/>
            <a:r>
              <a:rPr lang="en-US" sz="2200" dirty="0"/>
              <a:t>It is a brand new form of matter – a fundamental </a:t>
            </a:r>
            <a:r>
              <a:rPr lang="en-US" sz="2200" dirty="0" smtClean="0"/>
              <a:t>spin</a:t>
            </a:r>
            <a:r>
              <a:rPr lang="en-US" sz="2200" dirty="0"/>
              <a:t>-zero </a:t>
            </a:r>
            <a:r>
              <a:rPr lang="en-US" sz="2200" dirty="0" smtClean="0"/>
              <a:t>boson </a:t>
            </a:r>
            <a:endParaRPr lang="en-US" sz="2200" dirty="0"/>
          </a:p>
          <a:p>
            <a:endParaRPr lang="en-US" sz="1500" dirty="0"/>
          </a:p>
          <a:p>
            <a:r>
              <a:rPr lang="en-US" sz="2400" dirty="0"/>
              <a:t>As such, it can condense and fill the vacuum, and alter the properties of </a:t>
            </a:r>
            <a:r>
              <a:rPr lang="en-US" sz="2400" dirty="0" smtClean="0"/>
              <a:t>particles</a:t>
            </a:r>
          </a:p>
          <a:p>
            <a:endParaRPr lang="en-US" sz="1500" dirty="0"/>
          </a:p>
          <a:p>
            <a:r>
              <a:rPr lang="en-US" sz="2400" dirty="0"/>
              <a:t>The Higgs changes our conception of fundamental </a:t>
            </a:r>
            <a:r>
              <a:rPr lang="en-US" sz="2400" dirty="0" smtClean="0"/>
              <a:t>physics  </a:t>
            </a:r>
          </a:p>
          <a:p>
            <a:endParaRPr lang="en-US" sz="1100" dirty="0"/>
          </a:p>
          <a:p>
            <a:pPr lvl="1"/>
            <a:r>
              <a:rPr lang="en-US" sz="2200" dirty="0" smtClean="0"/>
              <a:t>Is </a:t>
            </a:r>
            <a:r>
              <a:rPr lang="en-US" sz="2200" dirty="0"/>
              <a:t>it matter?  Is it a force? </a:t>
            </a:r>
            <a:endParaRPr lang="en-US" sz="2200" dirty="0" smtClean="0"/>
          </a:p>
          <a:p>
            <a:pPr marL="457200" lvl="1" indent="0">
              <a:buNone/>
            </a:pPr>
            <a:endParaRPr lang="en-US" sz="900" dirty="0" smtClean="0"/>
          </a:p>
          <a:p>
            <a:pPr lvl="1"/>
            <a:r>
              <a:rPr lang="en-US" sz="2200" dirty="0" smtClean="0"/>
              <a:t>Or </a:t>
            </a:r>
            <a:r>
              <a:rPr lang="en-US" sz="2200" dirty="0"/>
              <a:t>is it both?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physics2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064" y="5206650"/>
            <a:ext cx="4111461" cy="10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03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CERN to ILC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31799" y="927093"/>
            <a:ext cx="8500534" cy="570970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Remember CERN …</a:t>
            </a:r>
          </a:p>
          <a:p>
            <a:endParaRPr lang="en-US" sz="800" dirty="0" smtClean="0"/>
          </a:p>
          <a:p>
            <a:pPr lvl="1"/>
            <a:r>
              <a:rPr lang="en-US" sz="2000" dirty="0" smtClean="0"/>
              <a:t>At the close of the second world war,						      CERN </a:t>
            </a:r>
            <a:r>
              <a:rPr lang="en-US" sz="2000" dirty="0"/>
              <a:t>w</a:t>
            </a:r>
            <a:r>
              <a:rPr lang="en-US" sz="2000" dirty="0" smtClean="0"/>
              <a:t>as founded by a set of visionary 					 physicists           </a:t>
            </a:r>
          </a:p>
          <a:p>
            <a:pPr lvl="1"/>
            <a:endParaRPr lang="en-US" sz="400" dirty="0" smtClean="0"/>
          </a:p>
          <a:p>
            <a:pPr lvl="2"/>
            <a:r>
              <a:rPr lang="en-US" sz="1800" dirty="0"/>
              <a:t>W</a:t>
            </a:r>
            <a:r>
              <a:rPr lang="en-US" sz="1800" dirty="0" smtClean="0"/>
              <a:t>e are beneficiaries of their foresight</a:t>
            </a:r>
          </a:p>
          <a:p>
            <a:endParaRPr lang="en-US" sz="800" dirty="0"/>
          </a:p>
          <a:p>
            <a:r>
              <a:rPr lang="en-US" sz="2200" dirty="0" smtClean="0"/>
              <a:t>Today, the </a:t>
            </a:r>
            <a:r>
              <a:rPr lang="en-US" sz="2200" dirty="0"/>
              <a:t>SESAME light source is attempting something </a:t>
            </a:r>
            <a:r>
              <a:rPr lang="en-US" sz="2200" dirty="0" smtClean="0"/>
              <a:t>similar</a:t>
            </a:r>
          </a:p>
          <a:p>
            <a:endParaRPr lang="en-US" sz="600" dirty="0" smtClean="0"/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urrent </a:t>
            </a:r>
            <a:r>
              <a:rPr lang="en-US" sz="2000" dirty="0"/>
              <a:t>members include Bahrain, Cyprus, Egypt, Iran, Israel, Jordan, Pakistan, Palestinian Authority, and </a:t>
            </a:r>
            <a:r>
              <a:rPr lang="en-US" sz="2000" dirty="0" smtClean="0"/>
              <a:t>Turkey</a:t>
            </a:r>
          </a:p>
          <a:p>
            <a:pPr lvl="1"/>
            <a:endParaRPr lang="en-US" sz="600" dirty="0" smtClean="0"/>
          </a:p>
          <a:p>
            <a:pPr lvl="2"/>
            <a:r>
              <a:rPr lang="en-US" sz="1800" dirty="0" smtClean="0"/>
              <a:t>Where </a:t>
            </a:r>
            <a:r>
              <a:rPr lang="en-US" sz="1800" dirty="0"/>
              <a:t>else but </a:t>
            </a:r>
            <a:r>
              <a:rPr lang="en-US" sz="1800" dirty="0" smtClean="0"/>
              <a:t>science could these </a:t>
            </a:r>
            <a:r>
              <a:rPr lang="en-US" sz="1800" dirty="0"/>
              <a:t>nations </a:t>
            </a:r>
            <a:r>
              <a:rPr lang="en-US" sz="1800" dirty="0" smtClean="0"/>
              <a:t>meet </a:t>
            </a:r>
            <a:r>
              <a:rPr lang="en-US" sz="1800" dirty="0"/>
              <a:t>on </a:t>
            </a:r>
            <a:r>
              <a:rPr lang="en-US" sz="1800" dirty="0" smtClean="0"/>
              <a:t>common ground?</a:t>
            </a:r>
          </a:p>
          <a:p>
            <a:pPr lvl="1"/>
            <a:endParaRPr lang="en-US" sz="600" dirty="0" smtClean="0"/>
          </a:p>
          <a:p>
            <a:r>
              <a:rPr lang="en-US" sz="2200" dirty="0" smtClean="0"/>
              <a:t>Going forward, </a:t>
            </a:r>
            <a:r>
              <a:rPr lang="en-US" sz="2200" dirty="0"/>
              <a:t>perhaps the world needs Japan, China, Korea, India, Vietnam all collaborating </a:t>
            </a:r>
            <a:r>
              <a:rPr lang="en-US" sz="2200" dirty="0" smtClean="0"/>
              <a:t>towards a common goal</a:t>
            </a:r>
          </a:p>
          <a:p>
            <a:pPr lvl="1"/>
            <a:endParaRPr lang="en-US" sz="600" dirty="0"/>
          </a:p>
          <a:p>
            <a:pPr lvl="1"/>
            <a:r>
              <a:rPr lang="en-US" sz="2000" dirty="0" smtClean="0"/>
              <a:t>Could ILC play that role?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</p:txBody>
      </p:sp>
      <p:pic>
        <p:nvPicPr>
          <p:cNvPr id="6" name="Picture 5" descr="CERN_blue_in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66" y="1079499"/>
            <a:ext cx="1841500" cy="181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278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31800" y="1079500"/>
            <a:ext cx="4919133" cy="5245100"/>
          </a:xfrm>
        </p:spPr>
        <p:txBody>
          <a:bodyPr>
            <a:normAutofit/>
          </a:bodyPr>
          <a:lstStyle/>
          <a:p>
            <a:r>
              <a:rPr lang="en-US" dirty="0" smtClean="0"/>
              <a:t>With the ILC, </a:t>
            </a:r>
            <a:r>
              <a:rPr lang="en-US" dirty="0"/>
              <a:t>w</a:t>
            </a:r>
            <a:r>
              <a:rPr lang="en-US" dirty="0" smtClean="0"/>
              <a:t>e have </a:t>
            </a:r>
          </a:p>
          <a:p>
            <a:endParaRPr lang="en-US" sz="2000" dirty="0" smtClean="0"/>
          </a:p>
          <a:p>
            <a:pPr lvl="1"/>
            <a:r>
              <a:rPr lang="en-US" dirty="0" smtClean="0"/>
              <a:t>A strong physics case</a:t>
            </a:r>
            <a:endParaRPr lang="en-US" dirty="0"/>
          </a:p>
          <a:p>
            <a:pPr lvl="1"/>
            <a:r>
              <a:rPr lang="en-US" dirty="0" smtClean="0"/>
              <a:t>A machine we can build</a:t>
            </a:r>
            <a:endParaRPr lang="en-US" dirty="0"/>
          </a:p>
          <a:p>
            <a:pPr lvl="1"/>
            <a:r>
              <a:rPr lang="en-US" dirty="0" smtClean="0"/>
              <a:t>An experienced design team</a:t>
            </a:r>
            <a:endParaRPr lang="en-US" dirty="0"/>
          </a:p>
          <a:p>
            <a:pPr lvl="1"/>
            <a:r>
              <a:rPr lang="en-US" dirty="0" smtClean="0"/>
              <a:t>A nation moving to host</a:t>
            </a:r>
            <a:endParaRPr lang="en-US" dirty="0"/>
          </a:p>
          <a:p>
            <a:endParaRPr lang="en-US" sz="2400" dirty="0" smtClean="0"/>
          </a:p>
          <a:p>
            <a:r>
              <a:rPr lang="en-US" dirty="0" smtClean="0"/>
              <a:t>The world is watching!</a:t>
            </a:r>
          </a:p>
          <a:p>
            <a:endParaRPr lang="en-US" sz="2000" dirty="0"/>
          </a:p>
        </p:txBody>
      </p:sp>
      <p:pic>
        <p:nvPicPr>
          <p:cNvPr id="7" name="Picture 6" descr="worl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801" y="1380065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402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ALCC Membership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9300" y="1079500"/>
            <a:ext cx="6311900" cy="52451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Jonathan Bagger 	</a:t>
            </a:r>
            <a:r>
              <a:rPr lang="en-US" dirty="0" smtClean="0"/>
              <a:t>	Johns </a:t>
            </a:r>
            <a:r>
              <a:rPr lang="en-US" dirty="0"/>
              <a:t>Hopkins</a:t>
            </a:r>
          </a:p>
          <a:p>
            <a:r>
              <a:rPr lang="de-DE" dirty="0"/>
              <a:t>Jim </a:t>
            </a:r>
            <a:r>
              <a:rPr lang="de-DE" dirty="0" err="1"/>
              <a:t>Brau</a:t>
            </a:r>
            <a:r>
              <a:rPr lang="de-DE" dirty="0"/>
              <a:t>                </a:t>
            </a:r>
            <a:r>
              <a:rPr lang="de-DE" dirty="0" smtClean="0"/>
              <a:t>		Oregon</a:t>
            </a:r>
            <a:endParaRPr lang="de-DE" dirty="0"/>
          </a:p>
          <a:p>
            <a:r>
              <a:rPr lang="de-DE" dirty="0"/>
              <a:t>Dmitri </a:t>
            </a:r>
            <a:r>
              <a:rPr lang="de-DE" dirty="0" err="1"/>
              <a:t>Denisov</a:t>
            </a:r>
            <a:r>
              <a:rPr lang="de-DE" dirty="0"/>
              <a:t>	 	</a:t>
            </a:r>
            <a:r>
              <a:rPr lang="de-DE" dirty="0" smtClean="0"/>
              <a:t>	</a:t>
            </a:r>
            <a:r>
              <a:rPr lang="de-DE" dirty="0" err="1" smtClean="0"/>
              <a:t>Fermilab</a:t>
            </a:r>
            <a:endParaRPr lang="de-DE" dirty="0"/>
          </a:p>
          <a:p>
            <a:r>
              <a:rPr lang="de-DE" dirty="0"/>
              <a:t>Paul </a:t>
            </a:r>
            <a:r>
              <a:rPr lang="de-DE" dirty="0" err="1"/>
              <a:t>Grannis</a:t>
            </a:r>
            <a:r>
              <a:rPr lang="de-DE" dirty="0"/>
              <a:t>    			</a:t>
            </a:r>
            <a:r>
              <a:rPr lang="de-DE" dirty="0" err="1"/>
              <a:t>Stony</a:t>
            </a:r>
            <a:r>
              <a:rPr lang="de-DE" dirty="0"/>
              <a:t> Brook</a:t>
            </a:r>
            <a:endParaRPr lang="en-US" dirty="0"/>
          </a:p>
          <a:p>
            <a:r>
              <a:rPr lang="de-DE" dirty="0" smtClean="0"/>
              <a:t>Mike </a:t>
            </a:r>
            <a:r>
              <a:rPr lang="de-DE" dirty="0"/>
              <a:t>Harrison   	</a:t>
            </a:r>
            <a:r>
              <a:rPr lang="de-DE" dirty="0" smtClean="0"/>
              <a:t>		BNL</a:t>
            </a:r>
            <a:endParaRPr lang="de-DE" dirty="0"/>
          </a:p>
          <a:p>
            <a:r>
              <a:rPr lang="de-DE" dirty="0"/>
              <a:t>Nigel Lockyer          </a:t>
            </a:r>
            <a:r>
              <a:rPr lang="de-DE" dirty="0" smtClean="0"/>
              <a:t>		</a:t>
            </a:r>
            <a:r>
              <a:rPr lang="de-DE" dirty="0" err="1" smtClean="0"/>
              <a:t>Fermilab</a:t>
            </a:r>
            <a:endParaRPr lang="de-DE" dirty="0"/>
          </a:p>
          <a:p>
            <a:r>
              <a:rPr lang="de-DE" dirty="0"/>
              <a:t>Joe </a:t>
            </a:r>
            <a:r>
              <a:rPr lang="de-DE" dirty="0" err="1"/>
              <a:t>Lykken</a:t>
            </a:r>
            <a:r>
              <a:rPr lang="de-DE" dirty="0"/>
              <a:t>              </a:t>
            </a:r>
            <a:r>
              <a:rPr lang="de-DE" dirty="0" smtClean="0"/>
              <a:t>		</a:t>
            </a:r>
            <a:r>
              <a:rPr lang="de-DE" dirty="0" err="1" smtClean="0"/>
              <a:t>Fermilab</a:t>
            </a:r>
            <a:endParaRPr lang="de-DE" dirty="0"/>
          </a:p>
          <a:p>
            <a:r>
              <a:rPr lang="de-DE" dirty="0"/>
              <a:t>David </a:t>
            </a:r>
            <a:r>
              <a:rPr lang="de-DE" dirty="0" err="1"/>
              <a:t>MacFarlane</a:t>
            </a:r>
            <a:r>
              <a:rPr lang="de-DE" dirty="0"/>
              <a:t>        </a:t>
            </a:r>
            <a:r>
              <a:rPr lang="de-DE" dirty="0" smtClean="0"/>
              <a:t>	SLAC</a:t>
            </a:r>
            <a:endParaRPr lang="de-DE" dirty="0"/>
          </a:p>
          <a:p>
            <a:r>
              <a:rPr lang="de-DE" dirty="0"/>
              <a:t>Lia </a:t>
            </a:r>
            <a:r>
              <a:rPr lang="de-DE" dirty="0" err="1"/>
              <a:t>Merminga</a:t>
            </a:r>
            <a:r>
              <a:rPr lang="de-DE" dirty="0"/>
              <a:t>    	</a:t>
            </a:r>
            <a:r>
              <a:rPr lang="de-DE" dirty="0" smtClean="0"/>
              <a:t>		TRIUMF</a:t>
            </a:r>
            <a:endParaRPr lang="de-DE" dirty="0"/>
          </a:p>
          <a:p>
            <a:r>
              <a:rPr lang="de-DE" dirty="0"/>
              <a:t>Hugh Montgomery 	</a:t>
            </a:r>
            <a:r>
              <a:rPr lang="de-DE" dirty="0" smtClean="0"/>
              <a:t>	</a:t>
            </a:r>
            <a:r>
              <a:rPr lang="de-DE" dirty="0" err="1" smtClean="0"/>
              <a:t>JLab</a:t>
            </a:r>
            <a:endParaRPr lang="de-DE" dirty="0"/>
          </a:p>
          <a:p>
            <a:r>
              <a:rPr lang="de-DE" dirty="0"/>
              <a:t>Marc Ross               </a:t>
            </a:r>
            <a:r>
              <a:rPr lang="de-DE" dirty="0" smtClean="0"/>
              <a:t>		SLAC</a:t>
            </a:r>
            <a:endParaRPr lang="de-DE" dirty="0"/>
          </a:p>
          <a:p>
            <a:r>
              <a:rPr lang="de-DE" dirty="0"/>
              <a:t>David Rubin    	</a:t>
            </a:r>
            <a:r>
              <a:rPr lang="de-DE" dirty="0" smtClean="0"/>
              <a:t>		Cornell</a:t>
            </a:r>
            <a:endParaRPr lang="de-DE" dirty="0"/>
          </a:p>
          <a:p>
            <a:r>
              <a:rPr lang="de-DE" dirty="0" err="1"/>
              <a:t>Director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TRIUMF   	TRIUMF</a:t>
            </a:r>
          </a:p>
          <a:p>
            <a:r>
              <a:rPr lang="de-DE" dirty="0"/>
              <a:t>Harry </a:t>
            </a:r>
            <a:r>
              <a:rPr lang="de-DE" dirty="0" err="1"/>
              <a:t>Weerts</a:t>
            </a:r>
            <a:r>
              <a:rPr lang="de-DE" dirty="0"/>
              <a:t>    	</a:t>
            </a:r>
            <a:r>
              <a:rPr lang="de-DE" dirty="0" smtClean="0"/>
              <a:t>		ANL  </a:t>
            </a:r>
            <a:r>
              <a:rPr lang="de-DE" dirty="0"/>
              <a:t>(</a:t>
            </a:r>
            <a:r>
              <a:rPr lang="de-DE" dirty="0" err="1"/>
              <a:t>Chair</a:t>
            </a:r>
            <a:r>
              <a:rPr lang="de-DE" dirty="0"/>
              <a:t>)</a:t>
            </a:r>
          </a:p>
          <a:p>
            <a:r>
              <a:rPr lang="de-DE" dirty="0"/>
              <a:t>Andy White              </a:t>
            </a:r>
            <a:r>
              <a:rPr lang="de-DE" dirty="0" smtClean="0"/>
              <a:t>	UT </a:t>
            </a:r>
            <a:r>
              <a:rPr lang="de-DE" dirty="0"/>
              <a:t>Arlington</a:t>
            </a:r>
          </a:p>
          <a:p>
            <a:r>
              <a:rPr lang="de-DE" dirty="0"/>
              <a:t>Graham Wilson   	</a:t>
            </a:r>
            <a:r>
              <a:rPr lang="de-DE" dirty="0" smtClean="0"/>
              <a:t>	Kansas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9688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4" descr="E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/>
          <a:stretch/>
        </p:blipFill>
        <p:spPr>
          <a:xfrm>
            <a:off x="0" y="-241300"/>
            <a:ext cx="9201611" cy="791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Standard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2000"/>
            <a:ext cx="8534400" cy="5245100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pPr marL="0" indent="0">
              <a:buNone/>
            </a:pPr>
            <a:r>
              <a:rPr lang="en-US" sz="2200" dirty="0" smtClean="0"/>
              <a:t>	The Higgs changes				  To this</a:t>
            </a:r>
          </a:p>
          <a:p>
            <a:pPr marL="0" indent="0">
              <a:buNone/>
            </a:pPr>
            <a:r>
              <a:rPr lang="en-US" sz="2200" dirty="0" smtClean="0"/>
              <a:t>	the picture from this</a:t>
            </a:r>
            <a:endParaRPr lang="en-US" sz="2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 descr="deconstruction_imag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10" y="2237766"/>
            <a:ext cx="2641844" cy="26373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81204" y="5189832"/>
            <a:ext cx="679194" cy="646331"/>
          </a:xfrm>
          <a:prstGeom prst="rect">
            <a:avLst/>
          </a:prstGeom>
          <a:solidFill>
            <a:schemeClr val="tx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chemeClr val="bg1"/>
                </a:solidFill>
              </a:rPr>
              <a:t>H</a:t>
            </a:r>
          </a:p>
        </p:txBody>
      </p:sp>
      <p:pic>
        <p:nvPicPr>
          <p:cNvPr id="9" name="Picture 8" descr="standard_model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3756" r="48195" b="18249"/>
          <a:stretch/>
        </p:blipFill>
        <p:spPr>
          <a:xfrm>
            <a:off x="5212754" y="2118652"/>
            <a:ext cx="2850232" cy="28829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90137" y="5189832"/>
            <a:ext cx="3166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The Higgs </a:t>
            </a:r>
            <a:r>
              <a:rPr lang="en-US" dirty="0" smtClean="0">
                <a:latin typeface="Arial"/>
                <a:cs typeface="Arial"/>
              </a:rPr>
              <a:t>is the linchpin </a:t>
            </a:r>
            <a:r>
              <a:rPr lang="en-US" dirty="0">
                <a:latin typeface="Arial"/>
                <a:cs typeface="Arial"/>
              </a:rPr>
              <a:t>that holds it all </a:t>
            </a:r>
            <a:r>
              <a:rPr lang="en-US" dirty="0" smtClean="0">
                <a:latin typeface="Arial"/>
                <a:cs typeface="Arial"/>
              </a:rPr>
              <a:t>together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29035" y="5936165"/>
            <a:ext cx="937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Murch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68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Higgs 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1999"/>
            <a:ext cx="8346444" cy="6027203"/>
          </a:xfrm>
        </p:spPr>
        <p:txBody>
          <a:bodyPr>
            <a:noAutofit/>
          </a:bodyPr>
          <a:lstStyle/>
          <a:p>
            <a:pPr marL="457200" lvl="1" indent="-457200">
              <a:buSzPct val="70000"/>
              <a:buFont typeface="Wingdings" charset="2"/>
              <a:buChar char=""/>
            </a:pPr>
            <a:endParaRPr lang="en-US" sz="1400" dirty="0" smtClean="0"/>
          </a:p>
          <a:p>
            <a:pPr marL="457200" lvl="1" indent="-457200">
              <a:buSzPct val="70000"/>
              <a:buFont typeface="Wingdings" charset="2"/>
              <a:buChar char=""/>
            </a:pPr>
            <a:r>
              <a:rPr lang="en-US" sz="2000" dirty="0" smtClean="0"/>
              <a:t>The case for the ILC starts with the Higgs</a:t>
            </a:r>
          </a:p>
          <a:p>
            <a:pPr marL="457200" lvl="1" indent="-457200">
              <a:buSzPct val="70000"/>
              <a:buFont typeface="Wingdings" charset="2"/>
              <a:buChar char=""/>
            </a:pPr>
            <a:endParaRPr lang="en-US" sz="600" dirty="0"/>
          </a:p>
          <a:p>
            <a:pPr lvl="1"/>
            <a:r>
              <a:rPr lang="en-US" sz="1800" dirty="0"/>
              <a:t>The Higgs boson has many properties that must be </a:t>
            </a:r>
            <a:r>
              <a:rPr lang="en-US" sz="1800" dirty="0" smtClean="0"/>
              <a:t>checked</a:t>
            </a:r>
          </a:p>
          <a:p>
            <a:pPr lvl="1"/>
            <a:endParaRPr lang="en-US" sz="600" dirty="0" smtClean="0"/>
          </a:p>
          <a:p>
            <a:pPr lvl="2"/>
            <a:r>
              <a:rPr lang="en-US" sz="1800" dirty="0" smtClean="0"/>
              <a:t>Have we found the Higgs or an impostor? </a:t>
            </a:r>
          </a:p>
          <a:p>
            <a:pPr lvl="2"/>
            <a:r>
              <a:rPr lang="en-US" sz="1800" dirty="0" smtClean="0"/>
              <a:t>Is </a:t>
            </a:r>
            <a:r>
              <a:rPr lang="en-US" sz="1800" dirty="0"/>
              <a:t>it a portal to a new </a:t>
            </a:r>
            <a:r>
              <a:rPr lang="en-US" sz="1800" dirty="0" smtClean="0"/>
              <a:t>world? </a:t>
            </a:r>
          </a:p>
          <a:p>
            <a:pPr marL="914400" lvl="2" indent="0">
              <a:buNone/>
            </a:pPr>
            <a:r>
              <a:rPr lang="en-US" sz="600" dirty="0" smtClean="0"/>
              <a:t> </a:t>
            </a:r>
            <a:endParaRPr lang="en-US" sz="600" dirty="0"/>
          </a:p>
          <a:p>
            <a:pPr lvl="1"/>
            <a:r>
              <a:rPr lang="en-US" sz="1800" dirty="0" smtClean="0"/>
              <a:t>For example:  Models of </a:t>
            </a:r>
            <a:r>
              <a:rPr lang="en-US" sz="1800" dirty="0"/>
              <a:t>strong dynamics and extra </a:t>
            </a:r>
            <a:r>
              <a:rPr lang="en-US" sz="1800" dirty="0" smtClean="0"/>
              <a:t>dimensions contain </a:t>
            </a:r>
            <a:r>
              <a:rPr lang="en-US" sz="1800" dirty="0"/>
              <a:t>new electroweak </a:t>
            </a:r>
            <a:r>
              <a:rPr lang="en-US" sz="1800" dirty="0" smtClean="0"/>
              <a:t>singlet </a:t>
            </a:r>
            <a:r>
              <a:rPr lang="en-US" sz="1800" dirty="0"/>
              <a:t>scalars – </a:t>
            </a:r>
            <a:r>
              <a:rPr lang="en-US" sz="1800" dirty="0" err="1" smtClean="0"/>
              <a:t>dilatons</a:t>
            </a:r>
            <a:r>
              <a:rPr lang="en-US" sz="1800" dirty="0" smtClean="0"/>
              <a:t> and </a:t>
            </a:r>
            <a:r>
              <a:rPr lang="en-US" sz="1800" dirty="0" err="1" smtClean="0"/>
              <a:t>radions</a:t>
            </a:r>
            <a:r>
              <a:rPr lang="en-US" sz="1800" dirty="0" smtClean="0"/>
              <a:t>.  </a:t>
            </a:r>
            <a:r>
              <a:rPr lang="en-US" sz="1800" dirty="0" err="1" smtClean="0"/>
              <a:t>Supersymmetry</a:t>
            </a:r>
            <a:r>
              <a:rPr lang="en-US" sz="1800" dirty="0" smtClean="0"/>
              <a:t> </a:t>
            </a:r>
            <a:r>
              <a:rPr lang="en-US" sz="1800" dirty="0"/>
              <a:t>can contain such particles as </a:t>
            </a:r>
            <a:r>
              <a:rPr lang="en-US" sz="1800" dirty="0" smtClean="0"/>
              <a:t>well</a:t>
            </a:r>
          </a:p>
          <a:p>
            <a:pPr lvl="1"/>
            <a:endParaRPr lang="en-US" sz="600" dirty="0" smtClean="0"/>
          </a:p>
          <a:p>
            <a:pPr lvl="2"/>
            <a:r>
              <a:rPr lang="en-US" sz="1800" dirty="0" smtClean="0"/>
              <a:t>Are they mixing with </a:t>
            </a:r>
            <a:r>
              <a:rPr lang="en-US" sz="1800" dirty="0"/>
              <a:t>the </a:t>
            </a:r>
            <a:r>
              <a:rPr lang="en-US" sz="1800" dirty="0" smtClean="0"/>
              <a:t>Higgs and changing its properties?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000" dirty="0" smtClean="0"/>
              <a:t>The Snowmass </a:t>
            </a:r>
            <a:r>
              <a:rPr lang="en-US" sz="2000" dirty="0"/>
              <a:t>Energy Frontier </a:t>
            </a:r>
            <a:r>
              <a:rPr lang="en-US" sz="2000" dirty="0" smtClean="0"/>
              <a:t>group studied these questions</a:t>
            </a:r>
          </a:p>
          <a:p>
            <a:endParaRPr lang="en-US" sz="600" dirty="0"/>
          </a:p>
          <a:p>
            <a:pPr lvl="1"/>
            <a:r>
              <a:rPr lang="en-US" sz="1800" dirty="0">
                <a:cs typeface="Arial"/>
              </a:rPr>
              <a:t>They </a:t>
            </a:r>
            <a:r>
              <a:rPr lang="en-US" sz="1800" dirty="0" smtClean="0">
                <a:cs typeface="Arial"/>
              </a:rPr>
              <a:t>examined precision </a:t>
            </a:r>
            <a:r>
              <a:rPr lang="en-US" sz="1800" dirty="0">
                <a:cs typeface="Arial"/>
              </a:rPr>
              <a:t>measurements of the Higgs couplings.  Because of decoupling, </a:t>
            </a:r>
            <a:r>
              <a:rPr lang="en-US" sz="1800" dirty="0">
                <a:ea typeface="Lucida Grande"/>
                <a:cs typeface="Arial"/>
              </a:rPr>
              <a:t>deviations are expected to be </a:t>
            </a:r>
            <a:r>
              <a:rPr lang="en-US" sz="1800" dirty="0" smtClean="0">
                <a:cs typeface="Arial"/>
              </a:rPr>
              <a:t>small</a:t>
            </a:r>
          </a:p>
          <a:p>
            <a:pPr lvl="1"/>
            <a:endParaRPr lang="en-US" sz="600" dirty="0">
              <a:cs typeface="Arial"/>
            </a:endParaRPr>
          </a:p>
          <a:p>
            <a:pPr lvl="1"/>
            <a:r>
              <a:rPr lang="en-US" sz="1800" dirty="0" smtClean="0">
                <a:cs typeface="Arial"/>
              </a:rPr>
              <a:t>Their conclusion:  We need to </a:t>
            </a:r>
            <a:r>
              <a:rPr lang="en-US" sz="1800" dirty="0">
                <a:cs typeface="Arial"/>
              </a:rPr>
              <a:t>measure ZZ, WW, </a:t>
            </a:r>
            <a:r>
              <a:rPr lang="en-US" sz="1800" dirty="0" err="1" smtClean="0">
                <a:cs typeface="Arial"/>
              </a:rPr>
              <a:t>gg</a:t>
            </a:r>
            <a:r>
              <a:rPr lang="en-US" sz="1800" dirty="0" smtClean="0">
                <a:cs typeface="Arial"/>
              </a:rPr>
              <a:t>, </a:t>
            </a:r>
            <a:r>
              <a:rPr lang="en-US" sz="1800" dirty="0" err="1">
                <a:ea typeface="Lucida Grande"/>
                <a:cs typeface="Arial"/>
              </a:rPr>
              <a:t>γγ</a:t>
            </a:r>
            <a:r>
              <a:rPr lang="en-US" sz="1800" dirty="0">
                <a:ea typeface="Lucida Grande"/>
                <a:cs typeface="Arial"/>
              </a:rPr>
              <a:t>, HH, </a:t>
            </a:r>
            <a:r>
              <a:rPr lang="en-US" sz="1800" dirty="0" err="1" smtClean="0">
                <a:ea typeface="Lucida Grande"/>
                <a:cs typeface="Arial"/>
              </a:rPr>
              <a:t>tt</a:t>
            </a:r>
            <a:r>
              <a:rPr lang="en-US" sz="1800" dirty="0">
                <a:ea typeface="Lucida Grande"/>
                <a:cs typeface="Arial"/>
              </a:rPr>
              <a:t>, bb</a:t>
            </a:r>
            <a:r>
              <a:rPr lang="en-US" sz="1800" dirty="0" smtClean="0">
                <a:ea typeface="Lucida Grande"/>
                <a:cs typeface="Arial"/>
              </a:rPr>
              <a:t>, cc</a:t>
            </a:r>
            <a:r>
              <a:rPr lang="en-US" sz="1800" dirty="0">
                <a:ea typeface="Lucida Grande"/>
                <a:cs typeface="Arial"/>
              </a:rPr>
              <a:t>, </a:t>
            </a:r>
            <a:r>
              <a:rPr lang="en-US" sz="1800" dirty="0" err="1">
                <a:ea typeface="Lucida Grande"/>
                <a:cs typeface="Arial"/>
              </a:rPr>
              <a:t>ττ</a:t>
            </a:r>
            <a:r>
              <a:rPr lang="en-US" sz="1800" dirty="0">
                <a:ea typeface="Lucida Grande"/>
                <a:cs typeface="Arial"/>
              </a:rPr>
              <a:t>, </a:t>
            </a:r>
            <a:r>
              <a:rPr lang="en-US" sz="1800" dirty="0" err="1">
                <a:ea typeface="Lucida Grande"/>
                <a:cs typeface="Arial"/>
              </a:rPr>
              <a:t>μμ</a:t>
            </a:r>
            <a:r>
              <a:rPr lang="en-US" sz="1800" dirty="0">
                <a:ea typeface="Lucida Grande"/>
                <a:cs typeface="Arial"/>
              </a:rPr>
              <a:t>, </a:t>
            </a:r>
            <a:r>
              <a:rPr lang="en-US" sz="1800" dirty="0" err="1" smtClean="0">
                <a:ea typeface="Lucida Grande"/>
                <a:cs typeface="Arial"/>
              </a:rPr>
              <a:t>ee</a:t>
            </a:r>
            <a:r>
              <a:rPr lang="en-US" sz="1800" dirty="0" smtClean="0">
                <a:ea typeface="Lucida Grande"/>
                <a:cs typeface="Arial"/>
              </a:rPr>
              <a:t> – </a:t>
            </a:r>
            <a:r>
              <a:rPr lang="en-US" sz="1800" dirty="0">
                <a:ea typeface="Lucida Grande"/>
                <a:cs typeface="Arial"/>
              </a:rPr>
              <a:t>even </a:t>
            </a:r>
            <a:r>
              <a:rPr lang="en-US" sz="1800" dirty="0" smtClean="0">
                <a:ea typeface="Lucida Grande"/>
                <a:cs typeface="Arial"/>
              </a:rPr>
              <a:t>invisible – couplings to the percent level.  We need to detect the pattern of deviations!</a:t>
            </a:r>
            <a:endParaRPr lang="en-US" sz="1800" dirty="0"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080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1999"/>
            <a:ext cx="8346444" cy="5549901"/>
          </a:xfrm>
        </p:spPr>
        <p:txBody>
          <a:bodyPr>
            <a:noAutofit/>
          </a:bodyPr>
          <a:lstStyle/>
          <a:p>
            <a:endParaRPr lang="en-US" sz="2200" dirty="0" smtClean="0"/>
          </a:p>
          <a:p>
            <a:r>
              <a:rPr lang="en-US" sz="2200" dirty="0">
                <a:cs typeface="Arial"/>
              </a:rPr>
              <a:t>At LHC, experiments measure </a:t>
            </a:r>
            <a:r>
              <a:rPr lang="en-US" sz="2200" dirty="0" err="1">
                <a:ea typeface="Lucida Grande"/>
                <a:cs typeface="Arial"/>
              </a:rPr>
              <a:t>σ</a:t>
            </a:r>
            <a:r>
              <a:rPr lang="en-US" sz="2200" dirty="0">
                <a:cs typeface="Arial"/>
              </a:rPr>
              <a:t>(H) * BR(H </a:t>
            </a:r>
            <a:r>
              <a:rPr lang="en" sz="2200" dirty="0"/>
              <a:t>→</a:t>
            </a:r>
            <a:r>
              <a:rPr lang="en-US" sz="2200" dirty="0">
                <a:cs typeface="Arial"/>
              </a:rPr>
              <a:t> AA) and the absolute couplings are extracted by global fits</a:t>
            </a:r>
          </a:p>
          <a:p>
            <a:endParaRPr lang="en-US" sz="800" dirty="0">
              <a:cs typeface="Arial"/>
            </a:endParaRPr>
          </a:p>
          <a:p>
            <a:r>
              <a:rPr lang="en-US" sz="2200" dirty="0" smtClean="0">
                <a:cs typeface="Arial"/>
              </a:rPr>
              <a:t>At ILC, </a:t>
            </a:r>
            <a:r>
              <a:rPr lang="en-US" sz="2200" dirty="0">
                <a:cs typeface="Arial"/>
              </a:rPr>
              <a:t>experiments </a:t>
            </a:r>
            <a:r>
              <a:rPr lang="en-US" sz="2200" dirty="0" smtClean="0">
                <a:cs typeface="Arial"/>
              </a:rPr>
              <a:t>directly measure the couplings</a:t>
            </a:r>
          </a:p>
          <a:p>
            <a:endParaRPr lang="en-US" sz="800" dirty="0" smtClean="0">
              <a:cs typeface="Arial"/>
            </a:endParaRPr>
          </a:p>
          <a:p>
            <a:pPr lvl="1"/>
            <a:r>
              <a:rPr lang="en-US" sz="2000" dirty="0" smtClean="0">
                <a:cs typeface="Arial"/>
              </a:rPr>
              <a:t>The initial state is known</a:t>
            </a:r>
          </a:p>
          <a:p>
            <a:pPr lvl="2"/>
            <a:r>
              <a:rPr lang="en-US" sz="1800" dirty="0" smtClean="0">
                <a:cs typeface="Arial"/>
              </a:rPr>
              <a:t>The energy is adjustable</a:t>
            </a:r>
          </a:p>
          <a:p>
            <a:pPr lvl="2"/>
            <a:r>
              <a:rPr lang="en-US" sz="1800" dirty="0"/>
              <a:t>E</a:t>
            </a:r>
            <a:r>
              <a:rPr lang="en-US" sz="1800" dirty="0" smtClean="0"/>
              <a:t>lectrons </a:t>
            </a:r>
            <a:r>
              <a:rPr lang="en-US" sz="1800" dirty="0"/>
              <a:t>and positrons </a:t>
            </a:r>
            <a:r>
              <a:rPr lang="en-US" sz="1800" dirty="0" smtClean="0"/>
              <a:t>are polarized</a:t>
            </a:r>
            <a:endParaRPr lang="en-US" sz="1800" dirty="0"/>
          </a:p>
          <a:p>
            <a:pPr lvl="2"/>
            <a:r>
              <a:rPr lang="en-US" sz="1800" dirty="0" smtClean="0"/>
              <a:t>Events </a:t>
            </a:r>
            <a:r>
              <a:rPr lang="en-US" sz="1800" dirty="0"/>
              <a:t>are clean and free from </a:t>
            </a:r>
            <a:r>
              <a:rPr lang="en-US" sz="1800" dirty="0" smtClean="0"/>
              <a:t>pileup</a:t>
            </a:r>
          </a:p>
          <a:p>
            <a:pPr lvl="2"/>
            <a:endParaRPr lang="en-US" sz="400" dirty="0" smtClean="0"/>
          </a:p>
          <a:p>
            <a:pPr lvl="1"/>
            <a:r>
              <a:rPr lang="en-US" sz="2000" dirty="0" smtClean="0"/>
              <a:t>No trigger is required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  <a:cs typeface="Arial"/>
              </a:rPr>
              <a:t>All events are recorded, independent                                                 of decay mode</a:t>
            </a:r>
          </a:p>
          <a:p>
            <a:pPr marL="914400" lvl="2" indent="0">
              <a:buNone/>
            </a:pPr>
            <a:endParaRPr lang="en-US" sz="800" dirty="0">
              <a:solidFill>
                <a:srgbClr val="000000"/>
              </a:solidFill>
              <a:cs typeface="Arial"/>
            </a:endParaRPr>
          </a:p>
          <a:p>
            <a:r>
              <a:rPr lang="en-US" sz="2200" dirty="0" smtClean="0"/>
              <a:t>ILC detectors</a:t>
            </a:r>
            <a:r>
              <a:rPr lang="en-US" sz="2200" dirty="0"/>
              <a:t> </a:t>
            </a:r>
            <a:r>
              <a:rPr lang="en-US" sz="2200" dirty="0" smtClean="0"/>
              <a:t>contain relatively little material associated </a:t>
            </a:r>
            <a:r>
              <a:rPr lang="en-US" sz="2200" dirty="0"/>
              <a:t>with supports, cooling, </a:t>
            </a:r>
            <a:r>
              <a:rPr lang="en-US" sz="2200" dirty="0" smtClean="0"/>
              <a:t>cabling, which results in improved precision</a:t>
            </a:r>
            <a:endParaRPr lang="en-US" sz="22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067" y="2495248"/>
            <a:ext cx="2760122" cy="2660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Precision Higgs 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36358" y="4819966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7F7F7F"/>
                </a:solidFill>
              </a:rPr>
              <a:t>ILD</a:t>
            </a: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21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Campaign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2000"/>
            <a:ext cx="8407400" cy="5588000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200" dirty="0" smtClean="0"/>
              <a:t>At ILC, we study the Higgs through a </a:t>
            </a:r>
            <a:r>
              <a:rPr lang="en-US" sz="2200" dirty="0"/>
              <a:t>staged </a:t>
            </a:r>
            <a:r>
              <a:rPr lang="en-US" sz="2200" dirty="0" smtClean="0"/>
              <a:t>campaign with    a rich precision physics program at each stage</a:t>
            </a:r>
            <a:endParaRPr lang="en-US" sz="2200" dirty="0"/>
          </a:p>
          <a:p>
            <a:endParaRPr lang="en-US" sz="1400" dirty="0"/>
          </a:p>
          <a:p>
            <a:r>
              <a:rPr lang="en-US" sz="2200" dirty="0"/>
              <a:t>Because the accelerator is linear, its energy can be increased over </a:t>
            </a:r>
            <a:r>
              <a:rPr lang="en-US" sz="2200" dirty="0" smtClean="0"/>
              <a:t>time</a:t>
            </a:r>
            <a:endParaRPr lang="en-US" sz="2200" dirty="0"/>
          </a:p>
          <a:p>
            <a:endParaRPr lang="en-US" sz="800" dirty="0"/>
          </a:p>
          <a:p>
            <a:pPr lvl="1"/>
            <a:r>
              <a:rPr lang="en-US" sz="2000" dirty="0"/>
              <a:t>Stage 1:  Start at 250 </a:t>
            </a:r>
            <a:r>
              <a:rPr lang="en-US" sz="2000" dirty="0" err="1"/>
              <a:t>GeV</a:t>
            </a:r>
            <a:r>
              <a:rPr lang="en-US" sz="2000" dirty="0"/>
              <a:t> in a </a:t>
            </a:r>
            <a:r>
              <a:rPr lang="en-US" sz="2000" dirty="0" smtClean="0"/>
              <a:t>tunnel sized for 500 </a:t>
            </a:r>
            <a:r>
              <a:rPr lang="en-US" sz="2000" dirty="0" err="1" smtClean="0"/>
              <a:t>GeV</a:t>
            </a:r>
            <a:endParaRPr lang="en-US" sz="2000" dirty="0"/>
          </a:p>
          <a:p>
            <a:endParaRPr lang="en-US" sz="800" dirty="0"/>
          </a:p>
          <a:p>
            <a:pPr lvl="1"/>
            <a:r>
              <a:rPr lang="en-US" sz="2000" dirty="0"/>
              <a:t>Stage 2:  Increase energy adiabatically to 500 </a:t>
            </a:r>
            <a:r>
              <a:rPr lang="en-US" sz="2000" dirty="0" err="1"/>
              <a:t>GeV</a:t>
            </a:r>
            <a:endParaRPr lang="en-US" sz="2000" dirty="0"/>
          </a:p>
          <a:p>
            <a:endParaRPr lang="en-US" sz="800" dirty="0"/>
          </a:p>
          <a:p>
            <a:pPr lvl="1"/>
            <a:r>
              <a:rPr lang="en-US" sz="2000" dirty="0"/>
              <a:t>Stage 3:  Extend tunnel and energy to 1 </a:t>
            </a:r>
            <a:r>
              <a:rPr lang="en-US" sz="2000" dirty="0" err="1" smtClean="0"/>
              <a:t>TeV</a:t>
            </a:r>
            <a:endParaRPr lang="en-US" sz="2000" dirty="0"/>
          </a:p>
          <a:p>
            <a:endParaRPr lang="en-US" sz="1400" dirty="0"/>
          </a:p>
          <a:p>
            <a:r>
              <a:rPr lang="en-US" sz="2200" dirty="0"/>
              <a:t>S</a:t>
            </a:r>
            <a:r>
              <a:rPr lang="en-US" sz="2200" dirty="0" smtClean="0"/>
              <a:t>tages </a:t>
            </a:r>
            <a:r>
              <a:rPr lang="en-US" sz="2200" dirty="0"/>
              <a:t>2 and 3 </a:t>
            </a:r>
            <a:r>
              <a:rPr lang="en-US" sz="2200" dirty="0" smtClean="0"/>
              <a:t>could use higher gradient cavities to be developed through additional R&amp;D</a:t>
            </a:r>
          </a:p>
          <a:p>
            <a:endParaRPr lang="en-US" sz="2200" dirty="0"/>
          </a:p>
          <a:p>
            <a:endParaRPr lang="en-US" sz="22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61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at ILC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1999"/>
            <a:ext cx="8346444" cy="6027203"/>
          </a:xfrm>
        </p:spPr>
        <p:txBody>
          <a:bodyPr>
            <a:noAutofit/>
          </a:bodyPr>
          <a:lstStyle/>
          <a:p>
            <a:endParaRPr lang="en-US" sz="2000" dirty="0" smtClean="0"/>
          </a:p>
          <a:p>
            <a:r>
              <a:rPr lang="en-US" sz="2200" dirty="0"/>
              <a:t>At </a:t>
            </a:r>
            <a:r>
              <a:rPr lang="en-US" sz="2200" dirty="0" smtClean="0"/>
              <a:t>ILC</a:t>
            </a:r>
            <a:r>
              <a:rPr lang="en-US" sz="2200" dirty="0"/>
              <a:t>, the Higgs </a:t>
            </a:r>
            <a:r>
              <a:rPr lang="en-US" sz="2200" dirty="0" smtClean="0"/>
              <a:t>is produced </a:t>
            </a:r>
            <a:r>
              <a:rPr lang="en-US" sz="2200" dirty="0"/>
              <a:t>by two main </a:t>
            </a:r>
            <a:r>
              <a:rPr lang="en-US" sz="2200" dirty="0" smtClean="0"/>
              <a:t>processes</a:t>
            </a:r>
            <a:endParaRPr lang="en-US" sz="2200" dirty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95300" y="1676400"/>
            <a:ext cx="4445000" cy="4368800"/>
            <a:chOff x="2146300" y="1689100"/>
            <a:chExt cx="4584700" cy="4502150"/>
          </a:xfrm>
        </p:grpSpPr>
        <p:pic>
          <p:nvPicPr>
            <p:cNvPr id="6" name="Picture 5" descr="Untitled.tiff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2" t="19681" r="8693" b="17911"/>
            <a:stretch/>
          </p:blipFill>
          <p:spPr>
            <a:xfrm>
              <a:off x="2146300" y="1911349"/>
              <a:ext cx="4584700" cy="4279901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949700" y="1689100"/>
              <a:ext cx="876300" cy="2794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 descr="Untitled2.tiff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0" t="40556" r="50153" b="38148"/>
          <a:stretch/>
        </p:blipFill>
        <p:spPr>
          <a:xfrm>
            <a:off x="5718757" y="1955798"/>
            <a:ext cx="2653087" cy="1676401"/>
          </a:xfrm>
          <a:prstGeom prst="rect">
            <a:avLst/>
          </a:prstGeom>
        </p:spPr>
      </p:pic>
      <p:pic>
        <p:nvPicPr>
          <p:cNvPr id="9" name="Picture 8" descr="Untitled2.tiff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9" t="39446" r="4571" b="38333"/>
          <a:stretch/>
        </p:blipFill>
        <p:spPr>
          <a:xfrm>
            <a:off x="5854700" y="3997341"/>
            <a:ext cx="2517144" cy="18065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79006" y="2793998"/>
            <a:ext cx="727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DC3B21"/>
                </a:solidFill>
              </a:rPr>
              <a:t>Tag!</a:t>
            </a:r>
            <a:endParaRPr lang="en-US" sz="2400" dirty="0">
              <a:solidFill>
                <a:srgbClr val="DC3B2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249" y="6001266"/>
            <a:ext cx="1009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7F7F7F"/>
                </a:solidFill>
              </a:rPr>
              <a:t>ILC TDR</a:t>
            </a: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837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1800" y="761999"/>
            <a:ext cx="8464550" cy="602720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 smtClean="0"/>
          </a:p>
          <a:p>
            <a:r>
              <a:rPr lang="en-US" sz="2200" dirty="0" smtClean="0"/>
              <a:t>At </a:t>
            </a:r>
            <a:r>
              <a:rPr lang="en-US" sz="2200" dirty="0"/>
              <a:t>250 </a:t>
            </a:r>
            <a:r>
              <a:rPr lang="en-US" sz="2200" dirty="0" err="1"/>
              <a:t>GeV</a:t>
            </a:r>
            <a:r>
              <a:rPr lang="en-US" sz="2200" dirty="0"/>
              <a:t>, ZH production </a:t>
            </a:r>
            <a:r>
              <a:rPr lang="en-US" sz="2200" dirty="0" smtClean="0"/>
              <a:t>provides tagged </a:t>
            </a:r>
            <a:r>
              <a:rPr lang="en-US" sz="2200" dirty="0"/>
              <a:t>Higgs </a:t>
            </a:r>
            <a:r>
              <a:rPr lang="en-US" sz="2200" dirty="0" smtClean="0"/>
              <a:t>source </a:t>
            </a:r>
          </a:p>
          <a:p>
            <a:pPr lvl="1"/>
            <a:endParaRPr lang="en-US" sz="600" dirty="0" smtClean="0"/>
          </a:p>
          <a:p>
            <a:pPr lvl="1"/>
            <a:r>
              <a:rPr lang="en-US" sz="2000" dirty="0" smtClean="0"/>
              <a:t>Measure</a:t>
            </a:r>
          </a:p>
          <a:p>
            <a:pPr lvl="1"/>
            <a:endParaRPr lang="en-US" sz="600" dirty="0" smtClean="0"/>
          </a:p>
          <a:p>
            <a:pPr lvl="2"/>
            <a:r>
              <a:rPr lang="en-US" sz="1800" dirty="0" smtClean="0"/>
              <a:t>Higgs </a:t>
            </a:r>
            <a:r>
              <a:rPr lang="en-US" sz="1800" dirty="0"/>
              <a:t>mass and total </a:t>
            </a:r>
            <a:r>
              <a:rPr lang="en-US" sz="1800" dirty="0" smtClean="0"/>
              <a:t>width</a:t>
            </a:r>
          </a:p>
          <a:p>
            <a:pPr lvl="2"/>
            <a:r>
              <a:rPr lang="en-US" sz="1800" dirty="0"/>
              <a:t>R</a:t>
            </a:r>
            <a:r>
              <a:rPr lang="en-US" sz="1800" dirty="0" smtClean="0"/>
              <a:t>elative BFs, </a:t>
            </a:r>
            <a:r>
              <a:rPr lang="en-US" sz="1800" dirty="0"/>
              <a:t>including invisible </a:t>
            </a:r>
            <a:r>
              <a:rPr lang="en-US" sz="1800" dirty="0" smtClean="0"/>
              <a:t>modes</a:t>
            </a:r>
          </a:p>
          <a:p>
            <a:pPr lvl="2"/>
            <a:r>
              <a:rPr lang="en-US" sz="1800" dirty="0" smtClean="0"/>
              <a:t>Absolute ZZ partial width (but statistics limited)</a:t>
            </a:r>
          </a:p>
          <a:p>
            <a:pPr lvl="3"/>
            <a:r>
              <a:rPr lang="en-US" sz="1800" dirty="0" smtClean="0"/>
              <a:t>Allows normalization of all partial widths</a:t>
            </a:r>
            <a:endParaRPr lang="en-US" sz="1800" dirty="0"/>
          </a:p>
          <a:p>
            <a:endParaRPr lang="en-US" sz="1400" dirty="0" smtClean="0"/>
          </a:p>
          <a:p>
            <a:r>
              <a:rPr lang="en-US" sz="2200" dirty="0" smtClean="0"/>
              <a:t>Above 250 </a:t>
            </a:r>
            <a:r>
              <a:rPr lang="en-US" sz="2200" dirty="0" err="1" smtClean="0"/>
              <a:t>GeV</a:t>
            </a:r>
            <a:r>
              <a:rPr lang="en-US" sz="2200" dirty="0"/>
              <a:t>, WW fusion </a:t>
            </a:r>
            <a:r>
              <a:rPr lang="en-US" sz="2200" dirty="0" smtClean="0"/>
              <a:t>becomes increasingly important</a:t>
            </a:r>
          </a:p>
          <a:p>
            <a:pPr lvl="1"/>
            <a:endParaRPr lang="en-US" sz="600" dirty="0" smtClean="0"/>
          </a:p>
          <a:p>
            <a:pPr lvl="1"/>
            <a:r>
              <a:rPr lang="en-US" sz="2000" dirty="0" smtClean="0"/>
              <a:t>Measure</a:t>
            </a:r>
          </a:p>
          <a:p>
            <a:pPr lvl="1"/>
            <a:endParaRPr lang="en-US" sz="600" dirty="0" smtClean="0"/>
          </a:p>
          <a:p>
            <a:pPr lvl="2"/>
            <a:r>
              <a:rPr lang="en-US" sz="1800" dirty="0" smtClean="0"/>
              <a:t>Absolute WW </a:t>
            </a:r>
            <a:r>
              <a:rPr lang="en-US" sz="1800" dirty="0"/>
              <a:t>partial </a:t>
            </a:r>
            <a:r>
              <a:rPr lang="en-US" sz="1800" dirty="0" smtClean="0"/>
              <a:t>width</a:t>
            </a:r>
          </a:p>
          <a:p>
            <a:pPr lvl="3"/>
            <a:r>
              <a:rPr lang="en-US" sz="1800" dirty="0"/>
              <a:t>A</a:t>
            </a:r>
            <a:r>
              <a:rPr lang="en-US" sz="1800" dirty="0" smtClean="0"/>
              <a:t>llows </a:t>
            </a:r>
            <a:r>
              <a:rPr lang="en-US" sz="1800" dirty="0"/>
              <a:t>a reduction in errors for all the absolute </a:t>
            </a:r>
            <a:r>
              <a:rPr lang="en-US" sz="1800" dirty="0" smtClean="0"/>
              <a:t>widths  </a:t>
            </a:r>
            <a:endParaRPr lang="en-US" sz="1800" dirty="0"/>
          </a:p>
          <a:p>
            <a:pPr lvl="2"/>
            <a:r>
              <a:rPr lang="en-US" sz="1800" dirty="0" smtClean="0"/>
              <a:t>Top quark Yukawa</a:t>
            </a:r>
          </a:p>
          <a:p>
            <a:pPr lvl="2"/>
            <a:r>
              <a:rPr lang="en-US" sz="1800" dirty="0"/>
              <a:t>T</a:t>
            </a:r>
            <a:r>
              <a:rPr lang="en-US" sz="1800" dirty="0" smtClean="0"/>
              <a:t>riple </a:t>
            </a:r>
            <a:r>
              <a:rPr lang="en-US" sz="1800" dirty="0"/>
              <a:t>Higgs </a:t>
            </a:r>
            <a:r>
              <a:rPr lang="en-US" sz="1800" dirty="0" smtClean="0"/>
              <a:t>coupling</a:t>
            </a:r>
            <a:endParaRPr lang="en-US" sz="1800" dirty="0"/>
          </a:p>
          <a:p>
            <a:endParaRPr lang="en-US" sz="2200" dirty="0"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8A4-97B9-664F-8DD9-5EE2F9AA8B9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80471" y="5587991"/>
            <a:ext cx="4199466" cy="400110"/>
          </a:xfrm>
          <a:prstGeom prst="rect">
            <a:avLst/>
          </a:prstGeom>
          <a:noFill/>
          <a:ln w="28575" cmpd="sng">
            <a:solidFill>
              <a:srgbClr val="DC3B2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DC3B21"/>
                </a:solidFill>
                <a:latin typeface="Arial"/>
                <a:cs typeface="Arial"/>
              </a:rPr>
              <a:t>ILC is a precision Higgs factory!</a:t>
            </a:r>
            <a:endParaRPr lang="en-US" sz="2000" dirty="0">
              <a:solidFill>
                <a:srgbClr val="DC3B2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984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3126</TotalTime>
  <Words>2234</Words>
  <Application>Microsoft Macintosh PowerPoint</Application>
  <PresentationFormat>On-screen Show (4:3)</PresentationFormat>
  <Paragraphs>376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ILC Physics and Detectors: P5 Report</vt:lpstr>
      <vt:lpstr>July 4, 2012</vt:lpstr>
      <vt:lpstr>The Higgs Boson</vt:lpstr>
      <vt:lpstr>The Standard Model</vt:lpstr>
      <vt:lpstr>Precision Higgs Physics</vt:lpstr>
      <vt:lpstr>Precision Higgs Physics</vt:lpstr>
      <vt:lpstr>ILC Campaign</vt:lpstr>
      <vt:lpstr>Higgs at ILC</vt:lpstr>
      <vt:lpstr>Higgs Physics</vt:lpstr>
      <vt:lpstr>Higgs Physics</vt:lpstr>
      <vt:lpstr>Higgs Physics</vt:lpstr>
      <vt:lpstr>Beyond the Higgs</vt:lpstr>
      <vt:lpstr>Supersymmetry</vt:lpstr>
      <vt:lpstr>ILC TDR</vt:lpstr>
      <vt:lpstr>ILC TDR</vt:lpstr>
      <vt:lpstr>ILD and SiD:  Precision Detectors</vt:lpstr>
      <vt:lpstr>ILD and SiD:  Precision Detectors</vt:lpstr>
      <vt:lpstr>ILD and SiD:  Precision Detectors</vt:lpstr>
      <vt:lpstr>Proof of Principle</vt:lpstr>
      <vt:lpstr>So where do we stand?</vt:lpstr>
      <vt:lpstr>Japan</vt:lpstr>
      <vt:lpstr>Japan</vt:lpstr>
      <vt:lpstr>Japanese Media</vt:lpstr>
      <vt:lpstr>Europe and Asia</vt:lpstr>
      <vt:lpstr>United States:  HEPAP and Snowmass</vt:lpstr>
      <vt:lpstr>United States:  P5</vt:lpstr>
      <vt:lpstr>Leadership</vt:lpstr>
      <vt:lpstr>Leadership</vt:lpstr>
      <vt:lpstr>Bottom Line</vt:lpstr>
      <vt:lpstr>From CERN to ILC</vt:lpstr>
      <vt:lpstr>Summary</vt:lpstr>
      <vt:lpstr>ALCC Membership</vt:lpstr>
      <vt:lpstr>PowerPoint Presentation</vt:lpstr>
    </vt:vector>
  </TitlesOfParts>
  <Company>Johns Hopkins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Bagger</dc:creator>
  <cp:lastModifiedBy>Jonathan Bagger</cp:lastModifiedBy>
  <cp:revision>213</cp:revision>
  <cp:lastPrinted>2013-12-12T21:45:02Z</cp:lastPrinted>
  <dcterms:created xsi:type="dcterms:W3CDTF">2013-05-26T11:03:20Z</dcterms:created>
  <dcterms:modified xsi:type="dcterms:W3CDTF">2013-12-12T21:45:05Z</dcterms:modified>
</cp:coreProperties>
</file>