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4"/>
  </p:notesMasterIdLst>
  <p:handoutMasterIdLst>
    <p:handoutMasterId r:id="rId25"/>
  </p:handoutMasterIdLst>
  <p:sldIdLst>
    <p:sldId id="287" r:id="rId2"/>
    <p:sldId id="301" r:id="rId3"/>
    <p:sldId id="306" r:id="rId4"/>
    <p:sldId id="312" r:id="rId5"/>
    <p:sldId id="313" r:id="rId6"/>
    <p:sldId id="265" r:id="rId7"/>
    <p:sldId id="266" r:id="rId8"/>
    <p:sldId id="284" r:id="rId9"/>
    <p:sldId id="300" r:id="rId10"/>
    <p:sldId id="298" r:id="rId11"/>
    <p:sldId id="316" r:id="rId12"/>
    <p:sldId id="294" r:id="rId13"/>
    <p:sldId id="307" r:id="rId14"/>
    <p:sldId id="308" r:id="rId15"/>
    <p:sldId id="309" r:id="rId16"/>
    <p:sldId id="314" r:id="rId17"/>
    <p:sldId id="315" r:id="rId18"/>
    <p:sldId id="310" r:id="rId19"/>
    <p:sldId id="304" r:id="rId20"/>
    <p:sldId id="303" r:id="rId21"/>
    <p:sldId id="311" r:id="rId22"/>
    <p:sldId id="285" r:id="rId23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25" autoAdjust="0"/>
    <p:restoredTop sz="94562" autoAdjust="0"/>
  </p:normalViewPr>
  <p:slideViewPr>
    <p:cSldViewPr snapToGrid="0" snapToObjects="1">
      <p:cViewPr varScale="1">
        <p:scale>
          <a:sx n="131" d="100"/>
          <a:sy n="131" d="100"/>
        </p:scale>
        <p:origin x="-776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291DF2-B13B-704E-88C4-4A3C4FEFECFB}" type="datetimeFigureOut">
              <a:rPr kumimoji="1" lang="ja-JP" altLang="en-US" smtClean="0"/>
              <a:t>2014/01/07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C5721-1F4E-B547-8C5C-8FD5EAC7B1A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77951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EC1C9C-B296-7541-8589-745AD8B1E42D}" type="datetimeFigureOut">
              <a:rPr kumimoji="1" lang="ja-JP" altLang="en-US" smtClean="0"/>
              <a:t>2014/01/07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1B834A-A1A1-CA4C-B106-F7C8D83C13F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78610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25ADC9-51A7-A64D-90C3-E437AC7F3550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3040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45" y="0"/>
            <a:ext cx="9155545" cy="6869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6009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292C8-4827-804B-9E90-60F21E535639}" type="datetimeFigureOut">
              <a:rPr lang="en-US"/>
              <a:pPr>
                <a:defRPr/>
              </a:pPr>
              <a:t>2014/01/07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72F167-1836-8848-AC06-5E0B5C0782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290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3031D-AE92-294E-9286-7E362106E5B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0430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906714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D736D-8971-E942-865E-5239BAD812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22792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28BCF-3D9C-CE43-A98D-61D4AADC8F07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18612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847273"/>
            <a:ext cx="3574473" cy="3891587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E9DF3BFF-0C73-8647-984D-DF7091C1D25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1243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6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834076" indent="-310254">
              <a:defRPr sz="1800">
                <a:latin typeface="Arial"/>
                <a:cs typeface="Arial"/>
              </a:defRPr>
            </a:lvl3pPr>
            <a:lvl4pPr marL="1092380" indent="-261190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5013" indent="-207797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3"/>
            <a:ext cx="3609880" cy="3502119"/>
          </a:xfrm>
          <a:prstGeom prst="rect">
            <a:avLst/>
          </a:prstGeom>
        </p:spPr>
        <p:txBody>
          <a:bodyPr/>
          <a:lstStyle>
            <a:lvl2pPr marL="415595" indent="-415595">
              <a:defRPr sz="2200">
                <a:latin typeface="Arial"/>
                <a:cs typeface="Arial"/>
              </a:defRPr>
            </a:lvl2pPr>
            <a:lvl3pPr marL="731620" indent="-316026">
              <a:defRPr sz="1800">
                <a:latin typeface="Arial"/>
                <a:cs typeface="Arial"/>
              </a:defRPr>
            </a:lvl3pPr>
            <a:lvl4pPr marL="1038987" indent="-30736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784" indent="-207797" defTabSz="334785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1023698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fld id="{4096F05A-F0A2-C048-8D8A-D1D2824F935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70103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A8FB11-0B1D-B641-ABAB-CD3C4B8B600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117938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25122A-C0E4-3943-83E6-3A9A2866931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7502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0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11/Nov/2013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LCWS13 @Tokyo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C2A4A-B746-CD44-B299-FF9E4D0E2D42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79334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02728" y="6355773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latin typeface="Arial" charset="0"/>
              </a:rPr>
              <a:t>11/Nov/2013</a:t>
            </a:r>
            <a:endParaRPr lang="en-US"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77000" y="6355773"/>
            <a:ext cx="1639455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/>
              <a:t>LCWS13 @Tokyo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273" y="6355773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kumimoji="0" sz="1100">
                <a:solidFill>
                  <a:srgbClr val="630822"/>
                </a:solidFill>
                <a:cs typeface="Arial" charset="0"/>
              </a:defRPr>
            </a:lvl1pPr>
          </a:lstStyle>
          <a:p>
            <a:pPr defTabSz="456000" fontAlgn="base">
              <a:spcBef>
                <a:spcPct val="0"/>
              </a:spcBef>
              <a:spcAft>
                <a:spcPct val="0"/>
              </a:spcAft>
            </a:pPr>
            <a:fld id="{A6801D2A-1FA8-1244-A7C9-4E9BA948D5F7}" type="slidenum">
              <a:rPr lang="en-US" altLang="ja-JP">
                <a:latin typeface="Arial" charset="0"/>
                <a:ea typeface="ＭＳ Ｐゴシック" charset="0"/>
              </a:rPr>
              <a:pPr defTabSz="4560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>
              <a:latin typeface="Arial" charset="0"/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3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2" y="197716"/>
            <a:ext cx="2459182" cy="461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273" y="635000"/>
            <a:ext cx="7481455" cy="5622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0912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456000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6000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95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90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784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379" algn="ctr" defTabSz="456000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2000" indent="-342000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721" indent="-285721" algn="l" defTabSz="456000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886" indent="-228000" algn="l" defTabSz="456000" rtl="0" fontAlgn="base">
        <a:spcBef>
          <a:spcPct val="20000"/>
        </a:spcBef>
        <a:spcAft>
          <a:spcPct val="0"/>
        </a:spcAft>
        <a:buFont typeface="Lucida Grande" charset="0"/>
        <a:buChar char="‒"/>
        <a:defRPr kumimoji="1"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886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2056329" indent="-228000" algn="l" defTabSz="456000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514349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457154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457154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9.emf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4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25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g"/><Relationship Id="rId5" Type="http://schemas.openxmlformats.org/officeDocument/2006/relationships/image" Target="../media/image10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1"/>
          <p:cNvSpPr>
            <a:spLocks noGrp="1"/>
          </p:cNvSpPr>
          <p:nvPr>
            <p:ph idx="1"/>
          </p:nvPr>
        </p:nvSpPr>
        <p:spPr>
          <a:xfrm>
            <a:off x="729300" y="2990407"/>
            <a:ext cx="7481455" cy="3142767"/>
          </a:xfrm>
        </p:spPr>
        <p:txBody>
          <a:bodyPr>
            <a:normAutofit/>
          </a:bodyPr>
          <a:lstStyle/>
          <a:p>
            <a:pPr algn="ctr">
              <a:buFontTx/>
              <a:buChar char="-"/>
            </a:pPr>
            <a:r>
              <a:rPr lang="en-US" altLang="ja-JP" sz="2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October to December, 2013 –</a:t>
            </a:r>
          </a:p>
          <a:p>
            <a:pPr marL="2664136" lvl="6" indent="0">
              <a:buNone/>
            </a:pPr>
            <a:endParaRPr lang="en-US" altLang="ja-JP" sz="2400" dirty="0"/>
          </a:p>
          <a:p>
            <a:pPr marL="0" indent="0" algn="ctr">
              <a:buNone/>
            </a:pPr>
            <a:endParaRPr kumimoji="1" lang="en-US" altLang="ja-JP" sz="2400" dirty="0"/>
          </a:p>
          <a:p>
            <a:pPr marL="0" indent="0" algn="ctr">
              <a:buNone/>
            </a:pPr>
            <a:r>
              <a:rPr lang="en-US" altLang="ja-JP" sz="2400" dirty="0" smtClean="0"/>
              <a:t>Nobuhiro Terunuma, KEK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729300" y="2116008"/>
            <a:ext cx="7481455" cy="500303"/>
          </a:xfrm>
        </p:spPr>
        <p:txBody>
          <a:bodyPr/>
          <a:lstStyle/>
          <a:p>
            <a:pPr algn="ctr"/>
            <a:r>
              <a:rPr lang="en-US" altLang="ja-JP" sz="3200" dirty="0" smtClean="0"/>
              <a:t>Recent status of ATF</a:t>
            </a:r>
            <a:endParaRPr kumimoji="1" lang="ja-JP" altLang="en-US" sz="28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217274" y="6321351"/>
            <a:ext cx="11480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i="1" dirty="0" smtClean="0">
                <a:solidFill>
                  <a:srgbClr val="800000"/>
                </a:solidFill>
              </a:rPr>
              <a:t>22 slides</a:t>
            </a:r>
            <a:endParaRPr kumimoji="1" lang="ja-JP" altLang="en-US" sz="2000" i="1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2528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1273" y="1414954"/>
            <a:ext cx="7481455" cy="5105417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b="1" dirty="0" smtClean="0">
                <a:solidFill>
                  <a:srgbClr val="800000"/>
                </a:solidFill>
              </a:rPr>
              <a:t>IP-BPMs</a:t>
            </a:r>
          </a:p>
          <a:p>
            <a:pPr lvl="1"/>
            <a:r>
              <a:rPr lang="en-US" altLang="ja-JP" sz="2000" dirty="0" smtClean="0"/>
              <a:t>Three IP-BPMs with </a:t>
            </a:r>
            <a:r>
              <a:rPr lang="en-US" altLang="ja-JP" sz="2000" dirty="0" err="1" smtClean="0"/>
              <a:t>piezo</a:t>
            </a:r>
            <a:r>
              <a:rPr lang="en-US" altLang="ja-JP" sz="2000" dirty="0" smtClean="0"/>
              <a:t> movers (+/- 150 um)</a:t>
            </a:r>
          </a:p>
          <a:p>
            <a:pPr lvl="1"/>
            <a:r>
              <a:rPr lang="en-US" altLang="ja-JP" sz="2000" dirty="0" smtClean="0"/>
              <a:t>New KNU front-end electronics for </a:t>
            </a:r>
            <a:r>
              <a:rPr lang="en-US" altLang="ja-JP" sz="2000" dirty="0" err="1" smtClean="0"/>
              <a:t>x,y</a:t>
            </a:r>
            <a:r>
              <a:rPr lang="en-US" altLang="ja-JP" sz="2000" dirty="0" smtClean="0"/>
              <a:t>-pickups (12ch)</a:t>
            </a:r>
          </a:p>
          <a:p>
            <a:pPr lvl="1"/>
            <a:r>
              <a:rPr lang="en-US" altLang="ja-JP" sz="2000" dirty="0" smtClean="0"/>
              <a:t>IP chamber with BPMs should be re-positioned to the beam to get an effective </a:t>
            </a:r>
            <a:r>
              <a:rPr lang="en-US" altLang="ja-JP" sz="2000" dirty="0" err="1" smtClean="0"/>
              <a:t>piezo</a:t>
            </a:r>
            <a:r>
              <a:rPr lang="en-US" altLang="ja-JP" sz="2000" dirty="0" smtClean="0"/>
              <a:t> range for BPM calibration/centering.</a:t>
            </a:r>
          </a:p>
          <a:p>
            <a:pPr marL="99569" lvl="1" indent="0">
              <a:buNone/>
            </a:pPr>
            <a:endParaRPr lang="en-US" altLang="ja-JP" sz="1100" dirty="0" smtClean="0"/>
          </a:p>
          <a:p>
            <a:pPr marL="99569" lvl="1" indent="0">
              <a:buNone/>
            </a:pPr>
            <a:r>
              <a:rPr lang="en-US" altLang="ja-JP" sz="2400" b="1" dirty="0" smtClean="0">
                <a:solidFill>
                  <a:srgbClr val="800000"/>
                </a:solidFill>
              </a:rPr>
              <a:t>Beam studies</a:t>
            </a:r>
          </a:p>
          <a:p>
            <a:pPr marL="442469" lvl="1" indent="-342900"/>
            <a:r>
              <a:rPr lang="en-US" altLang="ja-JP" sz="2000" dirty="0" smtClean="0"/>
              <a:t>Oscilloscope based waveform recording (tentative)</a:t>
            </a:r>
          </a:p>
          <a:p>
            <a:pPr marL="758494" lvl="2" indent="-342900"/>
            <a:r>
              <a:rPr lang="en-US" altLang="ja-JP" sz="1600" dirty="0" smtClean="0"/>
              <a:t>4ch x 4scopes with trigger synchronization</a:t>
            </a:r>
          </a:p>
          <a:p>
            <a:pPr marL="758494" lvl="2" indent="-342900"/>
            <a:r>
              <a:rPr lang="en-US" altLang="ja-JP" sz="1600" dirty="0" smtClean="0"/>
              <a:t>present FONT digitizer has only 9 channels.</a:t>
            </a:r>
          </a:p>
          <a:p>
            <a:pPr marL="442469" lvl="1" indent="-342900"/>
            <a:r>
              <a:rPr lang="en-US" altLang="ja-JP" sz="2000" dirty="0" smtClean="0"/>
              <a:t>Use 1000x</a:t>
            </a:r>
            <a:r>
              <a:rPr lang="en-US" altLang="ja-JP" sz="2000" dirty="0" smtClean="0">
                <a:latin typeface="Symbol" charset="2"/>
                <a:cs typeface="Symbol" charset="2"/>
              </a:rPr>
              <a:t>b</a:t>
            </a:r>
            <a:r>
              <a:rPr lang="en-US" altLang="ja-JP" sz="2000" dirty="0" smtClean="0"/>
              <a:t>y optics to minimize the beam jitter contribution</a:t>
            </a:r>
          </a:p>
          <a:p>
            <a:pPr marL="442469" lvl="1" indent="-342900"/>
            <a:r>
              <a:rPr lang="en-US" altLang="ja-JP" sz="2000" dirty="0" smtClean="0"/>
              <a:t>Alignment </a:t>
            </a:r>
          </a:p>
          <a:p>
            <a:pPr marL="442469" lvl="1" indent="-342900"/>
            <a:r>
              <a:rPr lang="en-US" altLang="ja-JP" sz="2000" dirty="0" smtClean="0">
                <a:sym typeface="Wingdings"/>
              </a:rPr>
              <a:t>Performance studies</a:t>
            </a:r>
            <a:endParaRPr lang="en-US" altLang="ja-JP" sz="2000" dirty="0" smtClean="0">
              <a:sym typeface="Wingdings"/>
            </a:endParaRPr>
          </a:p>
          <a:p>
            <a:pPr marL="758494" lvl="2" indent="-342900"/>
            <a:r>
              <a:rPr lang="en-US" altLang="ja-JP" dirty="0" smtClean="0">
                <a:sym typeface="Wingdings"/>
              </a:rPr>
              <a:t>electronics, </a:t>
            </a:r>
            <a:r>
              <a:rPr lang="en-US" altLang="ja-JP" dirty="0" smtClean="0">
                <a:sym typeface="Wingdings"/>
              </a:rPr>
              <a:t>resolution etc.</a:t>
            </a:r>
          </a:p>
          <a:p>
            <a:pPr marL="99569" lvl="1" indent="0">
              <a:buNone/>
            </a:pPr>
            <a:endParaRPr lang="en-US" altLang="ja-JP" sz="2000" dirty="0" smtClean="0"/>
          </a:p>
          <a:p>
            <a:pPr marL="99569" lvl="1" indent="0">
              <a:buNone/>
            </a:pPr>
            <a:endParaRPr lang="en-US" altLang="ja-JP" sz="2000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773546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Commissioning of the renewed IP system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10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628015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773546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Special optics for the IP-BPM studies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11</a:t>
            </a:fld>
            <a:endParaRPr lang="en-US" altLang="ja-JP"/>
          </a:p>
        </p:txBody>
      </p:sp>
      <p:pic>
        <p:nvPicPr>
          <p:cNvPr id="7" name="図 6" descr="保存されていない プレビュー 書類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021" y="1197412"/>
            <a:ext cx="7983311" cy="5368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582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FB11-0B1D-B641-ABAB-CD3C4B8B6009}" type="slidenum">
              <a:rPr lang="en-US" altLang="ja-JP" smtClean="0"/>
              <a:pPr/>
              <a:t>12</a:t>
            </a:fld>
            <a:endParaRPr lang="en-US" altLang="ja-JP"/>
          </a:p>
        </p:txBody>
      </p:sp>
      <p:pic>
        <p:nvPicPr>
          <p:cNvPr id="4" name="図 3" descr="Vtab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327" y="3672826"/>
            <a:ext cx="2497011" cy="2551770"/>
          </a:xfrm>
          <a:prstGeom prst="rect">
            <a:avLst/>
          </a:prstGeom>
        </p:spPr>
      </p:pic>
      <p:pic>
        <p:nvPicPr>
          <p:cNvPr id="8" name="図 7" descr="P104068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8" y="3672826"/>
            <a:ext cx="3242295" cy="2431721"/>
          </a:xfrm>
          <a:prstGeom prst="rect">
            <a:avLst/>
          </a:prstGeom>
        </p:spPr>
      </p:pic>
      <p:cxnSp>
        <p:nvCxnSpPr>
          <p:cNvPr id="9" name="直線矢印コネクタ 8"/>
          <p:cNvCxnSpPr/>
          <p:nvPr/>
        </p:nvCxnSpPr>
        <p:spPr>
          <a:xfrm flipV="1">
            <a:off x="1214536" y="4878829"/>
            <a:ext cx="1854841" cy="201001"/>
          </a:xfrm>
          <a:prstGeom prst="straightConnector1">
            <a:avLst/>
          </a:prstGeom>
          <a:ln w="57150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 flipV="1">
            <a:off x="2096273" y="4193603"/>
            <a:ext cx="0" cy="1626275"/>
          </a:xfrm>
          <a:prstGeom prst="straightConnector1">
            <a:avLst/>
          </a:prstGeom>
          <a:ln w="57150" cmpd="sng">
            <a:solidFill>
              <a:srgbClr val="FFFF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タイトル 2"/>
          <p:cNvSpPr txBox="1">
            <a:spLocks/>
          </p:cNvSpPr>
          <p:nvPr/>
        </p:nvSpPr>
        <p:spPr>
          <a:xfrm>
            <a:off x="831273" y="773546"/>
            <a:ext cx="7481455" cy="500303"/>
          </a:xfrm>
          <a:prstGeom prst="rect">
            <a:avLst/>
          </a:prstGeom>
        </p:spPr>
        <p:txBody>
          <a:bodyPr/>
          <a:lstStyle>
            <a:lvl1pPr algn="ctr" defTabSz="456000" rtl="0" fontAlgn="base">
              <a:spcBef>
                <a:spcPct val="0"/>
              </a:spcBef>
              <a:spcAft>
                <a:spcPct val="0"/>
              </a:spcAft>
              <a:defRPr kumimoji="1" sz="4400" kern="1200">
                <a:solidFill>
                  <a:schemeClr val="tx1"/>
                </a:solidFill>
                <a:latin typeface="+mj-lt"/>
                <a:ea typeface="ＭＳ Ｐゴシック" pitchFamily="-84" charset="-128"/>
                <a:cs typeface="ＭＳ Ｐゴシック" pitchFamily="-84" charset="-128"/>
              </a:defRPr>
            </a:lvl1pPr>
            <a:lvl2pPr algn="ctr" defTabSz="4560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2pPr>
            <a:lvl3pPr algn="ctr" defTabSz="4560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3pPr>
            <a:lvl4pPr algn="ctr" defTabSz="4560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4pPr>
            <a:lvl5pPr algn="ctr" defTabSz="456000" rtl="0" fontAlgn="base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5pPr>
            <a:lvl6pPr marL="415595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6pPr>
            <a:lvl7pPr marL="831190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7pPr>
            <a:lvl8pPr marL="1246784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8pPr>
            <a:lvl9pPr marL="1662379" algn="ctr" defTabSz="456000" rtl="0" eaLnBrk="1" fontAlgn="base" hangingPunct="1">
              <a:spcBef>
                <a:spcPct val="0"/>
              </a:spcBef>
              <a:spcAft>
                <a:spcPct val="0"/>
              </a:spcAft>
              <a:defRPr kumimoji="1" sz="4400">
                <a:solidFill>
                  <a:schemeClr val="tx1"/>
                </a:solidFill>
                <a:latin typeface="Calibri" pitchFamily="-84" charset="0"/>
                <a:ea typeface="ＭＳ Ｐゴシック" pitchFamily="-84" charset="-128"/>
                <a:cs typeface="ＭＳ Ｐゴシック" pitchFamily="-84" charset="-128"/>
              </a:defRPr>
            </a:lvl9pPr>
          </a:lstStyle>
          <a:p>
            <a:r>
              <a:rPr lang="en-US" altLang="ja-JP" sz="2800" b="1" dirty="0" smtClean="0">
                <a:latin typeface="Arial"/>
                <a:cs typeface="Arial"/>
              </a:rPr>
              <a:t>Alignment of the IP-BPMs</a:t>
            </a:r>
            <a:endParaRPr lang="ja-JP" altLang="en-US" sz="2800" b="1" dirty="0">
              <a:latin typeface="Arial"/>
              <a:cs typeface="Arial"/>
            </a:endParaRPr>
          </a:p>
        </p:txBody>
      </p:sp>
      <p:pic>
        <p:nvPicPr>
          <p:cNvPr id="5" name="図 4" descr="Misalignment_of_IP-BPM（ドラッグされました）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245" y="4563250"/>
            <a:ext cx="2619796" cy="1033159"/>
          </a:xfrm>
          <a:prstGeom prst="rect">
            <a:avLst/>
          </a:prstGeom>
        </p:spPr>
      </p:pic>
      <p:sp>
        <p:nvSpPr>
          <p:cNvPr id="11" name="コンテンツ プレースホルダー 1"/>
          <p:cNvSpPr txBox="1">
            <a:spLocks/>
          </p:cNvSpPr>
          <p:nvPr/>
        </p:nvSpPr>
        <p:spPr>
          <a:xfrm>
            <a:off x="831273" y="1528682"/>
            <a:ext cx="7822235" cy="2144143"/>
          </a:xfrm>
          <a:prstGeom prst="rect">
            <a:avLst/>
          </a:prstGeom>
        </p:spPr>
        <p:txBody>
          <a:bodyPr/>
          <a:lstStyle>
            <a:lvl1pPr marL="342000" indent="-342000" algn="l" defTabSz="4560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2700" b="1" kern="120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741721" indent="-285721" algn="l" defTabSz="4560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kumimoji="1" sz="36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+mn-cs"/>
              </a:defRPr>
            </a:lvl2pPr>
            <a:lvl3pPr marL="1142886" indent="-228000" algn="l" defTabSz="456000" rtl="0" fontAlgn="base">
              <a:spcBef>
                <a:spcPct val="20000"/>
              </a:spcBef>
              <a:spcAft>
                <a:spcPct val="0"/>
              </a:spcAft>
              <a:buFont typeface="Lucida Grande" charset="0"/>
              <a:buChar char="‒"/>
              <a:defRPr kumimoji="1" sz="2200" kern="1200">
                <a:solidFill>
                  <a:schemeClr val="tx1"/>
                </a:solidFill>
                <a:latin typeface="Arial"/>
                <a:ea typeface="Arial" pitchFamily="-84" charset="0"/>
                <a:cs typeface="Arial"/>
              </a:defRPr>
            </a:lvl3pPr>
            <a:lvl4pPr marL="1598886" indent="-228000" algn="l" defTabSz="4560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ＭＳ Ｐゴシック" pitchFamily="-1" charset="-128"/>
              </a:defRPr>
            </a:lvl4pPr>
            <a:lvl5pPr marL="2056329" indent="-228000" algn="l" defTabSz="456000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ＭＳ Ｐゴシック" pitchFamily="-84" charset="-128"/>
                <a:cs typeface="Arial" charset="0"/>
              </a:defRPr>
            </a:lvl5pPr>
            <a:lvl6pPr marL="2514349" indent="-228577" algn="l" defTabSz="457154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503" indent="-228577" algn="l" defTabSz="457154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57" indent="-228577" algn="l" defTabSz="457154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811" indent="-228577" algn="l" defTabSz="457154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7329" lvl="1" indent="-342900"/>
            <a:r>
              <a:rPr lang="en-US" altLang="ja-JP" sz="2000" b="1" dirty="0" smtClean="0"/>
              <a:t>to the beam </a:t>
            </a:r>
            <a:r>
              <a:rPr lang="en-US" altLang="ja-JP" sz="2000" dirty="0" smtClean="0">
                <a:sym typeface="Wingdings"/>
              </a:rPr>
              <a:t> find the condition to minimize I and Q</a:t>
            </a:r>
          </a:p>
          <a:p>
            <a:pPr marL="357329" lvl="1" indent="-342900"/>
            <a:r>
              <a:rPr lang="en-US" altLang="ja-JP" sz="2000" b="1" dirty="0" smtClean="0">
                <a:sym typeface="Wingdings"/>
              </a:rPr>
              <a:t>on the vertical table:</a:t>
            </a:r>
            <a:r>
              <a:rPr lang="en-US" altLang="ja-JP" sz="2000" dirty="0" smtClean="0">
                <a:sym typeface="Wingdings"/>
              </a:rPr>
              <a:t> tilting, vertical and horizontal offset</a:t>
            </a:r>
          </a:p>
          <a:p>
            <a:pPr marL="357329" lvl="1" indent="-342900"/>
            <a:r>
              <a:rPr lang="en-US" altLang="ja-JP" sz="2000" b="1" dirty="0" smtClean="0">
                <a:sym typeface="Wingdings"/>
              </a:rPr>
              <a:t>in the IP chamber</a:t>
            </a:r>
            <a:r>
              <a:rPr lang="en-US" altLang="ja-JP" sz="2000" b="1" dirty="0">
                <a:sym typeface="Wingdings"/>
              </a:rPr>
              <a:t>:</a:t>
            </a:r>
            <a:r>
              <a:rPr lang="en-US" altLang="ja-JP" sz="2000" dirty="0" smtClean="0">
                <a:sym typeface="Wingdings"/>
              </a:rPr>
              <a:t> relative alignment between BPMs</a:t>
            </a:r>
          </a:p>
          <a:p>
            <a:pPr marL="14429" lvl="1" indent="0">
              <a:buNone/>
            </a:pPr>
            <a:r>
              <a:rPr lang="en-US" altLang="ja-JP" sz="2400" b="1" dirty="0" smtClean="0">
                <a:solidFill>
                  <a:srgbClr val="800000"/>
                </a:solidFill>
                <a:sym typeface="Wingdings"/>
              </a:rPr>
              <a:t>Repeated a few times then beam passed the center of BPMs within a range of </a:t>
            </a:r>
            <a:r>
              <a:rPr lang="en-US" altLang="ja-JP" sz="2400" b="1" dirty="0" err="1" smtClean="0">
                <a:solidFill>
                  <a:srgbClr val="800000"/>
                </a:solidFill>
                <a:sym typeface="Wingdings"/>
              </a:rPr>
              <a:t>piezo</a:t>
            </a:r>
            <a:r>
              <a:rPr lang="en-US" altLang="ja-JP" sz="2400" b="1" dirty="0" smtClean="0">
                <a:solidFill>
                  <a:srgbClr val="800000"/>
                </a:solidFill>
                <a:sym typeface="Wingdings"/>
              </a:rPr>
              <a:t> movers.</a:t>
            </a:r>
          </a:p>
        </p:txBody>
      </p:sp>
    </p:spTree>
    <p:extLst>
      <p:ext uri="{BB962C8B-B14F-4D97-AF65-F5344CB8AC3E}">
        <p14:creationId xmlns:p14="http://schemas.microsoft.com/office/powerpoint/2010/main" val="34834599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PA histogr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238" y="3895725"/>
            <a:ext cx="4137025" cy="21145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12638"/>
            <a:ext cx="8229600" cy="7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200" b="1" dirty="0" smtClean="0">
                <a:ea typeface="+mj-ea"/>
                <a:cs typeface="+mj-cs"/>
              </a:rPr>
              <a:t>Simple resolution test by using Low-Q IP-BPM</a:t>
            </a:r>
            <a:endParaRPr lang="en-US" sz="3200" dirty="0" smtClean="0">
              <a:ea typeface="+mj-ea"/>
              <a:cs typeface="+mj-cs"/>
            </a:endParaRPr>
          </a:p>
        </p:txBody>
      </p:sp>
      <p:grpSp>
        <p:nvGrpSpPr>
          <p:cNvPr id="16387" name="그룹 15"/>
          <p:cNvGrpSpPr>
            <a:grpSpLocks/>
          </p:cNvGrpSpPr>
          <p:nvPr/>
        </p:nvGrpSpPr>
        <p:grpSpPr bwMode="auto">
          <a:xfrm>
            <a:off x="323850" y="1700213"/>
            <a:ext cx="3095625" cy="868362"/>
            <a:chOff x="136942" y="2198296"/>
            <a:chExt cx="4011587" cy="1333736"/>
          </a:xfrm>
        </p:grpSpPr>
        <p:sp>
          <p:nvSpPr>
            <p:cNvPr id="6" name="직사각형 5"/>
            <p:cNvSpPr/>
            <p:nvPr/>
          </p:nvSpPr>
          <p:spPr>
            <a:xfrm>
              <a:off x="3356498" y="2205610"/>
              <a:ext cx="335327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7" name="직사각형 6"/>
            <p:cNvSpPr/>
            <p:nvPr/>
          </p:nvSpPr>
          <p:spPr>
            <a:xfrm>
              <a:off x="1988444" y="2205610"/>
              <a:ext cx="335328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8" name="직사각형 7"/>
            <p:cNvSpPr/>
            <p:nvPr/>
          </p:nvSpPr>
          <p:spPr>
            <a:xfrm>
              <a:off x="1219042" y="2205610"/>
              <a:ext cx="335328" cy="1326422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16415" name="TextBox 8"/>
            <p:cNvSpPr txBox="1">
              <a:spLocks noChangeArrowheads="1"/>
            </p:cNvSpPr>
            <p:nvPr/>
          </p:nvSpPr>
          <p:spPr bwMode="auto">
            <a:xfrm>
              <a:off x="1207298" y="2484229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16416" name="TextBox 9"/>
            <p:cNvSpPr txBox="1">
              <a:spLocks noChangeArrowheads="1"/>
            </p:cNvSpPr>
            <p:nvPr/>
          </p:nvSpPr>
          <p:spPr bwMode="auto">
            <a:xfrm>
              <a:off x="1962762" y="2396800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16417" name="TextBox 10"/>
            <p:cNvSpPr txBox="1">
              <a:spLocks noChangeArrowheads="1"/>
            </p:cNvSpPr>
            <p:nvPr/>
          </p:nvSpPr>
          <p:spPr bwMode="auto">
            <a:xfrm>
              <a:off x="3318574" y="2198296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solidFill>
                    <a:srgbClr val="FF0000"/>
                  </a:solidFill>
                  <a:cs typeface="맑은 고딕" charset="0"/>
                </a:rPr>
                <a:t>X</a:t>
              </a:r>
              <a:endParaRPr lang="ko-KR" altLang="en-US" sz="1800" b="1">
                <a:solidFill>
                  <a:srgbClr val="FF0000"/>
                </a:solidFill>
                <a:cs typeface="맑은 고딕" charset="0"/>
              </a:endParaRPr>
            </a:p>
          </p:txBody>
        </p:sp>
        <p:cxnSp>
          <p:nvCxnSpPr>
            <p:cNvPr id="12" name="직선 화살표 연결선 11"/>
            <p:cNvCxnSpPr/>
            <p:nvPr/>
          </p:nvCxnSpPr>
          <p:spPr>
            <a:xfrm flipV="1">
              <a:off x="626561" y="2564037"/>
              <a:ext cx="2505699" cy="28771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직선 연결선 12"/>
            <p:cNvCxnSpPr/>
            <p:nvPr/>
          </p:nvCxnSpPr>
          <p:spPr>
            <a:xfrm>
              <a:off x="599818" y="2956599"/>
              <a:ext cx="354871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타원 13"/>
            <p:cNvSpPr/>
            <p:nvPr/>
          </p:nvSpPr>
          <p:spPr>
            <a:xfrm>
              <a:off x="136942" y="2785920"/>
              <a:ext cx="695342" cy="187748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</p:grpSp>
      <p:sp>
        <p:nvSpPr>
          <p:cNvPr id="16388" name="TextBox 14"/>
          <p:cNvSpPr txBox="1">
            <a:spLocks noChangeArrowheads="1"/>
          </p:cNvSpPr>
          <p:nvPr/>
        </p:nvSpPr>
        <p:spPr bwMode="auto">
          <a:xfrm>
            <a:off x="827088" y="2636838"/>
            <a:ext cx="2520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ko-KR" sz="1400" b="1">
                <a:ea typeface="굴림" charset="0"/>
                <a:cs typeface="굴림" charset="0"/>
              </a:rPr>
              <a:t>Beam position prediction</a:t>
            </a:r>
            <a:endParaRPr lang="ko-KR" altLang="en-US" sz="1400" b="1">
              <a:ea typeface="굴림" charset="0"/>
              <a:cs typeface="굴림" charset="0"/>
            </a:endParaRPr>
          </a:p>
        </p:txBody>
      </p:sp>
      <p:grpSp>
        <p:nvGrpSpPr>
          <p:cNvPr id="16389" name="그룹 18"/>
          <p:cNvGrpSpPr>
            <a:grpSpLocks/>
          </p:cNvGrpSpPr>
          <p:nvPr/>
        </p:nvGrpSpPr>
        <p:grpSpPr bwMode="auto">
          <a:xfrm>
            <a:off x="250825" y="3213100"/>
            <a:ext cx="3097213" cy="863600"/>
            <a:chOff x="136942" y="2204864"/>
            <a:chExt cx="4011587" cy="1327168"/>
          </a:xfrm>
        </p:grpSpPr>
        <p:sp>
          <p:nvSpPr>
            <p:cNvPr id="17" name="직사각형 19"/>
            <p:cNvSpPr/>
            <p:nvPr/>
          </p:nvSpPr>
          <p:spPr>
            <a:xfrm>
              <a:off x="3354848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18" name="직사각형 20"/>
            <p:cNvSpPr/>
            <p:nvPr/>
          </p:nvSpPr>
          <p:spPr>
            <a:xfrm>
              <a:off x="1987494" y="2204864"/>
              <a:ext cx="335156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19" name="직사각형 21"/>
            <p:cNvSpPr/>
            <p:nvPr/>
          </p:nvSpPr>
          <p:spPr>
            <a:xfrm>
              <a:off x="1220544" y="2204864"/>
              <a:ext cx="335155" cy="1327168"/>
            </a:xfrm>
            <a:prstGeom prst="rect">
              <a:avLst/>
            </a:prstGeom>
            <a:solidFill>
              <a:schemeClr val="bg1"/>
            </a:solidFill>
            <a:ln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  <p:sp>
          <p:nvSpPr>
            <p:cNvPr id="16406" name="TextBox 22"/>
            <p:cNvSpPr txBox="1">
              <a:spLocks noChangeArrowheads="1"/>
            </p:cNvSpPr>
            <p:nvPr/>
          </p:nvSpPr>
          <p:spPr bwMode="auto">
            <a:xfrm>
              <a:off x="1207298" y="2484229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16407" name="TextBox 23"/>
            <p:cNvSpPr txBox="1">
              <a:spLocks noChangeArrowheads="1"/>
            </p:cNvSpPr>
            <p:nvPr/>
          </p:nvSpPr>
          <p:spPr bwMode="auto">
            <a:xfrm>
              <a:off x="1962762" y="2396800"/>
              <a:ext cx="335347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cs typeface="맑은 고딕" charset="0"/>
                </a:rPr>
                <a:t>X</a:t>
              </a:r>
              <a:endParaRPr lang="ko-KR" altLang="en-US" sz="1800" b="1">
                <a:cs typeface="맑은 고딕" charset="0"/>
              </a:endParaRPr>
            </a:p>
          </p:txBody>
        </p:sp>
        <p:sp>
          <p:nvSpPr>
            <p:cNvPr id="16408" name="TextBox 24"/>
            <p:cNvSpPr txBox="1">
              <a:spLocks noChangeArrowheads="1"/>
            </p:cNvSpPr>
            <p:nvPr/>
          </p:nvSpPr>
          <p:spPr bwMode="auto">
            <a:xfrm>
              <a:off x="3426868" y="2242183"/>
              <a:ext cx="195222" cy="42544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altLang="ko-KR" sz="1800" b="1">
                  <a:solidFill>
                    <a:srgbClr val="FF0000"/>
                  </a:solidFill>
                  <a:cs typeface="맑은 고딕" charset="0"/>
                </a:rPr>
                <a:t>X</a:t>
              </a:r>
              <a:endParaRPr lang="ko-KR" altLang="en-US" sz="1800" b="1">
                <a:solidFill>
                  <a:srgbClr val="FF0000"/>
                </a:solidFill>
                <a:cs typeface="맑은 고딕" charset="0"/>
              </a:endParaRPr>
            </a:p>
          </p:txBody>
        </p:sp>
        <p:cxnSp>
          <p:nvCxnSpPr>
            <p:cNvPr id="23" name="직선 화살표 연결선 25"/>
            <p:cNvCxnSpPr/>
            <p:nvPr/>
          </p:nvCxnSpPr>
          <p:spPr>
            <a:xfrm flipV="1">
              <a:off x="626310" y="2419553"/>
              <a:ext cx="3335107" cy="434257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직선 연결선 26"/>
            <p:cNvCxnSpPr/>
            <p:nvPr/>
          </p:nvCxnSpPr>
          <p:spPr>
            <a:xfrm>
              <a:off x="599581" y="2956275"/>
              <a:ext cx="3548948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타원 27"/>
            <p:cNvSpPr/>
            <p:nvPr/>
          </p:nvSpPr>
          <p:spPr>
            <a:xfrm>
              <a:off x="136942" y="2785500"/>
              <a:ext cx="694985" cy="187854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ko-KR" altLang="en-US">
                <a:solidFill>
                  <a:srgbClr val="FFFFFF"/>
                </a:solidFill>
                <a:latin typeface="Calibri" charset="0"/>
                <a:ea typeface="ＭＳ Ｐゴシック" charset="0"/>
                <a:cs typeface="맑은 고딕" charset="0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39750" y="4144963"/>
            <a:ext cx="28797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latin typeface="+mn-ea"/>
                <a:ea typeface="+mn-ea"/>
                <a:cs typeface="+mn-cs"/>
              </a:rPr>
              <a:t>Beam position measurement</a:t>
            </a:r>
            <a:endParaRPr lang="ko-KR" altLang="en-US" sz="1400" b="1" dirty="0">
              <a:latin typeface="+mn-ea"/>
              <a:ea typeface="+mn-ea"/>
              <a:cs typeface="+mn-cs"/>
            </a:endParaRPr>
          </a:p>
        </p:txBody>
      </p:sp>
      <p:sp>
        <p:nvSpPr>
          <p:cNvPr id="27" name="아래쪽 화살표 31"/>
          <p:cNvSpPr/>
          <p:nvPr/>
        </p:nvSpPr>
        <p:spPr>
          <a:xfrm rot="13218151">
            <a:off x="3724275" y="2835275"/>
            <a:ext cx="200025" cy="190817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16392" name="TextBox 27"/>
          <p:cNvSpPr txBox="1">
            <a:spLocks noChangeArrowheads="1"/>
          </p:cNvSpPr>
          <p:nvPr/>
        </p:nvSpPr>
        <p:spPr bwMode="auto">
          <a:xfrm>
            <a:off x="3708400" y="2493963"/>
            <a:ext cx="944563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ko-KR" sz="1400" b="1">
                <a:cs typeface="맑은 고딕" charset="0"/>
              </a:rPr>
              <a:t>Convert to </a:t>
            </a:r>
          </a:p>
          <a:p>
            <a:pPr eaLnBrk="1" hangingPunct="1"/>
            <a:r>
              <a:rPr lang="en-US" altLang="ko-KR" sz="1400" b="1">
                <a:cs typeface="맑은 고딕" charset="0"/>
              </a:rPr>
              <a:t>  residual</a:t>
            </a:r>
            <a:endParaRPr lang="ko-KR" altLang="en-US" sz="1400" b="1">
              <a:cs typeface="맑은 고딕" charset="0"/>
            </a:endParaRPr>
          </a:p>
        </p:txBody>
      </p:sp>
      <p:sp>
        <p:nvSpPr>
          <p:cNvPr id="29" name="아래쪽 화살표 37"/>
          <p:cNvSpPr/>
          <p:nvPr/>
        </p:nvSpPr>
        <p:spPr>
          <a:xfrm>
            <a:off x="2051050" y="2997200"/>
            <a:ext cx="504825" cy="215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30" name="아래쪽 화살표 38"/>
          <p:cNvSpPr/>
          <p:nvPr/>
        </p:nvSpPr>
        <p:spPr>
          <a:xfrm>
            <a:off x="2051050" y="4508500"/>
            <a:ext cx="504825" cy="215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31" name="아래쪽 화살표 44"/>
          <p:cNvSpPr/>
          <p:nvPr/>
        </p:nvSpPr>
        <p:spPr>
          <a:xfrm>
            <a:off x="5651500" y="3573463"/>
            <a:ext cx="504825" cy="2159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graphicFrame>
        <p:nvGraphicFramePr>
          <p:cNvPr id="1639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9344952"/>
              </p:ext>
            </p:extLst>
          </p:nvPr>
        </p:nvGraphicFramePr>
        <p:xfrm>
          <a:off x="4273550" y="6061075"/>
          <a:ext cx="4641850" cy="65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数式" r:id="rId4" imgW="2717800" imgH="393700" progId="Equation.3">
                  <p:embed/>
                </p:oleObj>
              </mc:Choice>
              <mc:Fallback>
                <p:oleObj name="数式" r:id="rId4" imgW="2717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73550" y="6061075"/>
                        <a:ext cx="4641850" cy="6572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6300788" y="3627438"/>
            <a:ext cx="2232025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400" b="1" dirty="0">
                <a:latin typeface="+mn-ea"/>
                <a:ea typeface="+mn-ea"/>
                <a:cs typeface="+mn-cs"/>
              </a:rPr>
              <a:t>Residual Gaussian fitting</a:t>
            </a:r>
            <a:endParaRPr lang="ko-KR" altLang="en-US" sz="1400" b="1" dirty="0">
              <a:latin typeface="+mn-ea"/>
              <a:ea typeface="+mn-ea"/>
              <a:cs typeface="+mn-cs"/>
            </a:endParaRPr>
          </a:p>
        </p:txBody>
      </p:sp>
      <p:sp>
        <p:nvSpPr>
          <p:cNvPr id="34" name="직사각형 48"/>
          <p:cNvSpPr/>
          <p:nvPr/>
        </p:nvSpPr>
        <p:spPr>
          <a:xfrm>
            <a:off x="7753350" y="6107113"/>
            <a:ext cx="1079500" cy="57626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ko-KR" altLang="en-US">
              <a:solidFill>
                <a:srgbClr val="FFFFFF"/>
              </a:solidFill>
              <a:latin typeface="Calibri" charset="0"/>
              <a:ea typeface="ＭＳ Ｐゴシック" charset="0"/>
              <a:cs typeface="맑은 고딕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651500" y="2659063"/>
            <a:ext cx="2808288" cy="33813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b="1" dirty="0">
                <a:latin typeface="+mn-ea"/>
                <a:ea typeface="+mn-ea"/>
                <a:cs typeface="+mn-cs"/>
              </a:rPr>
              <a:t>Residual value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100" b="1" dirty="0">
                <a:latin typeface="+mn-ea"/>
                <a:ea typeface="+mn-ea"/>
                <a:cs typeface="+mn-cs"/>
              </a:rPr>
              <a:t>= measured position – predicted position</a:t>
            </a:r>
            <a:endParaRPr lang="ko-KR" altLang="en-US" sz="1100" b="1" dirty="0">
              <a:latin typeface="+mn-ea"/>
              <a:ea typeface="+mn-ea"/>
              <a:cs typeface="+mn-cs"/>
            </a:endParaRPr>
          </a:p>
        </p:txBody>
      </p:sp>
      <p:sp>
        <p:nvSpPr>
          <p:cNvPr id="16400" name="TextBox 37"/>
          <p:cNvSpPr txBox="1">
            <a:spLocks noChangeArrowheads="1"/>
          </p:cNvSpPr>
          <p:nvPr/>
        </p:nvSpPr>
        <p:spPr bwMode="auto">
          <a:xfrm>
            <a:off x="7448550" y="4076700"/>
            <a:ext cx="1117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 b="1">
                <a:solidFill>
                  <a:srgbClr val="FF0000"/>
                </a:solidFill>
              </a:rPr>
              <a:t>1σ=36.35nm</a:t>
            </a:r>
          </a:p>
        </p:txBody>
      </p:sp>
      <p:pic>
        <p:nvPicPr>
          <p:cNvPr id="3" name="Picture 2" descr="IPA predicted vs measured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0" y="4811713"/>
            <a:ext cx="3505200" cy="18383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3" descr="IPA residual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1238" y="1509713"/>
            <a:ext cx="4137025" cy="196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8" name="テキスト ボックス 37"/>
          <p:cNvSpPr txBox="1"/>
          <p:nvPr/>
        </p:nvSpPr>
        <p:spPr>
          <a:xfrm>
            <a:off x="5984831" y="142304"/>
            <a:ext cx="2647658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by </a:t>
            </a:r>
            <a:r>
              <a:rPr kumimoji="1" lang="en-US" altLang="ja-JP" sz="2000" b="1" dirty="0" err="1" smtClean="0"/>
              <a:t>Siwon</a:t>
            </a:r>
            <a:r>
              <a:rPr kumimoji="1" lang="en-US" altLang="ja-JP" sz="2000" b="1" dirty="0" smtClean="0"/>
              <a:t> Jang (KNU) 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9259361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>
          <a:xfrm>
            <a:off x="457200" y="712638"/>
            <a:ext cx="8229600" cy="705000"/>
          </a:xfrm>
        </p:spPr>
        <p:txBody>
          <a:bodyPr/>
          <a:lstStyle/>
          <a:p>
            <a:pPr eaLnBrk="1" hangingPunct="1"/>
            <a:r>
              <a:rPr lang="en-US" altLang="ja-JP" b="1" dirty="0" smtClean="0">
                <a:latin typeface="Calibri" charset="0"/>
              </a:rPr>
              <a:t>IP-BPM Current </a:t>
            </a:r>
            <a:r>
              <a:rPr lang="en-US" altLang="ja-JP" b="1" dirty="0">
                <a:latin typeface="Calibri" charset="0"/>
              </a:rPr>
              <a:t>status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831273" y="1635413"/>
            <a:ext cx="7481455" cy="3929496"/>
          </a:xfrm>
        </p:spPr>
        <p:txBody>
          <a:bodyPr/>
          <a:lstStyle/>
          <a:p>
            <a:pPr eaLnBrk="1" hangingPunct="1"/>
            <a:r>
              <a:rPr lang="en-US" altLang="ja-JP" b="1" dirty="0">
                <a:latin typeface="Calibri" charset="0"/>
              </a:rPr>
              <a:t>Still need more analysis...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9652886"/>
              </p:ext>
            </p:extLst>
          </p:nvPr>
        </p:nvGraphicFramePr>
        <p:xfrm>
          <a:off x="182563" y="2651125"/>
          <a:ext cx="8751887" cy="2956222"/>
        </p:xfrm>
        <a:graphic>
          <a:graphicData uri="http://schemas.openxmlformats.org/drawingml/2006/table">
            <a:tbl>
              <a:tblPr/>
              <a:tblGrid>
                <a:gridCol w="2619375"/>
                <a:gridCol w="2093912"/>
                <a:gridCol w="2047875"/>
                <a:gridCol w="1990725"/>
              </a:tblGrid>
              <a:tr h="1036638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IP-BPM A</a:t>
                      </a: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ja-JP" sz="2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IP-BPM 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ja-JP" altLang="en-US" sz="2000" b="0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IP-BPM C</a:t>
                      </a: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SVD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1 sigma</a:t>
                      </a: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36.3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(0.63x10^10 particles)</a:t>
                      </a:r>
                      <a:endParaRPr kumimoji="0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36.4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(0.63x10^10 particles)</a:t>
                      </a:r>
                      <a:endParaRPr kumimoji="0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36.2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(0.63x10^10 particles)</a:t>
                      </a:r>
                      <a:endParaRPr kumimoji="0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with Geometrical factor</a:t>
                      </a: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19.8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(0.545711)</a:t>
                      </a: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29.1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(0.79883)</a:t>
                      </a: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9.2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(0.25312)</a:t>
                      </a: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Normalized beam current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ＭＳ Ｐゴシック" charset="0"/>
                          <a:cs typeface="ＭＳ Ｐゴシック" charset="0"/>
                        </a:rPr>
                        <a:t>(10^10 particles)</a:t>
                      </a: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12.5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18.3 nm</a:t>
                      </a: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5.8 </a:t>
                      </a:r>
                      <a:r>
                        <a:rPr kumimoji="0" lang="en-US" altLang="ja-JP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Impact" charset="0"/>
                          <a:ea typeface="나눔고딕" charset="0"/>
                        </a:rPr>
                        <a:t>nm</a:t>
                      </a:r>
                      <a:endParaRPr kumimoji="0" lang="en-US" altLang="ja-JP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Impact" charset="0"/>
                        <a:ea typeface="나눔고딕" charset="0"/>
                      </a:endParaRPr>
                    </a:p>
                  </a:txBody>
                  <a:tcPr marL="91443" marR="91443" marT="45709" marB="45709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5984831" y="142304"/>
            <a:ext cx="2647658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by </a:t>
            </a:r>
            <a:r>
              <a:rPr kumimoji="1" lang="en-US" altLang="ja-JP" sz="2000" b="1" dirty="0" err="1" smtClean="0"/>
              <a:t>Siwon</a:t>
            </a:r>
            <a:r>
              <a:rPr kumimoji="1" lang="en-US" altLang="ja-JP" sz="2000" b="1" dirty="0" smtClean="0"/>
              <a:t> Jang (KNU) 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1822884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1273" y="1789547"/>
            <a:ext cx="7638862" cy="441406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b="1" dirty="0" smtClean="0">
                <a:solidFill>
                  <a:srgbClr val="800000"/>
                </a:solidFill>
              </a:rPr>
              <a:t>IP-FONT</a:t>
            </a:r>
          </a:p>
          <a:p>
            <a:pPr lvl="1"/>
            <a:r>
              <a:rPr lang="en-US" altLang="ja-JP" sz="2000" dirty="0" smtClean="0"/>
              <a:t>First attempt to read the signal from KNU front-end electronics by the FONT5 digitizer board was successfully done.</a:t>
            </a:r>
          </a:p>
          <a:p>
            <a:pPr lvl="2"/>
            <a:r>
              <a:rPr lang="en-US" altLang="ja-JP" sz="1600" dirty="0" smtClean="0"/>
              <a:t>under the limited 9 </a:t>
            </a:r>
            <a:r>
              <a:rPr lang="en-US" altLang="ja-JP" sz="1600" dirty="0" err="1" smtClean="0"/>
              <a:t>ch</a:t>
            </a:r>
            <a:r>
              <a:rPr lang="en-US" altLang="ja-JP" sz="1600" dirty="0" smtClean="0"/>
              <a:t> on a digitizer. (need 12; 2x,2y, 3BPMs)</a:t>
            </a:r>
          </a:p>
          <a:p>
            <a:pPr lvl="1"/>
            <a:r>
              <a:rPr lang="en-US" altLang="ja-JP" sz="2000" dirty="0" smtClean="0"/>
              <a:t>Two brand-new boards are under preparation and hopefully available for this spring runs.</a:t>
            </a: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Commissioning of the renewed IP system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15</a:t>
            </a:fld>
            <a:endParaRPr lang="en-US" altLang="ja-JP"/>
          </a:p>
        </p:txBody>
      </p:sp>
      <p:pic>
        <p:nvPicPr>
          <p:cNvPr id="6" name="図 5" descr="IPBPM-layout.pptx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3670" y="3866024"/>
            <a:ext cx="6377728" cy="2489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85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7174"/>
            <a:ext cx="8229600" cy="741545"/>
          </a:xfrm>
        </p:spPr>
        <p:txBody>
          <a:bodyPr>
            <a:noAutofit/>
          </a:bodyPr>
          <a:lstStyle/>
          <a:p>
            <a:r>
              <a:rPr lang="en-US" sz="3200" dirty="0" smtClean="0"/>
              <a:t>New IPBPM waveforms with FONT5 board</a:t>
            </a:r>
            <a:endParaRPr lang="en-US" sz="3200" dirty="0"/>
          </a:p>
        </p:txBody>
      </p:sp>
      <p:pic>
        <p:nvPicPr>
          <p:cNvPr id="6" name="Content Placeholder 5" descr="singleWf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7" r="7"/>
          <a:stretch/>
        </p:blipFill>
        <p:spPr>
          <a:xfrm>
            <a:off x="1425456" y="1361314"/>
            <a:ext cx="6077643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07/01/2014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580961" y="1481684"/>
            <a:ext cx="3939452" cy="1360585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77853" y="2981716"/>
            <a:ext cx="3939452" cy="1467340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577853" y="4591594"/>
            <a:ext cx="3939452" cy="1474121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01106" y="1250992"/>
            <a:ext cx="851515" cy="369332"/>
          </a:xfrm>
          <a:prstGeom prst="rect">
            <a:avLst/>
          </a:prstGeom>
          <a:solidFill>
            <a:schemeClr val="bg1"/>
          </a:solidFill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/>
                <a:cs typeface="Tahoma"/>
              </a:rPr>
              <a:t>BPM-A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72249" y="1478588"/>
            <a:ext cx="1914824" cy="1360585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9141" y="4591594"/>
            <a:ext cx="1914824" cy="1471025"/>
          </a:xfrm>
          <a:prstGeom prst="rect">
            <a:avLst/>
          </a:prstGeom>
          <a:noFill/>
          <a:ln w="28575" cmpd="sng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7198334" y="1269624"/>
            <a:ext cx="758817" cy="369332"/>
          </a:xfrm>
          <a:prstGeom prst="rect">
            <a:avLst/>
          </a:prstGeom>
          <a:solidFill>
            <a:srgbClr val="FFFFFF"/>
          </a:solidFill>
          <a:ln w="19050" cmpd="sng"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/>
                <a:cs typeface="Tahoma"/>
              </a:rPr>
              <a:t>Ref. y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5569141" y="2991578"/>
            <a:ext cx="1914824" cy="1457478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9"/>
          <p:cNvSpPr txBox="1"/>
          <p:nvPr/>
        </p:nvSpPr>
        <p:spPr>
          <a:xfrm>
            <a:off x="1201106" y="2914152"/>
            <a:ext cx="845717" cy="369332"/>
          </a:xfrm>
          <a:prstGeom prst="rect">
            <a:avLst/>
          </a:prstGeom>
          <a:solidFill>
            <a:schemeClr val="bg1"/>
          </a:solidFill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/>
                <a:cs typeface="Tahoma"/>
              </a:rPr>
              <a:t>BPM-B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25" name="TextBox 9"/>
          <p:cNvSpPr txBox="1"/>
          <p:nvPr/>
        </p:nvSpPr>
        <p:spPr>
          <a:xfrm>
            <a:off x="1201106" y="4513360"/>
            <a:ext cx="848309" cy="369332"/>
          </a:xfrm>
          <a:prstGeom prst="rect">
            <a:avLst/>
          </a:prstGeom>
          <a:solidFill>
            <a:schemeClr val="bg1"/>
          </a:solidFill>
          <a:ln w="19050" cmpd="sng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/>
                <a:cs typeface="Tahoma"/>
              </a:rPr>
              <a:t>BPM-C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26" name="TextBox 14"/>
          <p:cNvSpPr txBox="1"/>
          <p:nvPr/>
        </p:nvSpPr>
        <p:spPr>
          <a:xfrm>
            <a:off x="7195226" y="4328694"/>
            <a:ext cx="758817" cy="369332"/>
          </a:xfrm>
          <a:prstGeom prst="rect">
            <a:avLst/>
          </a:prstGeom>
          <a:solidFill>
            <a:srgbClr val="FFFFFF"/>
          </a:solidFill>
          <a:ln w="19050" cmpd="sng">
            <a:solidFill>
              <a:srgbClr val="8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/>
                <a:cs typeface="Tahoma"/>
              </a:rPr>
              <a:t>Ref. x</a:t>
            </a:r>
            <a:endParaRPr lang="en-US" dirty="0">
              <a:latin typeface="Tahoma"/>
              <a:cs typeface="Tahom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964296" y="1936914"/>
            <a:ext cx="26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</a:t>
            </a:r>
            <a:endParaRPr kumimoji="1" lang="ja-JP" altLang="en-US" sz="2400" b="1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983336" y="3459772"/>
            <a:ext cx="26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</a:t>
            </a:r>
            <a:endParaRPr kumimoji="1" lang="ja-JP" altLang="en-US" sz="2400" b="1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3002376" y="5064854"/>
            <a:ext cx="266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I</a:t>
            </a:r>
            <a:endParaRPr kumimoji="1" lang="ja-JP" altLang="en-US" sz="2400" b="1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843615" y="1936914"/>
            <a:ext cx="395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07974" y="3690604"/>
            <a:ext cx="395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21126" y="5261567"/>
            <a:ext cx="3958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dirty="0" smtClean="0"/>
              <a:t>Q</a:t>
            </a:r>
            <a:endParaRPr kumimoji="1" lang="ja-JP" altLang="en-US" sz="2400" b="1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701580" y="78352"/>
            <a:ext cx="2930909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FONT by </a:t>
            </a:r>
            <a:r>
              <a:rPr kumimoji="1" lang="en-US" altLang="ja-JP" sz="2000" b="1" dirty="0" err="1" smtClean="0"/>
              <a:t>YoungIm</a:t>
            </a:r>
            <a:r>
              <a:rPr lang="en-US" altLang="ja-JP" sz="2000" b="1" dirty="0"/>
              <a:t> </a:t>
            </a:r>
            <a:r>
              <a:rPr lang="en-US" altLang="ja-JP" sz="2000" b="1" dirty="0" smtClean="0"/>
              <a:t>Kim</a:t>
            </a:r>
            <a:r>
              <a:rPr kumimoji="1" lang="en-US" altLang="ja-JP" sz="2000" b="1" dirty="0" smtClean="0"/>
              <a:t> (Oxford) 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258448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76592"/>
            <a:ext cx="8229600" cy="641045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BPM calibration </a:t>
            </a:r>
            <a:r>
              <a:rPr lang="en-US" sz="2800" b="1" dirty="0" smtClean="0"/>
              <a:t>using </a:t>
            </a:r>
            <a:r>
              <a:rPr lang="en-US" sz="2800" b="1" dirty="0" err="1" smtClean="0"/>
              <a:t>piezo</a:t>
            </a:r>
            <a:r>
              <a:rPr lang="en-US" sz="2800" b="1" dirty="0" smtClean="0"/>
              <a:t> mover and FONT board</a:t>
            </a:r>
            <a:endParaRPr lang="en-US" sz="2800" b="1" dirty="0"/>
          </a:p>
        </p:txBody>
      </p:sp>
      <p:pic>
        <p:nvPicPr>
          <p:cNvPr id="6" name="Content Placeholder 5" descr="ipaMoverScan1_calibration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97" r="-73"/>
          <a:stretch/>
        </p:blipFill>
        <p:spPr>
          <a:xfrm>
            <a:off x="1256567" y="1269954"/>
            <a:ext cx="6492321" cy="485621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07/01/2014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A044B9-E9B1-BC4A-8F67-C62E514E458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51963" y="6150114"/>
            <a:ext cx="2930909" cy="70788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FONT by </a:t>
            </a:r>
            <a:r>
              <a:rPr kumimoji="1" lang="en-US" altLang="ja-JP" sz="2000" b="1" dirty="0" err="1" smtClean="0"/>
              <a:t>YoungIm</a:t>
            </a:r>
            <a:r>
              <a:rPr lang="en-US" altLang="ja-JP" sz="2000" b="1" dirty="0"/>
              <a:t> </a:t>
            </a:r>
            <a:r>
              <a:rPr lang="en-US" altLang="ja-JP" sz="2000" b="1" dirty="0" smtClean="0"/>
              <a:t>Kim</a:t>
            </a:r>
            <a:r>
              <a:rPr kumimoji="1" lang="en-US" altLang="ja-JP" sz="2000" b="1" dirty="0" smtClean="0"/>
              <a:t> (Oxford) </a:t>
            </a:r>
            <a:endParaRPr kumimoji="1" lang="ja-JP" altLang="en-US" sz="2000" b="1" dirty="0"/>
          </a:p>
        </p:txBody>
      </p:sp>
      <p:sp>
        <p:nvSpPr>
          <p:cNvPr id="8" name="TextBox 9"/>
          <p:cNvSpPr txBox="1"/>
          <p:nvPr/>
        </p:nvSpPr>
        <p:spPr>
          <a:xfrm rot="16200000">
            <a:off x="-149116" y="4721200"/>
            <a:ext cx="2225152" cy="584776"/>
          </a:xfrm>
          <a:prstGeom prst="rect">
            <a:avLst/>
          </a:prstGeom>
          <a:solidFill>
            <a:schemeClr val="bg1"/>
          </a:solidFill>
          <a:ln w="19050" cmpd="sng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Tahoma"/>
                <a:cs typeface="Tahoma"/>
              </a:rPr>
              <a:t>to be scaled into position</a:t>
            </a:r>
            <a:endParaRPr lang="en-US" sz="1600" dirty="0">
              <a:latin typeface="Tahoma"/>
              <a:cs typeface="Tahoma"/>
            </a:endParaRPr>
          </a:p>
        </p:txBody>
      </p:sp>
      <p:sp>
        <p:nvSpPr>
          <p:cNvPr id="9" name="Rectangle 7"/>
          <p:cNvSpPr/>
          <p:nvPr/>
        </p:nvSpPr>
        <p:spPr>
          <a:xfrm>
            <a:off x="1261055" y="3901012"/>
            <a:ext cx="3241673" cy="2225151"/>
          </a:xfrm>
          <a:prstGeom prst="rect">
            <a:avLst/>
          </a:prstGeom>
          <a:noFill/>
          <a:ln w="28575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89156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1273" y="1789547"/>
            <a:ext cx="7794194" cy="4414060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dirty="0" smtClean="0">
                <a:solidFill>
                  <a:srgbClr val="800000"/>
                </a:solidFill>
              </a:rPr>
              <a:t>Shintake monitor</a:t>
            </a:r>
            <a:endParaRPr lang="en-US" altLang="ja-JP" sz="2400" dirty="0">
              <a:solidFill>
                <a:srgbClr val="800000"/>
              </a:solidFill>
            </a:endParaRPr>
          </a:p>
          <a:p>
            <a:pPr lvl="1"/>
            <a:r>
              <a:rPr lang="en-US" altLang="ja-JP" sz="2000" dirty="0" smtClean="0"/>
              <a:t>Laser optics (mirror, lens) was re-assembled on the vertical table.</a:t>
            </a:r>
          </a:p>
          <a:p>
            <a:pPr lvl="2"/>
            <a:r>
              <a:rPr lang="en-US" altLang="ja-JP" sz="1600" dirty="0" smtClean="0"/>
              <a:t>dismounted during the IP chamber installation.</a:t>
            </a:r>
          </a:p>
          <a:p>
            <a:pPr lvl="2"/>
            <a:r>
              <a:rPr lang="en-US" altLang="ja-JP" sz="1600" dirty="0" smtClean="0"/>
              <a:t>re-position with base plates every time when the IP chamber is re-positioned.</a:t>
            </a:r>
          </a:p>
          <a:p>
            <a:pPr lvl="1"/>
            <a:r>
              <a:rPr lang="en-US" altLang="ja-JP" sz="2000" dirty="0" smtClean="0"/>
              <a:t>New IP target system was installed.</a:t>
            </a:r>
          </a:p>
          <a:p>
            <a:pPr lvl="2"/>
            <a:r>
              <a:rPr lang="en-US" altLang="ja-JP" sz="1600" b="1" dirty="0" smtClean="0"/>
              <a:t>Carbon wire scanner: </a:t>
            </a:r>
            <a:r>
              <a:rPr lang="en-US" altLang="ja-JP" sz="1600" dirty="0" smtClean="0"/>
              <a:t>beam size measurement down to 2 um</a:t>
            </a:r>
          </a:p>
          <a:p>
            <a:pPr lvl="2"/>
            <a:r>
              <a:rPr lang="en-US" altLang="ja-JP" sz="1600" b="1" dirty="0" smtClean="0"/>
              <a:t>Screen monitor: </a:t>
            </a:r>
            <a:r>
              <a:rPr lang="en-US" altLang="ja-JP" dirty="0" smtClean="0"/>
              <a:t>beam </a:t>
            </a:r>
            <a:r>
              <a:rPr lang="en-US" altLang="ja-JP" dirty="0"/>
              <a:t>and </a:t>
            </a:r>
            <a:r>
              <a:rPr lang="en-US" altLang="ja-JP" dirty="0" smtClean="0"/>
              <a:t>laser alignment for collision</a:t>
            </a:r>
          </a:p>
          <a:p>
            <a:pPr marL="0" indent="0">
              <a:buNone/>
            </a:pPr>
            <a:endParaRPr lang="en-US" altLang="ja-JP" sz="1000" dirty="0" smtClean="0">
              <a:solidFill>
                <a:srgbClr val="800000"/>
              </a:solidFill>
            </a:endParaRPr>
          </a:p>
          <a:p>
            <a:pPr marL="0" indent="0">
              <a:buNone/>
            </a:pPr>
            <a:r>
              <a:rPr lang="en-US" altLang="ja-JP" sz="2400" dirty="0" smtClean="0">
                <a:solidFill>
                  <a:srgbClr val="0000FF"/>
                </a:solidFill>
              </a:rPr>
              <a:t>Note</a:t>
            </a:r>
            <a:endParaRPr lang="en-US" altLang="ja-JP" sz="2400" dirty="0">
              <a:solidFill>
                <a:srgbClr val="0000FF"/>
              </a:solidFill>
            </a:endParaRPr>
          </a:p>
          <a:p>
            <a:pPr lvl="1"/>
            <a:r>
              <a:rPr lang="en-US" altLang="ja-JP" sz="2000" dirty="0" smtClean="0"/>
              <a:t>IP screen is “essential” to realize the collision of a beam and lasers.</a:t>
            </a:r>
            <a:r>
              <a:rPr lang="en-US" altLang="ja-JP" sz="2000" dirty="0"/>
              <a:t> </a:t>
            </a:r>
            <a:r>
              <a:rPr lang="en-US" altLang="ja-JP" sz="2000" b="1" dirty="0" smtClean="0">
                <a:solidFill>
                  <a:srgbClr val="800000"/>
                </a:solidFill>
              </a:rPr>
              <a:t>10 um initial alignment on a crossing plane.</a:t>
            </a:r>
          </a:p>
          <a:p>
            <a:pPr marL="0" lvl="1" indent="0">
              <a:buNone/>
            </a:pPr>
            <a:endParaRPr lang="en-US" altLang="ja-JP" sz="2000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Commissioning of the renewed IP system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18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64544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31782" y="773546"/>
            <a:ext cx="7481455" cy="500303"/>
          </a:xfrm>
        </p:spPr>
        <p:txBody>
          <a:bodyPr/>
          <a:lstStyle/>
          <a:p>
            <a:r>
              <a:rPr lang="en-US" altLang="ja-JP" dirty="0" smtClean="0"/>
              <a:t>IP Target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31274" y="1370333"/>
            <a:ext cx="397486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rgbClr val="800000"/>
                </a:solidFill>
              </a:rPr>
              <a:t>Previous IP </a:t>
            </a:r>
            <a:r>
              <a:rPr kumimoji="1" lang="en-US" altLang="ja-JP" sz="2400" b="1" dirty="0" smtClean="0">
                <a:solidFill>
                  <a:srgbClr val="800000"/>
                </a:solidFill>
              </a:rPr>
              <a:t>target</a:t>
            </a:r>
            <a:endParaRPr kumimoji="1" lang="en-US" altLang="ja-JP" sz="2400" b="1" dirty="0" smtClean="0">
              <a:solidFill>
                <a:srgbClr val="8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We could adjust the target head by hand when opened the end flange.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find the crossing point with low-power laser.</a:t>
            </a: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831274" y="3589914"/>
            <a:ext cx="3974866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solidFill>
                  <a:srgbClr val="800000"/>
                </a:solidFill>
              </a:rPr>
              <a:t>New </a:t>
            </a:r>
            <a:r>
              <a:rPr kumimoji="1" lang="en-US" altLang="ja-JP" sz="2400" b="1" dirty="0" smtClean="0">
                <a:solidFill>
                  <a:srgbClr val="800000"/>
                </a:solidFill>
              </a:rPr>
              <a:t>IP </a:t>
            </a:r>
            <a:r>
              <a:rPr kumimoji="1" lang="en-US" altLang="ja-JP" sz="2400" b="1" dirty="0" smtClean="0">
                <a:solidFill>
                  <a:srgbClr val="800000"/>
                </a:solidFill>
              </a:rPr>
              <a:t>target</a:t>
            </a:r>
            <a:endParaRPr kumimoji="1" lang="en-US" altLang="ja-JP" sz="2400" b="1" dirty="0" smtClean="0">
              <a:solidFill>
                <a:srgbClr val="800000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Can not access to IP because of IPBPM-C.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Target should be pulled in the external box for maintenance.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dirty="0" smtClean="0"/>
              <a:t>(repeat) adjust head </a:t>
            </a:r>
            <a:r>
              <a:rPr lang="en-US" altLang="ja-JP" sz="2000" dirty="0" smtClean="0">
                <a:sym typeface="Wingdings"/>
              </a:rPr>
              <a:t> insert</a:t>
            </a:r>
            <a:endParaRPr lang="en-US" altLang="ja-JP" sz="2000" dirty="0" smtClean="0"/>
          </a:p>
        </p:txBody>
      </p:sp>
      <p:pic>
        <p:nvPicPr>
          <p:cNvPr id="7" name="図 6" descr="201310310116-P107085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213" y="3828351"/>
            <a:ext cx="3943186" cy="295738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0860" y="5562243"/>
            <a:ext cx="2169394" cy="1223497"/>
          </a:xfrm>
          <a:prstGeom prst="rect">
            <a:avLst/>
          </a:prstGeom>
        </p:spPr>
      </p:pic>
      <p:pic>
        <p:nvPicPr>
          <p:cNvPr id="3" name="図 2" descr="保存されていない プレビュー 書類 4（ドラッグされました）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4213" y="1370333"/>
            <a:ext cx="2794000" cy="208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4570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95440" y="1652501"/>
            <a:ext cx="7417288" cy="4578515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400" dirty="0" smtClean="0">
                <a:solidFill>
                  <a:srgbClr val="800000"/>
                </a:solidFill>
              </a:rPr>
              <a:t>Renewals on LINAC (aging)</a:t>
            </a:r>
            <a:endParaRPr lang="en-US" altLang="ja-JP" sz="2400" dirty="0">
              <a:solidFill>
                <a:srgbClr val="800000"/>
              </a:solidFill>
            </a:endParaRPr>
          </a:p>
          <a:p>
            <a:pPr lvl="1"/>
            <a:r>
              <a:rPr lang="en-US" altLang="ja-JP" sz="2000" dirty="0" smtClean="0"/>
              <a:t>Four klystron modulators were renewed.</a:t>
            </a:r>
          </a:p>
          <a:p>
            <a:pPr lvl="1"/>
            <a:r>
              <a:rPr lang="en-US" altLang="ja-JP" sz="2000" dirty="0"/>
              <a:t>R</a:t>
            </a:r>
            <a:r>
              <a:rPr lang="en-US" altLang="ja-JP" sz="2000" dirty="0" smtClean="0"/>
              <a:t>efrigerator of the cooling water for klystrons and accelerating structures was renewed.</a:t>
            </a:r>
          </a:p>
          <a:p>
            <a:pPr lvl="2"/>
            <a:r>
              <a:rPr lang="en-US" altLang="ja-JP" sz="1600" dirty="0" smtClean="0"/>
              <a:t>Beam injection to DR was significantly stabilized. </a:t>
            </a:r>
          </a:p>
          <a:p>
            <a:pPr lvl="2"/>
            <a:r>
              <a:rPr lang="en-US" altLang="ja-JP" sz="1600" dirty="0" smtClean="0"/>
              <a:t>It brings the stable beam intensity at ATF2 because of DR storage; example) 10%</a:t>
            </a:r>
            <a:r>
              <a:rPr lang="en-US" altLang="ja-JP" sz="1600" dirty="0" smtClean="0">
                <a:sym typeface="Wingdings"/>
              </a:rPr>
              <a:t>2% or less</a:t>
            </a:r>
            <a:r>
              <a:rPr lang="en-US" altLang="ja-JP" sz="1600" dirty="0" smtClean="0"/>
              <a:t>.</a:t>
            </a:r>
          </a:p>
          <a:p>
            <a:pPr marL="415594" lvl="2" indent="0">
              <a:buNone/>
            </a:pPr>
            <a:endParaRPr lang="en-US" altLang="ja-JP" sz="1200" dirty="0"/>
          </a:p>
          <a:p>
            <a:pPr marL="0" indent="0">
              <a:buNone/>
            </a:pPr>
            <a:r>
              <a:rPr lang="en-US" altLang="ja-JP" sz="2400" dirty="0">
                <a:solidFill>
                  <a:srgbClr val="800000"/>
                </a:solidFill>
              </a:rPr>
              <a:t>Installation of the IP-BPMs</a:t>
            </a:r>
          </a:p>
          <a:p>
            <a:pPr lvl="1"/>
            <a:r>
              <a:rPr lang="en-US" altLang="ja-JP" sz="2000" dirty="0" smtClean="0"/>
              <a:t>Three low-Q cavity BPMs for the multi-bunch beam</a:t>
            </a:r>
          </a:p>
          <a:p>
            <a:pPr lvl="2"/>
            <a:r>
              <a:rPr lang="en-US" altLang="ja-JP" sz="1600" dirty="0" smtClean="0"/>
              <a:t>Possibly </a:t>
            </a:r>
            <a:r>
              <a:rPr lang="en-US" altLang="ja-JP" sz="1600" dirty="0"/>
              <a:t>a few nm position </a:t>
            </a:r>
            <a:r>
              <a:rPr lang="en-US" altLang="ja-JP" sz="1600" dirty="0" smtClean="0"/>
              <a:t>resolution </a:t>
            </a:r>
          </a:p>
          <a:p>
            <a:pPr lvl="2"/>
            <a:r>
              <a:rPr lang="en-US" altLang="ja-JP" sz="1600" dirty="0" smtClean="0"/>
              <a:t>… help to understand </a:t>
            </a:r>
            <a:r>
              <a:rPr lang="en-US" altLang="ja-JP" sz="1600" dirty="0"/>
              <a:t>the present beam jitter toward 37 nm (Goal-1</a:t>
            </a:r>
            <a:r>
              <a:rPr lang="en-US" altLang="ja-JP" sz="1600" dirty="0" smtClean="0"/>
              <a:t>)</a:t>
            </a:r>
          </a:p>
          <a:p>
            <a:pPr lvl="2"/>
            <a:r>
              <a:rPr lang="en-US" altLang="ja-JP" sz="1600" dirty="0" smtClean="0"/>
              <a:t>… </a:t>
            </a:r>
            <a:r>
              <a:rPr lang="en-US" altLang="ja-JP" sz="1600" dirty="0"/>
              <a:t>reference for FONT </a:t>
            </a:r>
            <a:r>
              <a:rPr lang="en-US" altLang="ja-JP" sz="1600" dirty="0" smtClean="0"/>
              <a:t>IP-feedback</a:t>
            </a:r>
            <a:r>
              <a:rPr lang="en-US" altLang="ja-JP" sz="1600" dirty="0"/>
              <a:t>; i.e., nanometer beam position stabilization (Goal-2</a:t>
            </a:r>
            <a:r>
              <a:rPr lang="en-US" altLang="ja-JP" sz="1600" dirty="0" smtClean="0"/>
              <a:t>)</a:t>
            </a:r>
            <a:endParaRPr lang="en-US" altLang="ja-JP" sz="1600" dirty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859243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Upgrades during summer 2013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z="2400" smtClean="0"/>
              <a:pPr/>
              <a:t>2</a:t>
            </a:fld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1919506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6785113" y="6356350"/>
            <a:ext cx="2133600" cy="365125"/>
          </a:xfrm>
        </p:spPr>
        <p:txBody>
          <a:bodyPr/>
          <a:lstStyle/>
          <a:p>
            <a:fld id="{E8B594DC-6693-7747-A22C-9F67E59E22E9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6" name="図 5" descr="“IPBSM-Vertical-Table-2013-06-24.vwx”のプレビュー のコピー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09" y="1425276"/>
            <a:ext cx="4815252" cy="4482540"/>
          </a:xfrm>
          <a:prstGeom prst="rect">
            <a:avLst/>
          </a:prstGeom>
        </p:spPr>
      </p:pic>
      <p:sp>
        <p:nvSpPr>
          <p:cNvPr id="7" name="タイトル 6"/>
          <p:cNvSpPr>
            <a:spLocks noGrp="1"/>
          </p:cNvSpPr>
          <p:nvPr>
            <p:ph type="title" idx="4294967295"/>
          </p:nvPr>
        </p:nvSpPr>
        <p:spPr>
          <a:xfrm>
            <a:off x="457200" y="592611"/>
            <a:ext cx="8229600" cy="531536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Alignment of the BSM laser optics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108461" y="1471910"/>
            <a:ext cx="397486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800000"/>
                </a:solidFill>
              </a:rPr>
              <a:t>BPMs are aligned on the beam axis.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800000"/>
                </a:solidFill>
              </a:rPr>
              <a:t>IP is defined, 10cm from a table (lasers).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800000"/>
                </a:solidFill>
              </a:rPr>
              <a:t>Chamber is well machined and can be used as a reference to IP.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800000"/>
                </a:solidFill>
              </a:rPr>
              <a:t>Laser optics are mounted on the base plates.</a:t>
            </a:r>
          </a:p>
          <a:p>
            <a:pPr marL="342900" indent="-342900">
              <a:buFont typeface="Arial"/>
              <a:buChar char="•"/>
            </a:pPr>
            <a:r>
              <a:rPr lang="en-US" altLang="ja-JP" sz="2000" dirty="0" smtClean="0">
                <a:solidFill>
                  <a:srgbClr val="800000"/>
                </a:solidFill>
              </a:rPr>
              <a:t>Plate alignment by connecting machined edges.</a:t>
            </a:r>
          </a:p>
        </p:txBody>
      </p:sp>
      <p:sp>
        <p:nvSpPr>
          <p:cNvPr id="9" name="テキスト ボックス 8"/>
          <p:cNvSpPr txBox="1"/>
          <p:nvPr/>
        </p:nvSpPr>
        <p:spPr>
          <a:xfrm rot="18542900">
            <a:off x="2860723" y="2231808"/>
            <a:ext cx="2267680" cy="40011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IP target system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157248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1273" y="1275931"/>
            <a:ext cx="7964407" cy="5178099"/>
          </a:xfrm>
        </p:spPr>
        <p:txBody>
          <a:bodyPr/>
          <a:lstStyle/>
          <a:p>
            <a:pPr marL="0" lvl="1" indent="0">
              <a:buNone/>
            </a:pPr>
            <a:r>
              <a:rPr lang="en-US" altLang="ja-JP" sz="2000" b="1" dirty="0" smtClean="0">
                <a:solidFill>
                  <a:srgbClr val="800000"/>
                </a:solidFill>
              </a:rPr>
              <a:t>IPBPM</a:t>
            </a:r>
          </a:p>
          <a:p>
            <a:pPr lvl="1"/>
            <a:r>
              <a:rPr lang="en-US" altLang="ja-JP" sz="1800" dirty="0" smtClean="0"/>
              <a:t>more studies are necessary but may not need 1000x</a:t>
            </a:r>
            <a:r>
              <a:rPr lang="en-US" altLang="ja-JP" sz="1800" dirty="0" smtClean="0">
                <a:latin typeface="Symbol" charset="2"/>
                <a:cs typeface="Symbol" charset="2"/>
              </a:rPr>
              <a:t>b</a:t>
            </a:r>
            <a:r>
              <a:rPr lang="en-US" altLang="ja-JP" sz="1800" dirty="0" smtClean="0"/>
              <a:t>y optics; i.e., can work with ATF2 beam studies.</a:t>
            </a:r>
          </a:p>
          <a:p>
            <a:pPr lvl="1"/>
            <a:r>
              <a:rPr lang="en-US" altLang="ja-JP" sz="1800" dirty="0" smtClean="0"/>
              <a:t>Online tools should be establish for the real-time position monitoring.</a:t>
            </a:r>
          </a:p>
          <a:p>
            <a:pPr marL="0" lvl="1" indent="0">
              <a:buNone/>
            </a:pPr>
            <a:r>
              <a:rPr lang="en-US" altLang="ja-JP" sz="2000" b="1" dirty="0" smtClean="0">
                <a:solidFill>
                  <a:srgbClr val="800000"/>
                </a:solidFill>
              </a:rPr>
              <a:t>FONT</a:t>
            </a:r>
          </a:p>
          <a:p>
            <a:pPr lvl="1"/>
            <a:r>
              <a:rPr lang="en-US" altLang="ja-JP" sz="1800" dirty="0" smtClean="0"/>
              <a:t>basically function as the digitizer for IPBPMs.</a:t>
            </a:r>
          </a:p>
          <a:p>
            <a:pPr lvl="1"/>
            <a:r>
              <a:rPr lang="en-US" altLang="ja-JP" sz="1800" dirty="0" smtClean="0"/>
              <a:t>waiting new boards for all BPMs readout (</a:t>
            </a:r>
            <a:r>
              <a:rPr lang="en-US" altLang="ja-JP" sz="1800" dirty="0" err="1" smtClean="0"/>
              <a:t>x,y</a:t>
            </a:r>
            <a:r>
              <a:rPr lang="en-US" altLang="ja-JP" sz="1800" dirty="0" smtClean="0"/>
              <a:t>), hope to get in this spring.</a:t>
            </a:r>
            <a:endParaRPr lang="en-US" altLang="ja-JP" sz="2000" dirty="0" smtClean="0"/>
          </a:p>
          <a:p>
            <a:pPr marL="0" lvl="1" indent="0">
              <a:buNone/>
            </a:pPr>
            <a:r>
              <a:rPr lang="en-US" altLang="ja-JP" sz="2000" b="1" dirty="0" smtClean="0">
                <a:solidFill>
                  <a:srgbClr val="800000"/>
                </a:solidFill>
              </a:rPr>
              <a:t>Shintake monitor</a:t>
            </a:r>
            <a:endParaRPr lang="en-US" altLang="ja-JP" sz="2000" b="1" dirty="0">
              <a:solidFill>
                <a:srgbClr val="800000"/>
              </a:solidFill>
            </a:endParaRPr>
          </a:p>
          <a:p>
            <a:pPr lvl="1"/>
            <a:r>
              <a:rPr lang="en-US" altLang="ja-JP" sz="1800" dirty="0" smtClean="0"/>
              <a:t>re-alignment of target and optics was done.</a:t>
            </a:r>
          </a:p>
          <a:p>
            <a:pPr lvl="1"/>
            <a:r>
              <a:rPr lang="en-US" altLang="ja-JP" sz="1800" dirty="0" smtClean="0"/>
              <a:t>Compton line defined by the </a:t>
            </a:r>
            <a:r>
              <a:rPr lang="en-US" altLang="ja-JP" sz="1800" dirty="0" smtClean="0"/>
              <a:t>center of </a:t>
            </a:r>
            <a:r>
              <a:rPr lang="en-US" altLang="ja-JP" sz="1800" dirty="0" smtClean="0"/>
              <a:t>IPBPMs should be checked.</a:t>
            </a:r>
          </a:p>
          <a:p>
            <a:pPr lvl="1"/>
            <a:r>
              <a:rPr lang="en-US" altLang="ja-JP" sz="1800" dirty="0" smtClean="0"/>
              <a:t>laser stabilization study is underway.</a:t>
            </a:r>
            <a:endParaRPr lang="en-US" altLang="ja-JP" sz="1800" dirty="0" smtClean="0"/>
          </a:p>
          <a:p>
            <a:pPr marL="0" lvl="1" indent="0">
              <a:buNone/>
            </a:pPr>
            <a:endParaRPr lang="en-US" altLang="ja-JP" sz="1200" dirty="0" smtClean="0"/>
          </a:p>
          <a:p>
            <a:pPr marL="0" lvl="1" indent="0">
              <a:buNone/>
            </a:pPr>
            <a:r>
              <a:rPr lang="en-US" altLang="ja-JP" sz="2000" b="1" dirty="0" smtClean="0">
                <a:solidFill>
                  <a:srgbClr val="800000"/>
                </a:solidFill>
              </a:rPr>
              <a:t>ATF2 beam study</a:t>
            </a:r>
            <a:endParaRPr lang="en-US" altLang="ja-JP" sz="2000" b="1" dirty="0">
              <a:solidFill>
                <a:srgbClr val="800000"/>
              </a:solidFill>
            </a:endParaRPr>
          </a:p>
          <a:p>
            <a:pPr lvl="1"/>
            <a:r>
              <a:rPr lang="en-US" altLang="ja-JP" sz="1800" dirty="0" smtClean="0"/>
              <a:t>resume the 60 nm operation, first.</a:t>
            </a:r>
          </a:p>
          <a:p>
            <a:pPr lvl="1"/>
            <a:r>
              <a:rPr lang="en-US" altLang="ja-JP" sz="1800" dirty="0" smtClean="0"/>
              <a:t>continue Goal-1 study with IPBPMs</a:t>
            </a:r>
            <a:endParaRPr lang="en-US" altLang="ja-JP" sz="1800" dirty="0"/>
          </a:p>
          <a:p>
            <a:pPr marL="0" lvl="1" indent="0">
              <a:buNone/>
            </a:pPr>
            <a:endParaRPr lang="en-US" altLang="ja-JP" sz="1800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682516"/>
            <a:ext cx="7481455" cy="500303"/>
          </a:xfrm>
        </p:spPr>
        <p:txBody>
          <a:bodyPr/>
          <a:lstStyle/>
          <a:p>
            <a:r>
              <a:rPr lang="en-US" altLang="ja-JP" dirty="0" smtClean="0"/>
              <a:t>for </a:t>
            </a:r>
            <a:r>
              <a:rPr lang="en-US" altLang="ja-JP" dirty="0" smtClean="0"/>
              <a:t>spring beam runs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21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60223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22</a:t>
            </a:fld>
            <a:endParaRPr lang="en-US" altLang="ja-JP"/>
          </a:p>
        </p:txBody>
      </p:sp>
      <p:pic>
        <p:nvPicPr>
          <p:cNvPr id="5" name="図 4" descr="ATF-Schedule-2013-14-Part1.xlsx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5576"/>
            <a:ext cx="7318377" cy="5100197"/>
          </a:xfrm>
          <a:prstGeom prst="rect">
            <a:avLst/>
          </a:prstGeom>
        </p:spPr>
      </p:pic>
      <p:sp>
        <p:nvSpPr>
          <p:cNvPr id="6" name="タイトル 2"/>
          <p:cNvSpPr>
            <a:spLocks noGrp="1"/>
          </p:cNvSpPr>
          <p:nvPr>
            <p:ph type="title"/>
          </p:nvPr>
        </p:nvSpPr>
        <p:spPr>
          <a:xfrm>
            <a:off x="831273" y="773546"/>
            <a:ext cx="7481455" cy="500303"/>
          </a:xfrm>
        </p:spPr>
        <p:txBody>
          <a:bodyPr/>
          <a:lstStyle/>
          <a:p>
            <a:r>
              <a:rPr kumimoji="1" lang="en-US" altLang="ja-JP" sz="2400" dirty="0" smtClean="0"/>
              <a:t>Beam schedule before summer shutdown 2014</a:t>
            </a:r>
            <a:endParaRPr kumimoji="1" lang="ja-JP" altLang="en-US" sz="2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08683" y="1401758"/>
            <a:ext cx="33716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sz="1400" b="1" dirty="0" smtClean="0"/>
              <a:t>Recovery of Shintake monitor</a:t>
            </a:r>
            <a:r>
              <a:rPr lang="en-US" altLang="ja-JP" sz="1400" b="1" dirty="0"/>
              <a:t> </a:t>
            </a:r>
            <a:r>
              <a:rPr lang="en-US" altLang="ja-JP" sz="1400" b="1" dirty="0" smtClean="0"/>
              <a:t>and reproduce 60 nm</a:t>
            </a:r>
          </a:p>
          <a:p>
            <a:pPr marL="285750" indent="-285750">
              <a:buFont typeface="Arial"/>
              <a:buChar char="•"/>
            </a:pPr>
            <a:r>
              <a:rPr kumimoji="1" lang="en-US" altLang="ja-JP" sz="1400" b="1" dirty="0" smtClean="0"/>
              <a:t>Prepare online IP-BPM DAQ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400" b="1" dirty="0" smtClean="0"/>
              <a:t>IP-FONT </a:t>
            </a:r>
            <a:r>
              <a:rPr lang="en-US" altLang="ja-JP" sz="1400" b="1" dirty="0"/>
              <a:t>commissioning</a:t>
            </a:r>
            <a:endParaRPr kumimoji="1" lang="ja-JP" altLang="en-US" sz="1400" b="1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08683" y="2595706"/>
            <a:ext cx="3371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sz="1400" b="1" dirty="0" smtClean="0"/>
              <a:t>Goal-1 (37 nm)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1400" b="1" dirty="0" smtClean="0"/>
              <a:t>IP-FONT commissioning</a:t>
            </a:r>
            <a:endParaRPr kumimoji="1" lang="ja-JP" altLang="en-US" sz="14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290409" y="2324473"/>
            <a:ext cx="341614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ATF2 project meeting, ATF-TB meeting (KEK)</a:t>
            </a:r>
            <a:endParaRPr kumimoji="1" lang="ja-JP" altLang="en-US" sz="1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308683" y="6047996"/>
            <a:ext cx="3554579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altLang="ja-JP" sz="1600" dirty="0" smtClean="0">
                <a:solidFill>
                  <a:srgbClr val="FF0000"/>
                </a:solidFill>
              </a:rPr>
              <a:t>Summer shutdown until mid. of October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3" name="下矢印 2"/>
          <p:cNvSpPr/>
          <p:nvPr/>
        </p:nvSpPr>
        <p:spPr>
          <a:xfrm>
            <a:off x="5410687" y="3081017"/>
            <a:ext cx="1450149" cy="287171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0409" y="3202995"/>
            <a:ext cx="2933904" cy="307777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Topical meeting in Annecy </a:t>
            </a:r>
            <a:r>
              <a:rPr kumimoji="1" lang="en-US" altLang="ja-JP" sz="1400" dirty="0" smtClean="0"/>
              <a:t>for Goal-2</a:t>
            </a:r>
            <a:endParaRPr kumimoji="1" lang="ja-JP" altLang="en-US" sz="14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41311" y="4055689"/>
            <a:ext cx="229911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Details will be discussed in the project meetings </a:t>
            </a:r>
            <a:r>
              <a:rPr lang="en-US" altLang="ja-JP" sz="1400" b="1" dirty="0" smtClean="0"/>
              <a:t>and updated every weeks.</a:t>
            </a:r>
            <a:r>
              <a:rPr kumimoji="1" lang="en-US" altLang="ja-JP" sz="1400" b="1" dirty="0" smtClean="0"/>
              <a:t> </a:t>
            </a:r>
            <a:endParaRPr kumimoji="1" lang="ja-JP" alt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107232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PBPM-piezo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40" y="2092231"/>
            <a:ext cx="4640973" cy="3727647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2841658" y="5076760"/>
            <a:ext cx="204965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>
                <a:solidFill>
                  <a:srgbClr val="000090"/>
                </a:solidFill>
              </a:rPr>
              <a:t>        </a:t>
            </a:r>
          </a:p>
          <a:p>
            <a:r>
              <a:rPr lang="en-US" altLang="ja-JP" b="1" dirty="0">
                <a:solidFill>
                  <a:srgbClr val="000090"/>
                </a:solidFill>
              </a:rPr>
              <a:t> </a:t>
            </a:r>
            <a:r>
              <a:rPr lang="en-US" altLang="ja-JP" b="1" dirty="0" smtClean="0">
                <a:solidFill>
                  <a:srgbClr val="000090"/>
                </a:solidFill>
              </a:rPr>
              <a:t>    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In vacuum IP-BPMs and </a:t>
            </a:r>
            <a:r>
              <a:rPr kumimoji="1" lang="en-US" altLang="ja-JP" dirty="0" err="1" smtClean="0"/>
              <a:t>piezo</a:t>
            </a:r>
            <a:r>
              <a:rPr kumimoji="1" lang="en-US" altLang="ja-JP" dirty="0" smtClean="0"/>
              <a:t> movers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3</a:t>
            </a:fld>
            <a:endParaRPr lang="en-US" altLang="ja-JP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41657" y="1887352"/>
            <a:ext cx="11227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800000"/>
                </a:solidFill>
              </a:rPr>
              <a:t>BPM A&amp;B</a:t>
            </a:r>
            <a:endParaRPr kumimoji="1" lang="ja-JP" altLang="en-US" b="1" dirty="0">
              <a:solidFill>
                <a:srgbClr val="80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01568" y="2901468"/>
            <a:ext cx="81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 smtClean="0">
                <a:solidFill>
                  <a:srgbClr val="800000"/>
                </a:solidFill>
              </a:rPr>
              <a:t>BPM C</a:t>
            </a:r>
            <a:endParaRPr kumimoji="1" lang="ja-JP" altLang="en-US" b="1" dirty="0">
              <a:solidFill>
                <a:srgbClr val="80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765786" y="5173547"/>
            <a:ext cx="147385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err="1" smtClean="0">
                <a:solidFill>
                  <a:srgbClr val="0000FF"/>
                </a:solidFill>
              </a:rPr>
              <a:t>Piezo</a:t>
            </a:r>
            <a:r>
              <a:rPr lang="en-US" altLang="ja-JP" b="1" dirty="0" smtClean="0">
                <a:solidFill>
                  <a:srgbClr val="0000FF"/>
                </a:solidFill>
              </a:rPr>
              <a:t> Movers</a:t>
            </a:r>
          </a:p>
          <a:p>
            <a:r>
              <a:rPr kumimoji="1" lang="en-US" altLang="ja-JP" b="1" dirty="0" smtClean="0">
                <a:solidFill>
                  <a:srgbClr val="0000FF"/>
                </a:solidFill>
              </a:rPr>
              <a:t>(PI)</a:t>
            </a:r>
            <a:endParaRPr kumimoji="1" lang="ja-JP" altLang="en-US" b="1" dirty="0">
              <a:solidFill>
                <a:srgbClr val="0000FF"/>
              </a:solidFill>
            </a:endParaRPr>
          </a:p>
        </p:txBody>
      </p:sp>
      <p:cxnSp>
        <p:nvCxnSpPr>
          <p:cNvPr id="12" name="直線矢印コネクタ 11"/>
          <p:cNvCxnSpPr/>
          <p:nvPr/>
        </p:nvCxnSpPr>
        <p:spPr>
          <a:xfrm flipH="1" flipV="1">
            <a:off x="2589680" y="4878834"/>
            <a:ext cx="582874" cy="356318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692431" y="4860561"/>
            <a:ext cx="583546" cy="862530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/>
          <p:cNvCxnSpPr/>
          <p:nvPr/>
        </p:nvCxnSpPr>
        <p:spPr>
          <a:xfrm>
            <a:off x="631083" y="3444418"/>
            <a:ext cx="492175" cy="411137"/>
          </a:xfrm>
          <a:prstGeom prst="straightConnector1">
            <a:avLst/>
          </a:prstGeom>
          <a:ln w="5715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/>
          <p:cNvCxnSpPr/>
          <p:nvPr/>
        </p:nvCxnSpPr>
        <p:spPr>
          <a:xfrm flipH="1" flipV="1">
            <a:off x="3846745" y="4044034"/>
            <a:ext cx="785794" cy="515022"/>
          </a:xfrm>
          <a:prstGeom prst="straightConnector1">
            <a:avLst/>
          </a:prstGeom>
          <a:ln w="57150" cmpd="sng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1870188" y="2864897"/>
            <a:ext cx="587708" cy="396768"/>
          </a:xfrm>
          <a:prstGeom prst="straightConnector1">
            <a:avLst/>
          </a:prstGeom>
          <a:ln w="57150" cmpd="sng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3964418" y="4446035"/>
            <a:ext cx="1473856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b="1" dirty="0" err="1" smtClean="0">
                <a:solidFill>
                  <a:srgbClr val="000090"/>
                </a:solidFill>
              </a:rPr>
              <a:t>Piezo</a:t>
            </a:r>
            <a:r>
              <a:rPr lang="en-US" altLang="ja-JP" b="1" dirty="0" smtClean="0">
                <a:solidFill>
                  <a:srgbClr val="000090"/>
                </a:solidFill>
              </a:rPr>
              <a:t> Movers</a:t>
            </a:r>
          </a:p>
          <a:p>
            <a:r>
              <a:rPr kumimoji="1" lang="en-US" altLang="ja-JP" b="1" dirty="0" smtClean="0">
                <a:solidFill>
                  <a:srgbClr val="000090"/>
                </a:solidFill>
              </a:rPr>
              <a:t>(</a:t>
            </a:r>
            <a:r>
              <a:rPr kumimoji="1" lang="en-US" altLang="ja-JP" b="1" dirty="0" err="1" smtClean="0">
                <a:solidFill>
                  <a:srgbClr val="000090"/>
                </a:solidFill>
              </a:rPr>
              <a:t>Cedrat</a:t>
            </a:r>
            <a:r>
              <a:rPr kumimoji="1" lang="en-US" altLang="ja-JP" b="1" dirty="0" smtClean="0">
                <a:solidFill>
                  <a:srgbClr val="000090"/>
                </a:solidFill>
              </a:rPr>
              <a:t>)</a:t>
            </a:r>
            <a:endParaRPr kumimoji="1" lang="ja-JP" altLang="en-US" b="1" dirty="0">
              <a:solidFill>
                <a:srgbClr val="000090"/>
              </a:solidFill>
            </a:endParaRPr>
          </a:p>
        </p:txBody>
      </p:sp>
      <p:cxnSp>
        <p:nvCxnSpPr>
          <p:cNvPr id="28" name="直線矢印コネクタ 27"/>
          <p:cNvCxnSpPr/>
          <p:nvPr/>
        </p:nvCxnSpPr>
        <p:spPr>
          <a:xfrm flipH="1">
            <a:off x="4534054" y="2541217"/>
            <a:ext cx="572711" cy="396768"/>
          </a:xfrm>
          <a:prstGeom prst="straightConnector1">
            <a:avLst/>
          </a:prstGeom>
          <a:ln w="57150" cmpd="sng">
            <a:solidFill>
              <a:srgbClr val="00009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コンテンツ プレースホルダー 1"/>
          <p:cNvSpPr>
            <a:spLocks noGrp="1"/>
          </p:cNvSpPr>
          <p:nvPr>
            <p:ph idx="1"/>
          </p:nvPr>
        </p:nvSpPr>
        <p:spPr>
          <a:xfrm>
            <a:off x="5472245" y="1652501"/>
            <a:ext cx="3363376" cy="4578515"/>
          </a:xfrm>
        </p:spPr>
        <p:txBody>
          <a:bodyPr/>
          <a:lstStyle/>
          <a:p>
            <a:pPr marL="0" indent="0">
              <a:buNone/>
            </a:pPr>
            <a:r>
              <a:rPr lang="en-US" altLang="ja-JP" sz="2000" dirty="0" smtClean="0">
                <a:solidFill>
                  <a:srgbClr val="800000"/>
                </a:solidFill>
              </a:rPr>
              <a:t>BPMs</a:t>
            </a:r>
            <a:endParaRPr lang="en-US" altLang="ja-JP" sz="2000" dirty="0">
              <a:solidFill>
                <a:srgbClr val="800000"/>
              </a:solidFill>
            </a:endParaRPr>
          </a:p>
          <a:p>
            <a:pPr lvl="1"/>
            <a:r>
              <a:rPr lang="en-US" altLang="ja-JP" sz="1600" dirty="0" smtClean="0"/>
              <a:t>Low Q for multi-bunch beam. Short decay time</a:t>
            </a:r>
          </a:p>
          <a:p>
            <a:pPr lvl="1"/>
            <a:r>
              <a:rPr lang="en-US" altLang="ja-JP" sz="1600" dirty="0" smtClean="0"/>
              <a:t>Bolted aluminum plates, no brazing because of In-vacuum.</a:t>
            </a:r>
          </a:p>
          <a:p>
            <a:pPr lvl="1"/>
            <a:r>
              <a:rPr lang="en-US" altLang="ja-JP" sz="1600" dirty="0" smtClean="0"/>
              <a:t>BPM A&amp;B bolted together.</a:t>
            </a:r>
          </a:p>
          <a:p>
            <a:pPr lvl="1"/>
            <a:r>
              <a:rPr lang="en-US" altLang="ja-JP" sz="1600" dirty="0" smtClean="0"/>
              <a:t>BPM C is independent.</a:t>
            </a:r>
          </a:p>
          <a:p>
            <a:pPr lvl="1"/>
            <a:endParaRPr lang="en-US" altLang="ja-JP" sz="1600" dirty="0"/>
          </a:p>
          <a:p>
            <a:pPr marL="0" lvl="1" indent="0">
              <a:buNone/>
            </a:pPr>
            <a:endParaRPr lang="en-US" altLang="ja-JP" sz="1600" dirty="0" smtClean="0"/>
          </a:p>
          <a:p>
            <a:pPr marL="0" indent="-73595">
              <a:buNone/>
            </a:pPr>
            <a:r>
              <a:rPr lang="en-US" altLang="ja-JP" sz="2100" dirty="0" err="1" smtClean="0">
                <a:solidFill>
                  <a:srgbClr val="800000"/>
                </a:solidFill>
              </a:rPr>
              <a:t>Piezo</a:t>
            </a:r>
            <a:r>
              <a:rPr lang="en-US" altLang="ja-JP" sz="2100" dirty="0" smtClean="0">
                <a:solidFill>
                  <a:srgbClr val="800000"/>
                </a:solidFill>
              </a:rPr>
              <a:t> mover</a:t>
            </a:r>
            <a:endParaRPr lang="en-US" altLang="ja-JP" sz="2100" dirty="0">
              <a:solidFill>
                <a:srgbClr val="800000"/>
              </a:solidFill>
            </a:endParaRPr>
          </a:p>
          <a:p>
            <a:pPr lvl="1"/>
            <a:r>
              <a:rPr lang="en-US" altLang="ja-JP" sz="1600" dirty="0" smtClean="0"/>
              <a:t>BPM units are mounted on the base with three </a:t>
            </a:r>
            <a:r>
              <a:rPr lang="en-US" altLang="ja-JP" sz="1600" dirty="0" err="1" smtClean="0"/>
              <a:t>piezo</a:t>
            </a:r>
            <a:r>
              <a:rPr lang="en-US" altLang="ja-JP" sz="1600" dirty="0" smtClean="0"/>
              <a:t> movers.</a:t>
            </a:r>
          </a:p>
          <a:p>
            <a:pPr lvl="1"/>
            <a:r>
              <a:rPr lang="en-US" altLang="ja-JP" sz="1600" dirty="0" smtClean="0"/>
              <a:t>Dynamic range of each mover is +/- 150 um.</a:t>
            </a:r>
          </a:p>
        </p:txBody>
      </p:sp>
      <p:sp>
        <p:nvSpPr>
          <p:cNvPr id="31" name="円/楕円 30"/>
          <p:cNvSpPr/>
          <p:nvPr/>
        </p:nvSpPr>
        <p:spPr>
          <a:xfrm>
            <a:off x="2385892" y="3892099"/>
            <a:ext cx="216000" cy="216000"/>
          </a:xfrm>
          <a:prstGeom prst="ellipse">
            <a:avLst/>
          </a:prstGeom>
          <a:solidFill>
            <a:srgbClr val="FFFF00"/>
          </a:solidFill>
          <a:ln>
            <a:noFill/>
          </a:ln>
          <a:effectLst>
            <a:glow rad="279400">
              <a:srgbClr val="FFFF00"/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700" b="1" dirty="0">
              <a:solidFill>
                <a:srgbClr val="FF00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2303659" y="3800737"/>
            <a:ext cx="364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IP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0679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984831" y="142304"/>
            <a:ext cx="2647658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by </a:t>
            </a:r>
            <a:r>
              <a:rPr kumimoji="1" lang="en-US" altLang="ja-JP" sz="2000" b="1" dirty="0" err="1" smtClean="0"/>
              <a:t>Siwon</a:t>
            </a:r>
            <a:r>
              <a:rPr kumimoji="1" lang="en-US" altLang="ja-JP" sz="2000" b="1" dirty="0" smtClean="0"/>
              <a:t> Jang (KNU) </a:t>
            </a:r>
            <a:endParaRPr kumimoji="1" lang="ja-JP" altLang="en-US" sz="2000" b="1" dirty="0"/>
          </a:p>
        </p:txBody>
      </p:sp>
      <p:pic>
        <p:nvPicPr>
          <p:cNvPr id="6" name="図 5" descr="LCWS13-Siwon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43" y="676739"/>
            <a:ext cx="7912769" cy="593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928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5984831" y="142304"/>
            <a:ext cx="2647658" cy="40011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 smtClean="0"/>
              <a:t>by </a:t>
            </a:r>
            <a:r>
              <a:rPr kumimoji="1" lang="en-US" altLang="ja-JP" sz="2000" b="1" dirty="0" err="1" smtClean="0"/>
              <a:t>Siwon</a:t>
            </a:r>
            <a:r>
              <a:rPr kumimoji="1" lang="en-US" altLang="ja-JP" sz="2000" b="1" dirty="0" smtClean="0"/>
              <a:t> Jang (KNU) </a:t>
            </a:r>
            <a:endParaRPr kumimoji="1" lang="ja-JP" altLang="en-US" sz="2000" b="1" dirty="0"/>
          </a:p>
        </p:txBody>
      </p:sp>
      <p:pic>
        <p:nvPicPr>
          <p:cNvPr id="2" name="図 1" descr="LCWS13-Siwon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94" y="685228"/>
            <a:ext cx="7743088" cy="580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1668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674077"/>
          </a:xfrm>
          <a:prstGeom prst="rect">
            <a:avLst/>
          </a:prstGeom>
        </p:spPr>
        <p:txBody>
          <a:bodyPr/>
          <a:lstStyle/>
          <a:p>
            <a:pPr algn="r"/>
            <a:r>
              <a:rPr kumimoji="1" lang="en-US" altLang="ja-JP" dirty="0" smtClean="0">
                <a:latin typeface="Times New Roman"/>
                <a:cs typeface="Times New Roman"/>
              </a:rPr>
              <a:t>ATF2 IP-BPM installation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1432" y="3438833"/>
            <a:ext cx="4899434" cy="2763188"/>
          </a:xfrm>
          <a:prstGeom prst="rect">
            <a:avLst/>
          </a:prstGeom>
        </p:spPr>
      </p:pic>
      <p:pic>
        <p:nvPicPr>
          <p:cNvPr id="13" name="図 12" descr="IPChamber-B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963243" y="674077"/>
            <a:ext cx="3723557" cy="270804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457200" y="2745381"/>
            <a:ext cx="42440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BPM cavities (AB &amp; C)</a:t>
            </a:r>
            <a:endParaRPr kumimoji="1" lang="ja-JP" altLang="en-US" sz="3600" dirty="0"/>
          </a:p>
        </p:txBody>
      </p:sp>
      <p:pic>
        <p:nvPicPr>
          <p:cNvPr id="3" name="図 2" descr="DSC_2727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51" y="3438833"/>
            <a:ext cx="4102086" cy="2763188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FB11-0B1D-B641-ABAB-CD3C4B8B6009}" type="slidenum">
              <a:rPr lang="en-US" altLang="ja-JP" smtClean="0"/>
              <a:pPr/>
              <a:t>6</a:t>
            </a:fld>
            <a:endParaRPr lang="en-US" altLang="ja-JP"/>
          </a:p>
        </p:txBody>
      </p:sp>
      <p:pic>
        <p:nvPicPr>
          <p:cNvPr id="8" name="図 7" descr="IPBPM-layout.pptx（ドラッグされました）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1" y="897810"/>
            <a:ext cx="4969447" cy="197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51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 idx="4294967295"/>
          </p:nvPr>
        </p:nvSpPr>
        <p:spPr>
          <a:xfrm>
            <a:off x="457200" y="0"/>
            <a:ext cx="8229600" cy="674077"/>
          </a:xfrm>
          <a:prstGeom prst="rect">
            <a:avLst/>
          </a:prstGeom>
        </p:spPr>
        <p:txBody>
          <a:bodyPr/>
          <a:lstStyle/>
          <a:p>
            <a:pPr algn="r"/>
            <a:r>
              <a:rPr kumimoji="1" lang="en-US" altLang="ja-JP" dirty="0" smtClean="0">
                <a:latin typeface="Times New Roman"/>
                <a:cs typeface="Times New Roman"/>
              </a:rPr>
              <a:t>ATF2 IP-BPM installation</a:t>
            </a:r>
            <a:endParaRPr kumimoji="1" lang="ja-JP" altLang="en-US" dirty="0">
              <a:latin typeface="Times New Roman"/>
              <a:cs typeface="Times New Roman"/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2336" y="2906755"/>
            <a:ext cx="4332455" cy="3249342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314208" y="972489"/>
            <a:ext cx="3292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600" dirty="0" smtClean="0"/>
              <a:t>Reference cavity</a:t>
            </a:r>
            <a:endParaRPr kumimoji="1" lang="ja-JP" altLang="en-US" sz="3600" dirty="0"/>
          </a:p>
        </p:txBody>
      </p:sp>
      <p:pic>
        <p:nvPicPr>
          <p:cNvPr id="3" name="図 2" descr="201310281733-P107080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879" y="2906755"/>
            <a:ext cx="4401002" cy="3300752"/>
          </a:xfrm>
          <a:prstGeom prst="rect">
            <a:avLst/>
          </a:prstGeom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A8FB11-0B1D-B641-ABAB-CD3C4B8B6009}" type="slidenum">
              <a:rPr lang="en-US" altLang="ja-JP" smtClean="0"/>
              <a:pPr/>
              <a:t>7</a:t>
            </a:fld>
            <a:endParaRPr lang="en-US" altLang="ja-JP"/>
          </a:p>
        </p:txBody>
      </p:sp>
      <p:pic>
        <p:nvPicPr>
          <p:cNvPr id="9" name="図 8" descr="IPBPM-layout.pptx（ドラッグされました）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344" y="897810"/>
            <a:ext cx="4969447" cy="197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3089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8</a:t>
            </a:fld>
            <a:endParaRPr lang="en-US" altLang="ja-JP"/>
          </a:p>
        </p:txBody>
      </p:sp>
      <p:pic>
        <p:nvPicPr>
          <p:cNvPr id="5" name="図 4" descr="ATF-Schedule-2013-14-Part1.xlsx（ドラッグされました）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4285" y="3005870"/>
            <a:ext cx="7179901" cy="3122462"/>
          </a:xfrm>
          <a:prstGeom prst="rect">
            <a:avLst/>
          </a:prstGeom>
        </p:spPr>
      </p:pic>
      <p:sp>
        <p:nvSpPr>
          <p:cNvPr id="11" name="タイトル 2"/>
          <p:cNvSpPr>
            <a:spLocks noGrp="1"/>
          </p:cNvSpPr>
          <p:nvPr>
            <p:ph type="title"/>
          </p:nvPr>
        </p:nvSpPr>
        <p:spPr>
          <a:xfrm>
            <a:off x="831273" y="859243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Beam runs </a:t>
            </a:r>
            <a:r>
              <a:rPr lang="en-US" altLang="ja-JP" dirty="0" smtClean="0"/>
              <a:t>in 2013 fall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69852" y="1507379"/>
            <a:ext cx="39678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altLang="ja-JP" sz="2000" b="1" dirty="0" smtClean="0">
                <a:solidFill>
                  <a:srgbClr val="800000"/>
                </a:solidFill>
              </a:rPr>
              <a:t>x10 intense beam for the radiation inspection</a:t>
            </a:r>
          </a:p>
          <a:p>
            <a:pPr marL="285750" indent="-285750">
              <a:buFont typeface="Arial"/>
              <a:buChar char="•"/>
            </a:pPr>
            <a:endParaRPr kumimoji="1" lang="en-US" altLang="ja-JP" sz="2000" b="1" dirty="0"/>
          </a:p>
          <a:p>
            <a:pPr marL="285750" indent="-285750">
              <a:buFont typeface="Arial"/>
              <a:buChar char="•"/>
            </a:pPr>
            <a:r>
              <a:rPr lang="en-US" altLang="ja-JP" sz="2000" b="1" dirty="0" smtClean="0">
                <a:solidFill>
                  <a:srgbClr val="FF0000"/>
                </a:solidFill>
              </a:rPr>
              <a:t>Commissioning of renewed IP</a:t>
            </a:r>
          </a:p>
          <a:p>
            <a:pPr marL="742950" lvl="1" indent="-285750">
              <a:buFont typeface="Arial"/>
              <a:buChar char="•"/>
            </a:pPr>
            <a:r>
              <a:rPr kumimoji="1" lang="en-US" altLang="ja-JP" sz="2000" b="1" dirty="0" smtClean="0"/>
              <a:t>IP-BPMs</a:t>
            </a:r>
          </a:p>
          <a:p>
            <a:pPr marL="742950" lvl="1" indent="-285750">
              <a:buFont typeface="Arial"/>
              <a:buChar char="•"/>
            </a:pPr>
            <a:r>
              <a:rPr lang="en-US" altLang="ja-JP" sz="2000" b="1" dirty="0" smtClean="0"/>
              <a:t>Shintake monitor</a:t>
            </a:r>
            <a:endParaRPr kumimoji="1" lang="en-US" altLang="ja-JP" sz="2000" b="1" dirty="0" smtClean="0"/>
          </a:p>
          <a:p>
            <a:pPr marL="742950" lvl="1" indent="-285750">
              <a:buFont typeface="Arial"/>
              <a:buChar char="•"/>
            </a:pPr>
            <a:r>
              <a:rPr lang="en-US" altLang="ja-JP" sz="2000" b="1" dirty="0" smtClean="0"/>
              <a:t>IP-FONT </a:t>
            </a:r>
            <a:endParaRPr kumimoji="1" lang="ja-JP" altLang="en-US" sz="2000" b="1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31274" y="1507379"/>
            <a:ext cx="3974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kumimoji="1" lang="en-US" altLang="ja-JP" sz="2000" b="1" dirty="0" smtClean="0"/>
              <a:t>Commissioning of </a:t>
            </a:r>
            <a:r>
              <a:rPr lang="en-US" altLang="ja-JP" sz="2000" b="1" dirty="0" smtClean="0"/>
              <a:t>LINAC</a:t>
            </a:r>
          </a:p>
          <a:p>
            <a:pPr marL="285750" indent="-285750">
              <a:buFont typeface="Arial"/>
              <a:buChar char="•"/>
            </a:pPr>
            <a:r>
              <a:rPr lang="en-US" altLang="ja-JP" sz="2000" b="1" dirty="0"/>
              <a:t>Startup after </a:t>
            </a:r>
            <a:r>
              <a:rPr lang="en-US" altLang="ja-JP" sz="2000" b="1" dirty="0" smtClean="0"/>
              <a:t>summer shutdown (4 months)</a:t>
            </a:r>
            <a:endParaRPr lang="en-US" altLang="ja-JP" sz="2000" b="1" dirty="0"/>
          </a:p>
        </p:txBody>
      </p:sp>
    </p:spTree>
    <p:extLst>
      <p:ext uri="{BB962C8B-B14F-4D97-AF65-F5344CB8AC3E}">
        <p14:creationId xmlns:p14="http://schemas.microsoft.com/office/powerpoint/2010/main" val="177020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>
          <a:xfrm>
            <a:off x="831273" y="1533728"/>
            <a:ext cx="7481455" cy="4560242"/>
          </a:xfrm>
        </p:spPr>
        <p:txBody>
          <a:bodyPr/>
          <a:lstStyle/>
          <a:p>
            <a:pPr marL="0" indent="0">
              <a:buNone/>
            </a:pPr>
            <a:r>
              <a:rPr kumimoji="1" lang="en-US" altLang="ja-JP" sz="2400" dirty="0" smtClean="0">
                <a:solidFill>
                  <a:srgbClr val="800000"/>
                </a:solidFill>
              </a:rPr>
              <a:t>Multi-bunch beam recovery for the radiation inspection</a:t>
            </a:r>
          </a:p>
          <a:p>
            <a:pPr lvl="1"/>
            <a:r>
              <a:rPr kumimoji="1" lang="en-US" altLang="ja-JP" sz="2000" dirty="0" smtClean="0"/>
              <a:t>Inspection </a:t>
            </a:r>
            <a:r>
              <a:rPr lang="en-US" altLang="ja-JP" sz="2000" dirty="0" smtClean="0"/>
              <a:t>for the renewal of the ATF radiation since 2011</a:t>
            </a:r>
          </a:p>
          <a:p>
            <a:pPr lvl="2"/>
            <a:r>
              <a:rPr lang="en-US" altLang="ja-JP" sz="1600" dirty="0" smtClean="0"/>
              <a:t>operate at least </a:t>
            </a:r>
            <a:r>
              <a:rPr lang="en-US" altLang="ja-JP" sz="1600" dirty="0"/>
              <a:t>15% of the maximum beam </a:t>
            </a:r>
            <a:r>
              <a:rPr lang="en-US" altLang="ja-JP" sz="1600" dirty="0" smtClean="0"/>
              <a:t>power (30 mA in DR)</a:t>
            </a:r>
          </a:p>
          <a:p>
            <a:pPr lvl="2"/>
            <a:r>
              <a:rPr lang="en-US" altLang="ja-JP" sz="1600" dirty="0" smtClean="0"/>
              <a:t>satisfy the lower radiation level even if it is scaled to 100% of beam power</a:t>
            </a:r>
            <a:endParaRPr kumimoji="1" lang="en-US" altLang="ja-JP" sz="1600" dirty="0" smtClean="0"/>
          </a:p>
          <a:p>
            <a:pPr lvl="1"/>
            <a:r>
              <a:rPr lang="en-US" altLang="ja-JP" sz="2000" dirty="0" smtClean="0"/>
              <a:t>It is 10 times higher intensity than the recent ATF2 studies </a:t>
            </a:r>
            <a:r>
              <a:rPr lang="en-US" altLang="ja-JP" sz="2000" dirty="0"/>
              <a:t>and we have no such beam since 2011</a:t>
            </a:r>
            <a:r>
              <a:rPr lang="en-US" altLang="ja-JP" sz="2000" dirty="0" smtClean="0"/>
              <a:t>.</a:t>
            </a:r>
          </a:p>
          <a:p>
            <a:pPr lvl="1"/>
            <a:r>
              <a:rPr lang="en-US" altLang="ja-JP" sz="2000" dirty="0" smtClean="0"/>
              <a:t>We passed the inspection successfully but spent </a:t>
            </a:r>
            <a:r>
              <a:rPr lang="en-US" altLang="ja-JP" sz="2000" dirty="0"/>
              <a:t>1/3 of beam runs in Oct-Dec.4 to retune </a:t>
            </a:r>
            <a:r>
              <a:rPr lang="en-US" altLang="ja-JP" sz="2000" dirty="0" smtClean="0"/>
              <a:t>LINAC and DR… beam loading.</a:t>
            </a:r>
            <a:endParaRPr lang="en-US" altLang="ja-JP" sz="2000" dirty="0"/>
          </a:p>
          <a:p>
            <a:pPr marL="0" lvl="1" indent="0">
              <a:buNone/>
            </a:pPr>
            <a:endParaRPr lang="en-US" altLang="ja-JP" sz="1100" dirty="0" smtClean="0"/>
          </a:p>
          <a:p>
            <a:pPr marL="0" indent="0">
              <a:buNone/>
            </a:pPr>
            <a:r>
              <a:rPr lang="en-US" altLang="ja-JP" sz="2400" dirty="0">
                <a:solidFill>
                  <a:srgbClr val="800000"/>
                </a:solidFill>
              </a:rPr>
              <a:t>Commissioning of the </a:t>
            </a:r>
            <a:r>
              <a:rPr lang="en-US" altLang="ja-JP" sz="2400" dirty="0" smtClean="0">
                <a:solidFill>
                  <a:srgbClr val="800000"/>
                </a:solidFill>
              </a:rPr>
              <a:t>renewed IP system was the first priority.</a:t>
            </a:r>
          </a:p>
          <a:p>
            <a:pPr marL="359345" lvl="1" indent="-285750"/>
            <a:r>
              <a:rPr lang="en-US" altLang="ja-JP" sz="1600" dirty="0" smtClean="0">
                <a:solidFill>
                  <a:srgbClr val="800000"/>
                </a:solidFill>
              </a:rPr>
              <a:t>Beam time for Goal-1 was the checkout for the Shintake monitor. No small beam trials.</a:t>
            </a:r>
            <a:endParaRPr lang="en-US" altLang="ja-JP" sz="1400" dirty="0" smtClean="0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3" y="859243"/>
            <a:ext cx="7481455" cy="500303"/>
          </a:xfrm>
        </p:spPr>
        <p:txBody>
          <a:bodyPr/>
          <a:lstStyle/>
          <a:p>
            <a:r>
              <a:rPr kumimoji="1" lang="en-US" altLang="ja-JP" dirty="0" smtClean="0"/>
              <a:t>Beam status and R&amp;Ds </a:t>
            </a:r>
            <a:r>
              <a:rPr lang="en-US" altLang="ja-JP" dirty="0" smtClean="0"/>
              <a:t>in 2013 fall runs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03031D-AE92-294E-9286-7E362106E5B9}" type="slidenum">
              <a:rPr lang="en-US" altLang="ja-JP" smtClean="0"/>
              <a:pPr/>
              <a:t>9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503011220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_exampl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2846</TotalTime>
  <Words>1289</Words>
  <Application>Microsoft Macintosh PowerPoint</Application>
  <PresentationFormat>画面に合わせる (4:3)</PresentationFormat>
  <Paragraphs>216</Paragraphs>
  <Slides>22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4" baseType="lpstr">
      <vt:lpstr>LLC_PowerPoint_example</vt:lpstr>
      <vt:lpstr>数式</vt:lpstr>
      <vt:lpstr>Recent status of ATF</vt:lpstr>
      <vt:lpstr>Upgrades during summer 2013</vt:lpstr>
      <vt:lpstr>In vacuum IP-BPMs and piezo movers</vt:lpstr>
      <vt:lpstr>PowerPoint プレゼンテーション</vt:lpstr>
      <vt:lpstr>PowerPoint プレゼンテーション</vt:lpstr>
      <vt:lpstr>ATF2 IP-BPM installation</vt:lpstr>
      <vt:lpstr>ATF2 IP-BPM installation</vt:lpstr>
      <vt:lpstr>Beam runs in 2013 fall</vt:lpstr>
      <vt:lpstr>Beam status and R&amp;Ds in 2013 fall runs</vt:lpstr>
      <vt:lpstr>Commissioning of the renewed IP system</vt:lpstr>
      <vt:lpstr>Special optics for the IP-BPM studies</vt:lpstr>
      <vt:lpstr>PowerPoint プレゼンテーション</vt:lpstr>
      <vt:lpstr>Simple resolution test by using Low-Q IP-BPM</vt:lpstr>
      <vt:lpstr>IP-BPM Current status</vt:lpstr>
      <vt:lpstr>Commissioning of the renewed IP system</vt:lpstr>
      <vt:lpstr>New IPBPM waveforms with FONT5 board</vt:lpstr>
      <vt:lpstr>BPM calibration using piezo mover and FONT board</vt:lpstr>
      <vt:lpstr>Commissioning of the renewed IP system</vt:lpstr>
      <vt:lpstr>IP Target</vt:lpstr>
      <vt:lpstr>Alignment of the BSM laser optics</vt:lpstr>
      <vt:lpstr>for spring beam runs</vt:lpstr>
      <vt:lpstr>Beam schedule before summer shutdown 2014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ATF Status</dc:title>
  <dc:creator>Nobuhiro Terunuma</dc:creator>
  <cp:lastModifiedBy>Nobuhiro Terunuma</cp:lastModifiedBy>
  <cp:revision>130</cp:revision>
  <dcterms:created xsi:type="dcterms:W3CDTF">2013-11-03T00:41:54Z</dcterms:created>
  <dcterms:modified xsi:type="dcterms:W3CDTF">2014-01-07T11:33:04Z</dcterms:modified>
</cp:coreProperties>
</file>