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31"/>
  </p:notesMasterIdLst>
  <p:sldIdLst>
    <p:sldId id="256" r:id="rId2"/>
    <p:sldId id="493" r:id="rId3"/>
    <p:sldId id="481" r:id="rId4"/>
    <p:sldId id="262" r:id="rId5"/>
    <p:sldId id="411" r:id="rId6"/>
    <p:sldId id="355" r:id="rId7"/>
    <p:sldId id="388" r:id="rId8"/>
    <p:sldId id="487" r:id="rId9"/>
    <p:sldId id="389" r:id="rId10"/>
    <p:sldId id="391" r:id="rId11"/>
    <p:sldId id="394" r:id="rId12"/>
    <p:sldId id="484" r:id="rId13"/>
    <p:sldId id="485" r:id="rId14"/>
    <p:sldId id="395" r:id="rId15"/>
    <p:sldId id="397" r:id="rId16"/>
    <p:sldId id="475" r:id="rId17"/>
    <p:sldId id="413" r:id="rId18"/>
    <p:sldId id="404" r:id="rId19"/>
    <p:sldId id="480" r:id="rId20"/>
    <p:sldId id="486" r:id="rId21"/>
    <p:sldId id="489" r:id="rId22"/>
    <p:sldId id="495" r:id="rId23"/>
    <p:sldId id="496" r:id="rId24"/>
    <p:sldId id="497" r:id="rId25"/>
    <p:sldId id="498" r:id="rId26"/>
    <p:sldId id="482" r:id="rId27"/>
    <p:sldId id="494" r:id="rId28"/>
    <p:sldId id="479" r:id="rId29"/>
    <p:sldId id="499" r:id="rId30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b="1" i="1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5CADFF"/>
    <a:srgbClr val="00B0F0"/>
    <a:srgbClr val="00F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68" autoAdjust="0"/>
    <p:restoredTop sz="98574" autoAdjust="0"/>
  </p:normalViewPr>
  <p:slideViewPr>
    <p:cSldViewPr>
      <p:cViewPr varScale="1">
        <p:scale>
          <a:sx n="68" d="100"/>
          <a:sy n="68" d="100"/>
        </p:scale>
        <p:origin x="-5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4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77.wmf"/><Relationship Id="rId1" Type="http://schemas.openxmlformats.org/officeDocument/2006/relationships/image" Target="../media/image73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image" Target="../media/image80.wmf"/><Relationship Id="rId7" Type="http://schemas.openxmlformats.org/officeDocument/2006/relationships/image" Target="../media/image84.wmf"/><Relationship Id="rId2" Type="http://schemas.openxmlformats.org/officeDocument/2006/relationships/image" Target="../media/image79.wmf"/><Relationship Id="rId1" Type="http://schemas.openxmlformats.org/officeDocument/2006/relationships/image" Target="../media/image61.wmf"/><Relationship Id="rId6" Type="http://schemas.openxmlformats.org/officeDocument/2006/relationships/image" Target="../media/image83.wmf"/><Relationship Id="rId5" Type="http://schemas.openxmlformats.org/officeDocument/2006/relationships/image" Target="../media/image82.wmf"/><Relationship Id="rId10" Type="http://schemas.openxmlformats.org/officeDocument/2006/relationships/image" Target="../media/image71.wmf"/><Relationship Id="rId4" Type="http://schemas.openxmlformats.org/officeDocument/2006/relationships/image" Target="../media/image81.wmf"/><Relationship Id="rId9" Type="http://schemas.openxmlformats.org/officeDocument/2006/relationships/image" Target="../media/image60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3.wmf"/><Relationship Id="rId1" Type="http://schemas.openxmlformats.org/officeDocument/2006/relationships/image" Target="../media/image5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3" Type="http://schemas.openxmlformats.org/officeDocument/2006/relationships/image" Target="../media/image89.wmf"/><Relationship Id="rId7" Type="http://schemas.openxmlformats.org/officeDocument/2006/relationships/image" Target="../media/image93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Relationship Id="rId6" Type="http://schemas.openxmlformats.org/officeDocument/2006/relationships/image" Target="../media/image92.wmf"/><Relationship Id="rId5" Type="http://schemas.openxmlformats.org/officeDocument/2006/relationships/image" Target="../media/image91.wmf"/><Relationship Id="rId4" Type="http://schemas.openxmlformats.org/officeDocument/2006/relationships/image" Target="../media/image90.wmf"/><Relationship Id="rId9" Type="http://schemas.openxmlformats.org/officeDocument/2006/relationships/image" Target="../media/image95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8.wmf"/><Relationship Id="rId2" Type="http://schemas.openxmlformats.org/officeDocument/2006/relationships/image" Target="../media/image97.wmf"/><Relationship Id="rId1" Type="http://schemas.openxmlformats.org/officeDocument/2006/relationships/image" Target="../media/image96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Relationship Id="rId4" Type="http://schemas.openxmlformats.org/officeDocument/2006/relationships/image" Target="../media/image102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wmf"/><Relationship Id="rId1" Type="http://schemas.openxmlformats.org/officeDocument/2006/relationships/image" Target="../media/image73.wmf"/><Relationship Id="rId5" Type="http://schemas.openxmlformats.org/officeDocument/2006/relationships/image" Target="../media/image106.wmf"/><Relationship Id="rId4" Type="http://schemas.openxmlformats.org/officeDocument/2006/relationships/image" Target="../media/image105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110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wmf"/><Relationship Id="rId7" Type="http://schemas.openxmlformats.org/officeDocument/2006/relationships/image" Target="../media/image15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10" Type="http://schemas.openxmlformats.org/officeDocument/2006/relationships/image" Target="../media/image18.wmf"/><Relationship Id="rId4" Type="http://schemas.openxmlformats.org/officeDocument/2006/relationships/image" Target="../media/image12.wmf"/><Relationship Id="rId9" Type="http://schemas.openxmlformats.org/officeDocument/2006/relationships/image" Target="../media/image1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4" Type="http://schemas.openxmlformats.org/officeDocument/2006/relationships/image" Target="../media/image11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5" Type="http://schemas.openxmlformats.org/officeDocument/2006/relationships/image" Target="../media/image95.wmf"/><Relationship Id="rId4" Type="http://schemas.openxmlformats.org/officeDocument/2006/relationships/image" Target="../media/image113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59.wmf"/><Relationship Id="rId5" Type="http://schemas.openxmlformats.org/officeDocument/2006/relationships/image" Target="../media/image7.wmf"/><Relationship Id="rId4" Type="http://schemas.openxmlformats.org/officeDocument/2006/relationships/image" Target="../media/image117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19.wmf"/><Relationship Id="rId1" Type="http://schemas.openxmlformats.org/officeDocument/2006/relationships/image" Target="../media/image3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image" Target="../media/image28.wmf"/><Relationship Id="rId7" Type="http://schemas.openxmlformats.org/officeDocument/2006/relationships/image" Target="../media/image32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Relationship Id="rId6" Type="http://schemas.openxmlformats.org/officeDocument/2006/relationships/image" Target="../media/image31.wmf"/><Relationship Id="rId5" Type="http://schemas.openxmlformats.org/officeDocument/2006/relationships/image" Target="../media/image30.wmf"/><Relationship Id="rId10" Type="http://schemas.openxmlformats.org/officeDocument/2006/relationships/image" Target="../media/image24.wmf"/><Relationship Id="rId4" Type="http://schemas.openxmlformats.org/officeDocument/2006/relationships/image" Target="../media/image29.wmf"/><Relationship Id="rId9" Type="http://schemas.openxmlformats.org/officeDocument/2006/relationships/image" Target="../media/image3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13" Type="http://schemas.openxmlformats.org/officeDocument/2006/relationships/image" Target="../media/image51.wmf"/><Relationship Id="rId18" Type="http://schemas.openxmlformats.org/officeDocument/2006/relationships/image" Target="../media/image56.wmf"/><Relationship Id="rId3" Type="http://schemas.openxmlformats.org/officeDocument/2006/relationships/image" Target="../media/image41.wmf"/><Relationship Id="rId21" Type="http://schemas.openxmlformats.org/officeDocument/2006/relationships/image" Target="../media/image59.wmf"/><Relationship Id="rId7" Type="http://schemas.openxmlformats.org/officeDocument/2006/relationships/image" Target="../media/image45.wmf"/><Relationship Id="rId12" Type="http://schemas.openxmlformats.org/officeDocument/2006/relationships/image" Target="../media/image50.wmf"/><Relationship Id="rId17" Type="http://schemas.openxmlformats.org/officeDocument/2006/relationships/image" Target="../media/image55.wmf"/><Relationship Id="rId2" Type="http://schemas.openxmlformats.org/officeDocument/2006/relationships/image" Target="../media/image40.wmf"/><Relationship Id="rId16" Type="http://schemas.openxmlformats.org/officeDocument/2006/relationships/image" Target="../media/image54.wmf"/><Relationship Id="rId20" Type="http://schemas.openxmlformats.org/officeDocument/2006/relationships/image" Target="../media/image58.wmf"/><Relationship Id="rId1" Type="http://schemas.openxmlformats.org/officeDocument/2006/relationships/image" Target="../media/image39.wmf"/><Relationship Id="rId6" Type="http://schemas.openxmlformats.org/officeDocument/2006/relationships/image" Target="../media/image44.wmf"/><Relationship Id="rId11" Type="http://schemas.openxmlformats.org/officeDocument/2006/relationships/image" Target="../media/image49.wmf"/><Relationship Id="rId5" Type="http://schemas.openxmlformats.org/officeDocument/2006/relationships/image" Target="../media/image43.wmf"/><Relationship Id="rId15" Type="http://schemas.openxmlformats.org/officeDocument/2006/relationships/image" Target="../media/image53.wmf"/><Relationship Id="rId10" Type="http://schemas.openxmlformats.org/officeDocument/2006/relationships/image" Target="../media/image48.wmf"/><Relationship Id="rId19" Type="http://schemas.openxmlformats.org/officeDocument/2006/relationships/image" Target="../media/image57.wmf"/><Relationship Id="rId4" Type="http://schemas.openxmlformats.org/officeDocument/2006/relationships/image" Target="../media/image42.wmf"/><Relationship Id="rId9" Type="http://schemas.openxmlformats.org/officeDocument/2006/relationships/image" Target="../media/image47.wmf"/><Relationship Id="rId14" Type="http://schemas.openxmlformats.org/officeDocument/2006/relationships/image" Target="../media/image52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image" Target="../media/image70.wmf"/><Relationship Id="rId3" Type="http://schemas.openxmlformats.org/officeDocument/2006/relationships/image" Target="../media/image61.wmf"/><Relationship Id="rId7" Type="http://schemas.openxmlformats.org/officeDocument/2006/relationships/image" Target="../media/image65.wmf"/><Relationship Id="rId12" Type="http://schemas.openxmlformats.org/officeDocument/2006/relationships/image" Target="../media/image69.wmf"/><Relationship Id="rId2" Type="http://schemas.openxmlformats.org/officeDocument/2006/relationships/image" Target="../media/image60.wmf"/><Relationship Id="rId1" Type="http://schemas.openxmlformats.org/officeDocument/2006/relationships/image" Target="../media/image56.wmf"/><Relationship Id="rId6" Type="http://schemas.openxmlformats.org/officeDocument/2006/relationships/image" Target="../media/image64.wmf"/><Relationship Id="rId11" Type="http://schemas.openxmlformats.org/officeDocument/2006/relationships/image" Target="../media/image59.wmf"/><Relationship Id="rId5" Type="http://schemas.openxmlformats.org/officeDocument/2006/relationships/image" Target="../media/image63.wmf"/><Relationship Id="rId10" Type="http://schemas.openxmlformats.org/officeDocument/2006/relationships/image" Target="../media/image68.wmf"/><Relationship Id="rId4" Type="http://schemas.openxmlformats.org/officeDocument/2006/relationships/image" Target="../media/image62.wmf"/><Relationship Id="rId9" Type="http://schemas.openxmlformats.org/officeDocument/2006/relationships/image" Target="../media/image67.wmf"/><Relationship Id="rId14" Type="http://schemas.openxmlformats.org/officeDocument/2006/relationships/image" Target="../media/image7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47AB07D5-7C10-40A6-8B6F-FA04D19BD4AF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ACE08-4F3F-4A7F-9EAB-5F58FCE9614A}" type="slidenum">
              <a:rPr lang="en-US" altLang="ja-JP" smtClean="0">
                <a:ea typeface="ＭＳ Ｐゴシック" charset="-128"/>
              </a:rPr>
              <a:pPr/>
              <a:t>1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0E574E-D3DD-45D0-8C46-E4CBCB4F7614}" type="slidenum">
              <a:rPr lang="en-US" altLang="ja-JP" smtClean="0">
                <a:ea typeface="ＭＳ Ｐゴシック" charset="-128"/>
              </a:rPr>
              <a:pPr/>
              <a:t>2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BC53A4-B626-43AC-A566-4C1AC1E9B485}" type="slidenum">
              <a:rPr lang="en-US" altLang="ja-JP" smtClean="0">
                <a:ea typeface="ＭＳ Ｐゴシック" charset="-128"/>
              </a:rPr>
              <a:pPr/>
              <a:t>3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30EED-1583-4DD4-9BD8-95E0EFB5CF95}" type="slidenum">
              <a:rPr lang="en-US" altLang="ja-JP" smtClean="0">
                <a:ea typeface="ＭＳ Ｐゴシック" charset="-128"/>
              </a:rPr>
              <a:pPr/>
              <a:t>4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241B65-E4BC-458D-9CA1-7FD6E3E98D47}" type="slidenum">
              <a:rPr lang="en-US" altLang="ja-JP" smtClean="0">
                <a:ea typeface="ＭＳ Ｐゴシック" charset="-128"/>
              </a:rPr>
              <a:pPr/>
              <a:t>5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0CDAF2-594D-4302-882B-47928E2E6326}" type="slidenum">
              <a:rPr lang="en-US" altLang="ja-JP" smtClean="0">
                <a:ea typeface="ＭＳ Ｐゴシック" charset="-128"/>
              </a:rPr>
              <a:pPr/>
              <a:t>6</a:t>
            </a:fld>
            <a:endParaRPr lang="en-US" altLang="ja-JP" dirty="0" smtClean="0">
              <a:ea typeface="ＭＳ Ｐゴシック" charset="-128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ja-JP" dirty="0" smtClean="0"/>
              <a:t>Experimental constraint from B(b -&gt; s l+ l-) ;</a:t>
            </a:r>
          </a:p>
          <a:p>
            <a:pPr eaLnBrk="1" hangingPunct="1"/>
            <a:r>
              <a:rPr lang="en-US" altLang="ja-JP" dirty="0" smtClean="0"/>
              <a:t>The low-s region (1 GeV^2 &lt; s &lt; 6 GeV^2) is dominated by the Wilson </a:t>
            </a:r>
          </a:p>
          <a:p>
            <a:pPr eaLnBrk="1" hangingPunct="1"/>
            <a:r>
              <a:rPr lang="en-US" altLang="ja-JP" dirty="0" smtClean="0"/>
              <a:t>      coefficients C_9 and C_10, has sizable integrated branching ratio and is very </a:t>
            </a:r>
          </a:p>
          <a:p>
            <a:pPr eaLnBrk="1" hangingPunct="1"/>
            <a:r>
              <a:rPr lang="en-US" altLang="ja-JP" dirty="0" smtClean="0"/>
              <a:t>      sensitive to the C_7 - C_9 interference. In the following, we utilize the latter </a:t>
            </a:r>
          </a:p>
          <a:p>
            <a:pPr eaLnBrk="1" hangingPunct="1"/>
            <a:r>
              <a:rPr lang="en-US" altLang="ja-JP" dirty="0" smtClean="0"/>
              <a:t>      to put constraints on the Wilson coefficients C_7,8,9,10.</a:t>
            </a:r>
          </a:p>
          <a:p>
            <a:pPr eaLnBrk="1" hangingPunct="1"/>
            <a:r>
              <a:rPr lang="en-US" altLang="ja-JP" dirty="0" smtClean="0"/>
              <a:t>      We calculate the integrated branching ratio in the low-s region following Ref. [52]: </a:t>
            </a:r>
          </a:p>
          <a:p>
            <a:pPr eaLnBrk="1" hangingPunct="1"/>
            <a:endParaRPr lang="ja-JP" altLang="ja-JP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F059F-B099-46E2-A2FE-AA1E517B1403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74E98-E3A8-418D-AE5D-D31493291631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C8BA2-7591-41CC-94D0-79B5CE0F5C9D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5394B6-57B2-4F4F-BD69-7B96C50DAE42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EB5CFE-1AA9-4CA3-B5CB-3B378AD5137C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AD5E9-4070-4853-A99F-2682CE6AC5AD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DDCBE-A8EA-4F74-9EB3-3C170521F3C5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0BCEC-D7F0-4694-A1E1-85C31B55E8FF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A897A-64AF-4EFE-8C08-1D0BC1CC70C5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A60AD-5450-41C3-91CB-C6C1ECF7A93C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DF1A6-5AD7-4C2D-89DC-649C709E3BCE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39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i="0">
                <a:solidFill>
                  <a:schemeClr val="tx1"/>
                </a:solidFill>
                <a:latin typeface="+mn-lt"/>
                <a:ea typeface="ＭＳ Ｐゴシック" pitchFamily="50" charset="-128"/>
              </a:defRPr>
            </a:lvl1pPr>
          </a:lstStyle>
          <a:p>
            <a:pPr>
              <a:defRPr/>
            </a:pPr>
            <a:fld id="{C6E54A6D-B979-49A6-B01B-5ECFFDFDF60B}" type="slidenum">
              <a:rPr lang="en-US" altLang="ja-JP"/>
              <a:pPr>
                <a:defRPr/>
              </a:pPr>
              <a:t>&lt;#&gt;</a:t>
            </a:fld>
            <a:endParaRPr lang="en-US" altLang="ja-JP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oleObject" Target="../embeddings/oleObject51.bin"/><Relationship Id="rId18" Type="http://schemas.openxmlformats.org/officeDocument/2006/relationships/oleObject" Target="../embeddings/oleObject56.bin"/><Relationship Id="rId26" Type="http://schemas.openxmlformats.org/officeDocument/2006/relationships/oleObject" Target="../embeddings/oleObject64.bin"/><Relationship Id="rId3" Type="http://schemas.openxmlformats.org/officeDocument/2006/relationships/oleObject" Target="../embeddings/oleObject41.bin"/><Relationship Id="rId21" Type="http://schemas.openxmlformats.org/officeDocument/2006/relationships/oleObject" Target="../embeddings/oleObject59.bin"/><Relationship Id="rId7" Type="http://schemas.openxmlformats.org/officeDocument/2006/relationships/oleObject" Target="../embeddings/oleObject45.bin"/><Relationship Id="rId12" Type="http://schemas.openxmlformats.org/officeDocument/2006/relationships/oleObject" Target="../embeddings/oleObject50.bin"/><Relationship Id="rId17" Type="http://schemas.openxmlformats.org/officeDocument/2006/relationships/oleObject" Target="../embeddings/oleObject55.bin"/><Relationship Id="rId25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54.bin"/><Relationship Id="rId20" Type="http://schemas.openxmlformats.org/officeDocument/2006/relationships/oleObject" Target="../embeddings/oleObject58.bin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4.bin"/><Relationship Id="rId11" Type="http://schemas.openxmlformats.org/officeDocument/2006/relationships/oleObject" Target="../embeddings/oleObject49.bin"/><Relationship Id="rId24" Type="http://schemas.openxmlformats.org/officeDocument/2006/relationships/oleObject" Target="../embeddings/oleObject62.bin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53.bin"/><Relationship Id="rId23" Type="http://schemas.openxmlformats.org/officeDocument/2006/relationships/oleObject" Target="../embeddings/oleObject61.bin"/><Relationship Id="rId10" Type="http://schemas.openxmlformats.org/officeDocument/2006/relationships/oleObject" Target="../embeddings/oleObject48.bin"/><Relationship Id="rId19" Type="http://schemas.openxmlformats.org/officeDocument/2006/relationships/oleObject" Target="../embeddings/oleObject57.bin"/><Relationship Id="rId4" Type="http://schemas.openxmlformats.org/officeDocument/2006/relationships/oleObject" Target="../embeddings/oleObject42.bin"/><Relationship Id="rId9" Type="http://schemas.openxmlformats.org/officeDocument/2006/relationships/oleObject" Target="../embeddings/oleObject47.bin"/><Relationship Id="rId14" Type="http://schemas.openxmlformats.org/officeDocument/2006/relationships/oleObject" Target="../embeddings/oleObject52.bin"/><Relationship Id="rId22" Type="http://schemas.openxmlformats.org/officeDocument/2006/relationships/oleObject" Target="../embeddings/oleObject60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13" Type="http://schemas.openxmlformats.org/officeDocument/2006/relationships/oleObject" Target="../embeddings/oleObject75.bin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9.bin"/><Relationship Id="rId12" Type="http://schemas.openxmlformats.org/officeDocument/2006/relationships/oleObject" Target="../embeddings/oleObject74.bin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78.bin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68.bin"/><Relationship Id="rId11" Type="http://schemas.openxmlformats.org/officeDocument/2006/relationships/oleObject" Target="../embeddings/oleObject73.bin"/><Relationship Id="rId5" Type="http://schemas.openxmlformats.org/officeDocument/2006/relationships/oleObject" Target="../embeddings/oleObject67.bin"/><Relationship Id="rId15" Type="http://schemas.openxmlformats.org/officeDocument/2006/relationships/oleObject" Target="../embeddings/oleObject77.bin"/><Relationship Id="rId10" Type="http://schemas.openxmlformats.org/officeDocument/2006/relationships/oleObject" Target="../embeddings/oleObject72.bin"/><Relationship Id="rId4" Type="http://schemas.openxmlformats.org/officeDocument/2006/relationships/oleObject" Target="../embeddings/oleObject66.bin"/><Relationship Id="rId9" Type="http://schemas.openxmlformats.org/officeDocument/2006/relationships/oleObject" Target="../embeddings/oleObject71.bin"/><Relationship Id="rId14" Type="http://schemas.openxmlformats.org/officeDocument/2006/relationships/oleObject" Target="../embeddings/oleObject7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80.bin"/><Relationship Id="rId5" Type="http://schemas.openxmlformats.org/officeDocument/2006/relationships/oleObject" Target="../embeddings/oleObject79.bin"/><Relationship Id="rId4" Type="http://schemas.openxmlformats.org/officeDocument/2006/relationships/image" Target="../media/image7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82.bin"/><Relationship Id="rId4" Type="http://schemas.openxmlformats.org/officeDocument/2006/relationships/oleObject" Target="../embeddings/oleObject8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8.bin"/><Relationship Id="rId3" Type="http://schemas.openxmlformats.org/officeDocument/2006/relationships/oleObject" Target="../embeddings/oleObject83.bin"/><Relationship Id="rId7" Type="http://schemas.openxmlformats.org/officeDocument/2006/relationships/oleObject" Target="../embeddings/oleObject87.bin"/><Relationship Id="rId12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86.bin"/><Relationship Id="rId11" Type="http://schemas.openxmlformats.org/officeDocument/2006/relationships/oleObject" Target="../embeddings/oleObject91.bin"/><Relationship Id="rId5" Type="http://schemas.openxmlformats.org/officeDocument/2006/relationships/oleObject" Target="../embeddings/oleObject85.bin"/><Relationship Id="rId10" Type="http://schemas.openxmlformats.org/officeDocument/2006/relationships/oleObject" Target="../embeddings/oleObject90.bin"/><Relationship Id="rId4" Type="http://schemas.openxmlformats.org/officeDocument/2006/relationships/oleObject" Target="../embeddings/oleObject84.bin"/><Relationship Id="rId9" Type="http://schemas.openxmlformats.org/officeDocument/2006/relationships/oleObject" Target="../embeddings/oleObject8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94.bin"/><Relationship Id="rId4" Type="http://schemas.openxmlformats.org/officeDocument/2006/relationships/image" Target="../media/image8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3.v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1.bin"/><Relationship Id="rId3" Type="http://schemas.openxmlformats.org/officeDocument/2006/relationships/oleObject" Target="../embeddings/oleObject96.bin"/><Relationship Id="rId7" Type="http://schemas.openxmlformats.org/officeDocument/2006/relationships/oleObject" Target="../embeddings/oleObject10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99.bin"/><Relationship Id="rId11" Type="http://schemas.openxmlformats.org/officeDocument/2006/relationships/oleObject" Target="../embeddings/oleObject104.bin"/><Relationship Id="rId5" Type="http://schemas.openxmlformats.org/officeDocument/2006/relationships/oleObject" Target="../embeddings/oleObject98.bin"/><Relationship Id="rId10" Type="http://schemas.openxmlformats.org/officeDocument/2006/relationships/oleObject" Target="../embeddings/oleObject103.bin"/><Relationship Id="rId4" Type="http://schemas.openxmlformats.org/officeDocument/2006/relationships/oleObject" Target="../embeddings/oleObject97.bin"/><Relationship Id="rId9" Type="http://schemas.openxmlformats.org/officeDocument/2006/relationships/oleObject" Target="../embeddings/oleObject102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107.bin"/><Relationship Id="rId4" Type="http://schemas.openxmlformats.org/officeDocument/2006/relationships/oleObject" Target="../embeddings/oleObject10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11.bin"/><Relationship Id="rId5" Type="http://schemas.openxmlformats.org/officeDocument/2006/relationships/oleObject" Target="../embeddings/oleObject110.bin"/><Relationship Id="rId4" Type="http://schemas.openxmlformats.org/officeDocument/2006/relationships/oleObject" Target="../embeddings/oleObject109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5.bin"/><Relationship Id="rId3" Type="http://schemas.openxmlformats.org/officeDocument/2006/relationships/image" Target="../media/image107.png"/><Relationship Id="rId7" Type="http://schemas.openxmlformats.org/officeDocument/2006/relationships/oleObject" Target="../embeddings/oleObject1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113.bin"/><Relationship Id="rId5" Type="http://schemas.openxmlformats.org/officeDocument/2006/relationships/image" Target="../media/image108.png"/><Relationship Id="rId4" Type="http://schemas.openxmlformats.org/officeDocument/2006/relationships/oleObject" Target="../embeddings/oleObject112.bin"/><Relationship Id="rId9" Type="http://schemas.openxmlformats.org/officeDocument/2006/relationships/oleObject" Target="../embeddings/oleObject116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2.bin"/><Relationship Id="rId3" Type="http://schemas.openxmlformats.org/officeDocument/2006/relationships/oleObject" Target="../embeddings/oleObject117.bin"/><Relationship Id="rId7" Type="http://schemas.openxmlformats.org/officeDocument/2006/relationships/oleObject" Target="../embeddings/oleObject1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120.bin"/><Relationship Id="rId5" Type="http://schemas.openxmlformats.org/officeDocument/2006/relationships/oleObject" Target="../embeddings/oleObject119.bin"/><Relationship Id="rId4" Type="http://schemas.openxmlformats.org/officeDocument/2006/relationships/oleObject" Target="../embeddings/oleObject118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9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127.bin"/><Relationship Id="rId5" Type="http://schemas.openxmlformats.org/officeDocument/2006/relationships/oleObject" Target="../embeddings/oleObject126.bin"/><Relationship Id="rId4" Type="http://schemas.openxmlformats.org/officeDocument/2006/relationships/oleObject" Target="../embeddings/oleObject12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1.v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4.bin"/><Relationship Id="rId3" Type="http://schemas.openxmlformats.org/officeDocument/2006/relationships/oleObject" Target="../embeddings/oleObject129.bin"/><Relationship Id="rId7" Type="http://schemas.openxmlformats.org/officeDocument/2006/relationships/oleObject" Target="../embeddings/oleObject13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32.bin"/><Relationship Id="rId5" Type="http://schemas.openxmlformats.org/officeDocument/2006/relationships/oleObject" Target="../embeddings/oleObject131.bin"/><Relationship Id="rId4" Type="http://schemas.openxmlformats.org/officeDocument/2006/relationships/oleObject" Target="../embeddings/oleObject130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5.bin"/><Relationship Id="rId7" Type="http://schemas.openxmlformats.org/officeDocument/2006/relationships/oleObject" Target="../embeddings/oleObject13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38.bin"/><Relationship Id="rId5" Type="http://schemas.openxmlformats.org/officeDocument/2006/relationships/oleObject" Target="../embeddings/oleObject137.bin"/><Relationship Id="rId4" Type="http://schemas.openxmlformats.org/officeDocument/2006/relationships/oleObject" Target="../embeddings/oleObject136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4" Type="http://schemas.openxmlformats.org/officeDocument/2006/relationships/oleObject" Target="../embeddings/oleObject141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144.bin"/><Relationship Id="rId5" Type="http://schemas.openxmlformats.org/officeDocument/2006/relationships/oleObject" Target="../embeddings/oleObject143.bin"/><Relationship Id="rId4" Type="http://schemas.openxmlformats.org/officeDocument/2006/relationships/oleObject" Target="../embeddings/oleObject142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oleObject" Target="../embeddings/oleObject18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2.bin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0.bin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4.bin"/><Relationship Id="rId14" Type="http://schemas.openxmlformats.org/officeDocument/2006/relationships/oleObject" Target="../embeddings/oleObject19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31.bin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0.bin"/><Relationship Id="rId11" Type="http://schemas.openxmlformats.org/officeDocument/2006/relationships/oleObject" Target="../embeddings/oleObject35.bin"/><Relationship Id="rId5" Type="http://schemas.openxmlformats.org/officeDocument/2006/relationships/oleObject" Target="../embeddings/oleObject29.bin"/><Relationship Id="rId10" Type="http://schemas.openxmlformats.org/officeDocument/2006/relationships/oleObject" Target="../embeddings/oleObject34.bin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ChangeArrowheads="1"/>
          </p:cNvSpPr>
          <p:nvPr/>
        </p:nvSpPr>
        <p:spPr bwMode="auto">
          <a:xfrm>
            <a:off x="971600" y="333375"/>
            <a:ext cx="7272808" cy="1439863"/>
          </a:xfrm>
          <a:prstGeom prst="rect">
            <a:avLst/>
          </a:prstGeom>
          <a:noFill/>
          <a:ln w="57150" cmpd="thickThin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76672"/>
            <a:ext cx="7869312" cy="1143000"/>
          </a:xfrm>
          <a:noFill/>
        </p:spPr>
        <p:txBody>
          <a:bodyPr/>
          <a:lstStyle/>
          <a:p>
            <a:pPr eaLnBrk="1" hangingPunct="1"/>
            <a:r>
              <a:rPr lang="en-US" altLang="ja-JP" sz="3200" b="1" i="1" dirty="0" smtClean="0">
                <a:latin typeface="Times New Roman" pitchFamily="18" charset="0"/>
                <a:cs typeface="Times New Roman" pitchFamily="18" charset="0"/>
              </a:rPr>
              <a:t>Quark </a:t>
            </a:r>
            <a:r>
              <a:rPr lang="en-US" altLang="ja-JP" sz="3200" b="1" i="1" dirty="0" err="1" smtClean="0">
                <a:latin typeface="Times New Roman" pitchFamily="18" charset="0"/>
                <a:cs typeface="Times New Roman" pitchFamily="18" charset="0"/>
              </a:rPr>
              <a:t>Flavour</a:t>
            </a:r>
            <a:r>
              <a:rPr lang="en-US" altLang="ja-JP" sz="3200" b="1" i="1" dirty="0" smtClean="0">
                <a:latin typeface="Times New Roman" pitchFamily="18" charset="0"/>
                <a:cs typeface="Times New Roman" pitchFamily="18" charset="0"/>
              </a:rPr>
              <a:t> Violating </a:t>
            </a:r>
            <a:r>
              <a:rPr lang="en-US" altLang="ja-JP" sz="3200" b="1" i="1" noProof="1" smtClean="0">
                <a:latin typeface="Times New Roman" pitchFamily="18" charset="0"/>
                <a:cs typeface="Times New Roman" pitchFamily="18" charset="0"/>
              </a:rPr>
              <a:t>Bosonic </a:t>
            </a:r>
            <a:br>
              <a:rPr lang="en-US" altLang="ja-JP" sz="3200" b="1" i="1" noProof="1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ja-JP" sz="3200" b="1" i="1" noProof="1" smtClean="0">
                <a:latin typeface="Times New Roman" pitchFamily="18" charset="0"/>
                <a:cs typeface="Times New Roman" pitchFamily="18" charset="0"/>
              </a:rPr>
              <a:t>Squark D</a:t>
            </a:r>
            <a:r>
              <a:rPr lang="en-US" altLang="ja-JP" sz="3200" b="1" i="1" dirty="0" err="1" smtClean="0">
                <a:latin typeface="Times New Roman" pitchFamily="18" charset="0"/>
                <a:cs typeface="Times New Roman" pitchFamily="18" charset="0"/>
              </a:rPr>
              <a:t>ecays</a:t>
            </a:r>
            <a:r>
              <a:rPr lang="en-US" altLang="ja-JP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altLang="ja-JP" sz="3200" b="1" i="1" dirty="0" smtClean="0">
              <a:latin typeface="Times New Roman" pitchFamily="18" charset="0"/>
            </a:endParaRPr>
          </a:p>
        </p:txBody>
      </p:sp>
      <p:sp>
        <p:nvSpPr>
          <p:cNvPr id="18436" name="Rectangle 7"/>
          <p:cNvSpPr>
            <a:spLocks noChangeArrowheads="1"/>
          </p:cNvSpPr>
          <p:nvPr/>
        </p:nvSpPr>
        <p:spPr bwMode="auto">
          <a:xfrm>
            <a:off x="1187624" y="2420888"/>
            <a:ext cx="5761037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chemeClr val="tx1"/>
                </a:solidFill>
              </a:rPr>
              <a:t>K. Hidaka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Tokyo Gakugei University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Collaboration with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A. Bartl, H. Eberl, E. Ginina, B. Herrmann, </a:t>
            </a: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W. Majerotto and W. Porod</a:t>
            </a:r>
          </a:p>
          <a:p>
            <a:endParaRPr lang="en-US" altLang="ja-JP" sz="2000" dirty="0" smtClean="0">
              <a:solidFill>
                <a:schemeClr val="tx1"/>
              </a:solidFill>
            </a:endParaRPr>
          </a:p>
          <a:p>
            <a:endParaRPr lang="en-US" altLang="ja-JP" sz="2000" dirty="0">
              <a:solidFill>
                <a:schemeClr val="tx1"/>
              </a:solidFill>
            </a:endParaRPr>
          </a:p>
          <a:p>
            <a:r>
              <a:rPr lang="en-US" altLang="ja-JP" sz="1600" noProof="1" smtClean="0">
                <a:solidFill>
                  <a:schemeClr val="tx1"/>
                </a:solidFill>
              </a:rPr>
              <a:t>PoS (EPS-HEP 2013) 013 [arXiv:1310.5974]</a:t>
            </a:r>
          </a:p>
          <a:p>
            <a:r>
              <a:rPr lang="en-US" altLang="ja-JP" sz="1600" noProof="1" smtClean="0">
                <a:solidFill>
                  <a:schemeClr val="tx1"/>
                </a:solidFill>
              </a:rPr>
              <a:t>PoS (ICHEP2012) 110 [arXiv:1212.0203]</a:t>
            </a:r>
          </a:p>
          <a:p>
            <a:r>
              <a:rPr lang="en-US" altLang="ja-JP" sz="1600" noProof="1" smtClean="0">
                <a:solidFill>
                  <a:schemeClr val="tx1"/>
                </a:solidFill>
              </a:rPr>
              <a:t>arXiv:1212.4688</a:t>
            </a:r>
          </a:p>
          <a:p>
            <a:endParaRPr lang="en-US" altLang="ja-JP" sz="1600" dirty="0">
              <a:solidFill>
                <a:schemeClr val="tx1"/>
              </a:solidFill>
            </a:endParaRPr>
          </a:p>
          <a:p>
            <a:endParaRPr lang="en-US" altLang="ja-JP" sz="1600" dirty="0">
              <a:solidFill>
                <a:schemeClr val="tx1"/>
              </a:solidFill>
            </a:endParaRPr>
          </a:p>
          <a:p>
            <a:r>
              <a:rPr lang="en-US" altLang="ja-JP" sz="2000" dirty="0" smtClean="0">
                <a:solidFill>
                  <a:schemeClr val="tx1"/>
                </a:solidFill>
              </a:rPr>
              <a:t>ILCWS,  18 Jan 2014, KEK</a:t>
            </a:r>
            <a:endParaRPr lang="en-US" altLang="ja-JP" sz="2000" dirty="0">
              <a:solidFill>
                <a:schemeClr val="tx1"/>
              </a:solidFill>
            </a:endParaRPr>
          </a:p>
        </p:txBody>
      </p:sp>
      <p:pic>
        <p:nvPicPr>
          <p:cNvPr id="18437" name="Picture 4" descr="Event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204864"/>
            <a:ext cx="19050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auto">
          <a:xfrm>
            <a:off x="585359" y="620688"/>
            <a:ext cx="4343829" cy="4443387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ja-JP" dirty="0">
                <a:ea typeface="ＭＳ Ｐゴシック" pitchFamily="50" charset="-128"/>
              </a:rPr>
              <a:t>      &lt; up-squark sector &gt;</a:t>
            </a: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 bwMode="auto">
          <a:xfrm>
            <a:off x="4860032" y="620688"/>
            <a:ext cx="3888432" cy="4443387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ja-JP" dirty="0">
                <a:ea typeface="ＭＳ Ｐゴシック" pitchFamily="50" charset="-128"/>
              </a:rPr>
              <a:t>    &lt; down-squark sector &gt;</a:t>
            </a:r>
            <a:endParaRPr lang="ja-JP" altLang="en-US" dirty="0">
              <a:ea typeface="ＭＳ Ｐゴシック" pitchFamily="50" charset="-128"/>
            </a:endParaRPr>
          </a:p>
        </p:txBody>
      </p:sp>
      <p:cxnSp>
        <p:nvCxnSpPr>
          <p:cNvPr id="5142" name="直線コネクタ 6"/>
          <p:cNvCxnSpPr>
            <a:cxnSpLocks noChangeShapeType="1"/>
          </p:cNvCxnSpPr>
          <p:nvPr/>
        </p:nvCxnSpPr>
        <p:spPr bwMode="auto">
          <a:xfrm>
            <a:off x="1187624" y="3479899"/>
            <a:ext cx="2354585" cy="2282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0" name="直線コネクタ 9"/>
          <p:cNvCxnSpPr/>
          <p:nvPr/>
        </p:nvCxnSpPr>
        <p:spPr bwMode="auto">
          <a:xfrm>
            <a:off x="1785938" y="1494755"/>
            <a:ext cx="1071562" cy="1588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 bwMode="auto">
          <a:xfrm>
            <a:off x="1785938" y="1728719"/>
            <a:ext cx="1071562" cy="1587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 bwMode="auto">
          <a:xfrm>
            <a:off x="1785938" y="1966590"/>
            <a:ext cx="1071562" cy="1588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 bwMode="auto">
          <a:xfrm>
            <a:off x="1785938" y="2914122"/>
            <a:ext cx="1071562" cy="1588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2915816" y="1478023"/>
          <a:ext cx="514350" cy="488950"/>
        </p:xfrm>
        <a:graphic>
          <a:graphicData uri="http://schemas.openxmlformats.org/presentationml/2006/ole">
            <p:oleObj spid="_x0000_s152579" name="数式" r:id="rId3" imgW="253800" imgH="241200" progId="Equation.3">
              <p:embed/>
            </p:oleObj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3639046" y="3278981"/>
          <a:ext cx="436563" cy="488950"/>
        </p:xfrm>
        <a:graphic>
          <a:graphicData uri="http://schemas.openxmlformats.org/presentationml/2006/ole">
            <p:oleObj spid="_x0000_s152581" name="数式" r:id="rId4" imgW="215640" imgH="241200" progId="Equation.3">
              <p:embed/>
            </p:oleObj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2928938" y="1247651"/>
          <a:ext cx="514350" cy="488950"/>
        </p:xfrm>
        <a:graphic>
          <a:graphicData uri="http://schemas.openxmlformats.org/presentationml/2006/ole">
            <p:oleObj spid="_x0000_s152582" name="数式" r:id="rId5" imgW="253800" imgH="241200" progId="Equation.3">
              <p:embed/>
            </p:oleObj>
          </a:graphicData>
        </a:graphic>
      </p:graphicFrame>
      <p:graphicFrame>
        <p:nvGraphicFramePr>
          <p:cNvPr id="5127" name="Object 9"/>
          <p:cNvGraphicFramePr>
            <a:graphicFrameLocks noChangeAspect="1"/>
          </p:cNvGraphicFramePr>
          <p:nvPr/>
        </p:nvGraphicFramePr>
        <p:xfrm>
          <a:off x="2928449" y="1715324"/>
          <a:ext cx="514350" cy="488950"/>
        </p:xfrm>
        <a:graphic>
          <a:graphicData uri="http://schemas.openxmlformats.org/presentationml/2006/ole">
            <p:oleObj spid="_x0000_s152583" name="数式" r:id="rId6" imgW="253800" imgH="241200" progId="Equation.3">
              <p:embed/>
            </p:oleObj>
          </a:graphicData>
        </a:graphic>
      </p:graphicFrame>
      <p:graphicFrame>
        <p:nvGraphicFramePr>
          <p:cNvPr id="5128" name="Object 10"/>
          <p:cNvGraphicFramePr>
            <a:graphicFrameLocks noChangeAspect="1"/>
          </p:cNvGraphicFramePr>
          <p:nvPr/>
        </p:nvGraphicFramePr>
        <p:xfrm>
          <a:off x="2927691" y="2663303"/>
          <a:ext cx="463550" cy="514350"/>
        </p:xfrm>
        <a:graphic>
          <a:graphicData uri="http://schemas.openxmlformats.org/presentationml/2006/ole">
            <p:oleObj spid="_x0000_s152584" name="数式" r:id="rId7" imgW="228600" imgH="253800" progId="Equation.3">
              <p:embed/>
            </p:oleObj>
          </a:graphicData>
        </a:graphic>
      </p:graphicFrame>
      <p:cxnSp>
        <p:nvCxnSpPr>
          <p:cNvPr id="5149" name="直線コネクタ 51"/>
          <p:cNvCxnSpPr>
            <a:cxnSpLocks noChangeShapeType="1"/>
          </p:cNvCxnSpPr>
          <p:nvPr/>
        </p:nvCxnSpPr>
        <p:spPr bwMode="auto">
          <a:xfrm flipV="1">
            <a:off x="5357813" y="3479899"/>
            <a:ext cx="2526555" cy="696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53" name="直線コネクタ 52"/>
          <p:cNvCxnSpPr/>
          <p:nvPr/>
        </p:nvCxnSpPr>
        <p:spPr bwMode="auto">
          <a:xfrm>
            <a:off x="6143625" y="1289025"/>
            <a:ext cx="1071563" cy="1588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直線コネクタ 53"/>
          <p:cNvCxnSpPr/>
          <p:nvPr/>
        </p:nvCxnSpPr>
        <p:spPr bwMode="auto">
          <a:xfrm>
            <a:off x="6143625" y="1461964"/>
            <a:ext cx="1071563" cy="1587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 bwMode="auto">
          <a:xfrm>
            <a:off x="6143625" y="1677417"/>
            <a:ext cx="1071563" cy="1588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線コネクタ 55"/>
          <p:cNvCxnSpPr/>
          <p:nvPr/>
        </p:nvCxnSpPr>
        <p:spPr bwMode="auto">
          <a:xfrm>
            <a:off x="6143625" y="1895723"/>
            <a:ext cx="1071563" cy="1587"/>
          </a:xfrm>
          <a:prstGeom prst="line">
            <a:avLst/>
          </a:prstGeom>
          <a:ln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 bwMode="auto">
          <a:xfrm>
            <a:off x="6143625" y="2111747"/>
            <a:ext cx="1071563" cy="0"/>
          </a:xfrm>
          <a:prstGeom prst="line">
            <a:avLst/>
          </a:prstGeom>
          <a:ln w="12700"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 bwMode="auto">
          <a:xfrm>
            <a:off x="6143625" y="2914881"/>
            <a:ext cx="1071563" cy="1587"/>
          </a:xfrm>
          <a:prstGeom prst="line">
            <a:avLst/>
          </a:prstGeom>
          <a:ln w="12700">
            <a:solidFill>
              <a:schemeClr val="accent4">
                <a:lumMod val="1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129" name="Object 18"/>
          <p:cNvGraphicFramePr>
            <a:graphicFrameLocks noChangeAspect="1"/>
          </p:cNvGraphicFramePr>
          <p:nvPr/>
        </p:nvGraphicFramePr>
        <p:xfrm>
          <a:off x="7259063" y="1859340"/>
          <a:ext cx="515937" cy="539750"/>
        </p:xfrm>
        <a:graphic>
          <a:graphicData uri="http://schemas.openxmlformats.org/presentationml/2006/ole">
            <p:oleObj spid="_x0000_s152585" name="数式" r:id="rId8" imgW="253800" imgH="266400" progId="Equation.3">
              <p:embed/>
            </p:oleObj>
          </a:graphicData>
        </a:graphic>
      </p:graphicFrame>
      <p:graphicFrame>
        <p:nvGraphicFramePr>
          <p:cNvPr id="5130" name="Object 3"/>
          <p:cNvGraphicFramePr>
            <a:graphicFrameLocks noChangeAspect="1"/>
          </p:cNvGraphicFramePr>
          <p:nvPr/>
        </p:nvGraphicFramePr>
        <p:xfrm>
          <a:off x="7294625" y="1222244"/>
          <a:ext cx="539750" cy="541338"/>
        </p:xfrm>
        <a:graphic>
          <a:graphicData uri="http://schemas.openxmlformats.org/presentationml/2006/ole">
            <p:oleObj spid="_x0000_s152586" name="数式" r:id="rId9" imgW="266400" imgH="266400" progId="Equation.3">
              <p:embed/>
            </p:oleObj>
          </a:graphicData>
        </a:graphic>
      </p:graphicFrame>
      <p:graphicFrame>
        <p:nvGraphicFramePr>
          <p:cNvPr id="5131" name="Object 4"/>
          <p:cNvGraphicFramePr>
            <a:graphicFrameLocks noChangeAspect="1"/>
          </p:cNvGraphicFramePr>
          <p:nvPr/>
        </p:nvGraphicFramePr>
        <p:xfrm>
          <a:off x="7260046" y="1667824"/>
          <a:ext cx="514350" cy="488950"/>
        </p:xfrm>
        <a:graphic>
          <a:graphicData uri="http://schemas.openxmlformats.org/presentationml/2006/ole">
            <p:oleObj spid="_x0000_s152587" name="数式" r:id="rId10" imgW="253800" imgH="241200" progId="Equation.3">
              <p:embed/>
            </p:oleObj>
          </a:graphicData>
        </a:graphic>
      </p:graphicFrame>
      <p:graphicFrame>
        <p:nvGraphicFramePr>
          <p:cNvPr id="5132" name="Object 21"/>
          <p:cNvGraphicFramePr>
            <a:graphicFrameLocks noChangeAspect="1"/>
          </p:cNvGraphicFramePr>
          <p:nvPr/>
        </p:nvGraphicFramePr>
        <p:xfrm>
          <a:off x="7956376" y="3278981"/>
          <a:ext cx="436563" cy="488950"/>
        </p:xfrm>
        <a:graphic>
          <a:graphicData uri="http://schemas.openxmlformats.org/presentationml/2006/ole">
            <p:oleObj spid="_x0000_s152588" name="数式" r:id="rId11" imgW="215640" imgH="241200" progId="Equation.3">
              <p:embed/>
            </p:oleObj>
          </a:graphicData>
        </a:graphic>
      </p:graphicFrame>
      <p:graphicFrame>
        <p:nvGraphicFramePr>
          <p:cNvPr id="5133" name="Object 6"/>
          <p:cNvGraphicFramePr>
            <a:graphicFrameLocks noChangeAspect="1"/>
          </p:cNvGraphicFramePr>
          <p:nvPr/>
        </p:nvGraphicFramePr>
        <p:xfrm>
          <a:off x="7286625" y="977875"/>
          <a:ext cx="514350" cy="539750"/>
        </p:xfrm>
        <a:graphic>
          <a:graphicData uri="http://schemas.openxmlformats.org/presentationml/2006/ole">
            <p:oleObj spid="_x0000_s152589" name="数式" r:id="rId12" imgW="253800" imgH="266400" progId="Equation.3">
              <p:embed/>
            </p:oleObj>
          </a:graphicData>
        </a:graphic>
      </p:graphicFrame>
      <p:graphicFrame>
        <p:nvGraphicFramePr>
          <p:cNvPr id="5134" name="Object 9"/>
          <p:cNvGraphicFramePr>
            <a:graphicFrameLocks noChangeAspect="1"/>
          </p:cNvGraphicFramePr>
          <p:nvPr/>
        </p:nvGraphicFramePr>
        <p:xfrm>
          <a:off x="7271921" y="1439925"/>
          <a:ext cx="487363" cy="488950"/>
        </p:xfrm>
        <a:graphic>
          <a:graphicData uri="http://schemas.openxmlformats.org/presentationml/2006/ole">
            <p:oleObj spid="_x0000_s152590" name="数式" r:id="rId13" imgW="241200" imgH="241200" progId="Equation.3">
              <p:embed/>
            </p:oleObj>
          </a:graphicData>
        </a:graphic>
      </p:graphicFrame>
      <p:graphicFrame>
        <p:nvGraphicFramePr>
          <p:cNvPr id="5135" name="Object 10"/>
          <p:cNvGraphicFramePr>
            <a:graphicFrameLocks noChangeAspect="1"/>
          </p:cNvGraphicFramePr>
          <p:nvPr/>
        </p:nvGraphicFramePr>
        <p:xfrm>
          <a:off x="7272679" y="2652875"/>
          <a:ext cx="514350" cy="539750"/>
        </p:xfrm>
        <a:graphic>
          <a:graphicData uri="http://schemas.openxmlformats.org/presentationml/2006/ole">
            <p:oleObj spid="_x0000_s152591" name="数式" r:id="rId14" imgW="253800" imgH="266400" progId="Equation.3">
              <p:embed/>
            </p:oleObj>
          </a:graphicData>
        </a:graphic>
      </p:graphicFrame>
      <p:cxnSp>
        <p:nvCxnSpPr>
          <p:cNvPr id="14" name="直線コネクタ 13"/>
          <p:cNvCxnSpPr/>
          <p:nvPr/>
        </p:nvCxnSpPr>
        <p:spPr bwMode="auto">
          <a:xfrm>
            <a:off x="1857375" y="4118248"/>
            <a:ext cx="1071563" cy="1587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 bwMode="auto">
          <a:xfrm>
            <a:off x="1857375" y="4403998"/>
            <a:ext cx="1071563" cy="1587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3000375" y="4189685"/>
          <a:ext cx="488950" cy="514350"/>
        </p:xfrm>
        <a:graphic>
          <a:graphicData uri="http://schemas.openxmlformats.org/presentationml/2006/ole">
            <p:oleObj spid="_x0000_s152578" name="数式" r:id="rId15" imgW="241200" imgH="253800" progId="Equation.3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2987675" y="3845198"/>
          <a:ext cx="514350" cy="488950"/>
        </p:xfrm>
        <a:graphic>
          <a:graphicData uri="http://schemas.openxmlformats.org/presentationml/2006/ole">
            <p:oleObj spid="_x0000_s152580" name="数式" r:id="rId16" imgW="253800" imgH="241200" progId="Equation.3">
              <p:embed/>
            </p:oleObj>
          </a:graphicData>
        </a:graphic>
      </p:graphicFrame>
      <p:sp>
        <p:nvSpPr>
          <p:cNvPr id="47" name="正方形/長方形 46"/>
          <p:cNvSpPr/>
          <p:nvPr/>
        </p:nvSpPr>
        <p:spPr bwMode="auto">
          <a:xfrm>
            <a:off x="2555776" y="6237312"/>
            <a:ext cx="4680520" cy="524023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800" dirty="0" smtClean="0">
                <a:solidFill>
                  <a:srgbClr val="FF0000"/>
                </a:solidFill>
              </a:rPr>
              <a:t>                      could be sizable!</a:t>
            </a:r>
          </a:p>
        </p:txBody>
      </p:sp>
      <p:sp>
        <p:nvSpPr>
          <p:cNvPr id="48" name="下矢印 47"/>
          <p:cNvSpPr/>
          <p:nvPr/>
        </p:nvSpPr>
        <p:spPr bwMode="auto">
          <a:xfrm>
            <a:off x="4143374" y="5120809"/>
            <a:ext cx="716657" cy="216024"/>
          </a:xfrm>
          <a:prstGeom prst="downArrow">
            <a:avLst/>
          </a:prstGeom>
          <a:solidFill>
            <a:schemeClr val="tx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36" name="右中かっこ 35"/>
          <p:cNvSpPr/>
          <p:nvPr/>
        </p:nvSpPr>
        <p:spPr bwMode="auto">
          <a:xfrm>
            <a:off x="3419872" y="1334765"/>
            <a:ext cx="288032" cy="920998"/>
          </a:xfrm>
          <a:prstGeom prst="rightBrace">
            <a:avLst>
              <a:gd name="adj1" fmla="val 62500"/>
              <a:gd name="adj2" fmla="val 50000"/>
            </a:avLst>
          </a:prstGeom>
          <a:noFill/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7" name="左中かっこ 36"/>
          <p:cNvSpPr/>
          <p:nvPr/>
        </p:nvSpPr>
        <p:spPr bwMode="auto">
          <a:xfrm>
            <a:off x="5508104" y="1175643"/>
            <a:ext cx="360040" cy="1080120"/>
          </a:xfrm>
          <a:prstGeom prst="leftBrace">
            <a:avLst/>
          </a:prstGeom>
          <a:noFill/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4534" name="Object 22"/>
          <p:cNvGraphicFramePr>
            <a:graphicFrameLocks noChangeAspect="1"/>
          </p:cNvGraphicFramePr>
          <p:nvPr/>
        </p:nvGraphicFramePr>
        <p:xfrm>
          <a:off x="4106863" y="1625575"/>
          <a:ext cx="1050925" cy="342900"/>
        </p:xfrm>
        <a:graphic>
          <a:graphicData uri="http://schemas.openxmlformats.org/presentationml/2006/ole">
            <p:oleObj spid="_x0000_s152593" name="数式" r:id="rId17" imgW="622080" imgH="203040" progId="Equation.3">
              <p:embed/>
            </p:oleObj>
          </a:graphicData>
        </a:graphic>
      </p:graphicFrame>
      <p:sp>
        <p:nvSpPr>
          <p:cNvPr id="39" name="右中かっこ 38"/>
          <p:cNvSpPr/>
          <p:nvPr/>
        </p:nvSpPr>
        <p:spPr bwMode="auto">
          <a:xfrm>
            <a:off x="3491880" y="3983955"/>
            <a:ext cx="144016" cy="648072"/>
          </a:xfrm>
          <a:prstGeom prst="rightBrace">
            <a:avLst>
              <a:gd name="adj1" fmla="val 62500"/>
              <a:gd name="adj2" fmla="val 50000"/>
            </a:avLst>
          </a:prstGeom>
          <a:noFill/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4535" name="Object 23"/>
          <p:cNvGraphicFramePr>
            <a:graphicFrameLocks noChangeAspect="1"/>
          </p:cNvGraphicFramePr>
          <p:nvPr/>
        </p:nvGraphicFramePr>
        <p:xfrm>
          <a:off x="4055311" y="4145111"/>
          <a:ext cx="1049338" cy="342900"/>
        </p:xfrm>
        <a:graphic>
          <a:graphicData uri="http://schemas.openxmlformats.org/presentationml/2006/ole">
            <p:oleObj spid="_x0000_s152594" name="数式" r:id="rId18" imgW="622080" imgH="203040" progId="Equation.3">
              <p:embed/>
            </p:oleObj>
          </a:graphicData>
        </a:graphic>
      </p:graphicFrame>
      <p:graphicFrame>
        <p:nvGraphicFramePr>
          <p:cNvPr id="64536" name="Object 24"/>
          <p:cNvGraphicFramePr>
            <a:graphicFrameLocks noChangeAspect="1"/>
          </p:cNvGraphicFramePr>
          <p:nvPr/>
        </p:nvGraphicFramePr>
        <p:xfrm>
          <a:off x="4029075" y="3352602"/>
          <a:ext cx="1200150" cy="342900"/>
        </p:xfrm>
        <a:graphic>
          <a:graphicData uri="http://schemas.openxmlformats.org/presentationml/2006/ole">
            <p:oleObj spid="_x0000_s152595" name="数式" r:id="rId19" imgW="711000" imgH="203040" progId="Equation.3">
              <p:embed/>
            </p:oleObj>
          </a:graphicData>
        </a:graphic>
      </p:graphicFrame>
      <p:graphicFrame>
        <p:nvGraphicFramePr>
          <p:cNvPr id="152596" name="Object 20"/>
          <p:cNvGraphicFramePr>
            <a:graphicFrameLocks noChangeAspect="1"/>
          </p:cNvGraphicFramePr>
          <p:nvPr/>
        </p:nvGraphicFramePr>
        <p:xfrm>
          <a:off x="3995936" y="2760315"/>
          <a:ext cx="1136650" cy="342900"/>
        </p:xfrm>
        <a:graphic>
          <a:graphicData uri="http://schemas.openxmlformats.org/presentationml/2006/ole">
            <p:oleObj spid="_x0000_s152596" name="数式" r:id="rId20" imgW="672840" imgH="203040" progId="Equation.3">
              <p:embed/>
            </p:oleObj>
          </a:graphicData>
        </a:graphic>
      </p:graphicFrame>
      <p:cxnSp>
        <p:nvCxnSpPr>
          <p:cNvPr id="49" name="直線矢印コネクタ 73"/>
          <p:cNvCxnSpPr>
            <a:cxnSpLocks noChangeShapeType="1"/>
            <a:stCxn id="52" idx="1"/>
          </p:cNvCxnSpPr>
          <p:nvPr/>
        </p:nvCxnSpPr>
        <p:spPr bwMode="auto">
          <a:xfrm flipH="1">
            <a:off x="2411760" y="4235983"/>
            <a:ext cx="2736304" cy="396044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50" name="直線矢印コネクタ 75"/>
          <p:cNvCxnSpPr>
            <a:cxnSpLocks noChangeShapeType="1"/>
            <a:stCxn id="52" idx="1"/>
          </p:cNvCxnSpPr>
          <p:nvPr/>
        </p:nvCxnSpPr>
        <p:spPr bwMode="auto">
          <a:xfrm flipH="1" flipV="1">
            <a:off x="2411760" y="3911947"/>
            <a:ext cx="2736304" cy="324036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52" name="正方形/長方形 51"/>
          <p:cNvSpPr/>
          <p:nvPr/>
        </p:nvSpPr>
        <p:spPr bwMode="auto">
          <a:xfrm>
            <a:off x="5148064" y="3767931"/>
            <a:ext cx="3528392" cy="936104"/>
          </a:xfrm>
          <a:prstGeom prst="rect">
            <a:avLst/>
          </a:prstGeom>
          <a:noFill/>
          <a:ln w="2857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ja-JP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a typeface="ＭＳ Ｐゴシック" pitchFamily="50" charset="-128"/>
              </a:rPr>
              <a:t>mass-splitting due to large </a:t>
            </a:r>
          </a:p>
          <a:p>
            <a:pPr>
              <a:defRPr/>
            </a:pPr>
            <a:r>
              <a:rPr lang="en-US" altLang="ja-JP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a typeface="ＭＳ Ｐゴシック" pitchFamily="50" charset="-128"/>
              </a:rPr>
              <a:t>                mixing</a:t>
            </a:r>
            <a:endParaRPr lang="ja-JP" altLang="en-US" dirty="0">
              <a:ln>
                <a:solidFill>
                  <a:srgbClr val="FF0000"/>
                </a:solidFill>
              </a:ln>
              <a:solidFill>
                <a:srgbClr val="FF0000"/>
              </a:solidFill>
              <a:ea typeface="ＭＳ Ｐゴシック" pitchFamily="50" charset="-128"/>
            </a:endParaRPr>
          </a:p>
        </p:txBody>
      </p:sp>
      <p:graphicFrame>
        <p:nvGraphicFramePr>
          <p:cNvPr id="59" name="Object 25"/>
          <p:cNvGraphicFramePr>
            <a:graphicFrameLocks noChangeAspect="1"/>
          </p:cNvGraphicFramePr>
          <p:nvPr/>
        </p:nvGraphicFramePr>
        <p:xfrm>
          <a:off x="5364088" y="4175471"/>
          <a:ext cx="984250" cy="428625"/>
        </p:xfrm>
        <a:graphic>
          <a:graphicData uri="http://schemas.openxmlformats.org/presentationml/2006/ole">
            <p:oleObj spid="_x0000_s152598" name="数式" r:id="rId21" imgW="583920" imgH="253800" progId="Equation.3">
              <p:embed/>
            </p:oleObj>
          </a:graphicData>
        </a:graphic>
      </p:graphicFrame>
      <p:cxnSp>
        <p:nvCxnSpPr>
          <p:cNvPr id="60" name="直線コネクタ 59"/>
          <p:cNvCxnSpPr/>
          <p:nvPr/>
        </p:nvCxnSpPr>
        <p:spPr bwMode="auto">
          <a:xfrm>
            <a:off x="1835696" y="4848051"/>
            <a:ext cx="1071563" cy="1587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1" name="Object 5"/>
          <p:cNvGraphicFramePr>
            <a:graphicFrameLocks noChangeAspect="1"/>
          </p:cNvGraphicFramePr>
          <p:nvPr/>
        </p:nvGraphicFramePr>
        <p:xfrm>
          <a:off x="3003550" y="4547386"/>
          <a:ext cx="488950" cy="488950"/>
        </p:xfrm>
        <a:graphic>
          <a:graphicData uri="http://schemas.openxmlformats.org/presentationml/2006/ole">
            <p:oleObj spid="_x0000_s152599" name="数式" r:id="rId22" imgW="241200" imgH="241200" progId="Equation.3">
              <p:embed/>
            </p:oleObj>
          </a:graphicData>
        </a:graphic>
      </p:graphicFrame>
      <p:cxnSp>
        <p:nvCxnSpPr>
          <p:cNvPr id="62" name="直線コネクタ 61"/>
          <p:cNvCxnSpPr/>
          <p:nvPr/>
        </p:nvCxnSpPr>
        <p:spPr bwMode="auto">
          <a:xfrm>
            <a:off x="1859310" y="3694336"/>
            <a:ext cx="1071563" cy="1587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3" name="Object 5"/>
          <p:cNvGraphicFramePr>
            <a:graphicFrameLocks noChangeAspect="1"/>
          </p:cNvGraphicFramePr>
          <p:nvPr/>
        </p:nvGraphicFramePr>
        <p:xfrm>
          <a:off x="2991055" y="3446747"/>
          <a:ext cx="488950" cy="488950"/>
        </p:xfrm>
        <a:graphic>
          <a:graphicData uri="http://schemas.openxmlformats.org/presentationml/2006/ole">
            <p:oleObj spid="_x0000_s152600" name="数式" r:id="rId23" imgW="241200" imgH="241200" progId="Equation.3">
              <p:embed/>
            </p:oleObj>
          </a:graphicData>
        </a:graphic>
      </p:graphicFrame>
      <p:cxnSp>
        <p:nvCxnSpPr>
          <p:cNvPr id="64" name="直線矢印コネクタ 63"/>
          <p:cNvCxnSpPr/>
          <p:nvPr/>
        </p:nvCxnSpPr>
        <p:spPr bwMode="auto">
          <a:xfrm flipV="1">
            <a:off x="2411760" y="3695923"/>
            <a:ext cx="0" cy="4320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5" name="直線矢印コネクタ 64"/>
          <p:cNvCxnSpPr/>
          <p:nvPr/>
        </p:nvCxnSpPr>
        <p:spPr bwMode="auto">
          <a:xfrm>
            <a:off x="2411760" y="4416003"/>
            <a:ext cx="0" cy="4320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aphicFrame>
        <p:nvGraphicFramePr>
          <p:cNvPr id="152601" name="Object 25"/>
          <p:cNvGraphicFramePr>
            <a:graphicFrameLocks noChangeAspect="1"/>
          </p:cNvGraphicFramePr>
          <p:nvPr/>
        </p:nvGraphicFramePr>
        <p:xfrm>
          <a:off x="2627784" y="6250070"/>
          <a:ext cx="1872208" cy="492056"/>
        </p:xfrm>
        <a:graphic>
          <a:graphicData uri="http://schemas.openxmlformats.org/presentationml/2006/ole">
            <p:oleObj spid="_x0000_s152601" name="数式" r:id="rId24" imgW="863280" imgH="228600" progId="Equation.3">
              <p:embed/>
            </p:oleObj>
          </a:graphicData>
        </a:graphic>
      </p:graphicFrame>
      <p:sp>
        <p:nvSpPr>
          <p:cNvPr id="89" name="下矢印 88"/>
          <p:cNvSpPr/>
          <p:nvPr/>
        </p:nvSpPr>
        <p:spPr bwMode="auto">
          <a:xfrm>
            <a:off x="4143375" y="5949280"/>
            <a:ext cx="716657" cy="239016"/>
          </a:xfrm>
          <a:prstGeom prst="downArrow">
            <a:avLst/>
          </a:prstGeom>
          <a:solidFill>
            <a:schemeClr val="tx2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90" name="正方形/長方形 89"/>
          <p:cNvSpPr/>
          <p:nvPr/>
        </p:nvSpPr>
        <p:spPr bwMode="auto">
          <a:xfrm>
            <a:off x="1619672" y="5373216"/>
            <a:ext cx="6552728" cy="524023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ja-JP" sz="2800" dirty="0" smtClean="0">
                <a:solidFill>
                  <a:srgbClr val="FF0000"/>
                </a:solidFill>
              </a:rPr>
              <a:t>large mass splitting between       and        !</a:t>
            </a:r>
          </a:p>
        </p:txBody>
      </p:sp>
      <p:graphicFrame>
        <p:nvGraphicFramePr>
          <p:cNvPr id="152602" name="Object 26"/>
          <p:cNvGraphicFramePr>
            <a:graphicFrameLocks noChangeAspect="1"/>
          </p:cNvGraphicFramePr>
          <p:nvPr/>
        </p:nvGraphicFramePr>
        <p:xfrm>
          <a:off x="5868144" y="5301208"/>
          <a:ext cx="624322" cy="624322"/>
        </p:xfrm>
        <a:graphic>
          <a:graphicData uri="http://schemas.openxmlformats.org/presentationml/2006/ole">
            <p:oleObj spid="_x0000_s152602" name="数式" r:id="rId25" imgW="241200" imgH="241200" progId="Equation.3">
              <p:embed/>
            </p:oleObj>
          </a:graphicData>
        </a:graphic>
      </p:graphicFrame>
      <p:graphicFrame>
        <p:nvGraphicFramePr>
          <p:cNvPr id="152603" name="Object 27"/>
          <p:cNvGraphicFramePr>
            <a:graphicFrameLocks noChangeAspect="1"/>
          </p:cNvGraphicFramePr>
          <p:nvPr/>
        </p:nvGraphicFramePr>
        <p:xfrm>
          <a:off x="7092280" y="5301208"/>
          <a:ext cx="609216" cy="609216"/>
        </p:xfrm>
        <a:graphic>
          <a:graphicData uri="http://schemas.openxmlformats.org/presentationml/2006/ole">
            <p:oleObj spid="_x0000_s152603" name="数式" r:id="rId26" imgW="241200" imgH="241200" progId="Equation.3">
              <p:embed/>
            </p:oleObj>
          </a:graphicData>
        </a:graphic>
      </p:graphicFrame>
      <p:sp>
        <p:nvSpPr>
          <p:cNvPr id="68" name="円/楕円 67"/>
          <p:cNvSpPr/>
          <p:nvPr/>
        </p:nvSpPr>
        <p:spPr bwMode="auto">
          <a:xfrm>
            <a:off x="2998941" y="4663495"/>
            <a:ext cx="504056" cy="3600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9" name="円/楕円 68"/>
          <p:cNvSpPr/>
          <p:nvPr/>
        </p:nvSpPr>
        <p:spPr bwMode="auto">
          <a:xfrm>
            <a:off x="2999699" y="3560383"/>
            <a:ext cx="504056" cy="3600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66" name="タイトル 1"/>
          <p:cNvSpPr>
            <a:spLocks noGrp="1"/>
          </p:cNvSpPr>
          <p:nvPr>
            <p:ph type="title"/>
          </p:nvPr>
        </p:nvSpPr>
        <p:spPr>
          <a:xfrm>
            <a:off x="539552" y="-27384"/>
            <a:ext cx="7472362" cy="582613"/>
          </a:xfrm>
        </p:spPr>
        <p:txBody>
          <a:bodyPr/>
          <a:lstStyle/>
          <a:p>
            <a:r>
              <a:rPr lang="en-US" altLang="ja-JP" b="1" i="1" u="sng" dirty="0" smtClean="0">
                <a:latin typeface="Times New Roman" pitchFamily="18" charset="0"/>
              </a:rPr>
              <a:t>Benchmark QFV scenario</a:t>
            </a:r>
            <a:endParaRPr lang="ja-JP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261407"/>
            <a:ext cx="8424936" cy="3024335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this large  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mixing scenario; </a:t>
            </a: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467544" y="5876514"/>
            <a:ext cx="8064896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QFV branching ratio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large!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下矢印 6"/>
          <p:cNvSpPr/>
          <p:nvPr/>
        </p:nvSpPr>
        <p:spPr bwMode="auto">
          <a:xfrm>
            <a:off x="3779912" y="4581128"/>
            <a:ext cx="86409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66564" name="Object 4"/>
          <p:cNvGraphicFramePr>
            <a:graphicFrameLocks noChangeAspect="1"/>
          </p:cNvGraphicFramePr>
          <p:nvPr/>
        </p:nvGraphicFramePr>
        <p:xfrm>
          <a:off x="1979712" y="260648"/>
          <a:ext cx="984250" cy="428625"/>
        </p:xfrm>
        <a:graphic>
          <a:graphicData uri="http://schemas.openxmlformats.org/presentationml/2006/ole">
            <p:oleObj spid="_x0000_s156675" name="数式" r:id="rId3" imgW="583920" imgH="253800" progId="Equation.3">
              <p:embed/>
            </p:oleObj>
          </a:graphicData>
        </a:graphic>
      </p:graphicFrame>
      <p:graphicFrame>
        <p:nvGraphicFramePr>
          <p:cNvPr id="156683" name="Object 11"/>
          <p:cNvGraphicFramePr>
            <a:graphicFrameLocks noChangeAspect="1"/>
          </p:cNvGraphicFramePr>
          <p:nvPr/>
        </p:nvGraphicFramePr>
        <p:xfrm>
          <a:off x="3275856" y="260648"/>
          <a:ext cx="963612" cy="428625"/>
        </p:xfrm>
        <a:graphic>
          <a:graphicData uri="http://schemas.openxmlformats.org/presentationml/2006/ole">
            <p:oleObj spid="_x0000_s156683" name="数式" r:id="rId4" imgW="571320" imgH="253800" progId="Equation.3">
              <p:embed/>
            </p:oleObj>
          </a:graphicData>
        </a:graphic>
      </p:graphicFrame>
      <p:graphicFrame>
        <p:nvGraphicFramePr>
          <p:cNvPr id="156685" name="Object 13"/>
          <p:cNvGraphicFramePr>
            <a:graphicFrameLocks noChangeAspect="1"/>
          </p:cNvGraphicFramePr>
          <p:nvPr/>
        </p:nvGraphicFramePr>
        <p:xfrm>
          <a:off x="558700" y="725750"/>
          <a:ext cx="1997076" cy="460375"/>
        </p:xfrm>
        <a:graphic>
          <a:graphicData uri="http://schemas.openxmlformats.org/presentationml/2006/ole">
            <p:oleObj spid="_x0000_s156685" name="数式" r:id="rId5" imgW="939600" imgH="215640" progId="Equation.3">
              <p:embed/>
            </p:oleObj>
          </a:graphicData>
        </a:graphic>
      </p:graphicFrame>
      <p:graphicFrame>
        <p:nvGraphicFramePr>
          <p:cNvPr id="156686" name="Object 14"/>
          <p:cNvGraphicFramePr>
            <a:graphicFrameLocks noChangeAspect="1"/>
          </p:cNvGraphicFramePr>
          <p:nvPr/>
        </p:nvGraphicFramePr>
        <p:xfrm>
          <a:off x="539552" y="1149612"/>
          <a:ext cx="2024062" cy="460375"/>
        </p:xfrm>
        <a:graphic>
          <a:graphicData uri="http://schemas.openxmlformats.org/presentationml/2006/ole">
            <p:oleObj spid="_x0000_s156686" name="数式" r:id="rId6" imgW="952200" imgH="215640" progId="Equation.3">
              <p:embed/>
            </p:oleObj>
          </a:graphicData>
        </a:graphic>
      </p:graphicFrame>
      <p:graphicFrame>
        <p:nvGraphicFramePr>
          <p:cNvPr id="156688" name="Object 16"/>
          <p:cNvGraphicFramePr>
            <a:graphicFrameLocks noChangeAspect="1"/>
          </p:cNvGraphicFramePr>
          <p:nvPr/>
        </p:nvGraphicFramePr>
        <p:xfrm>
          <a:off x="539552" y="1521167"/>
          <a:ext cx="1079500" cy="487362"/>
        </p:xfrm>
        <a:graphic>
          <a:graphicData uri="http://schemas.openxmlformats.org/presentationml/2006/ole">
            <p:oleObj spid="_x0000_s156688" name="数式" r:id="rId7" imgW="507960" imgH="228600" progId="Equation.3">
              <p:embed/>
            </p:oleObj>
          </a:graphicData>
        </a:graphic>
      </p:graphicFrame>
      <p:sp>
        <p:nvSpPr>
          <p:cNvPr id="26" name="正方形/長方形 25"/>
          <p:cNvSpPr/>
          <p:nvPr/>
        </p:nvSpPr>
        <p:spPr bwMode="auto">
          <a:xfrm>
            <a:off x="3347864" y="909478"/>
            <a:ext cx="4248472" cy="230425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28" name="直線矢印コネクタ 27"/>
          <p:cNvCxnSpPr/>
          <p:nvPr/>
        </p:nvCxnSpPr>
        <p:spPr bwMode="auto">
          <a:xfrm>
            <a:off x="4139952" y="2006291"/>
            <a:ext cx="86409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直線矢印コネクタ 29"/>
          <p:cNvCxnSpPr/>
          <p:nvPr/>
        </p:nvCxnSpPr>
        <p:spPr bwMode="auto">
          <a:xfrm flipV="1">
            <a:off x="5004048" y="1430227"/>
            <a:ext cx="792088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直線矢印コネクタ 30"/>
          <p:cNvCxnSpPr/>
          <p:nvPr/>
        </p:nvCxnSpPr>
        <p:spPr bwMode="auto">
          <a:xfrm>
            <a:off x="5004048" y="2006291"/>
            <a:ext cx="792088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56687" name="Object 15"/>
          <p:cNvGraphicFramePr>
            <a:graphicFrameLocks noChangeAspect="1"/>
          </p:cNvGraphicFramePr>
          <p:nvPr/>
        </p:nvGraphicFramePr>
        <p:xfrm>
          <a:off x="3694857" y="1790391"/>
          <a:ext cx="404812" cy="379413"/>
        </p:xfrm>
        <a:graphic>
          <a:graphicData uri="http://schemas.openxmlformats.org/presentationml/2006/ole">
            <p:oleObj spid="_x0000_s156687" name="数式" r:id="rId8" imgW="190440" imgH="177480" progId="Equation.3">
              <p:embed/>
            </p:oleObj>
          </a:graphicData>
        </a:graphic>
      </p:graphicFrame>
      <p:graphicFrame>
        <p:nvGraphicFramePr>
          <p:cNvPr id="156689" name="Object 17"/>
          <p:cNvGraphicFramePr>
            <a:graphicFrameLocks noChangeAspect="1"/>
          </p:cNvGraphicFramePr>
          <p:nvPr/>
        </p:nvGraphicFramePr>
        <p:xfrm>
          <a:off x="5796756" y="2366331"/>
          <a:ext cx="1079500" cy="487363"/>
        </p:xfrm>
        <a:graphic>
          <a:graphicData uri="http://schemas.openxmlformats.org/presentationml/2006/ole">
            <p:oleObj spid="_x0000_s156689" name="数式" r:id="rId9" imgW="507960" imgH="228600" progId="Equation.3">
              <p:embed/>
            </p:oleObj>
          </a:graphicData>
        </a:graphic>
      </p:graphicFrame>
      <p:graphicFrame>
        <p:nvGraphicFramePr>
          <p:cNvPr id="156690" name="Object 18"/>
          <p:cNvGraphicFramePr>
            <a:graphicFrameLocks noChangeAspect="1"/>
          </p:cNvGraphicFramePr>
          <p:nvPr/>
        </p:nvGraphicFramePr>
        <p:xfrm>
          <a:off x="3707904" y="2096473"/>
          <a:ext cx="1052512" cy="460375"/>
        </p:xfrm>
        <a:graphic>
          <a:graphicData uri="http://schemas.openxmlformats.org/presentationml/2006/ole">
            <p:oleObj spid="_x0000_s156690" name="数式" r:id="rId10" imgW="495000" imgH="215640" progId="Equation.3">
              <p:embed/>
            </p:oleObj>
          </a:graphicData>
        </a:graphic>
      </p:graphicFrame>
      <p:graphicFrame>
        <p:nvGraphicFramePr>
          <p:cNvPr id="156691" name="Object 19"/>
          <p:cNvGraphicFramePr>
            <a:graphicFrameLocks noChangeAspect="1"/>
          </p:cNvGraphicFramePr>
          <p:nvPr/>
        </p:nvGraphicFramePr>
        <p:xfrm>
          <a:off x="5796136" y="1236925"/>
          <a:ext cx="377825" cy="379412"/>
        </p:xfrm>
        <a:graphic>
          <a:graphicData uri="http://schemas.openxmlformats.org/presentationml/2006/ole">
            <p:oleObj spid="_x0000_s156691" name="数式" r:id="rId11" imgW="177480" imgH="177480" progId="Equation.3">
              <p:embed/>
            </p:oleObj>
          </a:graphicData>
        </a:graphic>
      </p:graphicFrame>
      <p:graphicFrame>
        <p:nvGraphicFramePr>
          <p:cNvPr id="156692" name="Object 20"/>
          <p:cNvGraphicFramePr>
            <a:graphicFrameLocks noChangeAspect="1"/>
          </p:cNvGraphicFramePr>
          <p:nvPr/>
        </p:nvGraphicFramePr>
        <p:xfrm>
          <a:off x="5683250" y="1557550"/>
          <a:ext cx="1052513" cy="460375"/>
        </p:xfrm>
        <a:graphic>
          <a:graphicData uri="http://schemas.openxmlformats.org/presentationml/2006/ole">
            <p:oleObj spid="_x0000_s156692" name="数式" r:id="rId12" imgW="495000" imgH="215640" progId="Equation.3">
              <p:embed/>
            </p:oleObj>
          </a:graphicData>
        </a:graphic>
      </p:graphicFrame>
      <p:sp>
        <p:nvSpPr>
          <p:cNvPr id="42" name="円/楕円 41"/>
          <p:cNvSpPr/>
          <p:nvPr/>
        </p:nvSpPr>
        <p:spPr bwMode="auto">
          <a:xfrm>
            <a:off x="5796136" y="1197510"/>
            <a:ext cx="432048" cy="3600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3" name="円/楕円 42"/>
          <p:cNvSpPr/>
          <p:nvPr/>
        </p:nvSpPr>
        <p:spPr bwMode="auto">
          <a:xfrm>
            <a:off x="3624021" y="1773574"/>
            <a:ext cx="504056" cy="3600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7" name="円/楕円 16"/>
          <p:cNvSpPr/>
          <p:nvPr/>
        </p:nvSpPr>
        <p:spPr bwMode="auto">
          <a:xfrm>
            <a:off x="5796136" y="2349638"/>
            <a:ext cx="360040" cy="5040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4" name="コンテンツ プレースホルダ 2"/>
          <p:cNvSpPr txBox="1">
            <a:spLocks/>
          </p:cNvSpPr>
          <p:nvPr/>
        </p:nvSpPr>
        <p:spPr bwMode="auto">
          <a:xfrm>
            <a:off x="107504" y="3933056"/>
            <a:ext cx="8856984" cy="50405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In our scenario "top trilinear coupling“ (</a:t>
            </a:r>
            <a:r>
              <a:rPr lang="ja-JP" altLang="en-US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　　　　　　　　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coupling) = </a:t>
            </a: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20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is large!</a:t>
            </a:r>
            <a:endParaRPr kumimoji="1" lang="ja-JP" altLang="en-US" sz="20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5" name="下矢印 44"/>
          <p:cNvSpPr/>
          <p:nvPr/>
        </p:nvSpPr>
        <p:spPr bwMode="auto">
          <a:xfrm>
            <a:off x="3744287" y="3429000"/>
            <a:ext cx="864096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7" name="コンテンツ プレースホルダ 2"/>
          <p:cNvSpPr txBox="1">
            <a:spLocks/>
          </p:cNvSpPr>
          <p:nvPr/>
        </p:nvSpPr>
        <p:spPr bwMode="auto">
          <a:xfrm>
            <a:off x="1763688" y="4920457"/>
            <a:ext cx="5076056" cy="50405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  <a:defRPr/>
            </a:pP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                     coupling is large!</a:t>
            </a:r>
            <a:endParaRPr kumimoji="1" lang="en-US" altLang="ja-JP" sz="28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8" name="下矢印 47"/>
          <p:cNvSpPr/>
          <p:nvPr/>
        </p:nvSpPr>
        <p:spPr bwMode="auto">
          <a:xfrm>
            <a:off x="3851920" y="5517990"/>
            <a:ext cx="864096" cy="288032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56695" name="Object 23"/>
          <p:cNvGraphicFramePr>
            <a:graphicFrameLocks noChangeAspect="1"/>
          </p:cNvGraphicFramePr>
          <p:nvPr/>
        </p:nvGraphicFramePr>
        <p:xfrm>
          <a:off x="3828170" y="5904505"/>
          <a:ext cx="2088232" cy="548831"/>
        </p:xfrm>
        <a:graphic>
          <a:graphicData uri="http://schemas.openxmlformats.org/presentationml/2006/ole">
            <p:oleObj spid="_x0000_s156695" name="数式" r:id="rId13" imgW="863280" imgH="228600" progId="Equation.3">
              <p:embed/>
            </p:oleObj>
          </a:graphicData>
        </a:graphic>
      </p:graphicFrame>
      <p:graphicFrame>
        <p:nvGraphicFramePr>
          <p:cNvPr id="156697" name="Object 25"/>
          <p:cNvGraphicFramePr>
            <a:graphicFrameLocks noChangeAspect="1"/>
          </p:cNvGraphicFramePr>
          <p:nvPr/>
        </p:nvGraphicFramePr>
        <p:xfrm>
          <a:off x="4572001" y="3949750"/>
          <a:ext cx="1368152" cy="425986"/>
        </p:xfrm>
        <a:graphic>
          <a:graphicData uri="http://schemas.openxmlformats.org/presentationml/2006/ole">
            <p:oleObj spid="_x0000_s156697" name="数式" r:id="rId14" imgW="736560" imgH="228600" progId="Equation.3">
              <p:embed/>
            </p:oleObj>
          </a:graphicData>
        </a:graphic>
      </p:graphicFrame>
      <p:graphicFrame>
        <p:nvGraphicFramePr>
          <p:cNvPr id="156698" name="Object 26"/>
          <p:cNvGraphicFramePr>
            <a:graphicFrameLocks noChangeAspect="1"/>
          </p:cNvGraphicFramePr>
          <p:nvPr/>
        </p:nvGraphicFramePr>
        <p:xfrm>
          <a:off x="1943200" y="4895949"/>
          <a:ext cx="1687513" cy="549275"/>
        </p:xfrm>
        <a:graphic>
          <a:graphicData uri="http://schemas.openxmlformats.org/presentationml/2006/ole">
            <p:oleObj spid="_x0000_s156698" name="数式" r:id="rId15" imgW="698400" imgH="228600" progId="Equation.3">
              <p:embed/>
            </p:oleObj>
          </a:graphicData>
        </a:graphic>
      </p:graphicFrame>
      <p:graphicFrame>
        <p:nvGraphicFramePr>
          <p:cNvPr id="156701" name="Object 29"/>
          <p:cNvGraphicFramePr>
            <a:graphicFrameLocks noChangeAspect="1"/>
          </p:cNvGraphicFramePr>
          <p:nvPr/>
        </p:nvGraphicFramePr>
        <p:xfrm>
          <a:off x="4716016" y="260648"/>
          <a:ext cx="962025" cy="428625"/>
        </p:xfrm>
        <a:graphic>
          <a:graphicData uri="http://schemas.openxmlformats.org/presentationml/2006/ole">
            <p:oleObj spid="_x0000_s156701" name="数式" r:id="rId16" imgW="57132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7"/>
          <p:cNvGrpSpPr/>
          <p:nvPr/>
        </p:nvGrpSpPr>
        <p:grpSpPr>
          <a:xfrm>
            <a:off x="251520" y="1055589"/>
            <a:ext cx="6624736" cy="4914900"/>
            <a:chOff x="1115616" y="1196752"/>
            <a:chExt cx="6798547" cy="5274940"/>
          </a:xfrm>
        </p:grpSpPr>
        <p:pic>
          <p:nvPicPr>
            <p:cNvPr id="42496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15616" y="1556792"/>
              <a:ext cx="6798547" cy="4914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496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15616" y="1196752"/>
              <a:ext cx="6798547" cy="3674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円/楕円 38"/>
          <p:cNvSpPr>
            <a:spLocks noChangeArrowheads="1"/>
          </p:cNvSpPr>
          <p:nvPr/>
        </p:nvSpPr>
        <p:spPr bwMode="auto">
          <a:xfrm>
            <a:off x="179512" y="2921719"/>
            <a:ext cx="576064" cy="72330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3" name="グループ化 35"/>
          <p:cNvGrpSpPr>
            <a:grpSpLocks/>
          </p:cNvGrpSpPr>
          <p:nvPr/>
        </p:nvGrpSpPr>
        <p:grpSpPr bwMode="auto">
          <a:xfrm>
            <a:off x="273199" y="6309320"/>
            <a:ext cx="2714625" cy="357187"/>
            <a:chOff x="-2433179" y="6513389"/>
            <a:chExt cx="2714644" cy="357190"/>
          </a:xfrm>
        </p:grpSpPr>
        <p:sp>
          <p:nvSpPr>
            <p:cNvPr id="11" name="正方形/長方形 10"/>
            <p:cNvSpPr/>
            <p:nvPr/>
          </p:nvSpPr>
          <p:spPr bwMode="auto">
            <a:xfrm>
              <a:off x="-2433179" y="6513389"/>
              <a:ext cx="2714644" cy="357190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              mixing parameter</a:t>
              </a:r>
              <a:endParaRPr lang="ja-JP" altLang="en-US" sz="1800" dirty="0">
                <a:ea typeface="ＭＳ Ｐゴシック" pitchFamily="50" charset="-128"/>
              </a:endParaRPr>
            </a:p>
          </p:txBody>
        </p:sp>
        <p:graphicFrame>
          <p:nvGraphicFramePr>
            <p:cNvPr id="12" name="Object 4"/>
            <p:cNvGraphicFramePr>
              <a:graphicFrameLocks noChangeAspect="1"/>
            </p:cNvGraphicFramePr>
            <p:nvPr/>
          </p:nvGraphicFramePr>
          <p:xfrm>
            <a:off x="-2369952" y="6554199"/>
            <a:ext cx="741368" cy="315916"/>
          </p:xfrm>
          <a:graphic>
            <a:graphicData uri="http://schemas.openxmlformats.org/presentationml/2006/ole">
              <p:oleObj spid="_x0000_s445442" name="数式" r:id="rId5" imgW="596880" imgH="253800" progId="Equation.3">
                <p:embed/>
              </p:oleObj>
            </a:graphicData>
          </a:graphic>
        </p:graphicFrame>
      </p:grpSp>
      <p:cxnSp>
        <p:nvCxnSpPr>
          <p:cNvPr id="13" name="直線矢印コネクタ 39"/>
          <p:cNvCxnSpPr>
            <a:cxnSpLocks noChangeShapeType="1"/>
            <a:stCxn id="11" idx="0"/>
            <a:endCxn id="9" idx="4"/>
          </p:cNvCxnSpPr>
          <p:nvPr/>
        </p:nvCxnSpPr>
        <p:spPr bwMode="auto">
          <a:xfrm flipH="1" flipV="1">
            <a:off x="467544" y="3645024"/>
            <a:ext cx="1162968" cy="2664296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3" name="円/楕円 40"/>
          <p:cNvSpPr>
            <a:spLocks noChangeArrowheads="1"/>
          </p:cNvSpPr>
          <p:nvPr/>
        </p:nvSpPr>
        <p:spPr bwMode="auto">
          <a:xfrm>
            <a:off x="3707904" y="5520085"/>
            <a:ext cx="720080" cy="504056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4" name="グループ化 36"/>
          <p:cNvGrpSpPr>
            <a:grpSpLocks/>
          </p:cNvGrpSpPr>
          <p:nvPr/>
        </p:nvGrpSpPr>
        <p:grpSpPr bwMode="auto">
          <a:xfrm>
            <a:off x="4089623" y="6312173"/>
            <a:ext cx="2714625" cy="357187"/>
            <a:chOff x="3232931" y="5732708"/>
            <a:chExt cx="2714644" cy="356886"/>
          </a:xfrm>
        </p:grpSpPr>
        <p:sp>
          <p:nvSpPr>
            <p:cNvPr id="25" name="正方形/長方形 24"/>
            <p:cNvSpPr/>
            <p:nvPr/>
          </p:nvSpPr>
          <p:spPr bwMode="auto">
            <a:xfrm>
              <a:off x="3232931" y="5732708"/>
              <a:ext cx="2714644" cy="356886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              mixing parameter</a:t>
              </a:r>
              <a:endParaRPr lang="ja-JP" altLang="en-US" sz="1800" dirty="0">
                <a:ea typeface="ＭＳ Ｐゴシック" pitchFamily="50" charset="-128"/>
              </a:endParaRPr>
            </a:p>
          </p:txBody>
        </p:sp>
        <p:graphicFrame>
          <p:nvGraphicFramePr>
            <p:cNvPr id="26" name="Object 11"/>
            <p:cNvGraphicFramePr>
              <a:graphicFrameLocks noChangeAspect="1"/>
            </p:cNvGraphicFramePr>
            <p:nvPr/>
          </p:nvGraphicFramePr>
          <p:xfrm>
            <a:off x="3284823" y="5773473"/>
            <a:ext cx="727080" cy="315647"/>
          </p:xfrm>
          <a:graphic>
            <a:graphicData uri="http://schemas.openxmlformats.org/presentationml/2006/ole">
              <p:oleObj spid="_x0000_s445443" name="数式" r:id="rId6" imgW="583920" imgH="253800" progId="Equation.3">
                <p:embed/>
              </p:oleObj>
            </a:graphicData>
          </a:graphic>
        </p:graphicFrame>
      </p:grpSp>
      <p:cxnSp>
        <p:nvCxnSpPr>
          <p:cNvPr id="27" name="直線矢印コネクタ 37"/>
          <p:cNvCxnSpPr>
            <a:cxnSpLocks noChangeShapeType="1"/>
            <a:stCxn id="25" idx="0"/>
            <a:endCxn id="23" idx="6"/>
          </p:cNvCxnSpPr>
          <p:nvPr/>
        </p:nvCxnSpPr>
        <p:spPr bwMode="auto">
          <a:xfrm flipH="1" flipV="1">
            <a:off x="4427984" y="5772113"/>
            <a:ext cx="1018952" cy="540060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pic>
        <p:nvPicPr>
          <p:cNvPr id="445444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1504" y="94903"/>
            <a:ext cx="2667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9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0045" y="677814"/>
            <a:ext cx="6734323" cy="510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円/楕円 40"/>
          <p:cNvSpPr>
            <a:spLocks noChangeArrowheads="1"/>
          </p:cNvSpPr>
          <p:nvPr/>
        </p:nvSpPr>
        <p:spPr bwMode="auto">
          <a:xfrm>
            <a:off x="4716016" y="5304061"/>
            <a:ext cx="720080" cy="504056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2" name="グループ化 36"/>
          <p:cNvGrpSpPr>
            <a:grpSpLocks/>
          </p:cNvGrpSpPr>
          <p:nvPr/>
        </p:nvGrpSpPr>
        <p:grpSpPr bwMode="auto">
          <a:xfrm>
            <a:off x="5580112" y="6240165"/>
            <a:ext cx="2714625" cy="357187"/>
            <a:chOff x="3715315" y="5876604"/>
            <a:chExt cx="2714644" cy="356886"/>
          </a:xfrm>
        </p:grpSpPr>
        <p:sp>
          <p:nvSpPr>
            <p:cNvPr id="7" name="正方形/長方形 6"/>
            <p:cNvSpPr/>
            <p:nvPr/>
          </p:nvSpPr>
          <p:spPr bwMode="auto">
            <a:xfrm>
              <a:off x="3715315" y="5876604"/>
              <a:ext cx="2714644" cy="356886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              mixing parameter</a:t>
              </a:r>
              <a:endParaRPr lang="ja-JP" altLang="en-US" sz="1800" dirty="0">
                <a:ea typeface="ＭＳ Ｐゴシック" pitchFamily="50" charset="-128"/>
              </a:endParaRPr>
            </a:p>
          </p:txBody>
        </p:sp>
        <p:graphicFrame>
          <p:nvGraphicFramePr>
            <p:cNvPr id="8" name="Object 11"/>
            <p:cNvGraphicFramePr>
              <a:graphicFrameLocks noChangeAspect="1"/>
            </p:cNvGraphicFramePr>
            <p:nvPr/>
          </p:nvGraphicFramePr>
          <p:xfrm>
            <a:off x="3767207" y="5917374"/>
            <a:ext cx="727080" cy="315647"/>
          </p:xfrm>
          <a:graphic>
            <a:graphicData uri="http://schemas.openxmlformats.org/presentationml/2006/ole">
              <p:oleObj spid="_x0000_s446466" name="数式" r:id="rId4" imgW="583920" imgH="253800" progId="Equation.3">
                <p:embed/>
              </p:oleObj>
            </a:graphicData>
          </a:graphic>
        </p:graphicFrame>
      </p:grpSp>
      <p:cxnSp>
        <p:nvCxnSpPr>
          <p:cNvPr id="9" name="直線矢印コネクタ 37"/>
          <p:cNvCxnSpPr>
            <a:cxnSpLocks noChangeShapeType="1"/>
            <a:stCxn id="7" idx="0"/>
            <a:endCxn id="5" idx="6"/>
          </p:cNvCxnSpPr>
          <p:nvPr/>
        </p:nvCxnSpPr>
        <p:spPr bwMode="auto">
          <a:xfrm flipH="1" flipV="1">
            <a:off x="5436096" y="5556089"/>
            <a:ext cx="1501329" cy="684076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10" name="円/楕円 40"/>
          <p:cNvSpPr>
            <a:spLocks noChangeArrowheads="1"/>
          </p:cNvSpPr>
          <p:nvPr/>
        </p:nvSpPr>
        <p:spPr bwMode="auto">
          <a:xfrm>
            <a:off x="1115616" y="2636912"/>
            <a:ext cx="576064" cy="576064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3" name="グループ化 36"/>
          <p:cNvGrpSpPr>
            <a:grpSpLocks/>
          </p:cNvGrpSpPr>
          <p:nvPr/>
        </p:nvGrpSpPr>
        <p:grpSpPr bwMode="auto">
          <a:xfrm>
            <a:off x="395536" y="6240165"/>
            <a:ext cx="2714625" cy="357187"/>
            <a:chOff x="3715315" y="5915428"/>
            <a:chExt cx="2714644" cy="356886"/>
          </a:xfrm>
        </p:grpSpPr>
        <p:sp>
          <p:nvSpPr>
            <p:cNvPr id="12" name="正方形/長方形 11"/>
            <p:cNvSpPr/>
            <p:nvPr/>
          </p:nvSpPr>
          <p:spPr bwMode="auto">
            <a:xfrm>
              <a:off x="3715315" y="5915428"/>
              <a:ext cx="2714644" cy="356886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              mixing parameter</a:t>
              </a:r>
              <a:endParaRPr lang="ja-JP" altLang="en-US" sz="1800" dirty="0">
                <a:ea typeface="ＭＳ Ｐゴシック" pitchFamily="50" charset="-128"/>
              </a:endParaRPr>
            </a:p>
          </p:txBody>
        </p:sp>
        <p:graphicFrame>
          <p:nvGraphicFramePr>
            <p:cNvPr id="13" name="Object 11"/>
            <p:cNvGraphicFramePr>
              <a:graphicFrameLocks noChangeAspect="1"/>
            </p:cNvGraphicFramePr>
            <p:nvPr/>
          </p:nvGraphicFramePr>
          <p:xfrm>
            <a:off x="3767207" y="5917374"/>
            <a:ext cx="727080" cy="315647"/>
          </p:xfrm>
          <a:graphic>
            <a:graphicData uri="http://schemas.openxmlformats.org/presentationml/2006/ole">
              <p:oleObj spid="_x0000_s446467" name="数式" r:id="rId5" imgW="583920" imgH="253800" progId="Equation.3">
                <p:embed/>
              </p:oleObj>
            </a:graphicData>
          </a:graphic>
        </p:graphicFrame>
      </p:grpSp>
      <p:cxnSp>
        <p:nvCxnSpPr>
          <p:cNvPr id="14" name="直線矢印コネクタ 37"/>
          <p:cNvCxnSpPr>
            <a:cxnSpLocks noChangeShapeType="1"/>
            <a:stCxn id="12" idx="0"/>
            <a:endCxn id="10" idx="4"/>
          </p:cNvCxnSpPr>
          <p:nvPr/>
        </p:nvCxnSpPr>
        <p:spPr bwMode="auto">
          <a:xfrm flipH="1" flipV="1">
            <a:off x="1403648" y="3212976"/>
            <a:ext cx="349201" cy="3027189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1520" y="548680"/>
            <a:ext cx="8424936" cy="3024335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 this large  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en-US" altLang="ja-JP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mixing scenario; </a:t>
            </a:r>
          </a:p>
          <a:p>
            <a:pPr>
              <a:buNone/>
            </a:pPr>
            <a:r>
              <a:rPr lang="en-US" altLang="ja-JP" sz="2400" b="1" i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altLang="ja-JP" sz="24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1259632" y="4077071"/>
            <a:ext cx="6336704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QFV BR          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large!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56685" name="Object 13"/>
          <p:cNvGraphicFramePr>
            <a:graphicFrameLocks noChangeAspect="1"/>
          </p:cNvGraphicFramePr>
          <p:nvPr/>
        </p:nvGraphicFramePr>
        <p:xfrm>
          <a:off x="558700" y="1168424"/>
          <a:ext cx="1997076" cy="460375"/>
        </p:xfrm>
        <a:graphic>
          <a:graphicData uri="http://schemas.openxmlformats.org/presentationml/2006/ole">
            <p:oleObj spid="_x0000_s163845" name="数式" r:id="rId3" imgW="939600" imgH="215640" progId="Equation.3">
              <p:embed/>
            </p:oleObj>
          </a:graphicData>
        </a:graphic>
      </p:graphicFrame>
      <p:sp>
        <p:nvSpPr>
          <p:cNvPr id="26" name="正方形/長方形 25"/>
          <p:cNvSpPr/>
          <p:nvPr/>
        </p:nvSpPr>
        <p:spPr bwMode="auto">
          <a:xfrm>
            <a:off x="3347864" y="1196751"/>
            <a:ext cx="4248472" cy="2304256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28" name="直線矢印コネクタ 27"/>
          <p:cNvCxnSpPr/>
          <p:nvPr/>
        </p:nvCxnSpPr>
        <p:spPr bwMode="auto">
          <a:xfrm>
            <a:off x="4139952" y="2293564"/>
            <a:ext cx="86409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直線矢印コネクタ 29"/>
          <p:cNvCxnSpPr/>
          <p:nvPr/>
        </p:nvCxnSpPr>
        <p:spPr bwMode="auto">
          <a:xfrm flipV="1">
            <a:off x="5004048" y="1717500"/>
            <a:ext cx="792088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直線矢印コネクタ 30"/>
          <p:cNvCxnSpPr/>
          <p:nvPr/>
        </p:nvCxnSpPr>
        <p:spPr bwMode="auto">
          <a:xfrm>
            <a:off x="5004048" y="2293564"/>
            <a:ext cx="792088" cy="5760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56687" name="Object 15"/>
          <p:cNvGraphicFramePr>
            <a:graphicFrameLocks noChangeAspect="1"/>
          </p:cNvGraphicFramePr>
          <p:nvPr/>
        </p:nvGraphicFramePr>
        <p:xfrm>
          <a:off x="3706813" y="2078235"/>
          <a:ext cx="377825" cy="379413"/>
        </p:xfrm>
        <a:graphic>
          <a:graphicData uri="http://schemas.openxmlformats.org/presentationml/2006/ole">
            <p:oleObj spid="_x0000_s163847" name="数式" r:id="rId4" imgW="177480" imgH="177480" progId="Equation.3">
              <p:embed/>
            </p:oleObj>
          </a:graphicData>
        </a:graphic>
      </p:graphicFrame>
      <p:graphicFrame>
        <p:nvGraphicFramePr>
          <p:cNvPr id="156689" name="Object 17"/>
          <p:cNvGraphicFramePr>
            <a:graphicFrameLocks noChangeAspect="1"/>
          </p:cNvGraphicFramePr>
          <p:nvPr/>
        </p:nvGraphicFramePr>
        <p:xfrm>
          <a:off x="5796136" y="2652910"/>
          <a:ext cx="431800" cy="487363"/>
        </p:xfrm>
        <a:graphic>
          <a:graphicData uri="http://schemas.openxmlformats.org/presentationml/2006/ole">
            <p:oleObj spid="_x0000_s163849" name="数式" r:id="rId5" imgW="203040" imgH="228600" progId="Equation.3">
              <p:embed/>
            </p:oleObj>
          </a:graphicData>
        </a:graphic>
      </p:graphicFrame>
      <p:graphicFrame>
        <p:nvGraphicFramePr>
          <p:cNvPr id="156691" name="Object 19"/>
          <p:cNvGraphicFramePr>
            <a:graphicFrameLocks noChangeAspect="1"/>
          </p:cNvGraphicFramePr>
          <p:nvPr/>
        </p:nvGraphicFramePr>
        <p:xfrm>
          <a:off x="5760442" y="1524198"/>
          <a:ext cx="539750" cy="379412"/>
        </p:xfrm>
        <a:graphic>
          <a:graphicData uri="http://schemas.openxmlformats.org/presentationml/2006/ole">
            <p:oleObj spid="_x0000_s163851" name="数式" r:id="rId6" imgW="253800" imgH="177480" progId="Equation.3">
              <p:embed/>
            </p:oleObj>
          </a:graphicData>
        </a:graphic>
      </p:graphicFrame>
      <p:graphicFrame>
        <p:nvGraphicFramePr>
          <p:cNvPr id="156692" name="Object 20"/>
          <p:cNvGraphicFramePr>
            <a:graphicFrameLocks noChangeAspect="1"/>
          </p:cNvGraphicFramePr>
          <p:nvPr/>
        </p:nvGraphicFramePr>
        <p:xfrm>
          <a:off x="3681537" y="2381443"/>
          <a:ext cx="1106487" cy="460375"/>
        </p:xfrm>
        <a:graphic>
          <a:graphicData uri="http://schemas.openxmlformats.org/presentationml/2006/ole">
            <p:oleObj spid="_x0000_s163852" name="数式" r:id="rId7" imgW="520560" imgH="215640" progId="Equation.3">
              <p:embed/>
            </p:oleObj>
          </a:graphicData>
        </a:graphic>
      </p:graphicFrame>
      <p:sp>
        <p:nvSpPr>
          <p:cNvPr id="42" name="円/楕円 41"/>
          <p:cNvSpPr/>
          <p:nvPr/>
        </p:nvSpPr>
        <p:spPr bwMode="auto">
          <a:xfrm>
            <a:off x="5697562" y="1448400"/>
            <a:ext cx="576064" cy="5040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3" name="円/楕円 42"/>
          <p:cNvSpPr/>
          <p:nvPr/>
        </p:nvSpPr>
        <p:spPr bwMode="auto">
          <a:xfrm>
            <a:off x="3624021" y="2060847"/>
            <a:ext cx="504056" cy="3600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45" name="下矢印 44"/>
          <p:cNvSpPr/>
          <p:nvPr/>
        </p:nvSpPr>
        <p:spPr bwMode="auto">
          <a:xfrm>
            <a:off x="3744287" y="3632390"/>
            <a:ext cx="864096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56695" name="Object 23"/>
          <p:cNvGraphicFramePr>
            <a:graphicFrameLocks noChangeAspect="1"/>
          </p:cNvGraphicFramePr>
          <p:nvPr/>
        </p:nvGraphicFramePr>
        <p:xfrm>
          <a:off x="2699792" y="4081613"/>
          <a:ext cx="2427287" cy="549275"/>
        </p:xfrm>
        <a:graphic>
          <a:graphicData uri="http://schemas.openxmlformats.org/presentationml/2006/ole">
            <p:oleObj spid="_x0000_s163853" name="数式" r:id="rId8" imgW="1002960" imgH="228600" progId="Equation.3">
              <p:embed/>
            </p:oleObj>
          </a:graphicData>
        </a:graphic>
      </p:graphicFrame>
      <p:sp>
        <p:nvSpPr>
          <p:cNvPr id="32" name="下矢印 31"/>
          <p:cNvSpPr/>
          <p:nvPr/>
        </p:nvSpPr>
        <p:spPr bwMode="auto">
          <a:xfrm>
            <a:off x="3743529" y="4725143"/>
            <a:ext cx="864096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3" name="コンテンツ プレースホルダ 2"/>
          <p:cNvSpPr txBox="1">
            <a:spLocks/>
          </p:cNvSpPr>
          <p:nvPr/>
        </p:nvSpPr>
        <p:spPr bwMode="auto">
          <a:xfrm>
            <a:off x="395536" y="5229199"/>
            <a:ext cx="7920880" cy="576064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QFV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BR    </a:t>
            </a:r>
            <a:r>
              <a:rPr kumimoji="1" lang="en-US" altLang="ja-JP" sz="2800" b="1" i="1" u="none" strike="noStrike" kern="0" cap="none" spc="0" normalizeH="0" noProof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  </a:t>
            </a:r>
            <a:r>
              <a:rPr lang="en-US" altLang="ja-JP" sz="2800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can</a:t>
            </a:r>
            <a:r>
              <a:rPr kumimoji="1" lang="en-US" altLang="ja-JP" sz="28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be large!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1" lang="ja-JP" altLang="en-US" sz="24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63857" name="Object 17"/>
          <p:cNvGraphicFramePr>
            <a:graphicFrameLocks noChangeAspect="1"/>
          </p:cNvGraphicFramePr>
          <p:nvPr/>
        </p:nvGraphicFramePr>
        <p:xfrm>
          <a:off x="1781175" y="5229423"/>
          <a:ext cx="4117975" cy="549275"/>
        </p:xfrm>
        <a:graphic>
          <a:graphicData uri="http://schemas.openxmlformats.org/presentationml/2006/ole">
            <p:oleObj spid="_x0000_s163857" name="数式" r:id="rId9" imgW="1701720" imgH="228600" progId="Equation.3">
              <p:embed/>
            </p:oleObj>
          </a:graphicData>
        </a:graphic>
      </p:graphicFrame>
      <p:sp>
        <p:nvSpPr>
          <p:cNvPr id="22" name="円/楕円 21"/>
          <p:cNvSpPr/>
          <p:nvPr/>
        </p:nvSpPr>
        <p:spPr bwMode="auto">
          <a:xfrm>
            <a:off x="3923928" y="4112697"/>
            <a:ext cx="576064" cy="5040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3" name="円/楕円 22"/>
          <p:cNvSpPr/>
          <p:nvPr/>
        </p:nvSpPr>
        <p:spPr bwMode="auto">
          <a:xfrm>
            <a:off x="4175577" y="5289333"/>
            <a:ext cx="576064" cy="5040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63858" name="Object 18"/>
          <p:cNvGraphicFramePr>
            <a:graphicFrameLocks noChangeAspect="1"/>
          </p:cNvGraphicFramePr>
          <p:nvPr/>
        </p:nvGraphicFramePr>
        <p:xfrm>
          <a:off x="2025253" y="548680"/>
          <a:ext cx="984250" cy="428625"/>
        </p:xfrm>
        <a:graphic>
          <a:graphicData uri="http://schemas.openxmlformats.org/presentationml/2006/ole">
            <p:oleObj spid="_x0000_s163858" name="数式" r:id="rId10" imgW="583920" imgH="253800" progId="Equation.3">
              <p:embed/>
            </p:oleObj>
          </a:graphicData>
        </a:graphic>
      </p:graphicFrame>
      <p:graphicFrame>
        <p:nvGraphicFramePr>
          <p:cNvPr id="163859" name="Object 19"/>
          <p:cNvGraphicFramePr>
            <a:graphicFrameLocks noChangeAspect="1"/>
          </p:cNvGraphicFramePr>
          <p:nvPr/>
        </p:nvGraphicFramePr>
        <p:xfrm>
          <a:off x="3322240" y="548680"/>
          <a:ext cx="963613" cy="428625"/>
        </p:xfrm>
        <a:graphic>
          <a:graphicData uri="http://schemas.openxmlformats.org/presentationml/2006/ole">
            <p:oleObj spid="_x0000_s163859" name="数式" r:id="rId11" imgW="571320" imgH="253800" progId="Equation.3">
              <p:embed/>
            </p:oleObj>
          </a:graphicData>
        </a:graphic>
      </p:graphicFrame>
      <p:graphicFrame>
        <p:nvGraphicFramePr>
          <p:cNvPr id="163860" name="Object 20"/>
          <p:cNvGraphicFramePr>
            <a:graphicFrameLocks noChangeAspect="1"/>
          </p:cNvGraphicFramePr>
          <p:nvPr/>
        </p:nvGraphicFramePr>
        <p:xfrm>
          <a:off x="4762103" y="548680"/>
          <a:ext cx="962025" cy="428625"/>
        </p:xfrm>
        <a:graphic>
          <a:graphicData uri="http://schemas.openxmlformats.org/presentationml/2006/ole">
            <p:oleObj spid="_x0000_s163860" name="数式" r:id="rId12" imgW="57132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 bwMode="auto">
          <a:xfrm>
            <a:off x="539552" y="764705"/>
            <a:ext cx="8071867" cy="5952156"/>
          </a:xfrm>
          <a:prstGeom prst="rect">
            <a:avLst/>
          </a:prstGeom>
          <a:solidFill>
            <a:schemeClr val="tx2">
              <a:lumMod val="9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altLang="ja-JP" dirty="0">
                <a:ea typeface="ＭＳ Ｐゴシック" pitchFamily="50" charset="-128"/>
              </a:rPr>
              <a:t>  </a:t>
            </a:r>
            <a:r>
              <a:rPr lang="en-US" altLang="ja-JP" dirty="0" smtClean="0">
                <a:ea typeface="ＭＳ Ｐゴシック" pitchFamily="50" charset="-128"/>
              </a:rPr>
              <a:t>                  </a:t>
            </a:r>
            <a:endParaRPr lang="en-US" altLang="ja-JP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8198" name="下矢印 7"/>
          <p:cNvSpPr>
            <a:spLocks noChangeArrowheads="1"/>
          </p:cNvSpPr>
          <p:nvPr/>
        </p:nvSpPr>
        <p:spPr bwMode="auto">
          <a:xfrm>
            <a:off x="3995936" y="5208873"/>
            <a:ext cx="792088" cy="38036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8207" name="Text Box 10"/>
          <p:cNvSpPr txBox="1">
            <a:spLocks noChangeArrowheads="1"/>
          </p:cNvSpPr>
          <p:nvPr/>
        </p:nvSpPr>
        <p:spPr bwMode="auto">
          <a:xfrm>
            <a:off x="683568" y="5589240"/>
            <a:ext cx="6624736" cy="369332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800" dirty="0" smtClean="0">
                <a:solidFill>
                  <a:srgbClr val="FF0000"/>
                </a:solidFill>
              </a:rPr>
              <a:t>QFV squark </a:t>
            </a:r>
            <a:r>
              <a:rPr lang="en-US" altLang="ja-JP" sz="1800" dirty="0">
                <a:solidFill>
                  <a:srgbClr val="FF0000"/>
                </a:solidFill>
              </a:rPr>
              <a:t>decay </a:t>
            </a:r>
            <a:r>
              <a:rPr lang="en-US" altLang="ja-JP" sz="1800" dirty="0" smtClean="0">
                <a:solidFill>
                  <a:srgbClr val="FF0000"/>
                </a:solidFill>
              </a:rPr>
              <a:t>BR                               can be very large (~50%) !</a:t>
            </a:r>
            <a:endParaRPr lang="en-US" altLang="ja-JP" sz="1800" dirty="0">
              <a:solidFill>
                <a:srgbClr val="FF0000"/>
              </a:solidFill>
            </a:endParaRPr>
          </a:p>
        </p:txBody>
      </p:sp>
      <p:graphicFrame>
        <p:nvGraphicFramePr>
          <p:cNvPr id="166920" name="Object 8"/>
          <p:cNvGraphicFramePr>
            <a:graphicFrameLocks noChangeAspect="1"/>
          </p:cNvGraphicFramePr>
          <p:nvPr/>
        </p:nvGraphicFramePr>
        <p:xfrm>
          <a:off x="2915816" y="5589240"/>
          <a:ext cx="1584176" cy="360040"/>
        </p:xfrm>
        <a:graphic>
          <a:graphicData uri="http://schemas.openxmlformats.org/presentationml/2006/ole">
            <p:oleObj spid="_x0000_s166920" name="数式" r:id="rId3" imgW="863280" imgH="228600" progId="Equation.3">
              <p:embed/>
            </p:oleObj>
          </a:graphicData>
        </a:graphic>
      </p:graphicFrame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-27384"/>
            <a:ext cx="8229600" cy="86409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ja-JP" sz="4000" b="1" i="1" dirty="0" smtClean="0">
                <a:latin typeface="Times New Roman" pitchFamily="18" charset="0"/>
              </a:rPr>
              <a:t>4.2  </a:t>
            </a:r>
            <a:r>
              <a:rPr lang="en-US" altLang="ja-JP" sz="4000" b="1" i="1" u="sng" dirty="0" smtClean="0">
                <a:latin typeface="Times New Roman" pitchFamily="18" charset="0"/>
              </a:rPr>
              <a:t>Impact of squark generation mixing</a:t>
            </a:r>
            <a:endParaRPr lang="en-US" altLang="ja-JP" sz="4000" dirty="0" smtClean="0"/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1340768"/>
            <a:ext cx="501156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683568" y="836712"/>
            <a:ext cx="7848872" cy="400110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000" dirty="0" err="1" smtClean="0">
                <a:solidFill>
                  <a:srgbClr val="FF0000"/>
                </a:solidFill>
              </a:rPr>
              <a:t>Squark</a:t>
            </a:r>
            <a:r>
              <a:rPr lang="en-US" altLang="ja-JP" sz="2000" dirty="0" smtClean="0">
                <a:solidFill>
                  <a:srgbClr val="FF0000"/>
                </a:solidFill>
              </a:rPr>
              <a:t> &amp;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gluino</a:t>
            </a:r>
            <a:r>
              <a:rPr lang="en-US" altLang="ja-JP" sz="2000" dirty="0" smtClean="0">
                <a:solidFill>
                  <a:srgbClr val="FF0000"/>
                </a:solidFill>
              </a:rPr>
              <a:t> decay </a:t>
            </a:r>
            <a:r>
              <a:rPr lang="en-US" altLang="ja-JP" sz="2000" dirty="0">
                <a:solidFill>
                  <a:srgbClr val="FF0000"/>
                </a:solidFill>
              </a:rPr>
              <a:t>branching </a:t>
            </a:r>
            <a:r>
              <a:rPr lang="en-US" altLang="ja-JP" sz="2000" dirty="0" smtClean="0">
                <a:solidFill>
                  <a:srgbClr val="FF0000"/>
                </a:solidFill>
              </a:rPr>
              <a:t>ratio in our QFV benchmark scenario 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  <p:sp>
        <p:nvSpPr>
          <p:cNvPr id="24" name="円/楕円 12"/>
          <p:cNvSpPr>
            <a:spLocks noChangeArrowheads="1"/>
          </p:cNvSpPr>
          <p:nvPr/>
        </p:nvSpPr>
        <p:spPr bwMode="auto">
          <a:xfrm>
            <a:off x="3347865" y="2204864"/>
            <a:ext cx="2232248" cy="32546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25" name="円/楕円 12"/>
          <p:cNvSpPr>
            <a:spLocks noChangeArrowheads="1"/>
          </p:cNvSpPr>
          <p:nvPr/>
        </p:nvSpPr>
        <p:spPr bwMode="auto">
          <a:xfrm>
            <a:off x="3275856" y="3356992"/>
            <a:ext cx="2304256" cy="648072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683568" y="6033482"/>
            <a:ext cx="7632848" cy="369332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1800" dirty="0" smtClean="0">
                <a:solidFill>
                  <a:srgbClr val="FF0000"/>
                </a:solidFill>
              </a:rPr>
              <a:t>QFV squark </a:t>
            </a:r>
            <a:r>
              <a:rPr lang="en-US" altLang="ja-JP" sz="1800" dirty="0">
                <a:solidFill>
                  <a:srgbClr val="FF0000"/>
                </a:solidFill>
              </a:rPr>
              <a:t>decay </a:t>
            </a:r>
            <a:r>
              <a:rPr lang="en-US" altLang="ja-JP" sz="1800" dirty="0" smtClean="0">
                <a:solidFill>
                  <a:srgbClr val="FF0000"/>
                </a:solidFill>
              </a:rPr>
              <a:t>BR                               can be very large simultaneously!</a:t>
            </a:r>
            <a:endParaRPr lang="en-US" altLang="ja-JP" sz="1800" dirty="0">
              <a:solidFill>
                <a:srgbClr val="FF0000"/>
              </a:solidFill>
            </a:endParaRPr>
          </a:p>
        </p:txBody>
      </p:sp>
      <p:graphicFrame>
        <p:nvGraphicFramePr>
          <p:cNvPr id="27" name="Object 9"/>
          <p:cNvGraphicFramePr>
            <a:graphicFrameLocks noChangeAspect="1"/>
          </p:cNvGraphicFramePr>
          <p:nvPr/>
        </p:nvGraphicFramePr>
        <p:xfrm>
          <a:off x="2915816" y="6021288"/>
          <a:ext cx="1707207" cy="386326"/>
        </p:xfrm>
        <a:graphic>
          <a:graphicData uri="http://schemas.openxmlformats.org/presentationml/2006/ole">
            <p:oleObj spid="_x0000_s166923" name="数式" r:id="rId5" imgW="10029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35"/>
          <p:cNvGrpSpPr/>
          <p:nvPr/>
        </p:nvGrpSpPr>
        <p:grpSpPr>
          <a:xfrm>
            <a:off x="947850" y="2177480"/>
            <a:ext cx="6984776" cy="1858169"/>
            <a:chOff x="1187624" y="3227015"/>
            <a:chExt cx="6984776" cy="1858169"/>
          </a:xfrm>
          <a:solidFill>
            <a:schemeClr val="tx2"/>
          </a:solidFill>
        </p:grpSpPr>
        <p:sp>
          <p:nvSpPr>
            <p:cNvPr id="30" name="正方形/長方形 29"/>
            <p:cNvSpPr/>
            <p:nvPr/>
          </p:nvSpPr>
          <p:spPr bwMode="auto">
            <a:xfrm>
              <a:off x="1187624" y="3227015"/>
              <a:ext cx="6984776" cy="1858169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r>
                <a:rPr lang="en-US" altLang="ja-JP" sz="1800" dirty="0">
                  <a:solidFill>
                    <a:srgbClr val="DADADA">
                      <a:lumMod val="10000"/>
                    </a:srgbClr>
                  </a:solidFill>
                  <a:ea typeface="ＭＳ Ｐゴシック" pitchFamily="50" charset="-128"/>
                </a:rPr>
                <a:t>Gluino pair production and the </a:t>
              </a: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QFV </a:t>
              </a:r>
              <a:r>
                <a:rPr lang="en-US" altLang="ja-JP" sz="1800" dirty="0" smtClean="0">
                  <a:solidFill>
                    <a:srgbClr val="FF0000"/>
                  </a:solidFill>
                  <a:ea typeface="ＭＳ Ｐゴシック" pitchFamily="50" charset="-128"/>
                </a:rPr>
                <a:t>squark bosonic decay </a:t>
              </a:r>
              <a:r>
                <a:rPr lang="en-US" altLang="ja-JP" sz="1800" dirty="0" smtClean="0">
                  <a:solidFill>
                    <a:schemeClr val="accent4">
                      <a:lumMod val="10000"/>
                    </a:schemeClr>
                  </a:solidFill>
                  <a:ea typeface="ＭＳ Ｐゴシック" pitchFamily="50" charset="-128"/>
                </a:rPr>
                <a:t>can</a:t>
              </a:r>
              <a:r>
                <a:rPr lang="en-US" altLang="ja-JP" sz="1800" dirty="0" smtClean="0">
                  <a:solidFill>
                    <a:srgbClr val="FF0000"/>
                  </a:solidFill>
                  <a:ea typeface="ＭＳ Ｐゴシック" pitchFamily="50" charset="-128"/>
                </a:rPr>
                <a:t> </a:t>
              </a:r>
              <a:r>
                <a:rPr lang="en-US" altLang="ja-JP" sz="1800" dirty="0" smtClean="0">
                  <a:solidFill>
                    <a:schemeClr val="accent4">
                      <a:lumMod val="10000"/>
                    </a:schemeClr>
                  </a:solidFill>
                  <a:ea typeface="ＭＳ Ｐゴシック" pitchFamily="50" charset="-128"/>
                </a:rPr>
                <a:t>lead </a:t>
              </a:r>
              <a:r>
                <a:rPr lang="en-US" altLang="ja-JP" sz="1800" dirty="0">
                  <a:solidFill>
                    <a:schemeClr val="accent4">
                      <a:lumMod val="10000"/>
                    </a:schemeClr>
                  </a:solidFill>
                  <a:ea typeface="ＭＳ Ｐゴシック" pitchFamily="50" charset="-128"/>
                </a:rPr>
                <a:t>to </a:t>
              </a:r>
              <a:endParaRPr lang="en-US" altLang="ja-JP" sz="10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endParaRPr>
            </a:p>
            <a:p>
              <a:pPr>
                <a:spcBef>
                  <a:spcPct val="20000"/>
                </a:spcBef>
                <a:defRPr/>
              </a:pPr>
              <a:r>
                <a:rPr lang="en-US" altLang="ja-JP" dirty="0">
                  <a:solidFill>
                    <a:srgbClr val="FF0000"/>
                  </a:solidFill>
                  <a:ea typeface="ＭＳ Ｐゴシック" pitchFamily="50" charset="-128"/>
                </a:rPr>
                <a:t>QFV  </a:t>
              </a:r>
              <a:r>
                <a:rPr lang="en-US" altLang="ja-JP" dirty="0" smtClean="0">
                  <a:solidFill>
                    <a:srgbClr val="FF0000"/>
                  </a:solidFill>
                  <a:ea typeface="ＭＳ Ｐゴシック" pitchFamily="50" charset="-128"/>
                </a:rPr>
                <a:t>squark </a:t>
              </a:r>
              <a:r>
                <a:rPr lang="en-US" altLang="ja-JP" dirty="0">
                  <a:solidFill>
                    <a:srgbClr val="FF0000"/>
                  </a:solidFill>
                  <a:ea typeface="ＭＳ Ｐゴシック" pitchFamily="50" charset="-128"/>
                </a:rPr>
                <a:t>signature at LHC  </a:t>
              </a:r>
              <a:r>
                <a:rPr lang="en-US" altLang="ja-JP" sz="1800" dirty="0">
                  <a:solidFill>
                    <a:srgbClr val="DADADA">
                      <a:lumMod val="10000"/>
                    </a:srgbClr>
                  </a:solidFill>
                  <a:ea typeface="ＭＳ Ｐゴシック" pitchFamily="50" charset="-128"/>
                </a:rPr>
                <a:t>:</a:t>
              </a:r>
            </a:p>
            <a:p>
              <a:pPr>
                <a:lnSpc>
                  <a:spcPct val="150000"/>
                </a:lnSpc>
                <a:spcBef>
                  <a:spcPct val="20000"/>
                </a:spcBef>
                <a:defRPr/>
              </a:pPr>
              <a:endPara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endParaRPr>
            </a:p>
          </p:txBody>
        </p:sp>
        <p:graphicFrame>
          <p:nvGraphicFramePr>
            <p:cNvPr id="31" name="Object 3"/>
            <p:cNvGraphicFramePr>
              <a:graphicFrameLocks noChangeAspect="1"/>
            </p:cNvGraphicFramePr>
            <p:nvPr/>
          </p:nvGraphicFramePr>
          <p:xfrm>
            <a:off x="2197162" y="3999656"/>
            <a:ext cx="5253037" cy="941388"/>
          </p:xfrm>
          <a:graphic>
            <a:graphicData uri="http://schemas.openxmlformats.org/presentationml/2006/ole">
              <p:oleObj spid="_x0000_s342018" name="数式" r:id="rId3" imgW="2692080" imgH="482400" progId="Equation.3">
                <p:embed/>
              </p:oleObj>
            </a:graphicData>
          </a:graphic>
        </p:graphicFrame>
      </p:grpSp>
      <p:sp>
        <p:nvSpPr>
          <p:cNvPr id="32" name="下矢印 31"/>
          <p:cNvSpPr/>
          <p:nvPr/>
        </p:nvSpPr>
        <p:spPr bwMode="auto">
          <a:xfrm>
            <a:off x="3799781" y="4179664"/>
            <a:ext cx="484187" cy="446087"/>
          </a:xfrm>
          <a:prstGeom prst="downArrow">
            <a:avLst/>
          </a:prstGeom>
          <a:solidFill>
            <a:schemeClr val="tx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611560" y="4769768"/>
            <a:ext cx="7776864" cy="864096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 </a:t>
            </a:r>
            <a:r>
              <a:rPr lang="en-US" altLang="ja-JP" sz="2800" dirty="0" smtClean="0">
                <a:solidFill>
                  <a:srgbClr val="FF0000"/>
                </a:solidFill>
                <a:ea typeface="ＭＳ Ｐゴシック" pitchFamily="50" charset="-128"/>
              </a:rPr>
              <a:t>‘ top-quark + 3 </a:t>
            </a:r>
            <a:r>
              <a:rPr lang="en-US" altLang="ja-JP" sz="2800" dirty="0">
                <a:solidFill>
                  <a:srgbClr val="FF0000"/>
                </a:solidFill>
                <a:ea typeface="ＭＳ Ｐゴシック" pitchFamily="50" charset="-128"/>
              </a:rPr>
              <a:t>jets </a:t>
            </a:r>
            <a:r>
              <a:rPr lang="en-US" altLang="ja-JP" sz="2800" dirty="0" smtClean="0">
                <a:solidFill>
                  <a:srgbClr val="FF0000"/>
                </a:solidFill>
                <a:ea typeface="ＭＳ Ｐゴシック" pitchFamily="50" charset="-128"/>
              </a:rPr>
              <a:t>+ h</a:t>
            </a:r>
            <a:r>
              <a:rPr lang="en-US" altLang="ja-JP" sz="2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800" dirty="0" smtClean="0">
                <a:solidFill>
                  <a:srgbClr val="FF0000"/>
                </a:solidFill>
                <a:ea typeface="ＭＳ Ｐゴシック" pitchFamily="50" charset="-128"/>
              </a:rPr>
              <a:t> + missing-E</a:t>
            </a:r>
            <a:r>
              <a:rPr lang="en-US" altLang="ja-JP" sz="28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8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sz="2800" dirty="0">
                <a:solidFill>
                  <a:srgbClr val="FF0000"/>
                </a:solidFill>
                <a:ea typeface="ＭＳ Ｐゴシック" pitchFamily="50" charset="-128"/>
              </a:rPr>
              <a:t>+ beam-jets‘</a:t>
            </a:r>
            <a:r>
              <a:rPr lang="en-US" altLang="ja-JP" sz="3200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27089" y="1449264"/>
            <a:ext cx="73453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800" u="sng" dirty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Example  of  QFV  </a:t>
            </a:r>
            <a:r>
              <a:rPr lang="en-US" altLang="ja-JP" sz="2800" u="sng" dirty="0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squark signal </a:t>
            </a:r>
            <a:r>
              <a:rPr lang="en-US" altLang="ja-JP" sz="2800" u="sng" dirty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at LHC</a:t>
            </a:r>
            <a:endParaRPr lang="ja-JP" altLang="en-US" sz="2800" u="sng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28" name="円/楕円 27"/>
          <p:cNvSpPr/>
          <p:nvPr/>
        </p:nvSpPr>
        <p:spPr bwMode="auto">
          <a:xfrm>
            <a:off x="5076056" y="3401616"/>
            <a:ext cx="2100107" cy="5760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" name="タイトル 13"/>
          <p:cNvSpPr>
            <a:spLocks noGrp="1"/>
          </p:cNvSpPr>
          <p:nvPr>
            <p:ph type="ctrTitle"/>
          </p:nvPr>
        </p:nvSpPr>
        <p:spPr>
          <a:xfrm>
            <a:off x="-36512" y="265782"/>
            <a:ext cx="8032377" cy="642938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n-US" altLang="ja-JP" sz="3600" b="1" i="1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5. </a:t>
            </a:r>
            <a:r>
              <a:rPr lang="en-US" altLang="ja-JP" sz="3600" b="1" i="1" u="sng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Impact on squark signals at LHC</a:t>
            </a:r>
            <a:endParaRPr lang="en-US" altLang="ja-JP" sz="3600" b="1" i="1" u="sng" kern="12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0" y="1124744"/>
            <a:ext cx="9144000" cy="5760640"/>
          </a:xfrm>
          <a:prstGeom prst="rect">
            <a:avLst/>
          </a:prstGeom>
          <a:solidFill>
            <a:schemeClr val="tx2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95" name="正方形/長方形 94"/>
          <p:cNvSpPr/>
          <p:nvPr/>
        </p:nvSpPr>
        <p:spPr bwMode="auto">
          <a:xfrm>
            <a:off x="611560" y="0"/>
            <a:ext cx="7632848" cy="64807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ja-JP" sz="3200" u="sng" dirty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Example  of  </a:t>
            </a:r>
            <a:r>
              <a:rPr lang="en-US" altLang="ja-JP" sz="3200" u="sng" dirty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QFV </a:t>
            </a:r>
            <a:r>
              <a:rPr lang="en-US" altLang="ja-JP" sz="3200" u="sng" dirty="0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squark</a:t>
            </a:r>
            <a:r>
              <a:rPr lang="en-US" altLang="ja-JP" sz="3200" u="sng" dirty="0" smtClean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 signal </a:t>
            </a:r>
            <a:r>
              <a:rPr lang="en-US" altLang="ja-JP" sz="3200" u="sng" dirty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at LHC</a:t>
            </a:r>
            <a:endParaRPr lang="ja-JP" altLang="en-US" sz="3200" u="sng" dirty="0">
              <a:ln>
                <a:solidFill>
                  <a:schemeClr val="tx2">
                    <a:lumMod val="90000"/>
                  </a:schemeClr>
                </a:solidFill>
              </a:ln>
              <a:solidFill>
                <a:schemeClr val="tx2">
                  <a:lumMod val="90000"/>
                </a:schemeClr>
              </a:solidFill>
              <a:ea typeface="ＭＳ Ｐゴシック" pitchFamily="50" charset="-128"/>
            </a:endParaRPr>
          </a:p>
        </p:txBody>
      </p:sp>
      <p:grpSp>
        <p:nvGrpSpPr>
          <p:cNvPr id="2" name="グループ化 82"/>
          <p:cNvGrpSpPr>
            <a:grpSpLocks/>
          </p:cNvGrpSpPr>
          <p:nvPr/>
        </p:nvGrpSpPr>
        <p:grpSpPr bwMode="auto">
          <a:xfrm>
            <a:off x="857250" y="3085624"/>
            <a:ext cx="6378575" cy="1851030"/>
            <a:chOff x="1216292" y="5084759"/>
            <a:chExt cx="6380044" cy="1850973"/>
          </a:xfrm>
        </p:grpSpPr>
        <p:grpSp>
          <p:nvGrpSpPr>
            <p:cNvPr id="3" name="グループ化 94"/>
            <p:cNvGrpSpPr>
              <a:grpSpLocks/>
            </p:cNvGrpSpPr>
            <p:nvPr/>
          </p:nvGrpSpPr>
          <p:grpSpPr bwMode="auto">
            <a:xfrm>
              <a:off x="1216292" y="5084759"/>
              <a:ext cx="6380044" cy="1850973"/>
              <a:chOff x="1216292" y="5084759"/>
              <a:chExt cx="6380044" cy="1850973"/>
            </a:xfrm>
          </p:grpSpPr>
          <p:cxnSp>
            <p:nvCxnSpPr>
              <p:cNvPr id="8" name="直線矢印コネクタ 7"/>
              <p:cNvCxnSpPr/>
              <p:nvPr/>
            </p:nvCxnSpPr>
            <p:spPr bwMode="auto">
              <a:xfrm flipV="1">
                <a:off x="1216292" y="5513370"/>
                <a:ext cx="1051167" cy="3175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0" name="直線矢印コネクタ 9"/>
              <p:cNvCxnSpPr/>
              <p:nvPr/>
            </p:nvCxnSpPr>
            <p:spPr bwMode="auto">
              <a:xfrm rot="10800000" flipV="1">
                <a:off x="6588042" y="5516545"/>
                <a:ext cx="1008294" cy="0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3" name="円/楕円 12"/>
              <p:cNvSpPr/>
              <p:nvPr/>
            </p:nvSpPr>
            <p:spPr bwMode="auto">
              <a:xfrm>
                <a:off x="2267459" y="5084759"/>
                <a:ext cx="503354" cy="792137"/>
              </a:xfrm>
              <a:prstGeom prst="ellipse">
                <a:avLst/>
              </a:prstGeom>
              <a:solidFill>
                <a:schemeClr val="accent4">
                  <a:lumMod val="25000"/>
                </a:schemeClr>
              </a:solidFill>
              <a:ln w="2857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pitchFamily="50" charset="-128"/>
                </a:endParaRPr>
              </a:p>
            </p:txBody>
          </p:sp>
          <p:sp>
            <p:nvSpPr>
              <p:cNvPr id="15" name="円/楕円 14"/>
              <p:cNvSpPr/>
              <p:nvPr/>
            </p:nvSpPr>
            <p:spPr bwMode="auto">
              <a:xfrm>
                <a:off x="6084688" y="5084759"/>
                <a:ext cx="503354" cy="792137"/>
              </a:xfrm>
              <a:prstGeom prst="ellipse">
                <a:avLst/>
              </a:prstGeom>
              <a:solidFill>
                <a:schemeClr val="accent4">
                  <a:lumMod val="25000"/>
                </a:schemeClr>
              </a:solidFill>
              <a:ln w="2857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pitchFamily="50" charset="-128"/>
                </a:endParaRPr>
              </a:p>
            </p:txBody>
          </p:sp>
          <p:cxnSp>
            <p:nvCxnSpPr>
              <p:cNvPr id="18" name="直線矢印コネクタ 17"/>
              <p:cNvCxnSpPr/>
              <p:nvPr/>
            </p:nvCxnSpPr>
            <p:spPr bwMode="auto">
              <a:xfrm>
                <a:off x="2770813" y="5372086"/>
                <a:ext cx="1657732" cy="158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9" name="直線矢印コネクタ 18"/>
              <p:cNvCxnSpPr/>
              <p:nvPr/>
            </p:nvCxnSpPr>
            <p:spPr bwMode="auto">
              <a:xfrm rot="10800000">
                <a:off x="4426956" y="5372086"/>
                <a:ext cx="1657732" cy="1588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7" name="直線矢印コネクタ 26"/>
              <p:cNvCxnSpPr/>
              <p:nvPr/>
            </p:nvCxnSpPr>
            <p:spPr bwMode="auto">
              <a:xfrm>
                <a:off x="4426956" y="5372087"/>
                <a:ext cx="288868" cy="848101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4" name="下矢印 43"/>
              <p:cNvSpPr/>
              <p:nvPr/>
            </p:nvSpPr>
            <p:spPr bwMode="auto">
              <a:xfrm rot="16200000">
                <a:off x="2663689" y="5480779"/>
                <a:ext cx="431786" cy="360446"/>
              </a:xfrm>
              <a:prstGeom prst="downArrow">
                <a:avLst/>
              </a:prstGeom>
              <a:noFill/>
              <a:ln w="28575" cap="flat" cmpd="sng" algn="ctr">
                <a:solidFill>
                  <a:schemeClr val="accent4">
                    <a:lumMod val="1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 dirty="0">
                  <a:ea typeface="ＭＳ Ｐゴシック" pitchFamily="50" charset="-128"/>
                </a:endParaRPr>
              </a:p>
            </p:txBody>
          </p:sp>
          <p:graphicFrame>
            <p:nvGraphicFramePr>
              <p:cNvPr id="19463" name="Object 2"/>
              <p:cNvGraphicFramePr>
                <a:graphicFrameLocks noChangeAspect="1"/>
              </p:cNvGraphicFramePr>
              <p:nvPr/>
            </p:nvGraphicFramePr>
            <p:xfrm>
              <a:off x="1763688" y="5184151"/>
              <a:ext cx="297060" cy="261073"/>
            </p:xfrm>
            <a:graphic>
              <a:graphicData uri="http://schemas.openxmlformats.org/presentationml/2006/ole">
                <p:oleObj spid="_x0000_s232455" name="数式" r:id="rId3" imgW="152280" imgH="164880" progId="Equation.3">
                  <p:embed/>
                </p:oleObj>
              </a:graphicData>
            </a:graphic>
          </p:graphicFrame>
          <p:graphicFrame>
            <p:nvGraphicFramePr>
              <p:cNvPr id="19464" name="Object 3"/>
              <p:cNvGraphicFramePr>
                <a:graphicFrameLocks noChangeAspect="1"/>
              </p:cNvGraphicFramePr>
              <p:nvPr/>
            </p:nvGraphicFramePr>
            <p:xfrm>
              <a:off x="6804248" y="5111721"/>
              <a:ext cx="297061" cy="261073"/>
            </p:xfrm>
            <a:graphic>
              <a:graphicData uri="http://schemas.openxmlformats.org/presentationml/2006/ole">
                <p:oleObj spid="_x0000_s232456" name="数式" r:id="rId4" imgW="152280" imgH="164880" progId="Equation.3">
                  <p:embed/>
                </p:oleObj>
              </a:graphicData>
            </a:graphic>
          </p:graphicFrame>
          <p:graphicFrame>
            <p:nvGraphicFramePr>
              <p:cNvPr id="19465" name="Object 4"/>
              <p:cNvGraphicFramePr>
                <a:graphicFrameLocks noChangeAspect="1"/>
              </p:cNvGraphicFramePr>
              <p:nvPr/>
            </p:nvGraphicFramePr>
            <p:xfrm>
              <a:off x="5292080" y="5111719"/>
              <a:ext cx="271643" cy="261074"/>
            </p:xfrm>
            <a:graphic>
              <a:graphicData uri="http://schemas.openxmlformats.org/presentationml/2006/ole">
                <p:oleObj spid="_x0000_s232457" name="数式" r:id="rId5" imgW="139680" imgH="164880" progId="Equation.3">
                  <p:embed/>
                </p:oleObj>
              </a:graphicData>
            </a:graphic>
          </p:graphicFrame>
          <p:graphicFrame>
            <p:nvGraphicFramePr>
              <p:cNvPr id="19466" name="Object 5"/>
              <p:cNvGraphicFramePr>
                <a:graphicFrameLocks noChangeAspect="1"/>
              </p:cNvGraphicFramePr>
              <p:nvPr/>
            </p:nvGraphicFramePr>
            <p:xfrm>
              <a:off x="3275856" y="5111719"/>
              <a:ext cx="271643" cy="261074"/>
            </p:xfrm>
            <a:graphic>
              <a:graphicData uri="http://schemas.openxmlformats.org/presentationml/2006/ole">
                <p:oleObj spid="_x0000_s232458" name="数式" r:id="rId6" imgW="139680" imgH="164880" progId="Equation.3">
                  <p:embed/>
                </p:oleObj>
              </a:graphicData>
            </a:graphic>
          </p:graphicFrame>
          <p:graphicFrame>
            <p:nvGraphicFramePr>
              <p:cNvPr id="19467" name="Object 10"/>
              <p:cNvGraphicFramePr>
                <a:graphicFrameLocks noChangeAspect="1"/>
              </p:cNvGraphicFramePr>
              <p:nvPr/>
            </p:nvGraphicFramePr>
            <p:xfrm>
              <a:off x="5590862" y="6716664"/>
              <a:ext cx="223889" cy="219068"/>
            </p:xfrm>
            <a:graphic>
              <a:graphicData uri="http://schemas.openxmlformats.org/presentationml/2006/ole">
                <p:oleObj spid="_x0000_s232459" name="数式" r:id="rId7" imgW="114120" imgH="139680" progId="Equation.3">
                  <p:embed/>
                </p:oleObj>
              </a:graphicData>
            </a:graphic>
          </p:graphicFrame>
        </p:grpSp>
        <p:sp>
          <p:nvSpPr>
            <p:cNvPr id="48" name="下矢印 47"/>
            <p:cNvSpPr/>
            <p:nvPr/>
          </p:nvSpPr>
          <p:spPr bwMode="auto">
            <a:xfrm rot="5400000">
              <a:off x="5760027" y="5480779"/>
              <a:ext cx="431786" cy="360446"/>
            </a:xfrm>
            <a:prstGeom prst="downArrow">
              <a:avLst/>
            </a:prstGeom>
            <a:noFill/>
            <a:ln w="2857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 dirty="0">
                <a:ea typeface="ＭＳ Ｐゴシック" pitchFamily="50" charset="-128"/>
              </a:endParaRPr>
            </a:p>
          </p:txBody>
        </p:sp>
      </p:grpSp>
      <p:sp>
        <p:nvSpPr>
          <p:cNvPr id="19477" name="円/楕円 51"/>
          <p:cNvSpPr>
            <a:spLocks noChangeArrowheads="1"/>
          </p:cNvSpPr>
          <p:nvPr/>
        </p:nvSpPr>
        <p:spPr bwMode="auto">
          <a:xfrm>
            <a:off x="3204666" y="2276872"/>
            <a:ext cx="503238" cy="376387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cxnSp>
        <p:nvCxnSpPr>
          <p:cNvPr id="19481" name="直線矢印コネクタ 69"/>
          <p:cNvCxnSpPr>
            <a:cxnSpLocks noChangeShapeType="1"/>
          </p:cNvCxnSpPr>
          <p:nvPr/>
        </p:nvCxnSpPr>
        <p:spPr bwMode="auto">
          <a:xfrm flipH="1" flipV="1">
            <a:off x="3563888" y="2636912"/>
            <a:ext cx="503712" cy="73605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graphicFrame>
        <p:nvGraphicFramePr>
          <p:cNvPr id="19461" name="Object 18"/>
          <p:cNvGraphicFramePr>
            <a:graphicFrameLocks noChangeAspect="1"/>
          </p:cNvGraphicFramePr>
          <p:nvPr/>
        </p:nvGraphicFramePr>
        <p:xfrm>
          <a:off x="3347864" y="2331167"/>
          <a:ext cx="245045" cy="305745"/>
        </p:xfrm>
        <a:graphic>
          <a:graphicData uri="http://schemas.openxmlformats.org/presentationml/2006/ole">
            <p:oleObj spid="_x0000_s232453" name="数式" r:id="rId8" imgW="88560" imgH="152280" progId="Equation.3">
              <p:embed/>
            </p:oleObj>
          </a:graphicData>
        </a:graphic>
      </p:graphicFrame>
      <p:graphicFrame>
        <p:nvGraphicFramePr>
          <p:cNvPr id="19458" name="Object 11"/>
          <p:cNvGraphicFramePr>
            <a:graphicFrameLocks noChangeAspect="1"/>
          </p:cNvGraphicFramePr>
          <p:nvPr/>
        </p:nvGraphicFramePr>
        <p:xfrm>
          <a:off x="3707904" y="4277345"/>
          <a:ext cx="249237" cy="231775"/>
        </p:xfrm>
        <a:graphic>
          <a:graphicData uri="http://schemas.openxmlformats.org/presentationml/2006/ole">
            <p:oleObj spid="_x0000_s232450" name="数式" r:id="rId9" imgW="126720" imgH="164880" progId="Equation.3">
              <p:embed/>
            </p:oleObj>
          </a:graphicData>
        </a:graphic>
      </p:graphicFrame>
      <p:cxnSp>
        <p:nvCxnSpPr>
          <p:cNvPr id="52" name="直線矢印コネクタ 51"/>
          <p:cNvCxnSpPr/>
          <p:nvPr/>
        </p:nvCxnSpPr>
        <p:spPr bwMode="auto">
          <a:xfrm flipH="1">
            <a:off x="3851920" y="3373339"/>
            <a:ext cx="216026" cy="84774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9459" name="Object 15"/>
          <p:cNvGraphicFramePr>
            <a:graphicFrameLocks noChangeAspect="1"/>
          </p:cNvGraphicFramePr>
          <p:nvPr/>
        </p:nvGraphicFramePr>
        <p:xfrm>
          <a:off x="3892302" y="2477145"/>
          <a:ext cx="247650" cy="231775"/>
        </p:xfrm>
        <a:graphic>
          <a:graphicData uri="http://schemas.openxmlformats.org/presentationml/2006/ole">
            <p:oleObj spid="_x0000_s232451" name="数式" r:id="rId10" imgW="126720" imgH="164880" progId="Equation.3">
              <p:embed/>
            </p:oleObj>
          </a:graphicData>
        </a:graphic>
      </p:graphicFrame>
      <p:cxnSp>
        <p:nvCxnSpPr>
          <p:cNvPr id="57" name="直線矢印コネクタ 56"/>
          <p:cNvCxnSpPr/>
          <p:nvPr/>
        </p:nvCxnSpPr>
        <p:spPr bwMode="auto">
          <a:xfrm>
            <a:off x="4067175" y="3372967"/>
            <a:ext cx="1224905" cy="129651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正方形/長方形 36"/>
          <p:cNvSpPr/>
          <p:nvPr/>
        </p:nvSpPr>
        <p:spPr bwMode="auto">
          <a:xfrm>
            <a:off x="1259632" y="5388348"/>
            <a:ext cx="6552728" cy="649287"/>
          </a:xfrm>
          <a:prstGeom prst="rect">
            <a:avLst/>
          </a:prstGeom>
          <a:solidFill>
            <a:schemeClr val="tx2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‘ top-quark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+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3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jets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+ 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+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missing-E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+ beam-jets‘ </a:t>
            </a:r>
            <a:endParaRPr lang="ja-JP" altLang="en-US" dirty="0">
              <a:ea typeface="ＭＳ Ｐゴシック" pitchFamily="50" charset="-128"/>
            </a:endParaRPr>
          </a:p>
        </p:txBody>
      </p:sp>
      <p:cxnSp>
        <p:nvCxnSpPr>
          <p:cNvPr id="38" name="直線矢印コネクタ 37"/>
          <p:cNvCxnSpPr/>
          <p:nvPr/>
        </p:nvCxnSpPr>
        <p:spPr bwMode="auto">
          <a:xfrm flipH="1" flipV="1">
            <a:off x="3995936" y="2708920"/>
            <a:ext cx="72010" cy="66441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32460" name="Object 11"/>
          <p:cNvGraphicFramePr>
            <a:graphicFrameLocks noChangeAspect="1"/>
          </p:cNvGraphicFramePr>
          <p:nvPr/>
        </p:nvGraphicFramePr>
        <p:xfrm>
          <a:off x="4190710" y="4221088"/>
          <a:ext cx="442508" cy="360040"/>
        </p:xfrm>
        <a:graphic>
          <a:graphicData uri="http://schemas.openxmlformats.org/presentationml/2006/ole">
            <p:oleObj spid="_x0000_s232460" name="数式" r:id="rId11" imgW="177480" imgH="203040" progId="Equation.3">
              <p:embed/>
            </p:oleObj>
          </a:graphicData>
        </a:graphic>
      </p:graphicFrame>
      <p:sp>
        <p:nvSpPr>
          <p:cNvPr id="63" name="円/楕円 52"/>
          <p:cNvSpPr>
            <a:spLocks noChangeArrowheads="1"/>
          </p:cNvSpPr>
          <p:nvPr/>
        </p:nvSpPr>
        <p:spPr bwMode="auto">
          <a:xfrm>
            <a:off x="4139952" y="4221088"/>
            <a:ext cx="504056" cy="36004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16632"/>
            <a:ext cx="8892480" cy="864096"/>
          </a:xfrm>
        </p:spPr>
        <p:txBody>
          <a:bodyPr/>
          <a:lstStyle/>
          <a:p>
            <a:r>
              <a:rPr lang="en-US" altLang="ja-JP" sz="3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QFV </a:t>
            </a:r>
            <a:r>
              <a:rPr lang="en-US" altLang="ja-JP" sz="32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bosonic</a:t>
            </a:r>
            <a:r>
              <a:rPr lang="en-US" altLang="ja-JP" sz="3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ja-JP" sz="3200" b="1" i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squark</a:t>
            </a:r>
            <a:r>
              <a:rPr lang="en-US" altLang="ja-JP" sz="32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decay signal rates at LHC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3648" y="5517232"/>
            <a:ext cx="6552728" cy="1080120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QFV </a:t>
            </a:r>
            <a:r>
              <a:rPr lang="en-US" altLang="ja-JP" sz="2800" b="1" i="1" noProof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bosonic </a:t>
            </a:r>
            <a:r>
              <a:rPr kumimoji="1" lang="en-US" altLang="ja-JP" sz="2800" b="1" i="1" noProof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squark decay </a:t>
            </a:r>
            <a:r>
              <a:rPr lang="en-US" altLang="ja-JP" sz="2800" b="1" i="1" noProof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kumimoji="1" lang="en-US" altLang="ja-JP" sz="2800" b="1" i="1" noProof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ignal rates can be </a:t>
            </a:r>
            <a:r>
              <a:rPr lang="en-US" altLang="ja-JP" sz="2800" b="1" i="1" noProof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significant at </a:t>
            </a:r>
            <a:r>
              <a:rPr kumimoji="1" lang="en-US" altLang="ja-JP" sz="2800" b="1" i="1" noProof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LHC(14 </a:t>
            </a:r>
            <a:r>
              <a:rPr kumimoji="1" lang="en-US" altLang="ja-JP" sz="2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TeV</a:t>
            </a:r>
            <a:r>
              <a:rPr kumimoji="1" lang="en-US" altLang="ja-JP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)!</a:t>
            </a:r>
            <a:endParaRPr kumimoji="1" lang="ja-JP" altLang="en-US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下矢印 12"/>
          <p:cNvSpPr/>
          <p:nvPr/>
        </p:nvSpPr>
        <p:spPr bwMode="auto">
          <a:xfrm>
            <a:off x="3779912" y="3140968"/>
            <a:ext cx="864096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7" name="コンテンツ プレースホルダ 2"/>
          <p:cNvSpPr txBox="1">
            <a:spLocks/>
          </p:cNvSpPr>
          <p:nvPr/>
        </p:nvSpPr>
        <p:spPr bwMode="auto">
          <a:xfrm>
            <a:off x="1559539" y="1052736"/>
            <a:ext cx="5976664" cy="1944216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In our scenario; </a:t>
            </a:r>
            <a:endParaRPr lang="en-US" altLang="ja-JP" kern="0" dirty="0" smtClean="0">
              <a:solidFill>
                <a:schemeClr val="accent4">
                  <a:lumMod val="10000"/>
                </a:schemeClr>
              </a:solidFill>
              <a:ea typeface="+mn-ea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- gluino prod. cross section is </a:t>
            </a: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significant: </a:t>
            </a:r>
            <a:endParaRPr lang="en-US" altLang="ja-JP" kern="0" dirty="0" smtClean="0">
              <a:solidFill>
                <a:schemeClr val="accent4">
                  <a:lumMod val="10000"/>
                </a:schemeClr>
              </a:solidFill>
              <a:ea typeface="+mn-ea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                            ~ 150 fb at LHC(14 TeV)!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- </a:t>
            </a: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                             can be large (~ 25 %)!</a:t>
            </a:r>
          </a:p>
        </p:txBody>
      </p:sp>
      <p:sp>
        <p:nvSpPr>
          <p:cNvPr id="23" name="コンテンツ プレースホルダ 2"/>
          <p:cNvSpPr txBox="1">
            <a:spLocks/>
          </p:cNvSpPr>
          <p:nvPr/>
        </p:nvSpPr>
        <p:spPr bwMode="auto">
          <a:xfrm>
            <a:off x="1547664" y="3645024"/>
            <a:ext cx="6184304" cy="1152128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We can expect </a:t>
            </a:r>
            <a:r>
              <a:rPr lang="en-US" altLang="ja-JP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copious production of        </a:t>
            </a: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from gluino prod. and decays </a:t>
            </a:r>
            <a:r>
              <a:rPr lang="en-US" altLang="ja-JP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at LHC(14 TeV)!</a:t>
            </a:r>
            <a:endParaRPr kumimoji="1" lang="ja-JP" altLang="en-US" sz="2400" b="1" i="1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4" name="下矢印 23"/>
          <p:cNvSpPr/>
          <p:nvPr/>
        </p:nvSpPr>
        <p:spPr bwMode="auto">
          <a:xfrm>
            <a:off x="3851920" y="5013176"/>
            <a:ext cx="864096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/>
        </p:nvGraphicFramePr>
        <p:xfrm>
          <a:off x="1883196" y="2000263"/>
          <a:ext cx="1833563" cy="396875"/>
        </p:xfrm>
        <a:graphic>
          <a:graphicData uri="http://schemas.openxmlformats.org/presentationml/2006/ole">
            <p:oleObj spid="_x0000_s228353" name="数式" r:id="rId3" imgW="939600" imgH="203040" progId="Equation.3">
              <p:embed/>
            </p:oleObj>
          </a:graphicData>
        </a:graphic>
      </p:graphicFrame>
      <p:graphicFrame>
        <p:nvGraphicFramePr>
          <p:cNvPr id="228354" name="Object 2"/>
          <p:cNvGraphicFramePr>
            <a:graphicFrameLocks noChangeAspect="1"/>
          </p:cNvGraphicFramePr>
          <p:nvPr/>
        </p:nvGraphicFramePr>
        <p:xfrm>
          <a:off x="1919579" y="2420888"/>
          <a:ext cx="2016224" cy="456811"/>
        </p:xfrm>
        <a:graphic>
          <a:graphicData uri="http://schemas.openxmlformats.org/presentationml/2006/ole">
            <p:oleObj spid="_x0000_s228354" name="数式" r:id="rId4" imgW="952200" imgH="215640" progId="Equation.3">
              <p:embed/>
            </p:oleObj>
          </a:graphicData>
        </a:graphic>
      </p:graphicFrame>
      <p:graphicFrame>
        <p:nvGraphicFramePr>
          <p:cNvPr id="228355" name="Object 3"/>
          <p:cNvGraphicFramePr>
            <a:graphicFrameLocks noChangeAspect="1"/>
          </p:cNvGraphicFramePr>
          <p:nvPr/>
        </p:nvGraphicFramePr>
        <p:xfrm>
          <a:off x="6391052" y="3668774"/>
          <a:ext cx="481640" cy="451421"/>
        </p:xfrm>
        <a:graphic>
          <a:graphicData uri="http://schemas.openxmlformats.org/presentationml/2006/ole">
            <p:oleObj spid="_x0000_s228355" name="数式" r:id="rId5" imgW="190440" imgH="177480" progId="Equation.3">
              <p:embed/>
            </p:oleObj>
          </a:graphicData>
        </a:graphic>
      </p:graphicFrame>
      <p:sp>
        <p:nvSpPr>
          <p:cNvPr id="12" name="円/楕円 11"/>
          <p:cNvSpPr/>
          <p:nvPr/>
        </p:nvSpPr>
        <p:spPr bwMode="auto">
          <a:xfrm>
            <a:off x="2855683" y="2420888"/>
            <a:ext cx="432048" cy="5040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5" name="円/楕円 14"/>
          <p:cNvSpPr/>
          <p:nvPr/>
        </p:nvSpPr>
        <p:spPr bwMode="auto">
          <a:xfrm>
            <a:off x="6363816" y="3620516"/>
            <a:ext cx="504056" cy="5040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6" name="直線コネクタ 15"/>
          <p:cNvCxnSpPr/>
          <p:nvPr/>
        </p:nvCxnSpPr>
        <p:spPr bwMode="auto">
          <a:xfrm>
            <a:off x="1907704" y="2348880"/>
            <a:ext cx="511256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直線コネクタ 20"/>
          <p:cNvCxnSpPr/>
          <p:nvPr/>
        </p:nvCxnSpPr>
        <p:spPr bwMode="auto">
          <a:xfrm>
            <a:off x="1907704" y="2852936"/>
            <a:ext cx="511256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 2"/>
          <p:cNvSpPr txBox="1">
            <a:spLocks/>
          </p:cNvSpPr>
          <p:nvPr/>
        </p:nvSpPr>
        <p:spPr bwMode="auto">
          <a:xfrm>
            <a:off x="323528" y="836712"/>
            <a:ext cx="8496944" cy="4608512"/>
          </a:xfrm>
          <a:prstGeom prst="rect">
            <a:avLst/>
          </a:prstGeom>
          <a:solidFill>
            <a:schemeClr val="tx2">
              <a:lumMod val="9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noProof="1" smtClean="0">
                <a:solidFill>
                  <a:srgbClr val="FF0000"/>
                </a:solidFill>
                <a:cs typeface="Times New Roman" pitchFamily="18" charset="0"/>
              </a:rPr>
              <a:t>QFV bosonic squark decay signal rates can be significant 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noProof="1" smtClean="0">
                <a:solidFill>
                  <a:srgbClr val="FF0000"/>
                </a:solidFill>
                <a:cs typeface="Times New Roman" pitchFamily="18" charset="0"/>
              </a:rPr>
              <a:t>at LHC(14 TeV) in our QFV benchmark scenario !:</a:t>
            </a:r>
          </a:p>
          <a:p>
            <a:pPr marL="342900" lvl="0" indent="-342900" eaLnBrk="0" hangingPunct="0">
              <a:spcBef>
                <a:spcPct val="20000"/>
              </a:spcBef>
            </a:pPr>
            <a:endParaRPr lang="en-US" altLang="ja-JP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endParaRPr lang="en-US" altLang="ja-JP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endParaRPr lang="en-US" altLang="ja-JP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endParaRPr lang="en-US" altLang="ja-JP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endParaRPr lang="en-US" altLang="ja-JP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endParaRPr lang="en-US" altLang="ja-JP" dirty="0" smtClean="0">
              <a:solidFill>
                <a:schemeClr val="accent4">
                  <a:lumMod val="10000"/>
                </a:schemeClr>
              </a:solidFill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For LT=300 fb</a:t>
            </a:r>
            <a:r>
              <a:rPr lang="en-US" altLang="ja-JP" baseline="30000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-1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 we expect 1200, 1200, 600, 600 events for these 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QFV signal  rates. 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endParaRPr lang="en-US" altLang="ja-JP" kern="0" dirty="0" smtClean="0">
              <a:solidFill>
                <a:schemeClr val="accent4">
                  <a:lumMod val="10000"/>
                </a:schemeClr>
              </a:solidFill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  <a:buFontTx/>
              <a:buChar char="-"/>
            </a:pPr>
            <a:endParaRPr lang="en-US" altLang="ja-JP" kern="0" dirty="0" smtClean="0">
              <a:solidFill>
                <a:schemeClr val="accent4">
                  <a:lumMod val="10000"/>
                </a:schemeClr>
              </a:solidFill>
              <a:cs typeface="Times New Roman" pitchFamily="18" charset="0"/>
            </a:endParaRP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/>
        </p:nvGraphicFramePr>
        <p:xfrm>
          <a:off x="1438275" y="2420615"/>
          <a:ext cx="4608513" cy="446088"/>
        </p:xfrm>
        <a:graphic>
          <a:graphicData uri="http://schemas.openxmlformats.org/presentationml/2006/ole">
            <p:oleObj spid="_x0000_s380930" name="数式" r:id="rId3" imgW="2361960" imgH="228600" progId="Equation.3">
              <p:embed/>
            </p:oleObj>
          </a:graphicData>
        </a:graphic>
      </p:graphicFrame>
      <p:graphicFrame>
        <p:nvGraphicFramePr>
          <p:cNvPr id="360451" name="Object 3"/>
          <p:cNvGraphicFramePr>
            <a:graphicFrameLocks noChangeAspect="1"/>
          </p:cNvGraphicFramePr>
          <p:nvPr/>
        </p:nvGraphicFramePr>
        <p:xfrm>
          <a:off x="1489075" y="3054920"/>
          <a:ext cx="4508500" cy="446088"/>
        </p:xfrm>
        <a:graphic>
          <a:graphicData uri="http://schemas.openxmlformats.org/presentationml/2006/ole">
            <p:oleObj spid="_x0000_s380931" name="数式" r:id="rId4" imgW="2311200" imgH="228600" progId="Equation.3">
              <p:embed/>
            </p:oleObj>
          </a:graphicData>
        </a:graphic>
      </p:graphicFrame>
      <p:graphicFrame>
        <p:nvGraphicFramePr>
          <p:cNvPr id="360452" name="Object 3"/>
          <p:cNvGraphicFramePr>
            <a:graphicFrameLocks noChangeAspect="1"/>
          </p:cNvGraphicFramePr>
          <p:nvPr/>
        </p:nvGraphicFramePr>
        <p:xfrm>
          <a:off x="1503660" y="3702992"/>
          <a:ext cx="4508500" cy="446088"/>
        </p:xfrm>
        <a:graphic>
          <a:graphicData uri="http://schemas.openxmlformats.org/presentationml/2006/ole">
            <p:oleObj spid="_x0000_s380932" name="数式" r:id="rId5" imgW="2311200" imgH="228600" progId="Equation.3">
              <p:embed/>
            </p:oleObj>
          </a:graphicData>
        </a:graphic>
      </p:graphicFrame>
      <p:sp>
        <p:nvSpPr>
          <p:cNvPr id="8" name="円/楕円 7"/>
          <p:cNvSpPr/>
          <p:nvPr/>
        </p:nvSpPr>
        <p:spPr bwMode="auto">
          <a:xfrm>
            <a:off x="3491880" y="2420888"/>
            <a:ext cx="216024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9" name="円/楕円 8"/>
          <p:cNvSpPr/>
          <p:nvPr/>
        </p:nvSpPr>
        <p:spPr bwMode="auto">
          <a:xfrm>
            <a:off x="3491880" y="3068960"/>
            <a:ext cx="288032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1" name="円/楕円 10"/>
          <p:cNvSpPr/>
          <p:nvPr/>
        </p:nvSpPr>
        <p:spPr bwMode="auto">
          <a:xfrm>
            <a:off x="4139952" y="2420888"/>
            <a:ext cx="288032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2" name="円/楕円 11"/>
          <p:cNvSpPr/>
          <p:nvPr/>
        </p:nvSpPr>
        <p:spPr bwMode="auto">
          <a:xfrm>
            <a:off x="4067944" y="3068960"/>
            <a:ext cx="360040" cy="3600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" name="円/楕円 12"/>
          <p:cNvSpPr/>
          <p:nvPr/>
        </p:nvSpPr>
        <p:spPr bwMode="auto">
          <a:xfrm>
            <a:off x="3563888" y="3717032"/>
            <a:ext cx="288032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4" name="円/楕円 13"/>
          <p:cNvSpPr/>
          <p:nvPr/>
        </p:nvSpPr>
        <p:spPr bwMode="auto">
          <a:xfrm>
            <a:off x="4067944" y="3717032"/>
            <a:ext cx="360040" cy="3600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aphicFrame>
        <p:nvGraphicFramePr>
          <p:cNvPr id="15" name="Object 3"/>
          <p:cNvGraphicFramePr>
            <a:graphicFrameLocks noChangeAspect="1"/>
          </p:cNvGraphicFramePr>
          <p:nvPr/>
        </p:nvGraphicFramePr>
        <p:xfrm>
          <a:off x="1439863" y="1845940"/>
          <a:ext cx="4608512" cy="446088"/>
        </p:xfrm>
        <a:graphic>
          <a:graphicData uri="http://schemas.openxmlformats.org/presentationml/2006/ole">
            <p:oleObj spid="_x0000_s380933" name="数式" r:id="rId6" imgW="2361960" imgH="228600" progId="Equation.3">
              <p:embed/>
            </p:oleObj>
          </a:graphicData>
        </a:graphic>
      </p:graphicFrame>
      <p:sp>
        <p:nvSpPr>
          <p:cNvPr id="16" name="円/楕円 15"/>
          <p:cNvSpPr/>
          <p:nvPr/>
        </p:nvSpPr>
        <p:spPr bwMode="auto">
          <a:xfrm>
            <a:off x="3492748" y="1844824"/>
            <a:ext cx="216024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7" name="円/楕円 16"/>
          <p:cNvSpPr/>
          <p:nvPr/>
        </p:nvSpPr>
        <p:spPr bwMode="auto">
          <a:xfrm>
            <a:off x="4140820" y="1844824"/>
            <a:ext cx="288032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8" name="下矢印 17"/>
          <p:cNvSpPr/>
          <p:nvPr/>
        </p:nvSpPr>
        <p:spPr bwMode="auto">
          <a:xfrm>
            <a:off x="3563888" y="332656"/>
            <a:ext cx="864096" cy="36004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664" y="332656"/>
            <a:ext cx="4608512" cy="648072"/>
          </a:xfrm>
        </p:spPr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Contents</a:t>
            </a:r>
          </a:p>
        </p:txBody>
      </p:sp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1115616" y="1476067"/>
            <a:ext cx="630418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1. Introduction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2. MSSM with Quark Flavour Violation (QFV)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3. Constraints on the MSSM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>
                <a:solidFill>
                  <a:schemeClr val="tx1"/>
                </a:solidFill>
              </a:rPr>
              <a:t>4. </a:t>
            </a:r>
            <a:r>
              <a:rPr lang="en-US" altLang="ja-JP" sz="2000" dirty="0" smtClean="0">
                <a:solidFill>
                  <a:schemeClr val="tx1"/>
                </a:solidFill>
              </a:rPr>
              <a:t>QFV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bosonic</a:t>
            </a:r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squark</a:t>
            </a:r>
            <a:r>
              <a:rPr lang="en-US" altLang="ja-JP" sz="2000" dirty="0" smtClean="0">
                <a:solidFill>
                  <a:schemeClr val="tx1"/>
                </a:solidFill>
              </a:rPr>
              <a:t> decays</a:t>
            </a:r>
          </a:p>
          <a:p>
            <a:pPr marL="342900" indent="-342900"/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 smtClean="0">
                <a:solidFill>
                  <a:schemeClr val="tx1"/>
                </a:solidFill>
              </a:rPr>
              <a:t>5. Impact on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squark</a:t>
            </a:r>
            <a:r>
              <a:rPr lang="en-US" altLang="ja-JP" sz="2000" dirty="0" smtClean="0">
                <a:solidFill>
                  <a:schemeClr val="tx1"/>
                </a:solidFill>
              </a:rPr>
              <a:t> signals at LHC</a:t>
            </a:r>
          </a:p>
          <a:p>
            <a:pPr marL="342900" indent="-342900"/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 smtClean="0">
                <a:solidFill>
                  <a:schemeClr val="tx1"/>
                </a:solidFill>
              </a:rPr>
              <a:t>6. QFV </a:t>
            </a:r>
            <a:r>
              <a:rPr lang="en-US" altLang="ja-JP" sz="2000" dirty="0" err="1" smtClean="0">
                <a:solidFill>
                  <a:schemeClr val="tx1"/>
                </a:solidFill>
              </a:rPr>
              <a:t>squark</a:t>
            </a:r>
            <a:r>
              <a:rPr lang="en-US" altLang="ja-JP" sz="2000" dirty="0" smtClean="0">
                <a:solidFill>
                  <a:schemeClr val="tx1"/>
                </a:solidFill>
              </a:rPr>
              <a:t> signals at LC</a:t>
            </a:r>
          </a:p>
          <a:p>
            <a:pPr marL="342900" indent="-342900"/>
            <a:endParaRPr lang="en-US" altLang="ja-JP" sz="2000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ja-JP" sz="2000" dirty="0" smtClean="0">
                <a:solidFill>
                  <a:schemeClr val="tx1"/>
                </a:solidFill>
              </a:rPr>
              <a:t>7. </a:t>
            </a:r>
            <a:r>
              <a:rPr lang="en-US" altLang="ja-JP" sz="2000" dirty="0">
                <a:solidFill>
                  <a:schemeClr val="tx1"/>
                </a:solidFill>
              </a:rPr>
              <a:t>Conclusion</a:t>
            </a:r>
          </a:p>
          <a:p>
            <a:pPr marL="342900" indent="-342900"/>
            <a:endParaRPr lang="en-US" altLang="ja-JP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kumimoji="1" lang="en-US" altLang="ja-JP" b="1" i="1" u="sng" dirty="0" smtClean="0">
                <a:latin typeface="Times New Roman" pitchFamily="18" charset="0"/>
                <a:cs typeface="Times New Roman" pitchFamily="18" charset="0"/>
              </a:rPr>
              <a:t>Signal cross sections (</a:t>
            </a:r>
            <a:r>
              <a:rPr kumimoji="1" lang="en-US" altLang="ja-JP" b="1" i="1" u="sng" dirty="0" err="1" smtClean="0">
                <a:latin typeface="Times New Roman" pitchFamily="18" charset="0"/>
                <a:cs typeface="Times New Roman" pitchFamily="18" charset="0"/>
              </a:rPr>
              <a:t>fb</a:t>
            </a:r>
            <a:r>
              <a:rPr kumimoji="1" lang="en-US" altLang="ja-JP" b="1" i="1" u="sng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kumimoji="1" lang="ja-JP" altLang="en-US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74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971550"/>
            <a:ext cx="547742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円/楕円 40"/>
          <p:cNvSpPr>
            <a:spLocks noChangeArrowheads="1"/>
          </p:cNvSpPr>
          <p:nvPr/>
        </p:nvSpPr>
        <p:spPr bwMode="auto">
          <a:xfrm>
            <a:off x="2793479" y="5376069"/>
            <a:ext cx="720080" cy="504056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6" name="グループ化 36"/>
          <p:cNvGrpSpPr>
            <a:grpSpLocks/>
          </p:cNvGrpSpPr>
          <p:nvPr/>
        </p:nvGrpSpPr>
        <p:grpSpPr bwMode="auto">
          <a:xfrm>
            <a:off x="3657575" y="6312173"/>
            <a:ext cx="2714625" cy="357187"/>
            <a:chOff x="3715315" y="5876604"/>
            <a:chExt cx="2714644" cy="356886"/>
          </a:xfrm>
        </p:grpSpPr>
        <p:sp>
          <p:nvSpPr>
            <p:cNvPr id="7" name="正方形/長方形 6"/>
            <p:cNvSpPr/>
            <p:nvPr/>
          </p:nvSpPr>
          <p:spPr bwMode="auto">
            <a:xfrm>
              <a:off x="3715315" y="5876604"/>
              <a:ext cx="2714644" cy="356886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r>
                <a:rPr lang="en-US" altLang="ja-JP" sz="1800" dirty="0">
                  <a:solidFill>
                    <a:srgbClr val="FF0000"/>
                  </a:solidFill>
                  <a:ea typeface="ＭＳ Ｐゴシック" pitchFamily="50" charset="-128"/>
                </a:rPr>
                <a:t>              mixing parameter</a:t>
              </a:r>
              <a:endParaRPr lang="ja-JP" altLang="en-US" sz="1800" dirty="0">
                <a:ea typeface="ＭＳ Ｐゴシック" pitchFamily="50" charset="-128"/>
              </a:endParaRPr>
            </a:p>
          </p:txBody>
        </p:sp>
        <p:graphicFrame>
          <p:nvGraphicFramePr>
            <p:cNvPr id="8" name="Object 11"/>
            <p:cNvGraphicFramePr>
              <a:graphicFrameLocks noChangeAspect="1"/>
            </p:cNvGraphicFramePr>
            <p:nvPr/>
          </p:nvGraphicFramePr>
          <p:xfrm>
            <a:off x="3767207" y="5917374"/>
            <a:ext cx="727080" cy="315647"/>
          </p:xfrm>
          <a:graphic>
            <a:graphicData uri="http://schemas.openxmlformats.org/presentationml/2006/ole">
              <p:oleObj spid="_x0000_s447491" name="数式" r:id="rId4" imgW="583920" imgH="253800" progId="Equation.3">
                <p:embed/>
              </p:oleObj>
            </a:graphicData>
          </a:graphic>
        </p:graphicFrame>
      </p:grpSp>
      <p:cxnSp>
        <p:nvCxnSpPr>
          <p:cNvPr id="9" name="直線矢印コネクタ 37"/>
          <p:cNvCxnSpPr>
            <a:cxnSpLocks noChangeShapeType="1"/>
            <a:stCxn id="7" idx="0"/>
            <a:endCxn id="5" idx="6"/>
          </p:cNvCxnSpPr>
          <p:nvPr/>
        </p:nvCxnSpPr>
        <p:spPr bwMode="auto">
          <a:xfrm flipH="1" flipV="1">
            <a:off x="3513559" y="5628097"/>
            <a:ext cx="1501329" cy="684076"/>
          </a:xfrm>
          <a:prstGeom prst="straightConnector1">
            <a:avLst/>
          </a:prstGeom>
          <a:noFill/>
          <a:ln w="25400" algn="ctr">
            <a:solidFill>
              <a:srgbClr val="FF0000"/>
            </a:solidFill>
            <a:round/>
            <a:headEnd/>
            <a:tailEnd type="arrow" w="med" len="med"/>
          </a:ln>
        </p:spPr>
      </p:cxnSp>
      <p:pic>
        <p:nvPicPr>
          <p:cNvPr id="44749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980728"/>
            <a:ext cx="3347864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直線矢印コネクタ 37"/>
          <p:cNvCxnSpPr>
            <a:cxnSpLocks noChangeShapeType="1"/>
          </p:cNvCxnSpPr>
          <p:nvPr/>
        </p:nvCxnSpPr>
        <p:spPr bwMode="auto">
          <a:xfrm flipV="1">
            <a:off x="4427984" y="3068960"/>
            <a:ext cx="360040" cy="432048"/>
          </a:xfrm>
          <a:prstGeom prst="straightConnector1">
            <a:avLst/>
          </a:prstGeom>
          <a:noFill/>
          <a:ln w="12700" algn="ctr">
            <a:solidFill>
              <a:srgbClr val="FF0000"/>
            </a:solidFill>
            <a:round/>
            <a:headEnd/>
            <a:tailEnd type="arrow" w="med" len="med"/>
          </a:ln>
        </p:spPr>
      </p:cxnSp>
      <p:graphicFrame>
        <p:nvGraphicFramePr>
          <p:cNvPr id="17" name="Object 3"/>
          <p:cNvGraphicFramePr>
            <a:graphicFrameLocks noChangeAspect="1"/>
          </p:cNvGraphicFramePr>
          <p:nvPr/>
        </p:nvGraphicFramePr>
        <p:xfrm>
          <a:off x="3491880" y="3501008"/>
          <a:ext cx="1656184" cy="273596"/>
        </p:xfrm>
        <a:graphic>
          <a:graphicData uri="http://schemas.openxmlformats.org/presentationml/2006/ole">
            <p:oleObj spid="_x0000_s447496" name="数式" r:id="rId6" imgW="1384200" imgH="228600" progId="Equation.3">
              <p:embed/>
            </p:oleObj>
          </a:graphicData>
        </a:graphic>
      </p:graphicFrame>
      <p:graphicFrame>
        <p:nvGraphicFramePr>
          <p:cNvPr id="447497" name="Object 3"/>
          <p:cNvGraphicFramePr>
            <a:graphicFrameLocks noChangeAspect="1"/>
          </p:cNvGraphicFramePr>
          <p:nvPr/>
        </p:nvGraphicFramePr>
        <p:xfrm>
          <a:off x="1895144" y="1161857"/>
          <a:ext cx="2316816" cy="322927"/>
        </p:xfrm>
        <a:graphic>
          <a:graphicData uri="http://schemas.openxmlformats.org/presentationml/2006/ole">
            <p:oleObj spid="_x0000_s447497" name="数式" r:id="rId7" imgW="1638000" imgH="228600" progId="Equation.3">
              <p:embed/>
            </p:oleObj>
          </a:graphicData>
        </a:graphic>
      </p:graphicFrame>
      <p:graphicFrame>
        <p:nvGraphicFramePr>
          <p:cNvPr id="447498" name="Object 3"/>
          <p:cNvGraphicFramePr>
            <a:graphicFrameLocks noChangeAspect="1"/>
          </p:cNvGraphicFramePr>
          <p:nvPr/>
        </p:nvGraphicFramePr>
        <p:xfrm>
          <a:off x="1894788" y="1412776"/>
          <a:ext cx="3469300" cy="251445"/>
        </p:xfrm>
        <a:graphic>
          <a:graphicData uri="http://schemas.openxmlformats.org/presentationml/2006/ole">
            <p:oleObj spid="_x0000_s447498" name="数式" r:id="rId8" imgW="3149280" imgH="228600" progId="Equation.3">
              <p:embed/>
            </p:oleObj>
          </a:graphicData>
        </a:graphic>
      </p:graphicFrame>
      <p:graphicFrame>
        <p:nvGraphicFramePr>
          <p:cNvPr id="447499" name="Object 3"/>
          <p:cNvGraphicFramePr>
            <a:graphicFrameLocks noChangeAspect="1"/>
          </p:cNvGraphicFramePr>
          <p:nvPr/>
        </p:nvGraphicFramePr>
        <p:xfrm>
          <a:off x="1043608" y="4437112"/>
          <a:ext cx="3096344" cy="224826"/>
        </p:xfrm>
        <a:graphic>
          <a:graphicData uri="http://schemas.openxmlformats.org/presentationml/2006/ole">
            <p:oleObj spid="_x0000_s447499" name="数式" r:id="rId9" imgW="3136680" imgH="228600" progId="Equation.3">
              <p:embed/>
            </p:oleObj>
          </a:graphicData>
        </a:graphic>
      </p:graphicFrame>
      <p:sp>
        <p:nvSpPr>
          <p:cNvPr id="27" name="正方形/長方形 26"/>
          <p:cNvSpPr/>
          <p:nvPr/>
        </p:nvSpPr>
        <p:spPr bwMode="auto">
          <a:xfrm>
            <a:off x="3491880" y="3501008"/>
            <a:ext cx="1728192" cy="288032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 bwMode="auto">
          <a:xfrm>
            <a:off x="1835696" y="1124744"/>
            <a:ext cx="3600400" cy="504056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29" name="直線矢印コネクタ 37"/>
          <p:cNvCxnSpPr>
            <a:cxnSpLocks noChangeShapeType="1"/>
          </p:cNvCxnSpPr>
          <p:nvPr/>
        </p:nvCxnSpPr>
        <p:spPr bwMode="auto">
          <a:xfrm flipH="1">
            <a:off x="3059832" y="1628800"/>
            <a:ext cx="216024" cy="1080120"/>
          </a:xfrm>
          <a:prstGeom prst="straightConnector1">
            <a:avLst/>
          </a:prstGeom>
          <a:noFill/>
          <a:ln w="12700" algn="ctr">
            <a:solidFill>
              <a:schemeClr val="accent2">
                <a:lumMod val="60000"/>
                <a:lumOff val="40000"/>
              </a:schemeClr>
            </a:solidFill>
            <a:round/>
            <a:headEnd/>
            <a:tailEnd type="arrow" w="med" len="med"/>
          </a:ln>
        </p:spPr>
      </p:cxnSp>
      <p:sp>
        <p:nvSpPr>
          <p:cNvPr id="32" name="正方形/長方形 31"/>
          <p:cNvSpPr/>
          <p:nvPr/>
        </p:nvSpPr>
        <p:spPr bwMode="auto">
          <a:xfrm>
            <a:off x="971600" y="4365104"/>
            <a:ext cx="3240360" cy="360040"/>
          </a:xfrm>
          <a:prstGeom prst="rect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33" name="直線矢印コネクタ 37"/>
          <p:cNvCxnSpPr>
            <a:cxnSpLocks noChangeShapeType="1"/>
            <a:stCxn id="32" idx="0"/>
          </p:cNvCxnSpPr>
          <p:nvPr/>
        </p:nvCxnSpPr>
        <p:spPr bwMode="auto">
          <a:xfrm flipV="1">
            <a:off x="2591780" y="3429000"/>
            <a:ext cx="180020" cy="936104"/>
          </a:xfrm>
          <a:prstGeom prst="straightConnector1">
            <a:avLst/>
          </a:prstGeom>
          <a:noFill/>
          <a:ln w="12700" algn="ctr">
            <a:solidFill>
              <a:schemeClr val="bg2">
                <a:lumMod val="60000"/>
                <a:lumOff val="40000"/>
              </a:schemeClr>
            </a:solidFill>
            <a:round/>
            <a:headEnd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51520" y="3640956"/>
            <a:ext cx="8712968" cy="2308324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altLang="ja-JP" dirty="0" smtClean="0"/>
              <a:t> The strongly interacting sparticles produced at LHC (14 TeV) </a:t>
            </a:r>
          </a:p>
          <a:p>
            <a:r>
              <a:rPr lang="it-IT" altLang="ja-JP" dirty="0" smtClean="0"/>
              <a:t>   are practically only          and       in this scenario.</a:t>
            </a:r>
          </a:p>
          <a:p>
            <a:endParaRPr lang="en-US" altLang="ja-JP" dirty="0" smtClean="0"/>
          </a:p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In case the QFV </a:t>
            </a:r>
            <a:r>
              <a:rPr lang="en-US" altLang="ja-JP" dirty="0" err="1" smtClean="0"/>
              <a:t>squark</a:t>
            </a:r>
            <a:r>
              <a:rPr lang="en-US" altLang="ja-JP" dirty="0" smtClean="0"/>
              <a:t> (        ) decay signals could not be   </a:t>
            </a:r>
          </a:p>
          <a:p>
            <a:r>
              <a:rPr lang="en-US" altLang="ja-JP" dirty="0" smtClean="0"/>
              <a:t>  observed due to significant BG at LHC(14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),  then </a:t>
            </a:r>
            <a:r>
              <a:rPr lang="en-US" altLang="ja-JP" dirty="0" smtClean="0">
                <a:solidFill>
                  <a:srgbClr val="FF0000"/>
                </a:solidFill>
              </a:rPr>
              <a:t>we need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  LC(1.5-2.0 </a:t>
            </a:r>
            <a:r>
              <a:rPr lang="en-US" altLang="ja-JP" dirty="0" err="1" smtClean="0">
                <a:solidFill>
                  <a:srgbClr val="FF0000"/>
                </a:solidFill>
              </a:rPr>
              <a:t>TeV</a:t>
            </a:r>
            <a:r>
              <a:rPr lang="en-US" altLang="ja-JP" dirty="0" smtClean="0">
                <a:solidFill>
                  <a:srgbClr val="FF0000"/>
                </a:solidFill>
              </a:rPr>
              <a:t>)</a:t>
            </a:r>
            <a:r>
              <a:rPr lang="en-US" altLang="ja-JP" dirty="0" smtClean="0"/>
              <a:t> for the discovery of such </a:t>
            </a:r>
            <a:r>
              <a:rPr lang="en-US" altLang="ja-JP" dirty="0" err="1" smtClean="0"/>
              <a:t>squarks</a:t>
            </a:r>
            <a:r>
              <a:rPr lang="en-US" altLang="ja-JP" dirty="0" smtClean="0"/>
              <a:t> </a:t>
            </a:r>
            <a:r>
              <a:rPr lang="en-US" altLang="ja-JP" dirty="0" smtClean="0"/>
              <a:t>         </a:t>
            </a:r>
            <a:r>
              <a:rPr lang="en-US" altLang="ja-JP" dirty="0" smtClean="0"/>
              <a:t>!!!</a:t>
            </a:r>
            <a:endParaRPr lang="ja-JP" altLang="en-US" dirty="0"/>
          </a:p>
        </p:txBody>
      </p:sp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2881284" y="648564"/>
            <a:ext cx="2554812" cy="218399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endParaRPr lang="pt-BR" altLang="ja-JP" b="0" kern="0" dirty="0" smtClean="0">
              <a:solidFill>
                <a:schemeClr val="bg1">
                  <a:lumMod val="50000"/>
                </a:schemeClr>
              </a:solidFill>
              <a:ea typeface="+mn-ea"/>
              <a:cs typeface="Times New Roman" pitchFamily="18" charset="0"/>
            </a:endParaRPr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2987824" y="717328"/>
          <a:ext cx="2293938" cy="542925"/>
        </p:xfrm>
        <a:graphic>
          <a:graphicData uri="http://schemas.openxmlformats.org/presentationml/2006/ole">
            <p:oleObj spid="_x0000_s468994" name="数式" r:id="rId3" imgW="1079280" imgH="253800" progId="Equation.3">
              <p:embed/>
            </p:oleObj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2987824" y="1230766"/>
          <a:ext cx="2130425" cy="1601788"/>
        </p:xfrm>
        <a:graphic>
          <a:graphicData uri="http://schemas.openxmlformats.org/presentationml/2006/ole">
            <p:oleObj spid="_x0000_s468995" name="数式" r:id="rId4" imgW="1002960" imgH="749160" progId="Equation.3">
              <p:embed/>
            </p:oleObj>
          </a:graphicData>
        </a:graphic>
      </p:graphicFrame>
      <p:graphicFrame>
        <p:nvGraphicFramePr>
          <p:cNvPr id="468996" name="Object 4"/>
          <p:cNvGraphicFramePr>
            <a:graphicFrameLocks noChangeAspect="1"/>
          </p:cNvGraphicFramePr>
          <p:nvPr/>
        </p:nvGraphicFramePr>
        <p:xfrm>
          <a:off x="3132138" y="4059534"/>
          <a:ext cx="539750" cy="406400"/>
        </p:xfrm>
        <a:graphic>
          <a:graphicData uri="http://schemas.openxmlformats.org/presentationml/2006/ole">
            <p:oleObj spid="_x0000_s468996" name="数式" r:id="rId5" imgW="253800" imgH="190440" progId="Equation.3">
              <p:embed/>
            </p:oleObj>
          </a:graphicData>
        </a:graphic>
      </p:graphicFrame>
      <p:graphicFrame>
        <p:nvGraphicFramePr>
          <p:cNvPr id="468997" name="Object 5"/>
          <p:cNvGraphicFramePr>
            <a:graphicFrameLocks noChangeAspect="1"/>
          </p:cNvGraphicFramePr>
          <p:nvPr/>
        </p:nvGraphicFramePr>
        <p:xfrm>
          <a:off x="4320158" y="4045247"/>
          <a:ext cx="323850" cy="433387"/>
        </p:xfrm>
        <a:graphic>
          <a:graphicData uri="http://schemas.openxmlformats.org/presentationml/2006/ole">
            <p:oleObj spid="_x0000_s468997" name="数式" r:id="rId6" imgW="152280" imgH="203040" progId="Equation.3">
              <p:embed/>
            </p:oleObj>
          </a:graphicData>
        </a:graphic>
      </p:graphicFrame>
      <p:sp>
        <p:nvSpPr>
          <p:cNvPr id="11" name="下矢印 10"/>
          <p:cNvSpPr/>
          <p:nvPr/>
        </p:nvSpPr>
        <p:spPr bwMode="auto">
          <a:xfrm>
            <a:off x="3779912" y="3096836"/>
            <a:ext cx="720080" cy="360040"/>
          </a:xfrm>
          <a:prstGeom prst="downArrow">
            <a:avLst/>
          </a:prstGeom>
          <a:solidFill>
            <a:schemeClr val="tx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graphicFrame>
        <p:nvGraphicFramePr>
          <p:cNvPr id="468998" name="Object 6"/>
          <p:cNvGraphicFramePr>
            <a:graphicFrameLocks noChangeAspect="1"/>
          </p:cNvGraphicFramePr>
          <p:nvPr/>
        </p:nvGraphicFramePr>
        <p:xfrm>
          <a:off x="6840562" y="5498748"/>
          <a:ext cx="539750" cy="406400"/>
        </p:xfrm>
        <a:graphic>
          <a:graphicData uri="http://schemas.openxmlformats.org/presentationml/2006/ole">
            <p:oleObj spid="_x0000_s468998" name="数式" r:id="rId7" imgW="253800" imgH="190440" progId="Equation.3">
              <p:embed/>
            </p:oleObj>
          </a:graphicData>
        </a:graphic>
      </p:graphicFrame>
      <p:graphicFrame>
        <p:nvGraphicFramePr>
          <p:cNvPr id="468999" name="Object 7"/>
          <p:cNvGraphicFramePr>
            <a:graphicFrameLocks noChangeAspect="1"/>
          </p:cNvGraphicFramePr>
          <p:nvPr/>
        </p:nvGraphicFramePr>
        <p:xfrm>
          <a:off x="3744218" y="4778668"/>
          <a:ext cx="539750" cy="406400"/>
        </p:xfrm>
        <a:graphic>
          <a:graphicData uri="http://schemas.openxmlformats.org/presentationml/2006/ole">
            <p:oleObj spid="_x0000_s468999" name="数式" r:id="rId8" imgW="253800" imgH="190440" progId="Equation.3">
              <p:embed/>
            </p:oleObj>
          </a:graphicData>
        </a:graphic>
      </p:graphicFrame>
      <p:sp>
        <p:nvSpPr>
          <p:cNvPr id="12" name="円/楕円 11"/>
          <p:cNvSpPr/>
          <p:nvPr/>
        </p:nvSpPr>
        <p:spPr bwMode="auto">
          <a:xfrm>
            <a:off x="2843808" y="1124744"/>
            <a:ext cx="2244123" cy="122413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" name="円/楕円 12"/>
          <p:cNvSpPr/>
          <p:nvPr/>
        </p:nvSpPr>
        <p:spPr bwMode="auto">
          <a:xfrm>
            <a:off x="6792373" y="5445224"/>
            <a:ext cx="659947" cy="504056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35"/>
          <p:cNvGrpSpPr/>
          <p:nvPr/>
        </p:nvGrpSpPr>
        <p:grpSpPr>
          <a:xfrm>
            <a:off x="947850" y="2636913"/>
            <a:ext cx="6984776" cy="1224136"/>
            <a:chOff x="1187624" y="3686447"/>
            <a:chExt cx="6984776" cy="1398737"/>
          </a:xfrm>
          <a:solidFill>
            <a:schemeClr val="tx2"/>
          </a:solidFill>
        </p:grpSpPr>
        <p:sp>
          <p:nvSpPr>
            <p:cNvPr id="30" name="正方形/長方形 29"/>
            <p:cNvSpPr/>
            <p:nvPr/>
          </p:nvSpPr>
          <p:spPr bwMode="auto">
            <a:xfrm>
              <a:off x="1187624" y="3686447"/>
              <a:ext cx="6984776" cy="1398737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endParaRPr>
            </a:p>
            <a:p>
              <a:pPr>
                <a:lnSpc>
                  <a:spcPct val="150000"/>
                </a:lnSpc>
                <a:spcBef>
                  <a:spcPct val="20000"/>
                </a:spcBef>
                <a:defRPr/>
              </a:pPr>
              <a:endPara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endParaRPr>
            </a:p>
          </p:txBody>
        </p:sp>
        <p:graphicFrame>
          <p:nvGraphicFramePr>
            <p:cNvPr id="31" name="Object 3"/>
            <p:cNvGraphicFramePr>
              <a:graphicFrameLocks noChangeAspect="1"/>
            </p:cNvGraphicFramePr>
            <p:nvPr/>
          </p:nvGraphicFramePr>
          <p:xfrm>
            <a:off x="1771712" y="4068960"/>
            <a:ext cx="5973762" cy="560388"/>
          </p:xfrm>
          <a:graphic>
            <a:graphicData uri="http://schemas.openxmlformats.org/presentationml/2006/ole">
              <p:oleObj spid="_x0000_s492546" name="数式" r:id="rId3" imgW="2438280" imgH="228600" progId="Equation.3">
                <p:embed/>
              </p:oleObj>
            </a:graphicData>
          </a:graphic>
        </p:graphicFrame>
      </p:grpSp>
      <p:sp>
        <p:nvSpPr>
          <p:cNvPr id="32" name="下矢印 31"/>
          <p:cNvSpPr/>
          <p:nvPr/>
        </p:nvSpPr>
        <p:spPr bwMode="auto">
          <a:xfrm>
            <a:off x="3943797" y="4221088"/>
            <a:ext cx="484187" cy="446087"/>
          </a:xfrm>
          <a:prstGeom prst="downArrow">
            <a:avLst/>
          </a:prstGeom>
          <a:solidFill>
            <a:schemeClr val="tx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1475656" y="4941168"/>
            <a:ext cx="6192688" cy="864096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 </a:t>
            </a:r>
            <a:r>
              <a:rPr lang="en-US" altLang="ja-JP" sz="2800" dirty="0" smtClean="0">
                <a:solidFill>
                  <a:srgbClr val="FF0000"/>
                </a:solidFill>
                <a:ea typeface="ＭＳ Ｐゴシック" pitchFamily="50" charset="-128"/>
              </a:rPr>
              <a:t>‘ top-quark +  charm-jet + missing-E</a:t>
            </a:r>
            <a:r>
              <a:rPr lang="en-US" altLang="ja-JP" sz="28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800" dirty="0" smtClean="0">
                <a:solidFill>
                  <a:srgbClr val="FF0000"/>
                </a:solidFill>
                <a:ea typeface="ＭＳ Ｐゴシック" pitchFamily="50" charset="-128"/>
              </a:rPr>
              <a:t>‘</a:t>
            </a:r>
            <a:r>
              <a:rPr lang="en-US" altLang="ja-JP" sz="32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en-US" altLang="ja-JP" sz="32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67544" y="1412776"/>
            <a:ext cx="85689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800" u="sng" dirty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Example  of  QFV  </a:t>
            </a:r>
            <a:r>
              <a:rPr lang="en-US" altLang="ja-JP" sz="2800" u="sng" dirty="0" err="1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fermionic</a:t>
            </a:r>
            <a:r>
              <a:rPr lang="en-US" altLang="ja-JP" sz="2800" u="sng" dirty="0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2800" u="sng" dirty="0" err="1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squark</a:t>
            </a:r>
            <a:r>
              <a:rPr lang="en-US" altLang="ja-JP" sz="2800" u="sng" dirty="0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 decay signal </a:t>
            </a:r>
            <a:r>
              <a:rPr lang="en-US" altLang="ja-JP" sz="2800" u="sng" dirty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at </a:t>
            </a:r>
            <a:r>
              <a:rPr lang="en-US" altLang="ja-JP" sz="2800" u="sng" dirty="0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LC</a:t>
            </a:r>
            <a:endParaRPr lang="ja-JP" altLang="en-US" sz="2800" u="sng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28" name="円/楕円 27"/>
          <p:cNvSpPr/>
          <p:nvPr/>
        </p:nvSpPr>
        <p:spPr bwMode="auto">
          <a:xfrm>
            <a:off x="5784261" y="2996952"/>
            <a:ext cx="1740067" cy="5760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" name="タイトル 13"/>
          <p:cNvSpPr>
            <a:spLocks noGrp="1"/>
          </p:cNvSpPr>
          <p:nvPr>
            <p:ph type="ctrTitle"/>
          </p:nvPr>
        </p:nvSpPr>
        <p:spPr>
          <a:xfrm>
            <a:off x="-180528" y="265782"/>
            <a:ext cx="6768752" cy="642938"/>
          </a:xfrm>
        </p:spPr>
        <p:txBody>
          <a:bodyPr/>
          <a:lstStyle/>
          <a:p>
            <a:pPr marL="342900" indent="-342900" eaLnBrk="1" hangingPunct="1">
              <a:defRPr/>
            </a:pPr>
            <a:r>
              <a:rPr lang="en-US" altLang="ja-JP" sz="3600" b="1" i="1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6. </a:t>
            </a:r>
            <a:r>
              <a:rPr lang="en-US" altLang="ja-JP" sz="3600" b="1" i="1" u="sng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QFV </a:t>
            </a:r>
            <a:r>
              <a:rPr lang="en-US" altLang="ja-JP" sz="3600" b="1" i="1" u="sng" kern="1200" dirty="0" err="1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squark</a:t>
            </a:r>
            <a:r>
              <a:rPr lang="en-US" altLang="ja-JP" sz="3600" b="1" i="1" u="sng" kern="12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+mn-cs"/>
              </a:rPr>
              <a:t> signals at LC</a:t>
            </a:r>
            <a:endParaRPr lang="en-US" altLang="ja-JP" sz="3600" b="1" i="1" u="sng" kern="12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0" y="1124744"/>
            <a:ext cx="9144000" cy="5760640"/>
          </a:xfrm>
          <a:prstGeom prst="rect">
            <a:avLst/>
          </a:prstGeom>
          <a:solidFill>
            <a:schemeClr val="tx2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95" name="正方形/長方形 94"/>
          <p:cNvSpPr/>
          <p:nvPr/>
        </p:nvSpPr>
        <p:spPr bwMode="auto">
          <a:xfrm>
            <a:off x="107504" y="0"/>
            <a:ext cx="8964488" cy="64807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ja-JP" sz="3000" u="sng" dirty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Example  of  </a:t>
            </a:r>
            <a:r>
              <a:rPr lang="en-US" altLang="ja-JP" sz="3000" u="sng" dirty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QFV </a:t>
            </a:r>
            <a:r>
              <a:rPr lang="en-US" altLang="ja-JP" sz="3000" u="sng" dirty="0" err="1" smtClean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fermionic</a:t>
            </a:r>
            <a:r>
              <a:rPr lang="en-US" altLang="ja-JP" sz="3000" u="sng" dirty="0" smtClean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3000" u="sng" dirty="0" err="1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squark</a:t>
            </a:r>
            <a:r>
              <a:rPr lang="en-US" altLang="ja-JP" sz="3000" u="sng" dirty="0" smtClean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 decay signal </a:t>
            </a:r>
            <a:r>
              <a:rPr lang="en-US" altLang="ja-JP" sz="3000" u="sng" dirty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at </a:t>
            </a:r>
            <a:r>
              <a:rPr lang="en-US" altLang="ja-JP" sz="3000" u="sng" dirty="0" smtClean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LC</a:t>
            </a:r>
            <a:endParaRPr lang="ja-JP" altLang="en-US" sz="3000" u="sng" dirty="0">
              <a:ln>
                <a:solidFill>
                  <a:schemeClr val="tx2">
                    <a:lumMod val="90000"/>
                  </a:schemeClr>
                </a:solidFill>
              </a:ln>
              <a:solidFill>
                <a:schemeClr val="tx2">
                  <a:lumMod val="90000"/>
                </a:schemeClr>
              </a:solidFill>
              <a:ea typeface="ＭＳ Ｐゴシック" pitchFamily="50" charset="-128"/>
            </a:endParaRPr>
          </a:p>
        </p:txBody>
      </p:sp>
      <p:grpSp>
        <p:nvGrpSpPr>
          <p:cNvPr id="2" name="グループ化 94"/>
          <p:cNvGrpSpPr>
            <a:grpSpLocks/>
          </p:cNvGrpSpPr>
          <p:nvPr/>
        </p:nvGrpSpPr>
        <p:grpSpPr bwMode="auto">
          <a:xfrm>
            <a:off x="2195735" y="2852934"/>
            <a:ext cx="3816424" cy="521612"/>
            <a:chOff x="2555086" y="4852078"/>
            <a:chExt cx="3817303" cy="521596"/>
          </a:xfrm>
        </p:grpSpPr>
        <p:cxnSp>
          <p:nvCxnSpPr>
            <p:cNvPr id="18" name="直線矢印コネクタ 17"/>
            <p:cNvCxnSpPr/>
            <p:nvPr/>
          </p:nvCxnSpPr>
          <p:spPr bwMode="auto">
            <a:xfrm>
              <a:off x="2555086" y="5356121"/>
              <a:ext cx="1873458" cy="17553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直線矢印コネクタ 18"/>
            <p:cNvCxnSpPr/>
            <p:nvPr/>
          </p:nvCxnSpPr>
          <p:spPr bwMode="auto">
            <a:xfrm flipH="1">
              <a:off x="4426956" y="5356121"/>
              <a:ext cx="1945433" cy="1596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9465" name="Object 4"/>
            <p:cNvGraphicFramePr>
              <a:graphicFrameLocks noChangeAspect="1"/>
            </p:cNvGraphicFramePr>
            <p:nvPr/>
          </p:nvGraphicFramePr>
          <p:xfrm>
            <a:off x="5436070" y="4891385"/>
            <a:ext cx="504172" cy="464734"/>
          </p:xfrm>
          <a:graphic>
            <a:graphicData uri="http://schemas.openxmlformats.org/presentationml/2006/ole">
              <p:oleObj spid="_x0000_s493572" name="数式" r:id="rId3" imgW="177480" imgH="203040" progId="Equation.3">
                <p:embed/>
              </p:oleObj>
            </a:graphicData>
          </a:graphic>
        </p:graphicFrame>
        <p:graphicFrame>
          <p:nvGraphicFramePr>
            <p:cNvPr id="19466" name="Object 5"/>
            <p:cNvGraphicFramePr>
              <a:graphicFrameLocks noChangeAspect="1"/>
            </p:cNvGraphicFramePr>
            <p:nvPr/>
          </p:nvGraphicFramePr>
          <p:xfrm>
            <a:off x="2915210" y="4852078"/>
            <a:ext cx="546814" cy="504040"/>
          </p:xfrm>
          <a:graphic>
            <a:graphicData uri="http://schemas.openxmlformats.org/presentationml/2006/ole">
              <p:oleObj spid="_x0000_s493573" name="数式" r:id="rId4" imgW="177480" imgH="203040" progId="Equation.3">
                <p:embed/>
              </p:oleObj>
            </a:graphicData>
          </a:graphic>
        </p:graphicFrame>
      </p:grpSp>
      <p:sp>
        <p:nvSpPr>
          <p:cNvPr id="19477" name="円/楕円 51"/>
          <p:cNvSpPr>
            <a:spLocks noChangeArrowheads="1"/>
          </p:cNvSpPr>
          <p:nvPr/>
        </p:nvSpPr>
        <p:spPr bwMode="auto">
          <a:xfrm>
            <a:off x="3347864" y="2276872"/>
            <a:ext cx="503238" cy="44839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cxnSp>
        <p:nvCxnSpPr>
          <p:cNvPr id="19481" name="直線矢印コネクタ 69"/>
          <p:cNvCxnSpPr>
            <a:cxnSpLocks noChangeShapeType="1"/>
          </p:cNvCxnSpPr>
          <p:nvPr/>
        </p:nvCxnSpPr>
        <p:spPr bwMode="auto">
          <a:xfrm flipH="1" flipV="1">
            <a:off x="3635896" y="2708920"/>
            <a:ext cx="431704" cy="66405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graphicFrame>
        <p:nvGraphicFramePr>
          <p:cNvPr id="19461" name="Object 18"/>
          <p:cNvGraphicFramePr>
            <a:graphicFrameLocks noChangeAspect="1"/>
          </p:cNvGraphicFramePr>
          <p:nvPr/>
        </p:nvGraphicFramePr>
        <p:xfrm>
          <a:off x="3491351" y="2348880"/>
          <a:ext cx="288561" cy="360040"/>
        </p:xfrm>
        <a:graphic>
          <a:graphicData uri="http://schemas.openxmlformats.org/presentationml/2006/ole">
            <p:oleObj spid="_x0000_s493571" name="数式" r:id="rId5" imgW="88560" imgH="152280" progId="Equation.3">
              <p:embed/>
            </p:oleObj>
          </a:graphicData>
        </a:graphic>
      </p:graphicFrame>
      <p:graphicFrame>
        <p:nvGraphicFramePr>
          <p:cNvPr id="19459" name="Object 15"/>
          <p:cNvGraphicFramePr>
            <a:graphicFrameLocks noChangeAspect="1"/>
          </p:cNvGraphicFramePr>
          <p:nvPr/>
        </p:nvGraphicFramePr>
        <p:xfrm>
          <a:off x="4211960" y="1844824"/>
          <a:ext cx="384701" cy="360041"/>
        </p:xfrm>
        <a:graphic>
          <a:graphicData uri="http://schemas.openxmlformats.org/presentationml/2006/ole">
            <p:oleObj spid="_x0000_s493570" name="数式" r:id="rId6" imgW="126720" imgH="164880" progId="Equation.3">
              <p:embed/>
            </p:oleObj>
          </a:graphicData>
        </a:graphic>
      </p:graphicFrame>
      <p:sp>
        <p:nvSpPr>
          <p:cNvPr id="37" name="正方形/長方形 36"/>
          <p:cNvSpPr/>
          <p:nvPr/>
        </p:nvSpPr>
        <p:spPr bwMode="auto">
          <a:xfrm>
            <a:off x="1835696" y="4725144"/>
            <a:ext cx="5184576" cy="649287"/>
          </a:xfrm>
          <a:prstGeom prst="rect">
            <a:avLst/>
          </a:prstGeom>
          <a:solidFill>
            <a:schemeClr val="tx2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‘ top-quark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+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charm-jet +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missing-E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‘ </a:t>
            </a:r>
            <a:endParaRPr lang="ja-JP" altLang="en-US" dirty="0">
              <a:ea typeface="ＭＳ Ｐゴシック" pitchFamily="50" charset="-128"/>
            </a:endParaRPr>
          </a:p>
        </p:txBody>
      </p:sp>
      <p:cxnSp>
        <p:nvCxnSpPr>
          <p:cNvPr id="38" name="直線矢印コネクタ 37"/>
          <p:cNvCxnSpPr/>
          <p:nvPr/>
        </p:nvCxnSpPr>
        <p:spPr bwMode="auto">
          <a:xfrm flipV="1">
            <a:off x="4067946" y="2204864"/>
            <a:ext cx="288030" cy="11684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35"/>
          <p:cNvGrpSpPr/>
          <p:nvPr/>
        </p:nvGrpSpPr>
        <p:grpSpPr>
          <a:xfrm>
            <a:off x="947850" y="1988840"/>
            <a:ext cx="6984776" cy="1398737"/>
            <a:chOff x="1187624" y="3686447"/>
            <a:chExt cx="6984776" cy="1398737"/>
          </a:xfrm>
          <a:solidFill>
            <a:schemeClr val="tx2"/>
          </a:solidFill>
        </p:grpSpPr>
        <p:sp>
          <p:nvSpPr>
            <p:cNvPr id="30" name="正方形/長方形 29"/>
            <p:cNvSpPr/>
            <p:nvPr/>
          </p:nvSpPr>
          <p:spPr bwMode="auto">
            <a:xfrm>
              <a:off x="1187624" y="3686447"/>
              <a:ext cx="6984776" cy="1398737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  <a:defRPr/>
              </a:pPr>
              <a:endPara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endParaRPr>
            </a:p>
            <a:p>
              <a:pPr>
                <a:lnSpc>
                  <a:spcPct val="150000"/>
                </a:lnSpc>
                <a:spcBef>
                  <a:spcPct val="20000"/>
                </a:spcBef>
                <a:defRPr/>
              </a:pPr>
              <a:endPara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endParaRPr>
            </a:p>
          </p:txBody>
        </p:sp>
        <p:graphicFrame>
          <p:nvGraphicFramePr>
            <p:cNvPr id="31" name="Object 3"/>
            <p:cNvGraphicFramePr>
              <a:graphicFrameLocks noChangeAspect="1"/>
            </p:cNvGraphicFramePr>
            <p:nvPr/>
          </p:nvGraphicFramePr>
          <p:xfrm>
            <a:off x="1709799" y="3757810"/>
            <a:ext cx="6097588" cy="1182688"/>
          </p:xfrm>
          <a:graphic>
            <a:graphicData uri="http://schemas.openxmlformats.org/presentationml/2006/ole">
              <p:oleObj spid="_x0000_s494594" name="数式" r:id="rId3" imgW="2489040" imgH="482400" progId="Equation.3">
                <p:embed/>
              </p:oleObj>
            </a:graphicData>
          </a:graphic>
        </p:graphicFrame>
      </p:grpSp>
      <p:sp>
        <p:nvSpPr>
          <p:cNvPr id="32" name="下矢印 31"/>
          <p:cNvSpPr/>
          <p:nvPr/>
        </p:nvSpPr>
        <p:spPr bwMode="auto">
          <a:xfrm>
            <a:off x="3943797" y="3630985"/>
            <a:ext cx="484187" cy="446087"/>
          </a:xfrm>
          <a:prstGeom prst="downArrow">
            <a:avLst/>
          </a:prstGeom>
          <a:solidFill>
            <a:schemeClr val="tx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 bwMode="auto">
          <a:xfrm>
            <a:off x="827584" y="4293096"/>
            <a:ext cx="7272808" cy="864096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ja-JP" sz="1800" dirty="0">
                <a:solidFill>
                  <a:srgbClr val="DADADA">
                    <a:lumMod val="10000"/>
                  </a:srgbClr>
                </a:solidFill>
                <a:ea typeface="ＭＳ Ｐゴシック" pitchFamily="50" charset="-128"/>
              </a:rPr>
              <a:t>   </a:t>
            </a:r>
            <a:r>
              <a:rPr lang="en-US" altLang="ja-JP" sz="2800" dirty="0" smtClean="0">
                <a:solidFill>
                  <a:srgbClr val="FF0000"/>
                </a:solidFill>
                <a:ea typeface="ＭＳ Ｐゴシック" pitchFamily="50" charset="-128"/>
              </a:rPr>
              <a:t>‘ top-quark +  charm-jet + 2h</a:t>
            </a:r>
            <a:r>
              <a:rPr lang="en-US" altLang="ja-JP" sz="2800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</a:t>
            </a:r>
            <a:r>
              <a:rPr lang="en-US" altLang="ja-JP" sz="2800" dirty="0" smtClean="0">
                <a:solidFill>
                  <a:srgbClr val="FF0000"/>
                </a:solidFill>
                <a:ea typeface="ＭＳ Ｐゴシック" pitchFamily="50" charset="-128"/>
              </a:rPr>
              <a:t> + missing-E</a:t>
            </a:r>
            <a:r>
              <a:rPr lang="en-US" altLang="ja-JP" sz="2800" baseline="-25000" dirty="0" smtClean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sz="2800" dirty="0" smtClean="0">
                <a:solidFill>
                  <a:srgbClr val="FF0000"/>
                </a:solidFill>
                <a:ea typeface="ＭＳ Ｐゴシック" pitchFamily="50" charset="-128"/>
              </a:rPr>
              <a:t>‘</a:t>
            </a:r>
            <a:r>
              <a:rPr lang="en-US" altLang="ja-JP" sz="3200" dirty="0" smtClean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endParaRPr lang="en-US" altLang="ja-JP" sz="32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11560" y="817548"/>
            <a:ext cx="835292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2800" u="sng" dirty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Example  of  QFV  </a:t>
            </a:r>
            <a:r>
              <a:rPr lang="en-US" altLang="ja-JP" sz="2800" u="sng" dirty="0" err="1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bosonic</a:t>
            </a:r>
            <a:r>
              <a:rPr lang="en-US" altLang="ja-JP" sz="2800" u="sng" dirty="0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2800" u="sng" dirty="0" err="1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squark</a:t>
            </a:r>
            <a:r>
              <a:rPr lang="en-US" altLang="ja-JP" sz="2800" u="sng" dirty="0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 decay signal </a:t>
            </a:r>
            <a:r>
              <a:rPr lang="en-US" altLang="ja-JP" sz="2800" u="sng" dirty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at </a:t>
            </a:r>
            <a:r>
              <a:rPr lang="en-US" altLang="ja-JP" sz="2800" u="sng" dirty="0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LC</a:t>
            </a:r>
            <a:endParaRPr lang="ja-JP" altLang="en-US" sz="2800" u="sng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28" name="円/楕円 27"/>
          <p:cNvSpPr/>
          <p:nvPr/>
        </p:nvSpPr>
        <p:spPr bwMode="auto">
          <a:xfrm>
            <a:off x="5436096" y="2708920"/>
            <a:ext cx="2100107" cy="5760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42021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正方形/長方形 30"/>
          <p:cNvSpPr/>
          <p:nvPr/>
        </p:nvSpPr>
        <p:spPr bwMode="auto">
          <a:xfrm>
            <a:off x="0" y="1124744"/>
            <a:ext cx="9144000" cy="5760640"/>
          </a:xfrm>
          <a:prstGeom prst="rect">
            <a:avLst/>
          </a:prstGeom>
          <a:solidFill>
            <a:schemeClr val="tx2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95" name="正方形/長方形 94"/>
          <p:cNvSpPr/>
          <p:nvPr/>
        </p:nvSpPr>
        <p:spPr bwMode="auto">
          <a:xfrm>
            <a:off x="179512" y="0"/>
            <a:ext cx="9217024" cy="648072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ja-JP" sz="3000" u="sng" dirty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Example  of  </a:t>
            </a:r>
            <a:r>
              <a:rPr lang="en-US" altLang="ja-JP" sz="3000" u="sng" dirty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QFV </a:t>
            </a:r>
            <a:r>
              <a:rPr lang="en-US" altLang="ja-JP" sz="3000" u="sng" dirty="0" err="1" smtClean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bosonic</a:t>
            </a:r>
            <a:r>
              <a:rPr lang="en-US" altLang="ja-JP" sz="3000" u="sng" dirty="0" smtClean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sz="3000" u="sng" dirty="0" err="1" smtClean="0"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squark</a:t>
            </a:r>
            <a:r>
              <a:rPr lang="en-US" altLang="ja-JP" sz="3000" u="sng" dirty="0" smtClean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 decay signal </a:t>
            </a:r>
            <a:r>
              <a:rPr lang="en-US" altLang="ja-JP" sz="3000" u="sng" dirty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at </a:t>
            </a:r>
            <a:r>
              <a:rPr lang="en-US" altLang="ja-JP" sz="3000" u="sng" dirty="0" smtClean="0">
                <a:ln>
                  <a:solidFill>
                    <a:schemeClr val="tx2">
                      <a:lumMod val="9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a typeface="ＭＳ Ｐゴシック" pitchFamily="50" charset="-128"/>
              </a:rPr>
              <a:t>LC</a:t>
            </a:r>
            <a:endParaRPr lang="ja-JP" altLang="en-US" sz="3000" u="sng" dirty="0">
              <a:ln>
                <a:solidFill>
                  <a:schemeClr val="tx2">
                    <a:lumMod val="90000"/>
                  </a:schemeClr>
                </a:solidFill>
              </a:ln>
              <a:solidFill>
                <a:schemeClr val="tx2">
                  <a:lumMod val="90000"/>
                </a:schemeClr>
              </a:solidFill>
              <a:ea typeface="ＭＳ Ｐゴシック" pitchFamily="50" charset="-128"/>
            </a:endParaRPr>
          </a:p>
        </p:txBody>
      </p:sp>
      <p:grpSp>
        <p:nvGrpSpPr>
          <p:cNvPr id="2" name="グループ化 94"/>
          <p:cNvGrpSpPr>
            <a:grpSpLocks/>
          </p:cNvGrpSpPr>
          <p:nvPr/>
        </p:nvGrpSpPr>
        <p:grpSpPr bwMode="auto">
          <a:xfrm>
            <a:off x="2123728" y="2852941"/>
            <a:ext cx="3960440" cy="1152125"/>
            <a:chOff x="2483062" y="4852078"/>
            <a:chExt cx="3961352" cy="1152088"/>
          </a:xfrm>
        </p:grpSpPr>
        <p:cxnSp>
          <p:nvCxnSpPr>
            <p:cNvPr id="18" name="直線矢印コネクタ 17"/>
            <p:cNvCxnSpPr/>
            <p:nvPr/>
          </p:nvCxnSpPr>
          <p:spPr bwMode="auto">
            <a:xfrm>
              <a:off x="2483062" y="5356116"/>
              <a:ext cx="1945483" cy="17555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直線矢印コネクタ 18"/>
            <p:cNvCxnSpPr/>
            <p:nvPr/>
          </p:nvCxnSpPr>
          <p:spPr bwMode="auto">
            <a:xfrm flipH="1">
              <a:off x="4426958" y="5356116"/>
              <a:ext cx="2017456" cy="15967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4">
                  <a:lumMod val="10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7" name="直線矢印コネクタ 26"/>
            <p:cNvCxnSpPr>
              <a:endCxn id="63" idx="0"/>
            </p:cNvCxnSpPr>
            <p:nvPr/>
          </p:nvCxnSpPr>
          <p:spPr bwMode="auto">
            <a:xfrm flipH="1">
              <a:off x="3995194" y="5372080"/>
              <a:ext cx="431763" cy="63208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aphicFrame>
          <p:nvGraphicFramePr>
            <p:cNvPr id="19465" name="Object 4"/>
            <p:cNvGraphicFramePr>
              <a:graphicFrameLocks noChangeAspect="1"/>
            </p:cNvGraphicFramePr>
            <p:nvPr/>
          </p:nvGraphicFramePr>
          <p:xfrm>
            <a:off x="5147971" y="4891385"/>
            <a:ext cx="504172" cy="464734"/>
          </p:xfrm>
          <a:graphic>
            <a:graphicData uri="http://schemas.openxmlformats.org/presentationml/2006/ole">
              <p:oleObj spid="_x0000_s495620" name="数式" r:id="rId3" imgW="177480" imgH="203040" progId="Equation.3">
                <p:embed/>
              </p:oleObj>
            </a:graphicData>
          </a:graphic>
        </p:graphicFrame>
        <p:graphicFrame>
          <p:nvGraphicFramePr>
            <p:cNvPr id="19466" name="Object 5"/>
            <p:cNvGraphicFramePr>
              <a:graphicFrameLocks noChangeAspect="1"/>
            </p:cNvGraphicFramePr>
            <p:nvPr/>
          </p:nvGraphicFramePr>
          <p:xfrm>
            <a:off x="3160666" y="4852078"/>
            <a:ext cx="546814" cy="504040"/>
          </p:xfrm>
          <a:graphic>
            <a:graphicData uri="http://schemas.openxmlformats.org/presentationml/2006/ole">
              <p:oleObj spid="_x0000_s495621" name="数式" r:id="rId4" imgW="177480" imgH="203040" progId="Equation.3">
                <p:embed/>
              </p:oleObj>
            </a:graphicData>
          </a:graphic>
        </p:graphicFrame>
      </p:grpSp>
      <p:sp>
        <p:nvSpPr>
          <p:cNvPr id="19477" name="円/楕円 51"/>
          <p:cNvSpPr>
            <a:spLocks noChangeArrowheads="1"/>
          </p:cNvSpPr>
          <p:nvPr/>
        </p:nvSpPr>
        <p:spPr bwMode="auto">
          <a:xfrm>
            <a:off x="3348682" y="2276872"/>
            <a:ext cx="503238" cy="44839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cxnSp>
        <p:nvCxnSpPr>
          <p:cNvPr id="19481" name="直線矢印コネクタ 69"/>
          <p:cNvCxnSpPr>
            <a:cxnSpLocks noChangeShapeType="1"/>
          </p:cNvCxnSpPr>
          <p:nvPr/>
        </p:nvCxnSpPr>
        <p:spPr bwMode="auto">
          <a:xfrm flipH="1" flipV="1">
            <a:off x="3635896" y="2708920"/>
            <a:ext cx="431704" cy="66405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graphicFrame>
        <p:nvGraphicFramePr>
          <p:cNvPr id="19461" name="Object 18"/>
          <p:cNvGraphicFramePr>
            <a:graphicFrameLocks noChangeAspect="1"/>
          </p:cNvGraphicFramePr>
          <p:nvPr/>
        </p:nvGraphicFramePr>
        <p:xfrm>
          <a:off x="3491351" y="2348880"/>
          <a:ext cx="288561" cy="360040"/>
        </p:xfrm>
        <a:graphic>
          <a:graphicData uri="http://schemas.openxmlformats.org/presentationml/2006/ole">
            <p:oleObj spid="_x0000_s495619" name="数式" r:id="rId5" imgW="88560" imgH="152280" progId="Equation.3">
              <p:embed/>
            </p:oleObj>
          </a:graphicData>
        </a:graphic>
      </p:graphicFrame>
      <p:graphicFrame>
        <p:nvGraphicFramePr>
          <p:cNvPr id="19459" name="Object 15"/>
          <p:cNvGraphicFramePr>
            <a:graphicFrameLocks noChangeAspect="1"/>
          </p:cNvGraphicFramePr>
          <p:nvPr/>
        </p:nvGraphicFramePr>
        <p:xfrm>
          <a:off x="3683243" y="1556792"/>
          <a:ext cx="384701" cy="360041"/>
        </p:xfrm>
        <a:graphic>
          <a:graphicData uri="http://schemas.openxmlformats.org/presentationml/2006/ole">
            <p:oleObj spid="_x0000_s495618" name="数式" r:id="rId6" imgW="126720" imgH="164880" progId="Equation.3">
              <p:embed/>
            </p:oleObj>
          </a:graphicData>
        </a:graphic>
      </p:graphicFrame>
      <p:cxnSp>
        <p:nvCxnSpPr>
          <p:cNvPr id="57" name="直線矢印コネクタ 56"/>
          <p:cNvCxnSpPr>
            <a:endCxn id="34" idx="0"/>
          </p:cNvCxnSpPr>
          <p:nvPr/>
        </p:nvCxnSpPr>
        <p:spPr bwMode="auto">
          <a:xfrm>
            <a:off x="4067175" y="3372967"/>
            <a:ext cx="216793" cy="56008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正方形/長方形 36"/>
          <p:cNvSpPr/>
          <p:nvPr/>
        </p:nvSpPr>
        <p:spPr bwMode="auto">
          <a:xfrm>
            <a:off x="1619672" y="5388348"/>
            <a:ext cx="5904656" cy="649287"/>
          </a:xfrm>
          <a:prstGeom prst="rect">
            <a:avLst/>
          </a:prstGeom>
          <a:solidFill>
            <a:schemeClr val="tx2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‘ top-quark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+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charm-jet + 2h</a:t>
            </a:r>
            <a:r>
              <a:rPr lang="en-US" altLang="ja-JP" baseline="30000" dirty="0" smtClean="0">
                <a:solidFill>
                  <a:srgbClr val="FF0000"/>
                </a:solidFill>
                <a:ea typeface="ＭＳ Ｐゴシック" pitchFamily="50" charset="-128"/>
              </a:rPr>
              <a:t>0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+ 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missing-E</a:t>
            </a:r>
            <a:r>
              <a:rPr lang="en-US" altLang="ja-JP" baseline="-25000" dirty="0">
                <a:solidFill>
                  <a:srgbClr val="FF0000"/>
                </a:solidFill>
                <a:ea typeface="ＭＳ Ｐゴシック" pitchFamily="50" charset="-128"/>
              </a:rPr>
              <a:t>T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ea typeface="ＭＳ Ｐゴシック" pitchFamily="50" charset="-128"/>
              </a:rPr>
              <a:t>‘ </a:t>
            </a:r>
            <a:endParaRPr lang="ja-JP" altLang="en-US" dirty="0">
              <a:ea typeface="ＭＳ Ｐゴシック" pitchFamily="50" charset="-128"/>
            </a:endParaRPr>
          </a:p>
        </p:txBody>
      </p:sp>
      <p:cxnSp>
        <p:nvCxnSpPr>
          <p:cNvPr id="38" name="直線矢印コネクタ 37"/>
          <p:cNvCxnSpPr/>
          <p:nvPr/>
        </p:nvCxnSpPr>
        <p:spPr bwMode="auto">
          <a:xfrm flipH="1" flipV="1">
            <a:off x="3851920" y="1916832"/>
            <a:ext cx="216026" cy="14565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4">
                <a:lumMod val="1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232460" name="Object 11"/>
          <p:cNvGraphicFramePr>
            <a:graphicFrameLocks noChangeAspect="1"/>
          </p:cNvGraphicFramePr>
          <p:nvPr/>
        </p:nvGraphicFramePr>
        <p:xfrm>
          <a:off x="3419872" y="4005064"/>
          <a:ext cx="504825" cy="410743"/>
        </p:xfrm>
        <a:graphic>
          <a:graphicData uri="http://schemas.openxmlformats.org/presentationml/2006/ole">
            <p:oleObj spid="_x0000_s495622" name="数式" r:id="rId7" imgW="177480" imgH="203040" progId="Equation.3">
              <p:embed/>
            </p:oleObj>
          </a:graphicData>
        </a:graphic>
      </p:graphicFrame>
      <p:sp>
        <p:nvSpPr>
          <p:cNvPr id="63" name="円/楕円 52"/>
          <p:cNvSpPr>
            <a:spLocks noChangeArrowheads="1"/>
          </p:cNvSpPr>
          <p:nvPr/>
        </p:nvSpPr>
        <p:spPr bwMode="auto">
          <a:xfrm>
            <a:off x="3419103" y="4005064"/>
            <a:ext cx="432817" cy="432048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aphicFrame>
        <p:nvGraphicFramePr>
          <p:cNvPr id="471051" name="Object 11"/>
          <p:cNvGraphicFramePr>
            <a:graphicFrameLocks noChangeAspect="1"/>
          </p:cNvGraphicFramePr>
          <p:nvPr/>
        </p:nvGraphicFramePr>
        <p:xfrm>
          <a:off x="4067944" y="3933056"/>
          <a:ext cx="531008" cy="432048"/>
        </p:xfrm>
        <a:graphic>
          <a:graphicData uri="http://schemas.openxmlformats.org/presentationml/2006/ole">
            <p:oleObj spid="_x0000_s495623" name="数式" r:id="rId8" imgW="177480" imgH="203040" progId="Equation.3">
              <p:embed/>
            </p:oleObj>
          </a:graphicData>
        </a:graphic>
      </p:graphicFrame>
      <p:sp>
        <p:nvSpPr>
          <p:cNvPr id="34" name="円/楕円 52"/>
          <p:cNvSpPr>
            <a:spLocks noChangeArrowheads="1"/>
          </p:cNvSpPr>
          <p:nvPr/>
        </p:nvSpPr>
        <p:spPr bwMode="auto">
          <a:xfrm>
            <a:off x="4067944" y="3933056"/>
            <a:ext cx="432048" cy="432048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auto">
          <a:xfrm>
            <a:off x="142875" y="1267793"/>
            <a:ext cx="8858250" cy="5113535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44624"/>
            <a:ext cx="7168852" cy="1224136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7.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 Conclusion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979760"/>
            <a:ext cx="8785225" cy="525755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defRPr/>
            </a:pPr>
            <a:endParaRPr lang="en-US" altLang="ja-JP" sz="1800" b="1" i="1" dirty="0" smtClean="0"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We have shown that </a:t>
            </a:r>
            <a:r>
              <a:rPr lang="en-US" altLang="ja-JP" sz="1800" b="1" i="1" noProof="1" smtClean="0">
                <a:solidFill>
                  <a:srgbClr val="FF0000"/>
                </a:solidFill>
                <a:latin typeface="Times New Roman" pitchFamily="18" charset="0"/>
              </a:rPr>
              <a:t>QFV bosonic squark decay </a:t>
            </a: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branching ratios such as 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                           can be </a:t>
            </a:r>
            <a:r>
              <a:rPr lang="en-US" altLang="ja-JP" sz="1800" b="1" i="1" noProof="1" smtClean="0">
                <a:solidFill>
                  <a:srgbClr val="FF0000"/>
                </a:solidFill>
                <a:latin typeface="Times New Roman" pitchFamily="18" charset="0"/>
              </a:rPr>
              <a:t>very large (up to ~50%) </a:t>
            </a: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due to the                      and            mixings despite the very  strong constraints from B meson data. 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This can result in remarkable </a:t>
            </a:r>
            <a:r>
              <a:rPr lang="en-US" altLang="ja-JP" sz="1800" b="1" i="1" noProof="1" smtClean="0">
                <a:solidFill>
                  <a:srgbClr val="FF0000"/>
                </a:solidFill>
                <a:latin typeface="Times New Roman" pitchFamily="18" charset="0"/>
              </a:rPr>
              <a:t>QFV squark signal </a:t>
            </a: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events, such as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                                                                            </a:t>
            </a:r>
            <a:r>
              <a:rPr lang="en-US" altLang="ja-JP" sz="1800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+ beam-jets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  with </a:t>
            </a:r>
            <a:r>
              <a:rPr lang="en-US" altLang="ja-JP" sz="1800" b="1" i="1" noProof="1" smtClean="0">
                <a:solidFill>
                  <a:srgbClr val="FF0000"/>
                </a:solidFill>
                <a:latin typeface="Times New Roman" pitchFamily="18" charset="0"/>
              </a:rPr>
              <a:t>a significant  rate at LHC(14 TeV)</a:t>
            </a:r>
            <a:r>
              <a:rPr lang="en-US" altLang="ja-JP" sz="18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. </a:t>
            </a:r>
            <a:endParaRPr lang="en-US" altLang="ja-JP" sz="1200" b="1" i="1" noProof="1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altLang="ja-JP" sz="1800" b="1" i="1" kern="1200" noProof="1" smtClean="0">
                <a:solidFill>
                  <a:srgbClr val="DADADA">
                    <a:lumMod val="10000"/>
                  </a:srgbClr>
                </a:solidFill>
                <a:latin typeface="Times New Roman" pitchFamily="18" charset="0"/>
                <a:ea typeface="ＭＳ Ｐゴシック" pitchFamily="50" charset="-128"/>
              </a:rPr>
              <a:t>Our analysis suggests that one should take into account the possibility of </a:t>
            </a:r>
          </a:p>
          <a:p>
            <a:pPr eaLnBrk="1" hangingPunct="1">
              <a:lnSpc>
                <a:spcPct val="150000"/>
              </a:lnSpc>
              <a:buNone/>
              <a:defRPr/>
            </a:pPr>
            <a:r>
              <a:rPr lang="en-US" altLang="ja-JP" sz="1800" b="1" i="1" kern="1200" noProof="1" smtClean="0">
                <a:solidFill>
                  <a:srgbClr val="DADADA">
                    <a:lumMod val="10000"/>
                  </a:srgbClr>
                </a:solidFill>
                <a:latin typeface="Times New Roman" pitchFamily="18" charset="0"/>
                <a:ea typeface="ＭＳ Ｐゴシック" pitchFamily="50" charset="-128"/>
              </a:rPr>
              <a:t>      important contributions from </a:t>
            </a:r>
            <a:r>
              <a:rPr lang="en-US" altLang="ja-JP" sz="1800" b="1" i="1" kern="1200" noProof="1" smtClean="0">
                <a:solidFill>
                  <a:srgbClr val="FF0000"/>
                </a:solidFill>
                <a:latin typeface="Times New Roman" pitchFamily="18" charset="0"/>
                <a:ea typeface="ＭＳ Ｐゴシック" pitchFamily="50" charset="-128"/>
              </a:rPr>
              <a:t>QFV bosonic squark decays                           </a:t>
            </a:r>
            <a:r>
              <a:rPr lang="en-US" altLang="ja-JP" sz="1800" b="1" i="1" kern="1200" noProof="1" smtClean="0">
                <a:solidFill>
                  <a:srgbClr val="DADADA">
                    <a:lumMod val="10000"/>
                  </a:srgbClr>
                </a:solidFill>
                <a:latin typeface="Times New Roman" pitchFamily="18" charset="0"/>
                <a:ea typeface="ＭＳ Ｐゴシック" pitchFamily="50" charset="-128"/>
              </a:rPr>
              <a:t>in </a:t>
            </a:r>
          </a:p>
          <a:p>
            <a:pPr eaLnBrk="1" hangingPunct="1">
              <a:lnSpc>
                <a:spcPct val="150000"/>
              </a:lnSpc>
              <a:buNone/>
              <a:defRPr/>
            </a:pPr>
            <a:r>
              <a:rPr lang="en-US" altLang="ja-JP" sz="1800" b="1" i="1" kern="1200" noProof="1" smtClean="0">
                <a:solidFill>
                  <a:srgbClr val="DADADA">
                    <a:lumMod val="10000"/>
                  </a:srgbClr>
                </a:solidFill>
                <a:latin typeface="Times New Roman" pitchFamily="18" charset="0"/>
                <a:ea typeface="ＭＳ Ｐゴシック" pitchFamily="50" charset="-128"/>
              </a:rPr>
              <a:t>      the search for squarks and gluinos and in the determination of  the MSSM </a:t>
            </a:r>
          </a:p>
          <a:p>
            <a:pPr eaLnBrk="1" hangingPunct="1">
              <a:lnSpc>
                <a:spcPct val="150000"/>
              </a:lnSpc>
              <a:buNone/>
              <a:defRPr/>
            </a:pPr>
            <a:r>
              <a:rPr lang="en-US" altLang="ja-JP" sz="1800" b="1" i="1" kern="1200" noProof="1" smtClean="0">
                <a:solidFill>
                  <a:srgbClr val="DADADA">
                    <a:lumMod val="10000"/>
                  </a:srgbClr>
                </a:solidFill>
                <a:latin typeface="Times New Roman" pitchFamily="18" charset="0"/>
                <a:ea typeface="ＭＳ Ｐゴシック" pitchFamily="50" charset="-128"/>
              </a:rPr>
              <a:t>      parameters at LHC(14 TeV).</a:t>
            </a:r>
          </a:p>
        </p:txBody>
      </p:sp>
      <p:graphicFrame>
        <p:nvGraphicFramePr>
          <p:cNvPr id="146440" name="Object 6"/>
          <p:cNvGraphicFramePr>
            <a:graphicFrameLocks noChangeAspect="1"/>
          </p:cNvGraphicFramePr>
          <p:nvPr/>
        </p:nvGraphicFramePr>
        <p:xfrm>
          <a:off x="669772" y="2060848"/>
          <a:ext cx="1237932" cy="325418"/>
        </p:xfrm>
        <a:graphic>
          <a:graphicData uri="http://schemas.openxmlformats.org/presentationml/2006/ole">
            <p:oleObj spid="_x0000_s382981" name="数式" r:id="rId3" imgW="863280" imgH="228600" progId="Equation.3">
              <p:embed/>
            </p:oleObj>
          </a:graphicData>
        </a:graphic>
      </p:graphicFrame>
      <p:graphicFrame>
        <p:nvGraphicFramePr>
          <p:cNvPr id="146443" name="Object 3"/>
          <p:cNvGraphicFramePr>
            <a:graphicFrameLocks noChangeAspect="1"/>
          </p:cNvGraphicFramePr>
          <p:nvPr/>
        </p:nvGraphicFramePr>
        <p:xfrm>
          <a:off x="6012160" y="1988815"/>
          <a:ext cx="1079500" cy="432073"/>
        </p:xfrm>
        <a:graphic>
          <a:graphicData uri="http://schemas.openxmlformats.org/presentationml/2006/ole">
            <p:oleObj spid="_x0000_s382984" name="数式" r:id="rId4" imgW="533160" imgH="228600" progId="Equation.3">
              <p:embed/>
            </p:oleObj>
          </a:graphicData>
        </a:graphic>
      </p:graphicFrame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1439863" y="3342953"/>
          <a:ext cx="3419475" cy="446087"/>
        </p:xfrm>
        <a:graphic>
          <a:graphicData uri="http://schemas.openxmlformats.org/presentationml/2006/ole">
            <p:oleObj spid="_x0000_s382985" name="数式" r:id="rId5" imgW="1752480" imgH="228600" progId="Equation.3">
              <p:embed/>
            </p:oleObj>
          </a:graphicData>
        </a:graphic>
      </p:graphicFrame>
      <p:graphicFrame>
        <p:nvGraphicFramePr>
          <p:cNvPr id="382986" name="Object 10"/>
          <p:cNvGraphicFramePr>
            <a:graphicFrameLocks noChangeAspect="1"/>
          </p:cNvGraphicFramePr>
          <p:nvPr/>
        </p:nvGraphicFramePr>
        <p:xfrm>
          <a:off x="6156176" y="4725144"/>
          <a:ext cx="1295757" cy="397445"/>
        </p:xfrm>
        <a:graphic>
          <a:graphicData uri="http://schemas.openxmlformats.org/presentationml/2006/ole">
            <p:oleObj spid="_x0000_s382986" name="数式" r:id="rId6" imgW="634680" imgH="228600" progId="Equation.3">
              <p:embed/>
            </p:oleObj>
          </a:graphicData>
        </a:graphic>
      </p:graphicFrame>
      <p:graphicFrame>
        <p:nvGraphicFramePr>
          <p:cNvPr id="382988" name="Object 12"/>
          <p:cNvGraphicFramePr>
            <a:graphicFrameLocks noChangeAspect="1"/>
          </p:cNvGraphicFramePr>
          <p:nvPr/>
        </p:nvGraphicFramePr>
        <p:xfrm>
          <a:off x="7663507" y="1988840"/>
          <a:ext cx="796925" cy="407987"/>
        </p:xfrm>
        <a:graphic>
          <a:graphicData uri="http://schemas.openxmlformats.org/presentationml/2006/ole">
            <p:oleObj spid="_x0000_s382988" name="数式" r:id="rId7" imgW="39348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51520" y="188640"/>
            <a:ext cx="8712968" cy="1200329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altLang="ja-JP" dirty="0" smtClean="0"/>
              <a:t> In case the QFV </a:t>
            </a:r>
            <a:r>
              <a:rPr lang="en-US" altLang="ja-JP" dirty="0" err="1" smtClean="0"/>
              <a:t>squark</a:t>
            </a:r>
            <a:r>
              <a:rPr lang="en-US" altLang="ja-JP" dirty="0" smtClean="0"/>
              <a:t> (        ) decay signals could not be   </a:t>
            </a:r>
          </a:p>
          <a:p>
            <a:r>
              <a:rPr lang="en-US" altLang="ja-JP" dirty="0" smtClean="0"/>
              <a:t>  observed due to significant BG at LHC(14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),  then </a:t>
            </a:r>
            <a:r>
              <a:rPr lang="en-US" altLang="ja-JP" dirty="0" smtClean="0">
                <a:solidFill>
                  <a:srgbClr val="FF0000"/>
                </a:solidFill>
              </a:rPr>
              <a:t>we need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  LC(1.5-2.0 </a:t>
            </a:r>
            <a:r>
              <a:rPr lang="en-US" altLang="ja-JP" dirty="0" err="1" smtClean="0">
                <a:solidFill>
                  <a:srgbClr val="FF0000"/>
                </a:solidFill>
              </a:rPr>
              <a:t>TeV</a:t>
            </a:r>
            <a:r>
              <a:rPr lang="en-US" altLang="ja-JP" dirty="0" smtClean="0">
                <a:solidFill>
                  <a:srgbClr val="FF0000"/>
                </a:solidFill>
              </a:rPr>
              <a:t>)</a:t>
            </a:r>
            <a:r>
              <a:rPr lang="en-US" altLang="ja-JP" dirty="0" smtClean="0"/>
              <a:t> for the discovery of such </a:t>
            </a:r>
            <a:r>
              <a:rPr lang="en-US" altLang="ja-JP" dirty="0" err="1" smtClean="0"/>
              <a:t>squarks</a:t>
            </a:r>
            <a:r>
              <a:rPr lang="en-US" altLang="ja-JP" dirty="0" smtClean="0"/>
              <a:t>        !!!</a:t>
            </a:r>
            <a:endParaRPr lang="ja-JP" alt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6804248" y="980728"/>
          <a:ext cx="539750" cy="406400"/>
        </p:xfrm>
        <a:graphic>
          <a:graphicData uri="http://schemas.openxmlformats.org/presentationml/2006/ole">
            <p:oleObj spid="_x0000_s472068" name="数式" r:id="rId3" imgW="253800" imgH="190440" progId="Equation.3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744218" y="260648"/>
          <a:ext cx="539750" cy="406400"/>
        </p:xfrm>
        <a:graphic>
          <a:graphicData uri="http://schemas.openxmlformats.org/presentationml/2006/ole">
            <p:oleObj spid="_x0000_s472069" name="数式" r:id="rId4" imgW="253800" imgH="190440" progId="Equation.3">
              <p:embed/>
            </p:oleObj>
          </a:graphicData>
        </a:graphic>
      </p:graphicFrame>
      <p:sp>
        <p:nvSpPr>
          <p:cNvPr id="9" name="正方形/長方形 8"/>
          <p:cNvSpPr/>
          <p:nvPr/>
        </p:nvSpPr>
        <p:spPr>
          <a:xfrm>
            <a:off x="3577977" y="3198168"/>
            <a:ext cx="16420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800" dirty="0" smtClean="0">
                <a:solidFill>
                  <a:schemeClr val="tx1"/>
                </a:solidFill>
              </a:rPr>
              <a:t>END</a:t>
            </a:r>
            <a:endParaRPr lang="ja-JP" altLang="en-US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b="1" i="1" dirty="0" smtClean="0">
                <a:latin typeface="Times New Roman" pitchFamily="18" charset="0"/>
              </a:rPr>
              <a:t>Backup Slides</a:t>
            </a:r>
          </a:p>
        </p:txBody>
      </p:sp>
      <p:pic>
        <p:nvPicPr>
          <p:cNvPr id="2928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6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3088" y="1196752"/>
            <a:ext cx="54578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コンテンツ プレースホルダ 2"/>
          <p:cNvSpPr txBox="1">
            <a:spLocks/>
          </p:cNvSpPr>
          <p:nvPr/>
        </p:nvSpPr>
        <p:spPr bwMode="auto">
          <a:xfrm>
            <a:off x="187896" y="404664"/>
            <a:ext cx="8488560" cy="576064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</a:rPr>
              <a:t>Possible signatures from the decays of        into     and       at LHC</a:t>
            </a:r>
            <a:endParaRPr kumimoji="1" lang="it-IT" altLang="ja-JP" sz="2400" b="1" i="1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516100" name="Object 4"/>
          <p:cNvGraphicFramePr>
            <a:graphicFrameLocks noChangeAspect="1"/>
          </p:cNvGraphicFramePr>
          <p:nvPr/>
        </p:nvGraphicFramePr>
        <p:xfrm>
          <a:off x="6200725" y="403324"/>
          <a:ext cx="377825" cy="433388"/>
        </p:xfrm>
        <a:graphic>
          <a:graphicData uri="http://schemas.openxmlformats.org/presentationml/2006/ole">
            <p:oleObj spid="_x0000_s515074" name="数式" r:id="rId4" imgW="177480" imgH="203040" progId="Equation.3">
              <p:embed/>
            </p:oleObj>
          </a:graphicData>
        </a:graphic>
      </p:graphicFrame>
      <p:graphicFrame>
        <p:nvGraphicFramePr>
          <p:cNvPr id="516101" name="Object 5"/>
          <p:cNvGraphicFramePr>
            <a:graphicFrameLocks noChangeAspect="1"/>
          </p:cNvGraphicFramePr>
          <p:nvPr/>
        </p:nvGraphicFramePr>
        <p:xfrm>
          <a:off x="5187528" y="404665"/>
          <a:ext cx="460972" cy="432048"/>
        </p:xfrm>
        <a:graphic>
          <a:graphicData uri="http://schemas.openxmlformats.org/presentationml/2006/ole">
            <p:oleObj spid="_x0000_s515075" name="数式" r:id="rId5" imgW="190440" imgH="177480" progId="Equation.3">
              <p:embed/>
            </p:oleObj>
          </a:graphicData>
        </a:graphic>
      </p:graphicFrame>
      <p:graphicFrame>
        <p:nvGraphicFramePr>
          <p:cNvPr id="516102" name="Object 6"/>
          <p:cNvGraphicFramePr>
            <a:graphicFrameLocks noChangeAspect="1"/>
          </p:cNvGraphicFramePr>
          <p:nvPr/>
        </p:nvGraphicFramePr>
        <p:xfrm>
          <a:off x="7092528" y="385862"/>
          <a:ext cx="431800" cy="406400"/>
        </p:xfrm>
        <a:graphic>
          <a:graphicData uri="http://schemas.openxmlformats.org/presentationml/2006/ole">
            <p:oleObj spid="_x0000_s515076" name="数式" r:id="rId6" imgW="203040" imgH="19044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116632"/>
            <a:ext cx="6048673" cy="647700"/>
          </a:xfrm>
        </p:spPr>
        <p:txBody>
          <a:bodyPr/>
          <a:lstStyle/>
          <a:p>
            <a:pPr eaLnBrk="1" hangingPunct="1"/>
            <a:r>
              <a:rPr lang="en-US" altLang="ja-JP" sz="4000" b="1" i="1" dirty="0" smtClean="0">
                <a:latin typeface="Times New Roman" pitchFamily="18" charset="0"/>
              </a:rPr>
              <a:t>1</a:t>
            </a:r>
            <a:r>
              <a:rPr lang="en-US" altLang="ja-JP" sz="4000" dirty="0" smtClean="0">
                <a:latin typeface="Times New Roman" pitchFamily="18" charset="0"/>
              </a:rPr>
              <a:t>. </a:t>
            </a:r>
            <a:r>
              <a:rPr lang="en-US" altLang="ja-JP" sz="4000" b="1" i="1" dirty="0" smtClean="0">
                <a:latin typeface="Times New Roman" pitchFamily="18" charset="0"/>
              </a:rPr>
              <a:t>Introduction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908720"/>
            <a:ext cx="8750175" cy="5616624"/>
          </a:xfrm>
          <a:solidFill>
            <a:schemeClr val="tx2">
              <a:lumMod val="90000"/>
            </a:schemeClr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ja-JP" sz="2000" b="1" i="1" dirty="0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Quark flavour conserving (QFC) fermionic squark decays, such as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                           are usually assumed in the squark search analyss.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altLang="ja-JP" sz="2000" b="1" i="1" noProof="1" smtClean="0">
              <a:latin typeface="Times New Roman" pitchFamily="18" charset="0"/>
            </a:endParaRPr>
          </a:p>
          <a:p>
            <a:pPr eaLnBrk="1" hangingPunct="1"/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Here we study </a:t>
            </a:r>
            <a:r>
              <a:rPr lang="en-US" altLang="ja-JP" sz="2000" b="1" i="1" noProof="1" smtClean="0">
                <a:solidFill>
                  <a:srgbClr val="FF0000"/>
                </a:solidFill>
                <a:latin typeface="Times New Roman" pitchFamily="18" charset="0"/>
              </a:rPr>
              <a:t>quark flavour violating (QFV) bosonic squark decays</a:t>
            </a:r>
            <a:r>
              <a:rPr lang="en-US" altLang="ja-JP" sz="2000" b="1" i="1" noProof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</a:rPr>
              <a:t>, such as</a:t>
            </a:r>
            <a:r>
              <a:rPr lang="en-US" altLang="ja-JP" sz="2000" b="1" i="1" noProof="1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en-US" altLang="ja-JP" sz="2000" b="1" i="1" noProof="1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  <a:p>
            <a:pPr eaLnBrk="1" hangingPunct="1">
              <a:buNone/>
            </a:pPr>
            <a:r>
              <a:rPr lang="en-US" altLang="ja-JP" sz="2000" b="1" i="1" noProof="1" smtClean="0">
                <a:solidFill>
                  <a:srgbClr val="FF0000"/>
                </a:solidFill>
                <a:latin typeface="Times New Roman" pitchFamily="18" charset="0"/>
              </a:rPr>
              <a:t>                                   </a:t>
            </a:r>
            <a:r>
              <a:rPr lang="en-US" altLang="ja-JP" sz="2000" b="1" i="1" noProof="1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it-IT" altLang="ja-JP" sz="20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where the mass eigenstates         are </a:t>
            </a:r>
            <a:r>
              <a:rPr lang="it-IT" altLang="ja-JP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mixtures of scharm and stop quarks</a:t>
            </a:r>
            <a:r>
              <a:rPr lang="it-IT" altLang="ja-JP" sz="20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ja-JP" sz="2000" b="1" i="1" noProof="1" smtClean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endParaRPr lang="en-US" altLang="ja-JP" sz="2000" b="1" i="1" noProof="1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  <a:p>
            <a:pPr eaLnBrk="1" hangingPunct="1"/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We point out that the branching ratios of such </a:t>
            </a:r>
            <a:r>
              <a:rPr lang="en-US" altLang="ja-JP" sz="2000" b="1" i="1" noProof="1" smtClean="0">
                <a:solidFill>
                  <a:srgbClr val="FF0000"/>
                </a:solidFill>
                <a:latin typeface="Times New Roman" pitchFamily="18" charset="0"/>
              </a:rPr>
              <a:t>QFV bosonic squark decays </a:t>
            </a:r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can be very large due to the                   and                 mixing effects despite </a:t>
            </a:r>
          </a:p>
          <a:p>
            <a:pPr eaLnBrk="1" hangingPunct="1">
              <a:buNone/>
            </a:pPr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 the very strong constraints on the QFV parameters from B meson data. </a:t>
            </a:r>
          </a:p>
          <a:p>
            <a:pPr eaLnBrk="1" hangingPunct="1"/>
            <a:endParaRPr lang="en-US" altLang="ja-JP" sz="2000" b="1" i="1" noProof="1" smtClean="0">
              <a:solidFill>
                <a:schemeClr val="accent4">
                  <a:lumMod val="10000"/>
                </a:schemeClr>
              </a:solidFill>
              <a:latin typeface="Times New Roman" pitchFamily="18" charset="0"/>
            </a:endParaRPr>
          </a:p>
          <a:p>
            <a:pPr eaLnBrk="1" hangingPunct="1"/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We  show that such </a:t>
            </a:r>
            <a:r>
              <a:rPr lang="en-US" altLang="ja-JP" sz="2000" b="1" i="1" noProof="1" smtClean="0">
                <a:solidFill>
                  <a:srgbClr val="FF0000"/>
                </a:solidFill>
                <a:latin typeface="Times New Roman" pitchFamily="18" charset="0"/>
              </a:rPr>
              <a:t>QFV bosonic squark decays                                 </a:t>
            </a:r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can play </a:t>
            </a:r>
          </a:p>
          <a:p>
            <a:pPr eaLnBrk="1" hangingPunct="1">
              <a:buNone/>
            </a:pPr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    a very important role in the squark and gluino searches at </a:t>
            </a:r>
            <a:r>
              <a:rPr lang="en-US" altLang="ja-JP" sz="2000" b="1" i="1" noProof="1" smtClean="0">
                <a:solidFill>
                  <a:srgbClr val="FF0000"/>
                </a:solidFill>
                <a:latin typeface="Times New Roman" pitchFamily="18" charset="0"/>
              </a:rPr>
              <a:t>LHC(14 TeV)</a:t>
            </a:r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and the squark searches at </a:t>
            </a:r>
            <a:r>
              <a:rPr lang="en-US" altLang="ja-JP" sz="2000" b="1" i="1" noProof="1" smtClean="0">
                <a:solidFill>
                  <a:srgbClr val="FF0000"/>
                </a:solidFill>
                <a:latin typeface="Times New Roman" pitchFamily="18" charset="0"/>
              </a:rPr>
              <a:t>Lepton Colliders</a:t>
            </a:r>
            <a:r>
              <a:rPr lang="en-US" altLang="ja-JP" sz="2000" b="1" i="1" noProof="1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</a:rPr>
              <a:t> with            = </a:t>
            </a:r>
            <a:r>
              <a:rPr lang="en-US" altLang="ja-JP" sz="2000" b="1" i="1" noProof="1" smtClean="0">
                <a:solidFill>
                  <a:srgbClr val="FF0000"/>
                </a:solidFill>
                <a:latin typeface="Times New Roman" pitchFamily="18" charset="0"/>
              </a:rPr>
              <a:t>1.5 TeV - 2 TeV.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altLang="ja-JP" sz="2000" b="1" i="1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  <p:graphicFrame>
        <p:nvGraphicFramePr>
          <p:cNvPr id="381954" name="Object 2"/>
          <p:cNvGraphicFramePr>
            <a:graphicFrameLocks noChangeAspect="1"/>
          </p:cNvGraphicFramePr>
          <p:nvPr/>
        </p:nvGraphicFramePr>
        <p:xfrm>
          <a:off x="611561" y="1531640"/>
          <a:ext cx="1512168" cy="385192"/>
        </p:xfrm>
        <a:graphic>
          <a:graphicData uri="http://schemas.openxmlformats.org/presentationml/2006/ole">
            <p:oleObj spid="_x0000_s381954" name="数式" r:id="rId4" imgW="647640" imgH="253800" progId="Equation.3">
              <p:embed/>
            </p:oleObj>
          </a:graphicData>
        </a:graphic>
      </p:graphicFrame>
      <p:graphicFrame>
        <p:nvGraphicFramePr>
          <p:cNvPr id="381955" name="Object 3"/>
          <p:cNvGraphicFramePr>
            <a:graphicFrameLocks noChangeAspect="1"/>
          </p:cNvGraphicFramePr>
          <p:nvPr/>
        </p:nvGraphicFramePr>
        <p:xfrm>
          <a:off x="582613" y="2493144"/>
          <a:ext cx="1941512" cy="431800"/>
        </p:xfrm>
        <a:graphic>
          <a:graphicData uri="http://schemas.openxmlformats.org/presentationml/2006/ole">
            <p:oleObj spid="_x0000_s381955" name="数式" r:id="rId5" imgW="939600" imgH="228600" progId="Equation.3">
              <p:embed/>
            </p:oleObj>
          </a:graphicData>
        </a:graphic>
      </p:graphicFrame>
      <p:graphicFrame>
        <p:nvGraphicFramePr>
          <p:cNvPr id="381956" name="Object 3"/>
          <p:cNvGraphicFramePr>
            <a:graphicFrameLocks noChangeAspect="1"/>
          </p:cNvGraphicFramePr>
          <p:nvPr/>
        </p:nvGraphicFramePr>
        <p:xfrm>
          <a:off x="3564508" y="3861048"/>
          <a:ext cx="1079500" cy="432048"/>
        </p:xfrm>
        <a:graphic>
          <a:graphicData uri="http://schemas.openxmlformats.org/presentationml/2006/ole">
            <p:oleObj spid="_x0000_s381956" name="数式" r:id="rId6" imgW="533160" imgH="228600" progId="Equation.3">
              <p:embed/>
            </p:oleObj>
          </a:graphicData>
        </a:graphic>
      </p:graphicFrame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381958" name="Object 6"/>
          <p:cNvGraphicFramePr>
            <a:graphicFrameLocks noChangeAspect="1"/>
          </p:cNvGraphicFramePr>
          <p:nvPr/>
        </p:nvGraphicFramePr>
        <p:xfrm>
          <a:off x="0" y="0"/>
          <a:ext cx="200025" cy="228600"/>
        </p:xfrm>
        <a:graphic>
          <a:graphicData uri="http://schemas.openxmlformats.org/presentationml/2006/ole">
            <p:oleObj spid="_x0000_s381958" name="数式" r:id="rId7" imgW="203112" imgH="228501" progId="Equation.3">
              <p:embed/>
            </p:oleObj>
          </a:graphicData>
        </a:graphic>
      </p:graphicFrame>
      <p:graphicFrame>
        <p:nvGraphicFramePr>
          <p:cNvPr id="381961" name="Object 9"/>
          <p:cNvGraphicFramePr>
            <a:graphicFrameLocks noChangeAspect="1"/>
          </p:cNvGraphicFramePr>
          <p:nvPr/>
        </p:nvGraphicFramePr>
        <p:xfrm>
          <a:off x="5436096" y="2492896"/>
          <a:ext cx="473075" cy="455613"/>
        </p:xfrm>
        <a:graphic>
          <a:graphicData uri="http://schemas.openxmlformats.org/presentationml/2006/ole">
            <p:oleObj spid="_x0000_s381961" name="数式" r:id="rId8" imgW="228600" imgH="241200" progId="Equation.3">
              <p:embed/>
            </p:oleObj>
          </a:graphicData>
        </a:graphic>
      </p:graphicFrame>
      <p:graphicFrame>
        <p:nvGraphicFramePr>
          <p:cNvPr id="381962" name="Object 3"/>
          <p:cNvGraphicFramePr>
            <a:graphicFrameLocks noChangeAspect="1"/>
          </p:cNvGraphicFramePr>
          <p:nvPr/>
        </p:nvGraphicFramePr>
        <p:xfrm>
          <a:off x="5220072" y="3872682"/>
          <a:ext cx="796925" cy="407987"/>
        </p:xfrm>
        <a:graphic>
          <a:graphicData uri="http://schemas.openxmlformats.org/presentationml/2006/ole">
            <p:oleObj spid="_x0000_s381962" name="数式" r:id="rId9" imgW="393480" imgH="215640" progId="Equation.3">
              <p:embed/>
            </p:oleObj>
          </a:graphicData>
        </a:graphic>
      </p:graphicFrame>
      <p:graphicFrame>
        <p:nvGraphicFramePr>
          <p:cNvPr id="381964" name="Object 12"/>
          <p:cNvGraphicFramePr>
            <a:graphicFrameLocks noChangeAspect="1"/>
          </p:cNvGraphicFramePr>
          <p:nvPr/>
        </p:nvGraphicFramePr>
        <p:xfrm>
          <a:off x="5726832" y="4941168"/>
          <a:ext cx="1941512" cy="431800"/>
        </p:xfrm>
        <a:graphic>
          <a:graphicData uri="http://schemas.openxmlformats.org/presentationml/2006/ole">
            <p:oleObj spid="_x0000_s381964" name="数式" r:id="rId10" imgW="939600" imgH="228600" progId="Equation.3">
              <p:embed/>
            </p:oleObj>
          </a:graphicData>
        </a:graphic>
      </p:graphicFrame>
      <p:graphicFrame>
        <p:nvGraphicFramePr>
          <p:cNvPr id="381966" name="Object 14"/>
          <p:cNvGraphicFramePr>
            <a:graphicFrameLocks noChangeAspect="1"/>
          </p:cNvGraphicFramePr>
          <p:nvPr/>
        </p:nvGraphicFramePr>
        <p:xfrm>
          <a:off x="5335315" y="5589240"/>
          <a:ext cx="604837" cy="431800"/>
        </p:xfrm>
        <a:graphic>
          <a:graphicData uri="http://schemas.openxmlformats.org/presentationml/2006/ole">
            <p:oleObj spid="_x0000_s381966" name="数式" r:id="rId11" imgW="29196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313" y="142875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altLang="ja-JP" b="1" i="1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2. </a:t>
            </a:r>
            <a:r>
              <a:rPr lang="en-US" altLang="ja-JP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</a:rPr>
              <a:t>MSSM with QFV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143000"/>
            <a:ext cx="8686800" cy="533400"/>
          </a:xfrm>
          <a:noFill/>
        </p:spPr>
        <p:txBody>
          <a:bodyPr/>
          <a:lstStyle/>
          <a:p>
            <a:pPr marL="609600" indent="-609600" eaLnBrk="1" hangingPunct="1"/>
            <a:r>
              <a:rPr lang="en-US" altLang="ja-JP" b="1" i="1" dirty="0" smtClean="0">
                <a:latin typeface="Times New Roman" pitchFamily="18" charset="0"/>
              </a:rPr>
              <a:t>The basic parameters of the MSSM with </a:t>
            </a:r>
            <a:r>
              <a:rPr lang="en-US" altLang="ja-JP" b="1" i="1" dirty="0" smtClean="0">
                <a:solidFill>
                  <a:srgbClr val="FF0000"/>
                </a:solidFill>
                <a:latin typeface="Times New Roman" pitchFamily="18" charset="0"/>
              </a:rPr>
              <a:t>QFV</a:t>
            </a:r>
            <a:r>
              <a:rPr lang="en-US" altLang="ja-JP" b="1" i="1" dirty="0" smtClean="0">
                <a:latin typeface="Times New Roman" pitchFamily="18" charset="0"/>
              </a:rPr>
              <a:t>: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500063" y="1857375"/>
            <a:ext cx="8643937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{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a typeface="ＭＳ Ｐゴシック" pitchFamily="50" charset="-128"/>
              </a:rPr>
              <a:t>A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</a:rPr>
              <a:t>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</a:t>
            </a:r>
            <a:r>
              <a:rPr lang="en-US" altLang="ja-JP" sz="2000" baseline="-25000" dirty="0" smtClean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a typeface="ＭＳ Ｐゴシック" pitchFamily="50" charset="-128"/>
                <a:cs typeface="Times New Roman" pitchFamily="18" charset="0"/>
              </a:rPr>
              <a:t>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,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20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M</a:t>
            </a:r>
            <a:r>
              <a:rPr lang="en-US" altLang="ja-JP" sz="200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D,</a:t>
            </a:r>
            <a:r>
              <a:rPr lang="en-US" altLang="ja-JP" sz="200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, 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</a:t>
            </a:r>
            <a:r>
              <a:rPr lang="en-US" altLang="ja-JP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, 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</a:t>
            </a:r>
            <a:r>
              <a:rPr lang="en-US" altLang="ja-JP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D</a:t>
            </a:r>
            <a:r>
              <a:rPr lang="en-US" altLang="ja-JP" sz="2000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sz="2000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20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}</a:t>
            </a:r>
          </a:p>
          <a:p>
            <a:pPr>
              <a:defRPr/>
            </a:pP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</a:t>
            </a:r>
            <a:r>
              <a:rPr lang="en-US" altLang="ja-JP" sz="2000" i="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(</a:t>
            </a:r>
            <a:r>
              <a:rPr lang="en-US" altLang="ja-JP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at </a:t>
            </a:r>
            <a:r>
              <a:rPr lang="en-US" altLang="ja-JP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 = 1TeV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scale (SPA convention)</a:t>
            </a:r>
            <a:r>
              <a:rPr lang="en-US" altLang="ja-JP" sz="2000" i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) </a:t>
            </a:r>
            <a:r>
              <a:rPr lang="en-US" altLang="ja-JP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  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(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a,b = 1,2,3 =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u, c, t  or  d, s, b)</a:t>
            </a:r>
            <a:endParaRPr lang="en-US" altLang="ja-JP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ymbol" pitchFamily="18" charset="2"/>
              <a:ea typeface="ＭＳ Ｐゴシック" pitchFamily="50" charset="-128"/>
            </a:endParaRPr>
          </a:p>
          <a:p>
            <a:pPr>
              <a:defRPr/>
            </a:pPr>
            <a:endParaRPr lang="en-US" altLang="ja-JP" sz="1800" b="0" i="0" dirty="0">
              <a:solidFill>
                <a:schemeClr val="tx1"/>
              </a:solidFill>
              <a:latin typeface="Symbol" pitchFamily="18" charset="2"/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tan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ratio of VEV of the two Higgs doublets 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&gt;/&lt;H</a:t>
            </a:r>
            <a:r>
              <a:rPr lang="en-US" altLang="ja-JP" sz="1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0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&gt;</a:t>
            </a:r>
          </a:p>
          <a:p>
            <a:pPr>
              <a:lnSpc>
                <a:spcPct val="110000"/>
              </a:lnSpc>
              <a:defRPr/>
            </a:pPr>
            <a:r>
              <a:rPr lang="en-US" altLang="ja-JP" dirty="0">
                <a:solidFill>
                  <a:srgbClr val="FFFFFF"/>
                </a:solidFill>
                <a:ea typeface="ＭＳ Ｐゴシック" pitchFamily="50" charset="-128"/>
              </a:rPr>
              <a:t>m</a:t>
            </a:r>
            <a:r>
              <a:rPr lang="en-US" altLang="ja-JP" baseline="-25000" dirty="0">
                <a:solidFill>
                  <a:srgbClr val="FFFFFF"/>
                </a:solidFill>
                <a:ea typeface="ＭＳ Ｐゴシック" pitchFamily="50" charset="-128"/>
              </a:rPr>
              <a:t>A :           CP odd Higgs boson </a:t>
            </a:r>
            <a:r>
              <a:rPr lang="en-US" altLang="ja-JP" baseline="-25000" dirty="0" smtClean="0">
                <a:solidFill>
                  <a:srgbClr val="FFFFFF"/>
                </a:solidFill>
                <a:ea typeface="ＭＳ Ｐゴシック" pitchFamily="50" charset="-128"/>
              </a:rPr>
              <a:t>mass (pole mass)</a:t>
            </a:r>
            <a:endParaRPr lang="en-US" altLang="ja-JP" baseline="-25000" dirty="0">
              <a:solidFill>
                <a:srgbClr val="FFFFFF"/>
              </a:solidFill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endParaRPr lang="en-US" altLang="ja-JP" sz="12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1,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,M</a:t>
            </a:r>
            <a:r>
              <a:rPr lang="en-US" altLang="ja-JP" sz="1800" baseline="-25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3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:  </a:t>
            </a:r>
            <a:r>
              <a:rPr lang="ja-JP" altLang="en-US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　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U(1), SU(2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),SU(3)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gaugino </a:t>
            </a:r>
            <a:r>
              <a:rPr lang="en-US" altLang="ja-JP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masses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lnSpc>
                <a:spcPct val="110000"/>
              </a:lnSpc>
              <a:buFont typeface="Symbol" pitchFamily="18" charset="2"/>
              <a:buNone/>
              <a:defRPr/>
            </a:pP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m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　　　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higgsino mass parameter</a:t>
            </a:r>
            <a:endParaRPr lang="en-US" altLang="ja-JP" b="0" i="0" dirty="0">
              <a:solidFill>
                <a:schemeClr val="tx1"/>
              </a:solidFill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M</a:t>
            </a:r>
            <a:r>
              <a:rPr lang="en-US" altLang="ja-JP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ab</a:t>
            </a:r>
            <a:r>
              <a:rPr lang="en-US" altLang="ja-JP" b="0" i="0" baseline="-25000" dirty="0">
                <a:solidFill>
                  <a:srgbClr val="FF0000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left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: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up-type squark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</a:p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M</a:t>
            </a:r>
            <a:r>
              <a:rPr lang="en-US" altLang="ja-JP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: 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right down-type squark</a:t>
            </a:r>
            <a:r>
              <a:rPr lang="en-US" altLang="ja-JP" b="0" i="0" dirty="0">
                <a:solidFill>
                  <a:srgbClr val="FFFFFF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soft mass matrix</a:t>
            </a:r>
            <a:endParaRPr lang="en-US" altLang="ja-JP" sz="1800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up-type squark and  Higgs boson</a:t>
            </a:r>
          </a:p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D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ab</a:t>
            </a:r>
            <a:r>
              <a:rPr lang="en-US" altLang="ja-JP" b="0" i="0" dirty="0" smtClean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: </a:t>
            </a:r>
            <a:r>
              <a:rPr lang="ja-JP" altLang="en-US" sz="1800" b="0" i="0" dirty="0">
                <a:solidFill>
                  <a:schemeClr val="tx1"/>
                </a:solidFill>
                <a:latin typeface="Symbol" pitchFamily="18" charset="2"/>
                <a:ea typeface="ＭＳ Ｐゴシック" pitchFamily="50" charset="-128"/>
              </a:rPr>
              <a:t>　   </a:t>
            </a:r>
            <a:r>
              <a:rPr lang="en-US" altLang="ja-JP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trilinear coupling matrix of down-type squark and  Higgs boson</a:t>
            </a:r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2124075" y="594995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 dirty="0"/>
          </a:p>
        </p:txBody>
      </p:sp>
      <p:grpSp>
        <p:nvGrpSpPr>
          <p:cNvPr id="22534" name="Group 6"/>
          <p:cNvGrpSpPr>
            <a:grpSpLocks/>
          </p:cNvGrpSpPr>
          <p:nvPr/>
        </p:nvGrpSpPr>
        <p:grpSpPr bwMode="auto">
          <a:xfrm>
            <a:off x="428625" y="2857500"/>
            <a:ext cx="142875" cy="3786188"/>
            <a:chOff x="476" y="1706"/>
            <a:chExt cx="91" cy="1724"/>
          </a:xfrm>
        </p:grpSpPr>
        <p:sp>
          <p:nvSpPr>
            <p:cNvPr id="22536" name="Line 7"/>
            <p:cNvSpPr>
              <a:spLocks noChangeShapeType="1"/>
            </p:cNvSpPr>
            <p:nvPr/>
          </p:nvSpPr>
          <p:spPr bwMode="auto">
            <a:xfrm flipV="1">
              <a:off x="476" y="1752"/>
              <a:ext cx="0" cy="163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7" name="Line 8"/>
            <p:cNvSpPr>
              <a:spLocks noChangeShapeType="1"/>
            </p:cNvSpPr>
            <p:nvPr/>
          </p:nvSpPr>
          <p:spPr bwMode="auto">
            <a:xfrm>
              <a:off x="476" y="3385"/>
              <a:ext cx="91" cy="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  <p:sp>
          <p:nvSpPr>
            <p:cNvPr id="22538" name="Line 9"/>
            <p:cNvSpPr>
              <a:spLocks noChangeShapeType="1"/>
            </p:cNvSpPr>
            <p:nvPr/>
          </p:nvSpPr>
          <p:spPr bwMode="auto">
            <a:xfrm flipV="1">
              <a:off x="476" y="1706"/>
              <a:ext cx="91" cy="4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ja-JP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95586" name="数式" r:id="rId4" imgW="114120" imgH="215640" progId="Equation.3">
              <p:embed/>
            </p:oleObj>
          </a:graphicData>
        </a:graphic>
      </p:graphicFrame>
      <p:graphicFrame>
        <p:nvGraphicFramePr>
          <p:cNvPr id="1032" name="Object 10"/>
          <p:cNvGraphicFramePr>
            <a:graphicFrameLocks noChangeAspect="1"/>
          </p:cNvGraphicFramePr>
          <p:nvPr/>
        </p:nvGraphicFramePr>
        <p:xfrm>
          <a:off x="2051050" y="1773238"/>
          <a:ext cx="1223963" cy="561975"/>
        </p:xfrm>
        <a:graphic>
          <a:graphicData uri="http://schemas.openxmlformats.org/presentationml/2006/ole">
            <p:oleObj spid="_x0000_s195591" name="Equation" r:id="rId5" imgW="469800" imgH="215640" progId="">
              <p:embed/>
            </p:oleObj>
          </a:graphicData>
        </a:graphic>
      </p:graphicFrame>
      <p:graphicFrame>
        <p:nvGraphicFramePr>
          <p:cNvPr id="1033" name="Object 11"/>
          <p:cNvGraphicFramePr>
            <a:graphicFrameLocks noChangeAspect="1"/>
          </p:cNvGraphicFramePr>
          <p:nvPr/>
        </p:nvGraphicFramePr>
        <p:xfrm>
          <a:off x="5003800" y="1773238"/>
          <a:ext cx="1223963" cy="685800"/>
        </p:xfrm>
        <a:graphic>
          <a:graphicData uri="http://schemas.openxmlformats.org/presentationml/2006/ole">
            <p:oleObj spid="_x0000_s195592" name="Equation" r:id="rId6" imgW="444240" imgH="241200" progId="">
              <p:embed/>
            </p:oleObj>
          </a:graphicData>
        </a:graphic>
      </p:graphicFrame>
      <p:graphicFrame>
        <p:nvGraphicFramePr>
          <p:cNvPr id="1034" name="Object 12"/>
          <p:cNvGraphicFramePr>
            <a:graphicFrameLocks noChangeAspect="1"/>
          </p:cNvGraphicFramePr>
          <p:nvPr/>
        </p:nvGraphicFramePr>
        <p:xfrm>
          <a:off x="2051050" y="2420938"/>
          <a:ext cx="1225550" cy="546100"/>
        </p:xfrm>
        <a:graphic>
          <a:graphicData uri="http://schemas.openxmlformats.org/presentationml/2006/ole">
            <p:oleObj spid="_x0000_s195593" name="Equation" r:id="rId7" imgW="482400" imgH="215640" progId="">
              <p:embed/>
            </p:oleObj>
          </a:graphicData>
        </a:graphic>
      </p:graphicFrame>
      <p:graphicFrame>
        <p:nvGraphicFramePr>
          <p:cNvPr id="1035" name="Object 13"/>
          <p:cNvGraphicFramePr>
            <a:graphicFrameLocks noChangeAspect="1"/>
          </p:cNvGraphicFramePr>
          <p:nvPr/>
        </p:nvGraphicFramePr>
        <p:xfrm>
          <a:off x="2051050" y="3068638"/>
          <a:ext cx="1152525" cy="560387"/>
        </p:xfrm>
        <a:graphic>
          <a:graphicData uri="http://schemas.openxmlformats.org/presentationml/2006/ole">
            <p:oleObj spid="_x0000_s195594" name="Equation" r:id="rId8" imgW="469800" imgH="228600" progId="">
              <p:embed/>
            </p:oleObj>
          </a:graphicData>
        </a:graphic>
      </p:graphicFrame>
      <p:graphicFrame>
        <p:nvGraphicFramePr>
          <p:cNvPr id="1036" name="Object 14"/>
          <p:cNvGraphicFramePr>
            <a:graphicFrameLocks noChangeAspect="1"/>
          </p:cNvGraphicFramePr>
          <p:nvPr/>
        </p:nvGraphicFramePr>
        <p:xfrm>
          <a:off x="1979613" y="3573463"/>
          <a:ext cx="1223962" cy="595312"/>
        </p:xfrm>
        <a:graphic>
          <a:graphicData uri="http://schemas.openxmlformats.org/presentationml/2006/ole">
            <p:oleObj spid="_x0000_s195595" name="Equation" r:id="rId9" imgW="469800" imgH="228600" progId="">
              <p:embed/>
            </p:oleObj>
          </a:graphicData>
        </a:graphic>
      </p:graphicFrame>
      <p:sp>
        <p:nvSpPr>
          <p:cNvPr id="15" name="正方形/長方形 14"/>
          <p:cNvSpPr/>
          <p:nvPr/>
        </p:nvSpPr>
        <p:spPr bwMode="auto">
          <a:xfrm>
            <a:off x="1403648" y="1268760"/>
            <a:ext cx="6084168" cy="4392488"/>
          </a:xfrm>
          <a:prstGeom prst="rect">
            <a:avLst/>
          </a:prstGeom>
          <a:solidFill>
            <a:schemeClr val="tx2">
              <a:lumMod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lnSpc>
                <a:spcPct val="80000"/>
              </a:lnSpc>
              <a:buFont typeface="Arial" pitchFamily="34" charset="0"/>
              <a:buChar char="•"/>
              <a:defRPr/>
            </a:pPr>
            <a:endParaRPr lang="en-US" altLang="ja-JP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 smtClean="0">
                <a:ea typeface="ＭＳ Ｐゴシック" pitchFamily="50" charset="-128"/>
              </a:rPr>
              <a:t> </a:t>
            </a:r>
            <a:r>
              <a:rPr lang="ja-JP" altLang="en-US" dirty="0">
                <a:solidFill>
                  <a:srgbClr val="FF0000"/>
                </a:solidFill>
                <a:ea typeface="ＭＳ Ｐゴシック" pitchFamily="50" charset="-128"/>
              </a:rPr>
              <a:t>　　</a:t>
            </a:r>
            <a:r>
              <a:rPr lang="en-US" altLang="ja-JP" sz="2800" dirty="0">
                <a:solidFill>
                  <a:srgbClr val="FF0000"/>
                </a:solidFill>
                <a:ea typeface="ＭＳ Ｐゴシック" pitchFamily="50" charset="-128"/>
              </a:rPr>
              <a:t>QFV parameters</a:t>
            </a:r>
            <a:r>
              <a:rPr lang="en-US" altLang="ja-JP" sz="2800" dirty="0">
                <a:ea typeface="ＭＳ Ｐゴシック" pitchFamily="50" charset="-128"/>
              </a:rPr>
              <a:t> in our study are:</a:t>
            </a:r>
          </a:p>
          <a:p>
            <a:pPr>
              <a:lnSpc>
                <a:spcPct val="80000"/>
              </a:lnSpc>
              <a:defRPr/>
            </a:pPr>
            <a:endParaRPr lang="en-US" altLang="ja-JP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>
                <a:ea typeface="ＭＳ Ｐゴシック" pitchFamily="50" charset="-128"/>
              </a:rPr>
              <a:t>     </a:t>
            </a: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 M</a:t>
            </a:r>
            <a:r>
              <a:rPr lang="en-US" altLang="ja-JP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2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</a:rPr>
              <a:t>Q,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23</a:t>
            </a:r>
            <a:r>
              <a:rPr lang="ja-JP" altLang="en-US" dirty="0">
                <a:ea typeface="ＭＳ Ｐゴシック" pitchFamily="50" charset="-128"/>
              </a:rPr>
              <a:t>　</a:t>
            </a:r>
            <a:r>
              <a:rPr lang="ja-JP" altLang="en-US" dirty="0">
                <a:solidFill>
                  <a:srgbClr val="FF0000"/>
                </a:solidFill>
                <a:ea typeface="ＭＳ Ｐゴシック" pitchFamily="50" charset="-128"/>
              </a:rPr>
              <a:t>　</a:t>
            </a:r>
            <a:r>
              <a:rPr lang="en-US" altLang="ja-JP" dirty="0">
                <a:ea typeface="ＭＳ Ｐゴシック" pitchFamily="50" charset="-128"/>
              </a:rPr>
              <a:t>: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  </a:t>
            </a:r>
            <a:r>
              <a:rPr lang="ja-JP" altLang="en-US" dirty="0">
                <a:solidFill>
                  <a:srgbClr val="FF0000"/>
                </a:solidFill>
                <a:ea typeface="ＭＳ Ｐゴシック" pitchFamily="50" charset="-128"/>
              </a:rPr>
              <a:t>　　　　　　 　</a:t>
            </a:r>
            <a:r>
              <a:rPr lang="en-US" altLang="ja-JP" dirty="0">
                <a:ea typeface="ＭＳ Ｐゴシック" pitchFamily="50" charset="-128"/>
              </a:rPr>
              <a:t>mixing </a:t>
            </a:r>
            <a:r>
              <a:rPr lang="en-US" altLang="ja-JP" dirty="0" smtClean="0">
                <a:ea typeface="ＭＳ Ｐゴシック" pitchFamily="50" charset="-128"/>
              </a:rPr>
              <a:t>term</a:t>
            </a:r>
            <a:endParaRPr lang="en-US" altLang="ja-JP" i="0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>
              <a:solidFill>
                <a:srgbClr val="FF0000"/>
              </a:solidFill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    </a:t>
            </a:r>
            <a:r>
              <a:rPr lang="en-US" altLang="ja-JP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 M</a:t>
            </a:r>
            <a:r>
              <a:rPr lang="en-US" altLang="ja-JP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2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23</a:t>
            </a:r>
            <a:r>
              <a:rPr lang="ja-JP" altLang="en-US" dirty="0">
                <a:solidFill>
                  <a:srgbClr val="FF0000"/>
                </a:solidFill>
                <a:ea typeface="ＭＳ Ｐゴシック" pitchFamily="50" charset="-128"/>
              </a:rPr>
              <a:t>　　</a:t>
            </a:r>
            <a:r>
              <a:rPr lang="en-US" altLang="ja-JP" dirty="0">
                <a:ea typeface="ＭＳ Ｐゴシック" pitchFamily="50" charset="-128"/>
              </a:rPr>
              <a:t>: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 </a:t>
            </a:r>
            <a:r>
              <a:rPr lang="ja-JP" altLang="en-US" dirty="0">
                <a:solidFill>
                  <a:srgbClr val="FF0000"/>
                </a:solidFill>
                <a:ea typeface="ＭＳ Ｐゴシック" pitchFamily="50" charset="-128"/>
              </a:rPr>
              <a:t>　　　　　　　　</a:t>
            </a:r>
            <a:r>
              <a:rPr lang="en-US" altLang="ja-JP" dirty="0">
                <a:ea typeface="ＭＳ Ｐゴシック" pitchFamily="50" charset="-128"/>
              </a:rPr>
              <a:t>mixing term</a:t>
            </a:r>
          </a:p>
          <a:p>
            <a:pPr>
              <a:lnSpc>
                <a:spcPct val="80000"/>
              </a:lnSpc>
              <a:defRPr/>
            </a:pPr>
            <a:endParaRPr lang="en-US" altLang="ja-JP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     </a:t>
            </a:r>
            <a:r>
              <a:rPr lang="en-US" altLang="ja-JP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23 </a:t>
            </a:r>
            <a:r>
              <a:rPr lang="ja-JP" altLang="en-US" dirty="0">
                <a:solidFill>
                  <a:srgbClr val="FF0000"/>
                </a:solidFill>
                <a:ea typeface="ＭＳ Ｐゴシック" pitchFamily="50" charset="-128"/>
              </a:rPr>
              <a:t>　 　 </a:t>
            </a:r>
            <a:r>
              <a:rPr lang="en-US" altLang="ja-JP" dirty="0">
                <a:ea typeface="ＭＳ Ｐゴシック" pitchFamily="50" charset="-128"/>
              </a:rPr>
              <a:t>: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 </a:t>
            </a:r>
            <a:r>
              <a:rPr lang="ja-JP" altLang="en-US" dirty="0">
                <a:solidFill>
                  <a:srgbClr val="FF0000"/>
                </a:solidFill>
                <a:ea typeface="ＭＳ Ｐゴシック" pitchFamily="50" charset="-128"/>
              </a:rPr>
              <a:t>　　　　　　　　</a:t>
            </a:r>
            <a:r>
              <a:rPr lang="en-US" altLang="ja-JP" dirty="0">
                <a:ea typeface="ＭＳ Ｐゴシック" pitchFamily="50" charset="-128"/>
              </a:rPr>
              <a:t>mixing term</a:t>
            </a:r>
          </a:p>
          <a:p>
            <a:pPr>
              <a:lnSpc>
                <a:spcPct val="80000"/>
              </a:lnSpc>
              <a:defRPr/>
            </a:pPr>
            <a:endParaRPr lang="en-US" altLang="ja-JP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     </a:t>
            </a:r>
            <a:r>
              <a:rPr lang="en-US" altLang="ja-JP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T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pitchFamily="50" charset="-128"/>
                <a:cs typeface="Times New Roman" pitchFamily="18" charset="0"/>
              </a:rPr>
              <a:t>U</a:t>
            </a:r>
            <a:r>
              <a:rPr lang="en-US" altLang="ja-JP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  <a:cs typeface="Times New Roman" pitchFamily="18" charset="0"/>
              </a:rPr>
              <a:t>32 </a:t>
            </a:r>
            <a:r>
              <a:rPr lang="ja-JP" altLang="en-US" dirty="0">
                <a:solidFill>
                  <a:srgbClr val="FF0000"/>
                </a:solidFill>
                <a:ea typeface="ＭＳ Ｐゴシック" pitchFamily="50" charset="-128"/>
              </a:rPr>
              <a:t>　 　 </a:t>
            </a:r>
            <a:r>
              <a:rPr lang="en-US" altLang="ja-JP" dirty="0">
                <a:ea typeface="ＭＳ Ｐゴシック" pitchFamily="50" charset="-128"/>
              </a:rPr>
              <a:t>:</a:t>
            </a:r>
            <a:r>
              <a:rPr lang="en-US" altLang="ja-JP" dirty="0">
                <a:solidFill>
                  <a:srgbClr val="FF0000"/>
                </a:solidFill>
                <a:ea typeface="ＭＳ Ｐゴシック" pitchFamily="50" charset="-128"/>
              </a:rPr>
              <a:t>  </a:t>
            </a:r>
            <a:r>
              <a:rPr lang="ja-JP" altLang="en-US" dirty="0">
                <a:solidFill>
                  <a:srgbClr val="FF0000"/>
                </a:solidFill>
                <a:ea typeface="ＭＳ Ｐゴシック" pitchFamily="50" charset="-128"/>
              </a:rPr>
              <a:t>　　　　　　　　</a:t>
            </a:r>
            <a:r>
              <a:rPr lang="en-US" altLang="ja-JP" dirty="0">
                <a:ea typeface="ＭＳ Ｐゴシック" pitchFamily="50" charset="-128"/>
              </a:rPr>
              <a:t>mixing term</a:t>
            </a:r>
          </a:p>
          <a:p>
            <a:pPr>
              <a:lnSpc>
                <a:spcPct val="80000"/>
              </a:lnSpc>
              <a:defRPr/>
            </a:pPr>
            <a:endParaRPr lang="en-US" altLang="ja-JP" dirty="0" smtClean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endParaRPr lang="en-US" altLang="ja-JP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1800" dirty="0">
                <a:ea typeface="ＭＳ Ｐゴシック" pitchFamily="50" charset="-128"/>
              </a:rPr>
              <a:t>        (Note)  We work in the </a:t>
            </a:r>
            <a:r>
              <a:rPr lang="en-US" altLang="ja-JP" sz="1800" dirty="0">
                <a:solidFill>
                  <a:srgbClr val="FF0000"/>
                </a:solidFill>
                <a:ea typeface="ＭＳ Ｐゴシック" pitchFamily="50" charset="-128"/>
              </a:rPr>
              <a:t>super-CKM basis</a:t>
            </a:r>
            <a:r>
              <a:rPr lang="en-US" altLang="ja-JP" sz="1800" dirty="0">
                <a:ea typeface="ＭＳ Ｐゴシック" pitchFamily="50" charset="-128"/>
              </a:rPr>
              <a:t> of </a:t>
            </a:r>
            <a:r>
              <a:rPr lang="en-US" altLang="ja-JP" sz="1800" dirty="0" smtClean="0">
                <a:ea typeface="ＭＳ Ｐゴシック" pitchFamily="50" charset="-128"/>
              </a:rPr>
              <a:t>squarks. </a:t>
            </a:r>
            <a:endParaRPr lang="en-US" altLang="ja-JP" sz="1800" dirty="0">
              <a:ea typeface="ＭＳ Ｐゴシック" pitchFamily="50" charset="-128"/>
            </a:endParaRPr>
          </a:p>
          <a:p>
            <a:pPr>
              <a:lnSpc>
                <a:spcPct val="80000"/>
              </a:lnSpc>
              <a:defRPr/>
            </a:pPr>
            <a:r>
              <a:rPr lang="en-US" altLang="ja-JP" sz="1800" dirty="0">
                <a:ea typeface="ＭＳ Ｐゴシック" pitchFamily="50" charset="-128"/>
              </a:rPr>
              <a:t>            </a:t>
            </a:r>
          </a:p>
          <a:p>
            <a:pPr>
              <a:lnSpc>
                <a:spcPct val="80000"/>
              </a:lnSpc>
              <a:defRPr/>
            </a:pPr>
            <a:r>
              <a:rPr lang="en-US" altLang="ja-JP" sz="1800" baseline="-25000" dirty="0">
                <a:solidFill>
                  <a:srgbClr val="FF0000"/>
                </a:solidFill>
                <a:ea typeface="ＭＳ Ｐゴシック" pitchFamily="50" charset="-128"/>
              </a:rPr>
              <a:t>                                                                                                                                                                        </a:t>
            </a:r>
            <a:r>
              <a:rPr lang="en-US" altLang="ja-JP" sz="1800" baseline="-250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altLang="ja-JP" sz="1800" baseline="-25000" dirty="0">
                <a:solidFill>
                  <a:srgbClr val="FF0000"/>
                </a:solidFill>
                <a:ea typeface="ＭＳ Ｐゴシック" pitchFamily="50" charset="-128"/>
              </a:rPr>
              <a:t>               </a:t>
            </a:r>
            <a:r>
              <a:rPr lang="en-US" altLang="ja-JP" sz="1800" dirty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r>
              <a:rPr lang="en-US" altLang="ja-JP" dirty="0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</a:t>
            </a:r>
            <a:endParaRPr lang="en-US" altLang="ja-JP" baseline="-25000" dirty="0">
              <a:solidFill>
                <a:srgbClr val="FF0000"/>
              </a:solidFill>
              <a:ea typeface="ＭＳ Ｐゴシック" pitchFamily="50" charset="-128"/>
            </a:endParaRPr>
          </a:p>
        </p:txBody>
      </p:sp>
      <p:graphicFrame>
        <p:nvGraphicFramePr>
          <p:cNvPr id="1038" name="Object 17"/>
          <p:cNvGraphicFramePr>
            <a:graphicFrameLocks noChangeAspect="1"/>
          </p:cNvGraphicFramePr>
          <p:nvPr/>
        </p:nvGraphicFramePr>
        <p:xfrm>
          <a:off x="9950450" y="1182688"/>
          <a:ext cx="242888" cy="460375"/>
        </p:xfrm>
        <a:graphic>
          <a:graphicData uri="http://schemas.openxmlformats.org/presentationml/2006/ole">
            <p:oleObj spid="_x0000_s195597" name="数式" r:id="rId10" imgW="114120" imgH="215640" progId="Equation.3">
              <p:embed/>
            </p:oleObj>
          </a:graphicData>
        </a:graphic>
      </p:graphicFrame>
      <p:graphicFrame>
        <p:nvGraphicFramePr>
          <p:cNvPr id="1039" name="Object 18"/>
          <p:cNvGraphicFramePr>
            <a:graphicFrameLocks noChangeAspect="1"/>
          </p:cNvGraphicFramePr>
          <p:nvPr/>
        </p:nvGraphicFramePr>
        <p:xfrm>
          <a:off x="3583285" y="2060848"/>
          <a:ext cx="1216025" cy="541338"/>
        </p:xfrm>
        <a:graphic>
          <a:graphicData uri="http://schemas.openxmlformats.org/presentationml/2006/ole">
            <p:oleObj spid="_x0000_s195598" name="数式" r:id="rId11" imgW="571320" imgH="253800" progId="Equation.3">
              <p:embed/>
            </p:oleObj>
          </a:graphicData>
        </a:graphic>
      </p:graphicFrame>
      <p:graphicFrame>
        <p:nvGraphicFramePr>
          <p:cNvPr id="1041" name="Object 21"/>
          <p:cNvGraphicFramePr>
            <a:graphicFrameLocks noChangeAspect="1"/>
          </p:cNvGraphicFramePr>
          <p:nvPr/>
        </p:nvGraphicFramePr>
        <p:xfrm>
          <a:off x="3535598" y="2632348"/>
          <a:ext cx="1243012" cy="541338"/>
        </p:xfrm>
        <a:graphic>
          <a:graphicData uri="http://schemas.openxmlformats.org/presentationml/2006/ole">
            <p:oleObj spid="_x0000_s195600" name="数式" r:id="rId12" imgW="583920" imgH="253800" progId="Equation.3">
              <p:embed/>
            </p:oleObj>
          </a:graphicData>
        </a:graphic>
      </p:graphicFrame>
      <p:graphicFrame>
        <p:nvGraphicFramePr>
          <p:cNvPr id="1042" name="Object 22"/>
          <p:cNvGraphicFramePr>
            <a:graphicFrameLocks noChangeAspect="1"/>
          </p:cNvGraphicFramePr>
          <p:nvPr/>
        </p:nvGraphicFramePr>
        <p:xfrm>
          <a:off x="3583285" y="3275286"/>
          <a:ext cx="1216025" cy="541337"/>
        </p:xfrm>
        <a:graphic>
          <a:graphicData uri="http://schemas.openxmlformats.org/presentationml/2006/ole">
            <p:oleObj spid="_x0000_s195601" name="数式" r:id="rId13" imgW="571320" imgH="253800" progId="Equation.3">
              <p:embed/>
            </p:oleObj>
          </a:graphicData>
        </a:graphic>
      </p:graphicFrame>
      <p:graphicFrame>
        <p:nvGraphicFramePr>
          <p:cNvPr id="1043" name="Object 23"/>
          <p:cNvGraphicFramePr>
            <a:graphicFrameLocks noChangeAspect="1"/>
          </p:cNvGraphicFramePr>
          <p:nvPr/>
        </p:nvGraphicFramePr>
        <p:xfrm>
          <a:off x="3583285" y="3846786"/>
          <a:ext cx="1216025" cy="541337"/>
        </p:xfrm>
        <a:graphic>
          <a:graphicData uri="http://schemas.openxmlformats.org/presentationml/2006/ole">
            <p:oleObj spid="_x0000_s195602" name="数式" r:id="rId14" imgW="57132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8"/>
          <p:cNvSpPr>
            <a:spLocks noGrp="1" noChangeArrowheads="1"/>
          </p:cNvSpPr>
          <p:nvPr>
            <p:ph idx="1"/>
          </p:nvPr>
        </p:nvSpPr>
        <p:spPr>
          <a:xfrm>
            <a:off x="1043608" y="1196752"/>
            <a:ext cx="7344816" cy="5400600"/>
          </a:xfrm>
        </p:spPr>
        <p:txBody>
          <a:bodyPr/>
          <a:lstStyle/>
          <a:p>
            <a:pPr>
              <a:buNone/>
            </a:pPr>
            <a:endParaRPr lang="en-US" altLang="ja-JP" sz="1400" b="1" i="1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We respect the following constraints: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(1)  the recent LHC limits on the masses of squarks, gluino, charginos and neutralinos.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(2)  the constraint on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ja-JP" sz="1600" b="1" i="1" kern="1200" noProof="1" smtClean="0">
                <a:latin typeface="Times New Roman" pitchFamily="18" charset="0"/>
                <a:ea typeface="ＭＳ Ｐゴシック" pitchFamily="50" charset="-128"/>
              </a:rPr>
              <a:t>m</a:t>
            </a:r>
            <a:r>
              <a:rPr lang="en-US" altLang="ja-JP" sz="1600" b="1" i="1" kern="1200" baseline="-25000" noProof="1" smtClean="0">
                <a:latin typeface="Times New Roman" pitchFamily="18" charset="0"/>
                <a:ea typeface="ＭＳ Ｐゴシック" pitchFamily="50" charset="-128"/>
              </a:rPr>
              <a:t>A , 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ＭＳ Ｐゴシック" pitchFamily="50" charset="-128"/>
              </a:rPr>
              <a:t>tan</a:t>
            </a:r>
            <a:r>
              <a:rPr lang="en-US" altLang="ja-JP" sz="1600" b="1" i="1" kern="1200" noProof="1" smtClean="0"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1600" kern="1200" noProof="1" smtClean="0">
                <a:latin typeface="Symbol" pitchFamily="18" charset="2"/>
                <a:ea typeface="ＭＳ Ｐゴシック" pitchFamily="50" charset="-128"/>
              </a:rPr>
              <a:t> </a:t>
            </a:r>
            <a:r>
              <a:rPr lang="en-US" altLang="ja-JP" sz="1400" b="1" i="1" noProof="1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ja-JP" sz="1600" b="1" i="1" noProof="1" smtClean="0">
                <a:latin typeface="Times New Roman" pitchFamily="18" charset="0"/>
              </a:rPr>
              <a:t> from the recent MSSM Higgs boson search at LHC [arXiv:1202.4083].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AutoNum type="arabicParenBoth" startAt="3"/>
            </a:pP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the constraints on the QFV parameters from the B physics experiments.</a:t>
            </a:r>
          </a:p>
          <a:p>
            <a:pPr>
              <a:buNone/>
            </a:pPr>
            <a:endParaRPr lang="en-US" altLang="ja-JP" sz="1600" b="1" i="1" noProof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None/>
            </a:pPr>
            <a:endParaRPr lang="en-US" altLang="ja-JP" sz="1600" b="1" i="1" noProof="1" smtClean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(4)</a:t>
            </a:r>
            <a:r>
              <a:rPr lang="en-US" altLang="ja-JP" sz="1600" b="1" i="1" noProof="1" smtClean="0">
                <a:latin typeface="Times New Roman" pitchFamily="18" charset="0"/>
              </a:rPr>
              <a:t> </a:t>
            </a:r>
            <a:r>
              <a:rPr lang="en-US" altLang="ja-JP" sz="1600" b="1" i="1" noProof="1" smtClean="0">
                <a:solidFill>
                  <a:srgbClr val="FF0000"/>
                </a:solidFill>
                <a:latin typeface="Times New Roman" pitchFamily="18" charset="0"/>
              </a:rPr>
              <a:t> the constraints from the observed Higgs boson signal at LHC </a:t>
            </a: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(allowing for theoretical uncertainty): 123 GeV &lt; m_h</a:t>
            </a:r>
            <a:r>
              <a:rPr lang="en-US" altLang="ja-JP" sz="1600" b="1" i="1" baseline="30000" noProof="1" smtClean="0">
                <a:latin typeface="Times New Roman" pitchFamily="18" charset="0"/>
              </a:rPr>
              <a:t>0</a:t>
            </a:r>
            <a:r>
              <a:rPr lang="en-US" altLang="ja-JP" sz="1600" b="1" i="1" noProof="1" smtClean="0">
                <a:latin typeface="Times New Roman" pitchFamily="18" charset="0"/>
              </a:rPr>
              <a:t> &lt; 129 GeV.</a:t>
            </a:r>
          </a:p>
          <a:p>
            <a:pPr>
              <a:buNone/>
            </a:pPr>
            <a:endParaRPr lang="en-US" altLang="ja-JP" sz="1600" b="1" i="1" noProof="1" smtClean="0">
              <a:latin typeface="Times New Roman" pitchFamily="18" charset="0"/>
            </a:endParaRP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(5)  theoretical constraints from the vacuum stability conditions for the</a:t>
            </a:r>
          </a:p>
          <a:p>
            <a:pPr>
              <a:buNone/>
            </a:pPr>
            <a:r>
              <a:rPr lang="en-US" altLang="ja-JP" sz="1600" b="1" i="1" noProof="1" smtClean="0">
                <a:latin typeface="Times New Roman" pitchFamily="18" charset="0"/>
              </a:rPr>
              <a:t>      trilinear coupling matrices. </a:t>
            </a:r>
          </a:p>
          <a:p>
            <a:pPr>
              <a:buNone/>
            </a:pPr>
            <a:endParaRPr lang="en-US" altLang="ja-JP" sz="1600" b="1" i="1" dirty="0" smtClean="0">
              <a:latin typeface="Times New Roman" pitchFamily="18" charset="0"/>
            </a:endParaRP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1547664" y="4149080"/>
            <a:ext cx="5832648" cy="504056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206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4625"/>
            <a:ext cx="7859713" cy="864096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3. </a:t>
            </a:r>
            <a:r>
              <a:rPr lang="en-US" altLang="ja-JP" b="1" i="1" u="sng" dirty="0" smtClean="0">
                <a:latin typeface="Times New Roman" pitchFamily="18" charset="0"/>
              </a:rPr>
              <a:t>Constraints on the MSSM</a:t>
            </a:r>
          </a:p>
        </p:txBody>
      </p:sp>
      <p:graphicFrame>
        <p:nvGraphicFramePr>
          <p:cNvPr id="12" name="Object 17"/>
          <p:cNvGraphicFramePr>
            <a:graphicFrameLocks noChangeAspect="1"/>
          </p:cNvGraphicFramePr>
          <p:nvPr/>
        </p:nvGraphicFramePr>
        <p:xfrm>
          <a:off x="4038848" y="4195812"/>
          <a:ext cx="1541264" cy="385316"/>
        </p:xfrm>
        <a:graphic>
          <a:graphicData uri="http://schemas.openxmlformats.org/presentationml/2006/ole">
            <p:oleObj spid="_x0000_s402438" name="数式" r:id="rId4" imgW="965160" imgH="241200" progId="Equation.3">
              <p:embed/>
            </p:oleObj>
          </a:graphicData>
        </a:graphic>
      </p:graphicFrame>
      <p:graphicFrame>
        <p:nvGraphicFramePr>
          <p:cNvPr id="13" name="Object 18"/>
          <p:cNvGraphicFramePr>
            <a:graphicFrameLocks noChangeAspect="1"/>
          </p:cNvGraphicFramePr>
          <p:nvPr/>
        </p:nvGraphicFramePr>
        <p:xfrm>
          <a:off x="5827879" y="4195812"/>
          <a:ext cx="1480425" cy="385316"/>
        </p:xfrm>
        <a:graphic>
          <a:graphicData uri="http://schemas.openxmlformats.org/presentationml/2006/ole">
            <p:oleObj spid="_x0000_s402439" name="数式" r:id="rId5" imgW="927000" imgH="241200" progId="Equation.3">
              <p:embed/>
            </p:oleObj>
          </a:graphicData>
        </a:graphic>
      </p:graphicFrame>
      <p:graphicFrame>
        <p:nvGraphicFramePr>
          <p:cNvPr id="14" name="Object 20"/>
          <p:cNvGraphicFramePr>
            <a:graphicFrameLocks noChangeAspect="1"/>
          </p:cNvGraphicFramePr>
          <p:nvPr/>
        </p:nvGraphicFramePr>
        <p:xfrm>
          <a:off x="3158885" y="4221088"/>
          <a:ext cx="621027" cy="372616"/>
        </p:xfrm>
        <a:graphic>
          <a:graphicData uri="http://schemas.openxmlformats.org/presentationml/2006/ole">
            <p:oleObj spid="_x0000_s402440" name="数式" r:id="rId6" imgW="380880" imgH="228600" progId="Equation.3">
              <p:embed/>
            </p:oleObj>
          </a:graphicData>
        </a:graphic>
      </p:graphicFrame>
      <p:graphicFrame>
        <p:nvGraphicFramePr>
          <p:cNvPr id="16" name="Object 9"/>
          <p:cNvGraphicFramePr>
            <a:graphicFrameLocks noChangeAspect="1"/>
          </p:cNvGraphicFramePr>
          <p:nvPr/>
        </p:nvGraphicFramePr>
        <p:xfrm>
          <a:off x="1619673" y="4240616"/>
          <a:ext cx="1368151" cy="371024"/>
        </p:xfrm>
        <a:graphic>
          <a:graphicData uri="http://schemas.openxmlformats.org/presentationml/2006/ole">
            <p:oleObj spid="_x0000_s402441" name="数式" r:id="rId7" imgW="7491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正方形/長方形 7"/>
          <p:cNvSpPr>
            <a:spLocks noChangeArrowheads="1"/>
          </p:cNvSpPr>
          <p:nvPr/>
        </p:nvSpPr>
        <p:spPr bwMode="auto">
          <a:xfrm>
            <a:off x="1115616" y="1412776"/>
            <a:ext cx="7358062" cy="757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dirty="0">
                <a:solidFill>
                  <a:schemeClr val="tx2"/>
                </a:solidFill>
              </a:rPr>
              <a:t>We take the following </a:t>
            </a:r>
            <a:r>
              <a:rPr lang="en-US" altLang="ja-JP" dirty="0" smtClean="0">
                <a:solidFill>
                  <a:schemeClr val="tx2"/>
                </a:solidFill>
              </a:rPr>
              <a:t>scenario as </a:t>
            </a:r>
            <a:r>
              <a:rPr lang="en-US" altLang="ja-JP" dirty="0" smtClean="0">
                <a:solidFill>
                  <a:srgbClr val="FF0000"/>
                </a:solidFill>
              </a:rPr>
              <a:t>our QFV benchmark scenario</a:t>
            </a:r>
            <a:r>
              <a:rPr lang="en-US" altLang="ja-JP" dirty="0" smtClean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79512" y="-27384"/>
            <a:ext cx="741682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US" altLang="ja-JP" sz="4400" kern="0" noProof="0" dirty="0" smtClean="0">
                <a:solidFill>
                  <a:schemeClr val="tx2"/>
                </a:solidFill>
                <a:ea typeface="+mj-ea"/>
                <a:cs typeface="+mj-cs"/>
              </a:rPr>
              <a:t>4</a:t>
            </a:r>
            <a:r>
              <a:rPr kumimoji="1" lang="en-US" altLang="ja-JP" sz="44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. </a:t>
            </a:r>
            <a:r>
              <a:rPr lang="en-US" altLang="ja-JP" sz="4400" u="sng" kern="0" dirty="0" smtClean="0">
                <a:solidFill>
                  <a:schemeClr val="tx2"/>
                </a:solidFill>
                <a:ea typeface="+mj-ea"/>
                <a:cs typeface="+mj-cs"/>
              </a:rPr>
              <a:t>QFV </a:t>
            </a:r>
            <a:r>
              <a:rPr lang="en-US" altLang="ja-JP" sz="4400" u="sng" kern="0" dirty="0" err="1" smtClean="0">
                <a:solidFill>
                  <a:schemeClr val="tx2"/>
                </a:solidFill>
              </a:rPr>
              <a:t>bosonic</a:t>
            </a:r>
            <a:r>
              <a:rPr lang="en-US" altLang="ja-JP" sz="4400" u="sng" kern="0" dirty="0" smtClean="0">
                <a:solidFill>
                  <a:schemeClr val="tx2"/>
                </a:solidFill>
              </a:rPr>
              <a:t> </a:t>
            </a:r>
            <a:r>
              <a:rPr lang="en-US" altLang="ja-JP" sz="4400" u="sng" kern="0" dirty="0" err="1" smtClean="0">
                <a:solidFill>
                  <a:schemeClr val="tx2"/>
                </a:solidFill>
                <a:ea typeface="+mj-ea"/>
                <a:cs typeface="+mj-cs"/>
              </a:rPr>
              <a:t>squark</a:t>
            </a:r>
            <a:r>
              <a:rPr lang="en-US" altLang="ja-JP" sz="4400" u="sng" kern="0" dirty="0" smtClean="0">
                <a:solidFill>
                  <a:schemeClr val="tx2"/>
                </a:solidFill>
                <a:ea typeface="+mj-ea"/>
                <a:cs typeface="+mj-cs"/>
              </a:rPr>
              <a:t> decays</a:t>
            </a:r>
            <a:endParaRPr kumimoji="1" lang="en-US" altLang="ja-JP" sz="4400" b="1" i="1" u="sng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6480720" cy="576064"/>
          </a:xfrm>
        </p:spPr>
        <p:txBody>
          <a:bodyPr/>
          <a:lstStyle/>
          <a:p>
            <a:pPr eaLnBrk="1" hangingPunct="1"/>
            <a:r>
              <a:rPr lang="en-US" altLang="ja-JP" sz="3600" b="1" i="1" dirty="0" smtClean="0">
                <a:latin typeface="Times New Roman" pitchFamily="18" charset="0"/>
              </a:rPr>
              <a:t>4.1 </a:t>
            </a:r>
            <a:r>
              <a:rPr lang="en-US" altLang="ja-JP" sz="3600" b="1" i="1" u="sng" dirty="0" smtClean="0">
                <a:solidFill>
                  <a:srgbClr val="FF0000"/>
                </a:solidFill>
                <a:latin typeface="Times New Roman" pitchFamily="18" charset="0"/>
              </a:rPr>
              <a:t>QFV Benchmark Scenario</a:t>
            </a:r>
          </a:p>
        </p:txBody>
      </p:sp>
      <p:sp>
        <p:nvSpPr>
          <p:cNvPr id="9" name="正方形/長方形 7"/>
          <p:cNvSpPr>
            <a:spLocks noChangeArrowheads="1"/>
          </p:cNvSpPr>
          <p:nvPr/>
        </p:nvSpPr>
        <p:spPr bwMode="auto">
          <a:xfrm>
            <a:off x="827584" y="2253122"/>
            <a:ext cx="7128792" cy="39149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These weak scale parameters are defined at Q = 1 TeV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scale </a:t>
            </a:r>
            <a:r>
              <a:rPr lang="en-US" altLang="ja-JP" sz="1600" b="0" i="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(</a:t>
            </a:r>
            <a:r>
              <a:rPr lang="en-US" altLang="ja-JP" sz="1600" b="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SPA convention</a:t>
            </a:r>
            <a:r>
              <a:rPr lang="en-US" altLang="ja-JP" sz="1600" b="0" i="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)</a:t>
            </a:r>
            <a:r>
              <a:rPr lang="en-US" altLang="ja-JP" sz="1600" b="0" i="0" noProof="1" smtClean="0">
                <a:solidFill>
                  <a:schemeClr val="accent4">
                    <a:lumMod val="10000"/>
                  </a:schemeClr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endParaRPr lang="en-US" altLang="ja-JP" sz="1600" noProof="1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(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1,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M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 ,M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3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) = (400, 800, 1000) GeV</a:t>
            </a:r>
          </a:p>
          <a:p>
            <a:pPr>
              <a:lnSpc>
                <a:spcPct val="90000"/>
              </a:lnSpc>
            </a:pPr>
            <a:endParaRPr lang="en-US" altLang="ja-JP" sz="1600" noProof="1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m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 = 2640 GeV, 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tan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b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 = 20, 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A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(pole) = 1500 GeV</a:t>
            </a:r>
          </a:p>
          <a:p>
            <a:pPr>
              <a:lnSpc>
                <a:spcPct val="90000"/>
              </a:lnSpc>
            </a:pPr>
            <a:endParaRPr lang="en-US" altLang="ja-JP" sz="1600" noProof="1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(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30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Q11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30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Q22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30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Q33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) = (2400^2, 2360^2, 1450^2) GeV^2</a:t>
            </a:r>
          </a:p>
          <a:p>
            <a:pPr>
              <a:lnSpc>
                <a:spcPct val="90000"/>
              </a:lnSpc>
            </a:pPr>
            <a:endParaRPr lang="en-US" altLang="ja-JP" sz="1600" noProof="1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(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30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U11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30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U22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30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U33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) = (2380^2,  780^2,  750^2) GeV^2</a:t>
            </a:r>
          </a:p>
          <a:p>
            <a:pPr>
              <a:lnSpc>
                <a:spcPct val="90000"/>
              </a:lnSpc>
            </a:pPr>
            <a:endParaRPr lang="en-US" altLang="ja-JP" sz="1600" noProof="1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(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30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D11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30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D22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30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D33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) = (2380^2, 2340^2, 2300^2) GeV^2</a:t>
            </a:r>
          </a:p>
          <a:p>
            <a:pPr>
              <a:lnSpc>
                <a:spcPct val="90000"/>
              </a:lnSpc>
            </a:pP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  </a:t>
            </a:r>
          </a:p>
          <a:p>
            <a:pPr>
              <a:lnSpc>
                <a:spcPct val="90000"/>
              </a:lnSpc>
            </a:pP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All of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aa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 and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D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aa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 are zero, except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33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 = -2160 GeV.</a:t>
            </a:r>
          </a:p>
          <a:p>
            <a:pPr>
              <a:lnSpc>
                <a:spcPct val="90000"/>
              </a:lnSpc>
            </a:pPr>
            <a:endParaRPr lang="en-US" altLang="ja-JP" sz="1600" noProof="1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1600" noProof="1" smtClean="0">
                <a:solidFill>
                  <a:srgbClr val="FF0000"/>
                </a:solidFill>
              </a:rPr>
              <a:t>QFV parameters: 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M</a:t>
            </a:r>
            <a:r>
              <a:rPr lang="en-US" altLang="ja-JP" sz="1600" baseline="30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2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U23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 = 419^2 GeV^2</a:t>
            </a:r>
          </a:p>
          <a:p>
            <a:pPr>
              <a:lnSpc>
                <a:spcPct val="90000"/>
              </a:lnSpc>
            </a:pPr>
            <a:endParaRPr lang="en-US" altLang="ja-JP" sz="1600" noProof="1" smtClean="0">
              <a:solidFill>
                <a:schemeClr val="accent4">
                  <a:lumMod val="1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                               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T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ea typeface="ＭＳ Ｐゴシック" pitchFamily="50" charset="-128"/>
              </a:rPr>
              <a:t>U</a:t>
            </a:r>
            <a:r>
              <a:rPr lang="en-US" altLang="ja-JP" sz="1600" baseline="-25000" noProof="1" smtClean="0">
                <a:solidFill>
                  <a:schemeClr val="accent4">
                    <a:lumMod val="10000"/>
                  </a:schemeClr>
                </a:solidFill>
                <a:latin typeface="Symbol" pitchFamily="18" charset="2"/>
                <a:ea typeface="ＭＳ Ｐゴシック" pitchFamily="50" charset="-128"/>
              </a:rPr>
              <a:t>32</a:t>
            </a:r>
            <a:r>
              <a:rPr lang="en-US" altLang="ja-JP" sz="1600" noProof="1" smtClean="0">
                <a:solidFill>
                  <a:schemeClr val="accent4">
                    <a:lumMod val="10000"/>
                  </a:schemeClr>
                </a:solidFill>
              </a:rPr>
              <a:t> = -458 GeV.</a:t>
            </a:r>
          </a:p>
        </p:txBody>
      </p:sp>
      <p:sp>
        <p:nvSpPr>
          <p:cNvPr id="8" name="円/楕円 7"/>
          <p:cNvSpPr/>
          <p:nvPr/>
        </p:nvSpPr>
        <p:spPr bwMode="auto">
          <a:xfrm>
            <a:off x="4080577" y="4845410"/>
            <a:ext cx="1656184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13" name="円/楕円 12"/>
          <p:cNvSpPr/>
          <p:nvPr/>
        </p:nvSpPr>
        <p:spPr bwMode="auto">
          <a:xfrm>
            <a:off x="2195736" y="3081593"/>
            <a:ext cx="2952328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cxnSp>
        <p:nvCxnSpPr>
          <p:cNvPr id="14" name="直線矢印コネクタ 13"/>
          <p:cNvCxnSpPr>
            <a:stCxn id="23" idx="1"/>
            <a:endCxn id="13" idx="6"/>
          </p:cNvCxnSpPr>
          <p:nvPr/>
        </p:nvCxnSpPr>
        <p:spPr bwMode="auto">
          <a:xfrm flipH="1">
            <a:off x="5148064" y="2816932"/>
            <a:ext cx="288032" cy="480685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3" name="正方形/長方形 22"/>
          <p:cNvSpPr/>
          <p:nvPr/>
        </p:nvSpPr>
        <p:spPr bwMode="auto">
          <a:xfrm>
            <a:off x="5436096" y="2636912"/>
            <a:ext cx="3096344" cy="360040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d</a:t>
            </a:r>
            <a:r>
              <a:rPr kumimoji="1" lang="en-US" altLang="ja-JP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ecoupling Higgs scenario</a:t>
            </a:r>
            <a:endParaRPr kumimoji="1" lang="ja-JP" altLang="en-US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 bwMode="auto">
          <a:xfrm>
            <a:off x="4644008" y="5349466"/>
            <a:ext cx="4320480" cy="720080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l</a:t>
            </a:r>
            <a:r>
              <a:rPr kumimoji="1" lang="en-US" altLang="ja-JP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ＭＳ Ｐゴシック" pitchFamily="50" charset="-128"/>
              </a:rPr>
              <a:t>arge              mixing scenario 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  <a:ea typeface="ＭＳ Ｐゴシック" pitchFamily="50" charset="-128"/>
              </a:rPr>
              <a:t> (large top-trilinear-coupling scenario)</a:t>
            </a:r>
          </a:p>
        </p:txBody>
      </p:sp>
      <p:graphicFrame>
        <p:nvGraphicFramePr>
          <p:cNvPr id="159746" name="Object 2"/>
          <p:cNvGraphicFramePr>
            <a:graphicFrameLocks noChangeAspect="1"/>
          </p:cNvGraphicFramePr>
          <p:nvPr/>
        </p:nvGraphicFramePr>
        <p:xfrm>
          <a:off x="5328592" y="5348708"/>
          <a:ext cx="836613" cy="460375"/>
        </p:xfrm>
        <a:graphic>
          <a:graphicData uri="http://schemas.openxmlformats.org/presentationml/2006/ole">
            <p:oleObj spid="_x0000_s159746" name="数式" r:id="rId3" imgW="393480" imgH="215640" progId="Equation.3">
              <p:embed/>
            </p:oleObj>
          </a:graphicData>
        </a:graphic>
      </p:graphicFrame>
      <p:cxnSp>
        <p:nvCxnSpPr>
          <p:cNvPr id="31" name="直線矢印コネクタ 30"/>
          <p:cNvCxnSpPr>
            <a:stCxn id="30" idx="1"/>
            <a:endCxn id="8" idx="3"/>
          </p:cNvCxnSpPr>
          <p:nvPr/>
        </p:nvCxnSpPr>
        <p:spPr bwMode="auto">
          <a:xfrm flipH="1" flipV="1">
            <a:off x="4323120" y="5214186"/>
            <a:ext cx="320888" cy="49532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5" name="円/楕円 14"/>
          <p:cNvSpPr/>
          <p:nvPr/>
        </p:nvSpPr>
        <p:spPr bwMode="auto">
          <a:xfrm>
            <a:off x="2411760" y="5229200"/>
            <a:ext cx="1656184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4644008" y="6237312"/>
            <a:ext cx="2736304" cy="460375"/>
            <a:chOff x="3154647" y="5803900"/>
            <a:chExt cx="2388897" cy="460375"/>
          </a:xfrm>
        </p:grpSpPr>
        <p:sp>
          <p:nvSpPr>
            <p:cNvPr id="16" name="正方形/長方形 15"/>
            <p:cNvSpPr/>
            <p:nvPr/>
          </p:nvSpPr>
          <p:spPr bwMode="auto">
            <a:xfrm>
              <a:off x="3154647" y="5805264"/>
              <a:ext cx="2388897" cy="432048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lang="en-US" altLang="ja-JP" sz="2000" dirty="0" smtClean="0">
                  <a:solidFill>
                    <a:srgbClr val="FF0000"/>
                  </a:solidFill>
                  <a:ea typeface="ＭＳ Ｐゴシック" pitchFamily="50" charset="-128"/>
                </a:rPr>
                <a:t>l</a:t>
              </a:r>
              <a:r>
                <a:rPr kumimoji="1" lang="en-US" altLang="ja-JP" sz="20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arge                 mixing</a:t>
              </a:r>
            </a:p>
          </p:txBody>
        </p:sp>
        <p:graphicFrame>
          <p:nvGraphicFramePr>
            <p:cNvPr id="17" name="Object 2"/>
            <p:cNvGraphicFramePr>
              <a:graphicFrameLocks noChangeAspect="1"/>
            </p:cNvGraphicFramePr>
            <p:nvPr/>
          </p:nvGraphicFramePr>
          <p:xfrm>
            <a:off x="3745849" y="5803900"/>
            <a:ext cx="917575" cy="460375"/>
          </p:xfrm>
          <a:graphic>
            <a:graphicData uri="http://schemas.openxmlformats.org/presentationml/2006/ole">
              <p:oleObj spid="_x0000_s159747" name="数式" r:id="rId4" imgW="431640" imgH="215640" progId="Equation.3">
                <p:embed/>
              </p:oleObj>
            </a:graphicData>
          </a:graphic>
        </p:graphicFrame>
      </p:grpSp>
      <p:cxnSp>
        <p:nvCxnSpPr>
          <p:cNvPr id="18" name="直線矢印コネクタ 17"/>
          <p:cNvCxnSpPr>
            <a:stCxn id="16" idx="1"/>
          </p:cNvCxnSpPr>
          <p:nvPr/>
        </p:nvCxnSpPr>
        <p:spPr bwMode="auto">
          <a:xfrm flipH="1" flipV="1">
            <a:off x="3851922" y="5589240"/>
            <a:ext cx="792086" cy="86546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9" name="円/楕円 28"/>
          <p:cNvSpPr/>
          <p:nvPr/>
        </p:nvSpPr>
        <p:spPr bwMode="auto">
          <a:xfrm>
            <a:off x="2339752" y="5733256"/>
            <a:ext cx="1656184" cy="432048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ＭＳ Ｐゴシック" pitchFamily="50" charset="-128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179512" y="6308725"/>
            <a:ext cx="3024336" cy="460375"/>
            <a:chOff x="179512" y="6308725"/>
            <a:chExt cx="3024336" cy="460375"/>
          </a:xfrm>
        </p:grpSpPr>
        <p:sp>
          <p:nvSpPr>
            <p:cNvPr id="33" name="正方形/長方形 32"/>
            <p:cNvSpPr/>
            <p:nvPr/>
          </p:nvSpPr>
          <p:spPr bwMode="auto">
            <a:xfrm>
              <a:off x="179512" y="6310684"/>
              <a:ext cx="3024336" cy="432048"/>
            </a:xfrm>
            <a:prstGeom prst="rect">
              <a:avLst/>
            </a:prstGeom>
            <a:solidFill>
              <a:schemeClr val="tx2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r>
                <a:rPr kumimoji="1" lang="en-US" altLang="ja-JP" sz="20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ea typeface="ＭＳ Ｐゴシック" pitchFamily="50" charset="-128"/>
                </a:rPr>
                <a:t>large                  mixing </a:t>
              </a:r>
            </a:p>
          </p:txBody>
        </p:sp>
        <p:graphicFrame>
          <p:nvGraphicFramePr>
            <p:cNvPr id="34" name="Object 2"/>
            <p:cNvGraphicFramePr>
              <a:graphicFrameLocks noChangeAspect="1"/>
            </p:cNvGraphicFramePr>
            <p:nvPr/>
          </p:nvGraphicFramePr>
          <p:xfrm>
            <a:off x="827584" y="6308725"/>
            <a:ext cx="1128713" cy="460375"/>
          </p:xfrm>
          <a:graphic>
            <a:graphicData uri="http://schemas.openxmlformats.org/presentationml/2006/ole">
              <p:oleObj spid="_x0000_s159748" name="数式" r:id="rId5" imgW="419040" imgH="215640" progId="Equation.3">
                <p:embed/>
              </p:oleObj>
            </a:graphicData>
          </a:graphic>
        </p:graphicFrame>
      </p:grpSp>
      <p:cxnSp>
        <p:nvCxnSpPr>
          <p:cNvPr id="35" name="直線矢印コネクタ 34"/>
          <p:cNvCxnSpPr>
            <a:stCxn id="33" idx="0"/>
            <a:endCxn id="29" idx="2"/>
          </p:cNvCxnSpPr>
          <p:nvPr/>
        </p:nvCxnSpPr>
        <p:spPr bwMode="auto">
          <a:xfrm flipV="1">
            <a:off x="1691680" y="5949280"/>
            <a:ext cx="648072" cy="36140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54968"/>
          </a:xfrm>
          <a:solidFill>
            <a:schemeClr val="tx2"/>
          </a:solidFill>
        </p:spPr>
        <p:txBody>
          <a:bodyPr/>
          <a:lstStyle/>
          <a:p>
            <a:r>
              <a:rPr lang="it-IT" altLang="ja-JP" sz="3600" b="1" i="1" u="sng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Main features of the benchmark scenario</a:t>
            </a:r>
            <a:endParaRPr kumimoji="1" lang="ja-JP" altLang="en-US" u="sng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971600"/>
            <a:ext cx="8229600" cy="2961456"/>
          </a:xfrm>
          <a:solidFill>
            <a:schemeClr val="tx2"/>
          </a:solidFill>
        </p:spPr>
        <p:txBody>
          <a:bodyPr/>
          <a:lstStyle/>
          <a:p>
            <a:r>
              <a:rPr lang="it-IT" altLang="ja-JP" sz="2400" b="1" i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ea typeface="ＭＳ 明朝"/>
              </a:rPr>
              <a:t>large QFC/QFV trilinear couplings of</a:t>
            </a:r>
            <a:r>
              <a:rPr lang="it-IT" altLang="ja-JP" b="1" i="1" dirty="0" smtClean="0">
                <a:solidFill>
                  <a:schemeClr val="bg1">
                    <a:lumMod val="50000"/>
                  </a:schemeClr>
                </a:solidFill>
                <a:latin typeface="Times New Roman"/>
                <a:ea typeface="ＭＳ 明朝"/>
              </a:rPr>
              <a:t>  </a:t>
            </a:r>
          </a:p>
          <a:p>
            <a:pPr>
              <a:buNone/>
            </a:pPr>
            <a:r>
              <a:rPr kumimoji="1" lang="en-US" altLang="ja-JP" b="1" i="1" dirty="0" smtClean="0">
                <a:solidFill>
                  <a:schemeClr val="bg1">
                    <a:lumMod val="50000"/>
                  </a:schemeClr>
                </a:solidFill>
              </a:rPr>
              <a:t>                   </a:t>
            </a:r>
            <a:r>
              <a:rPr kumimoji="1" lang="en-US" altLang="ja-JP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kumimoji="1" lang="en-US" altLang="ja-JP" b="1" i="1" dirty="0" smtClean="0">
                <a:solidFill>
                  <a:schemeClr val="bg1">
                    <a:lumMod val="50000"/>
                  </a:schemeClr>
                </a:solidFill>
              </a:rPr>
              <a:t>                 </a:t>
            </a:r>
          </a:p>
          <a:p>
            <a:r>
              <a:rPr lang="it-IT" altLang="ja-JP" sz="24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sizable scharm-stop mixing (               mixing)</a:t>
            </a:r>
          </a:p>
          <a:p>
            <a:r>
              <a:rPr lang="it-IT" altLang="ja-JP" sz="24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large mass of either       or     </a:t>
            </a:r>
          </a:p>
          <a:p>
            <a:r>
              <a:rPr lang="it-IT" altLang="ja-JP" sz="24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large mass of the CP-odd neutral Higgs boson</a:t>
            </a:r>
          </a:p>
          <a:p>
            <a:pPr>
              <a:buNone/>
            </a:pPr>
            <a:r>
              <a:rPr lang="it-IT" altLang="ja-JP" sz="24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(= 1500 GeV) and large            (= 20).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899592" y="1619672"/>
          <a:ext cx="1565275" cy="487362"/>
        </p:xfrm>
        <a:graphic>
          <a:graphicData uri="http://schemas.openxmlformats.org/presentationml/2006/ole">
            <p:oleObj spid="_x0000_s467970" name="数式" r:id="rId3" imgW="736560" imgH="228600" progId="Equation.3">
              <p:embed/>
            </p:oleObj>
          </a:graphicData>
        </a:graphic>
      </p:graphicFrame>
      <p:graphicFrame>
        <p:nvGraphicFramePr>
          <p:cNvPr id="467972" name="Object 4"/>
          <p:cNvGraphicFramePr>
            <a:graphicFrameLocks noChangeAspect="1"/>
          </p:cNvGraphicFramePr>
          <p:nvPr/>
        </p:nvGraphicFramePr>
        <p:xfrm>
          <a:off x="2960688" y="1564358"/>
          <a:ext cx="1619250" cy="487362"/>
        </p:xfrm>
        <a:graphic>
          <a:graphicData uri="http://schemas.openxmlformats.org/presentationml/2006/ole">
            <p:oleObj spid="_x0000_s467972" name="数式" r:id="rId4" imgW="761760" imgH="228600" progId="Equation.3">
              <p:embed/>
            </p:oleObj>
          </a:graphicData>
        </a:graphic>
      </p:graphicFrame>
      <p:graphicFrame>
        <p:nvGraphicFramePr>
          <p:cNvPr id="467973" name="Object 5"/>
          <p:cNvGraphicFramePr>
            <a:graphicFrameLocks noChangeAspect="1"/>
          </p:cNvGraphicFramePr>
          <p:nvPr/>
        </p:nvGraphicFramePr>
        <p:xfrm>
          <a:off x="3491880" y="2554436"/>
          <a:ext cx="323850" cy="460375"/>
        </p:xfrm>
        <a:graphic>
          <a:graphicData uri="http://schemas.openxmlformats.org/presentationml/2006/ole">
            <p:oleObj spid="_x0000_s467973" name="数式" r:id="rId5" imgW="152280" imgH="215640" progId="Equation.3">
              <p:embed/>
            </p:oleObj>
          </a:graphicData>
        </a:graphic>
      </p:graphicFrame>
      <p:graphicFrame>
        <p:nvGraphicFramePr>
          <p:cNvPr id="467974" name="Object 6"/>
          <p:cNvGraphicFramePr>
            <a:graphicFrameLocks noChangeAspect="1"/>
          </p:cNvGraphicFramePr>
          <p:nvPr/>
        </p:nvGraphicFramePr>
        <p:xfrm>
          <a:off x="4283968" y="2554436"/>
          <a:ext cx="323850" cy="460375"/>
        </p:xfrm>
        <a:graphic>
          <a:graphicData uri="http://schemas.openxmlformats.org/presentationml/2006/ole">
            <p:oleObj spid="_x0000_s467974" name="数式" r:id="rId6" imgW="152280" imgH="215640" progId="Equation.3">
              <p:embed/>
            </p:oleObj>
          </a:graphicData>
        </a:graphic>
      </p:graphicFrame>
      <p:sp>
        <p:nvSpPr>
          <p:cNvPr id="4679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467977" name="Object 9"/>
          <p:cNvGraphicFramePr>
            <a:graphicFrameLocks noChangeAspect="1"/>
          </p:cNvGraphicFramePr>
          <p:nvPr/>
        </p:nvGraphicFramePr>
        <p:xfrm>
          <a:off x="827585" y="3330598"/>
          <a:ext cx="648072" cy="519982"/>
        </p:xfrm>
        <a:graphic>
          <a:graphicData uri="http://schemas.openxmlformats.org/presentationml/2006/ole">
            <p:oleObj spid="_x0000_s467977" name="数式" r:id="rId7" imgW="317160" imgH="253800" progId="Equation.3">
              <p:embed/>
            </p:oleObj>
          </a:graphicData>
        </a:graphic>
      </p:graphicFrame>
      <p:graphicFrame>
        <p:nvGraphicFramePr>
          <p:cNvPr id="467978" name="Object 10"/>
          <p:cNvGraphicFramePr>
            <a:graphicFrameLocks noChangeAspect="1"/>
          </p:cNvGraphicFramePr>
          <p:nvPr/>
        </p:nvGraphicFramePr>
        <p:xfrm>
          <a:off x="4572000" y="3490540"/>
          <a:ext cx="782637" cy="433388"/>
        </p:xfrm>
        <a:graphic>
          <a:graphicData uri="http://schemas.openxmlformats.org/presentationml/2006/ole">
            <p:oleObj spid="_x0000_s467978" name="数式" r:id="rId8" imgW="368280" imgH="203040" progId="Equation.3">
              <p:embed/>
            </p:oleObj>
          </a:graphicData>
        </a:graphic>
      </p:graphicFrame>
      <p:sp>
        <p:nvSpPr>
          <p:cNvPr id="14" name="下矢印 13"/>
          <p:cNvSpPr/>
          <p:nvPr/>
        </p:nvSpPr>
        <p:spPr bwMode="auto">
          <a:xfrm>
            <a:off x="3995936" y="4149080"/>
            <a:ext cx="720080" cy="360040"/>
          </a:xfrm>
          <a:prstGeom prst="downArrow">
            <a:avLst/>
          </a:prstGeom>
          <a:solidFill>
            <a:schemeClr val="tx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15" name="コンテンツ プレースホルダ 2"/>
          <p:cNvSpPr txBox="1">
            <a:spLocks/>
          </p:cNvSpPr>
          <p:nvPr/>
        </p:nvSpPr>
        <p:spPr bwMode="auto">
          <a:xfrm>
            <a:off x="1043608" y="4653136"/>
            <a:ext cx="6120680" cy="50405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it-IT" altLang="ja-JP" dirty="0" smtClean="0"/>
              <a:t>  </a:t>
            </a:r>
            <a:r>
              <a:rPr lang="it-IT" altLang="ja-JP" dirty="0" smtClean="0">
                <a:solidFill>
                  <a:srgbClr val="FF0000"/>
                </a:solidFill>
              </a:rPr>
              <a:t>Decoupling-Higgs scenarios with</a:t>
            </a:r>
            <a:endParaRPr kumimoji="1" lang="it-IT" altLang="ja-JP" sz="2400" b="1" i="1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67979" name="Object 11"/>
          <p:cNvGraphicFramePr>
            <a:graphicFrameLocks noChangeAspect="1"/>
          </p:cNvGraphicFramePr>
          <p:nvPr/>
        </p:nvGraphicFramePr>
        <p:xfrm>
          <a:off x="5589934" y="4581649"/>
          <a:ext cx="1430338" cy="469900"/>
        </p:xfrm>
        <a:graphic>
          <a:graphicData uri="http://schemas.openxmlformats.org/presentationml/2006/ole">
            <p:oleObj spid="_x0000_s467979" name="数式" r:id="rId9" imgW="774360" imgH="253800" progId="Equation.3">
              <p:embed/>
            </p:oleObj>
          </a:graphicData>
        </a:graphic>
      </p:graphicFrame>
      <p:sp>
        <p:nvSpPr>
          <p:cNvPr id="17" name="コンテンツ プレースホルダ 2"/>
          <p:cNvSpPr txBox="1">
            <a:spLocks/>
          </p:cNvSpPr>
          <p:nvPr/>
        </p:nvSpPr>
        <p:spPr bwMode="auto">
          <a:xfrm>
            <a:off x="1556048" y="5805264"/>
            <a:ext cx="5176192" cy="50405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it-IT" altLang="ja-JP" dirty="0" smtClean="0">
                <a:solidFill>
                  <a:srgbClr val="FF0000"/>
                </a:solidFill>
              </a:rPr>
              <a:t>The lightest Higgs boson      is SM-like!</a:t>
            </a:r>
            <a:r>
              <a:rPr lang="it-IT" altLang="ja-JP" dirty="0" smtClean="0"/>
              <a:t> </a:t>
            </a:r>
            <a:endParaRPr kumimoji="1" lang="it-IT" altLang="ja-JP" sz="2400" b="1" i="1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6798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graphicFrame>
        <p:nvGraphicFramePr>
          <p:cNvPr id="467980" name="Object 12"/>
          <p:cNvGraphicFramePr>
            <a:graphicFrameLocks noChangeAspect="1"/>
          </p:cNvGraphicFramePr>
          <p:nvPr/>
        </p:nvGraphicFramePr>
        <p:xfrm>
          <a:off x="0" y="0"/>
          <a:ext cx="180975" cy="200025"/>
        </p:xfrm>
        <a:graphic>
          <a:graphicData uri="http://schemas.openxmlformats.org/presentationml/2006/ole">
            <p:oleObj spid="_x0000_s467980" name="数式" r:id="rId10" imgW="177569" imgH="202936" progId="Equation.3">
              <p:embed/>
            </p:oleObj>
          </a:graphicData>
        </a:graphic>
      </p:graphicFrame>
      <p:graphicFrame>
        <p:nvGraphicFramePr>
          <p:cNvPr id="467982" name="Object 14"/>
          <p:cNvGraphicFramePr>
            <a:graphicFrameLocks noChangeAspect="1"/>
          </p:cNvGraphicFramePr>
          <p:nvPr/>
        </p:nvGraphicFramePr>
        <p:xfrm>
          <a:off x="4842247" y="5818188"/>
          <a:ext cx="377825" cy="433387"/>
        </p:xfrm>
        <a:graphic>
          <a:graphicData uri="http://schemas.openxmlformats.org/presentationml/2006/ole">
            <p:oleObj spid="_x0000_s467982" name="数式" r:id="rId11" imgW="177480" imgH="203040" progId="Equation.3">
              <p:embed/>
            </p:oleObj>
          </a:graphicData>
        </a:graphic>
      </p:graphicFrame>
      <p:sp>
        <p:nvSpPr>
          <p:cNvPr id="21" name="下矢印 20"/>
          <p:cNvSpPr/>
          <p:nvPr/>
        </p:nvSpPr>
        <p:spPr bwMode="auto">
          <a:xfrm>
            <a:off x="3995936" y="5301208"/>
            <a:ext cx="720080" cy="360040"/>
          </a:xfrm>
          <a:prstGeom prst="downArrow">
            <a:avLst/>
          </a:prstGeom>
          <a:solidFill>
            <a:schemeClr val="tx2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graphicFrame>
        <p:nvGraphicFramePr>
          <p:cNvPr id="22" name="Object 2"/>
          <p:cNvGraphicFramePr>
            <a:graphicFrameLocks noChangeAspect="1"/>
          </p:cNvGraphicFramePr>
          <p:nvPr/>
        </p:nvGraphicFramePr>
        <p:xfrm>
          <a:off x="4572000" y="2104529"/>
          <a:ext cx="1051014" cy="460375"/>
        </p:xfrm>
        <a:graphic>
          <a:graphicData uri="http://schemas.openxmlformats.org/presentationml/2006/ole">
            <p:oleObj spid="_x0000_s467983" name="数式" r:id="rId12" imgW="431640" imgH="21564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868958"/>
          </a:xfrm>
        </p:spPr>
        <p:txBody>
          <a:bodyPr/>
          <a:lstStyle/>
          <a:p>
            <a:r>
              <a:rPr lang="en-US" altLang="ja-JP" sz="3200" b="1" i="1" u="sng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Physical masses in the benchmark QFV scenario</a:t>
            </a:r>
            <a:endParaRPr kumimoji="1" lang="ja-JP" altLang="en-US" sz="3200" b="1" i="1" u="sng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コンテンツ プレースホルダ 2"/>
          <p:cNvSpPr txBox="1">
            <a:spLocks/>
          </p:cNvSpPr>
          <p:nvPr/>
        </p:nvSpPr>
        <p:spPr bwMode="auto">
          <a:xfrm>
            <a:off x="2161204" y="1317018"/>
            <a:ext cx="4283004" cy="304808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pt-BR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       = </a:t>
            </a:r>
            <a:r>
              <a:rPr lang="pt-BR" altLang="ja-JP" b="0" kern="0" dirty="0" smtClean="0">
                <a:solidFill>
                  <a:schemeClr val="bg1">
                    <a:lumMod val="50000"/>
                  </a:schemeClr>
                </a:solidFill>
                <a:ea typeface="+mn-ea"/>
                <a:cs typeface="Times New Roman" pitchFamily="18" charset="0"/>
              </a:rPr>
              <a:t>124GeV</a:t>
            </a: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pt-BR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</a:t>
            </a:r>
          </a:p>
        </p:txBody>
      </p:sp>
      <p:sp>
        <p:nvSpPr>
          <p:cNvPr id="17" name="コンテンツ プレースホルダ 2"/>
          <p:cNvSpPr txBox="1">
            <a:spLocks/>
          </p:cNvSpPr>
          <p:nvPr/>
        </p:nvSpPr>
        <p:spPr bwMode="auto">
          <a:xfrm>
            <a:off x="467544" y="4941168"/>
            <a:ext cx="8352928" cy="1368152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- CP-even lighter Higgs boson </a:t>
            </a:r>
            <a:r>
              <a:rPr lang="en-US" altLang="ja-JP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h</a:t>
            </a:r>
            <a:r>
              <a:rPr lang="en-US" altLang="ja-JP" kern="0" baseline="3000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0</a:t>
            </a:r>
            <a:r>
              <a:rPr lang="en-US" altLang="ja-JP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is SM-like! </a:t>
            </a:r>
            <a:endParaRPr lang="en-US" altLang="ja-JP" kern="0" dirty="0" smtClean="0">
              <a:solidFill>
                <a:schemeClr val="accent4">
                  <a:lumMod val="10000"/>
                </a:schemeClr>
              </a:solidFill>
              <a:ea typeface="+mn-ea"/>
              <a:cs typeface="Times New Roman" pitchFamily="18" charset="0"/>
            </a:endParaRPr>
          </a:p>
          <a:p>
            <a:pPr marL="342900" lvl="0" indent="-342900" eaLnBrk="0" hangingPunct="0">
              <a:spcBef>
                <a:spcPct val="20000"/>
              </a:spcBef>
            </a:pP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- its mass </a:t>
            </a:r>
            <a:r>
              <a:rPr lang="en-US" altLang="ja-JP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m</a:t>
            </a:r>
            <a:r>
              <a:rPr lang="en-US" altLang="ja-JP" sz="1600" kern="0" dirty="0" smtClean="0">
                <a:solidFill>
                  <a:srgbClr val="FF0000"/>
                </a:solidFill>
                <a:cs typeface="Times New Roman" pitchFamily="18" charset="0"/>
              </a:rPr>
              <a:t>h</a:t>
            </a:r>
            <a:r>
              <a:rPr lang="en-US" altLang="ja-JP" sz="1600" kern="0" baseline="30000" dirty="0" smtClean="0">
                <a:solidFill>
                  <a:srgbClr val="FF0000"/>
                </a:solidFill>
                <a:cs typeface="Times New Roman" pitchFamily="18" charset="0"/>
              </a:rPr>
              <a:t>0</a:t>
            </a:r>
            <a:r>
              <a:rPr lang="en-US" altLang="ja-JP" kern="0" dirty="0" smtClean="0">
                <a:solidFill>
                  <a:srgbClr val="FF0000"/>
                </a:solidFill>
                <a:ea typeface="+mn-ea"/>
                <a:cs typeface="Times New Roman" pitchFamily="18" charset="0"/>
              </a:rPr>
              <a:t> = 124 GeV is in the LHC “Higgs  signal” range</a:t>
            </a: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 </a:t>
            </a:r>
            <a:r>
              <a:rPr lang="en-US" altLang="ja-JP" kern="0" dirty="0" smtClean="0">
                <a:solidFill>
                  <a:srgbClr val="FF0000"/>
                </a:solidFill>
                <a:cs typeface="Times New Roman" pitchFamily="18" charset="0"/>
              </a:rPr>
              <a:t>!</a:t>
            </a: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cs typeface="Times New Roman" pitchFamily="18" charset="0"/>
              </a:rPr>
              <a:t> </a:t>
            </a: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: 123 &lt;  </a:t>
            </a:r>
            <a:r>
              <a:rPr lang="en-US" altLang="ja-JP" sz="2800" kern="0" dirty="0" smtClean="0">
                <a:solidFill>
                  <a:srgbClr val="FF0000"/>
                </a:solidFill>
                <a:cs typeface="Times New Roman" pitchFamily="18" charset="0"/>
              </a:rPr>
              <a:t>m</a:t>
            </a:r>
            <a:r>
              <a:rPr lang="en-US" altLang="ja-JP" sz="1800" kern="0" dirty="0" smtClean="0">
                <a:solidFill>
                  <a:srgbClr val="FF0000"/>
                </a:solidFill>
                <a:cs typeface="Times New Roman" pitchFamily="18" charset="0"/>
              </a:rPr>
              <a:t>h</a:t>
            </a:r>
            <a:r>
              <a:rPr lang="en-US" altLang="ja-JP" sz="1800" kern="0" baseline="30000" dirty="0" smtClean="0">
                <a:solidFill>
                  <a:srgbClr val="FF0000"/>
                </a:solidFill>
                <a:cs typeface="Times New Roman" pitchFamily="18" charset="0"/>
              </a:rPr>
              <a:t>0</a:t>
            </a:r>
            <a:r>
              <a:rPr lang="en-US" altLang="ja-JP" kern="0" dirty="0" smtClean="0">
                <a:solidFill>
                  <a:schemeClr val="accent4">
                    <a:lumMod val="10000"/>
                  </a:schemeClr>
                </a:solidFill>
                <a:ea typeface="+mn-ea"/>
                <a:cs typeface="Times New Roman" pitchFamily="18" charset="0"/>
              </a:rPr>
              <a:t>  &lt; 129GeV.</a:t>
            </a:r>
            <a:endParaRPr kumimoji="1" lang="ja-JP" altLang="en-US" b="1" i="1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226305" name="Object 1"/>
          <p:cNvGraphicFramePr>
            <a:graphicFrameLocks noChangeAspect="1"/>
          </p:cNvGraphicFramePr>
          <p:nvPr/>
        </p:nvGraphicFramePr>
        <p:xfrm>
          <a:off x="2339752" y="1268760"/>
          <a:ext cx="539750" cy="514350"/>
        </p:xfrm>
        <a:graphic>
          <a:graphicData uri="http://schemas.openxmlformats.org/presentationml/2006/ole">
            <p:oleObj spid="_x0000_s226305" name="数式" r:id="rId3" imgW="253800" imgH="241200" progId="Equation.3">
              <p:embed/>
            </p:oleObj>
          </a:graphicData>
        </a:graphic>
      </p:graphicFrame>
      <p:graphicFrame>
        <p:nvGraphicFramePr>
          <p:cNvPr id="226306" name="Object 2"/>
          <p:cNvGraphicFramePr>
            <a:graphicFrameLocks noChangeAspect="1"/>
          </p:cNvGraphicFramePr>
          <p:nvPr/>
        </p:nvGraphicFramePr>
        <p:xfrm>
          <a:off x="2267744" y="1761699"/>
          <a:ext cx="3913188" cy="514350"/>
        </p:xfrm>
        <a:graphic>
          <a:graphicData uri="http://schemas.openxmlformats.org/presentationml/2006/ole">
            <p:oleObj spid="_x0000_s226306" name="数式" r:id="rId4" imgW="1841400" imgH="241200" progId="Equation.3">
              <p:embed/>
            </p:oleObj>
          </a:graphicData>
        </a:graphic>
      </p:graphicFrame>
      <p:graphicFrame>
        <p:nvGraphicFramePr>
          <p:cNvPr id="226307" name="Object 3"/>
          <p:cNvGraphicFramePr>
            <a:graphicFrameLocks noChangeAspect="1"/>
          </p:cNvGraphicFramePr>
          <p:nvPr/>
        </p:nvGraphicFramePr>
        <p:xfrm>
          <a:off x="2267744" y="2249878"/>
          <a:ext cx="2293938" cy="542925"/>
        </p:xfrm>
        <a:graphic>
          <a:graphicData uri="http://schemas.openxmlformats.org/presentationml/2006/ole">
            <p:oleObj spid="_x0000_s226307" name="数式" r:id="rId5" imgW="1079280" imgH="253800" progId="Equation.3">
              <p:embed/>
            </p:oleObj>
          </a:graphicData>
        </a:graphic>
      </p:graphicFrame>
      <p:graphicFrame>
        <p:nvGraphicFramePr>
          <p:cNvPr id="226308" name="Object 4"/>
          <p:cNvGraphicFramePr>
            <a:graphicFrameLocks noChangeAspect="1"/>
          </p:cNvGraphicFramePr>
          <p:nvPr/>
        </p:nvGraphicFramePr>
        <p:xfrm>
          <a:off x="2267744" y="2763316"/>
          <a:ext cx="2130425" cy="1601788"/>
        </p:xfrm>
        <a:graphic>
          <a:graphicData uri="http://schemas.openxmlformats.org/presentationml/2006/ole">
            <p:oleObj spid="_x0000_s226308" name="数式" r:id="rId6" imgW="1002960" imgH="749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1" i="1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8923</TotalTime>
  <Words>1370</Words>
  <Application>Microsoft Office PowerPoint</Application>
  <PresentationFormat>画面に合わせる (4:3)</PresentationFormat>
  <Paragraphs>226</Paragraphs>
  <Slides>29</Slides>
  <Notes>6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29</vt:i4>
      </vt:variant>
    </vt:vector>
  </HeadingPairs>
  <TitlesOfParts>
    <vt:vector size="32" baseType="lpstr">
      <vt:lpstr>標準デザイン</vt:lpstr>
      <vt:lpstr>数式</vt:lpstr>
      <vt:lpstr>Equation</vt:lpstr>
      <vt:lpstr>Quark Flavour Violating Bosonic  Squark Decays </vt:lpstr>
      <vt:lpstr>Contents</vt:lpstr>
      <vt:lpstr>1. Introduction</vt:lpstr>
      <vt:lpstr>2. MSSM with QFV</vt:lpstr>
      <vt:lpstr>スライド 5</vt:lpstr>
      <vt:lpstr>3. Constraints on the MSSM</vt:lpstr>
      <vt:lpstr>4.1 QFV Benchmark Scenario</vt:lpstr>
      <vt:lpstr>Main features of the benchmark scenario</vt:lpstr>
      <vt:lpstr>Physical masses in the benchmark QFV scenario</vt:lpstr>
      <vt:lpstr>Benchmark QFV scenario</vt:lpstr>
      <vt:lpstr>スライド 11</vt:lpstr>
      <vt:lpstr>スライド 12</vt:lpstr>
      <vt:lpstr>スライド 13</vt:lpstr>
      <vt:lpstr>スライド 14</vt:lpstr>
      <vt:lpstr>4.2  Impact of squark generation mixing</vt:lpstr>
      <vt:lpstr>5. Impact on squark signals at LHC</vt:lpstr>
      <vt:lpstr>スライド 17</vt:lpstr>
      <vt:lpstr>QFV bosonic squark decay signal rates at LHC</vt:lpstr>
      <vt:lpstr>スライド 19</vt:lpstr>
      <vt:lpstr>Signal cross sections (fb)</vt:lpstr>
      <vt:lpstr>スライド 21</vt:lpstr>
      <vt:lpstr>6. QFV squark signals at LC</vt:lpstr>
      <vt:lpstr>スライド 23</vt:lpstr>
      <vt:lpstr>スライド 24</vt:lpstr>
      <vt:lpstr>スライド 25</vt:lpstr>
      <vt:lpstr>7. Conclusion</vt:lpstr>
      <vt:lpstr>スライド 27</vt:lpstr>
      <vt:lpstr>Backup Slides</vt:lpstr>
      <vt:lpstr>スライド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slepton generation mixing on the search for sneutrinos</dc:title>
  <dc:creator>keisho</dc:creator>
  <cp:lastModifiedBy>Keisho Hidaka</cp:lastModifiedBy>
  <cp:revision>675</cp:revision>
  <dcterms:created xsi:type="dcterms:W3CDTF">2007-02-22T14:46:03Z</dcterms:created>
  <dcterms:modified xsi:type="dcterms:W3CDTF">2014-01-17T12:18:27Z</dcterms:modified>
</cp:coreProperties>
</file>