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7" r:id="rId3"/>
    <p:sldId id="259" r:id="rId4"/>
    <p:sldId id="258" r:id="rId5"/>
    <p:sldId id="282" r:id="rId6"/>
    <p:sldId id="256" r:id="rId7"/>
    <p:sldId id="260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6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8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3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1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3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8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6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0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6208F-A809-BD4A-983A-3A5C5F9C2F6A}" type="datetimeFigureOut">
              <a:rPr lang="en-US" smtClean="0"/>
              <a:t>28/01/14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3E767-E6D5-DC4B-A8A1-2D62988EF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0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4" Type="http://schemas.openxmlformats.org/officeDocument/2006/relationships/image" Target="../media/image10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5056" y="4538480"/>
            <a:ext cx="57984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Timepix-3 test as gaseous (</a:t>
            </a:r>
            <a:r>
              <a:rPr lang="en-US" dirty="0" err="1" smtClean="0"/>
              <a:t>GridPix</a:t>
            </a:r>
            <a:r>
              <a:rPr lang="en-US" dirty="0" smtClean="0"/>
              <a:t>) detector</a:t>
            </a:r>
          </a:p>
          <a:p>
            <a:endParaRPr lang="en-US" dirty="0"/>
          </a:p>
          <a:p>
            <a:r>
              <a:rPr lang="en-US" dirty="0" smtClean="0"/>
              <a:t>Naked TimePix-3 chip</a:t>
            </a:r>
          </a:p>
          <a:p>
            <a:r>
              <a:rPr lang="en-US" dirty="0" smtClean="0"/>
              <a:t>Framed </a:t>
            </a:r>
            <a:r>
              <a:rPr lang="en-US" dirty="0" err="1" smtClean="0"/>
              <a:t>Micromegas</a:t>
            </a:r>
            <a:r>
              <a:rPr lang="en-US" dirty="0" smtClean="0"/>
              <a:t> on top</a:t>
            </a:r>
          </a:p>
          <a:p>
            <a:r>
              <a:rPr lang="en-US" dirty="0" smtClean="0"/>
              <a:t>Sealed with framed cathode foil at 8 mm distance from chip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05056" y="831035"/>
            <a:ext cx="18653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Timepix-3 test</a:t>
            </a:r>
          </a:p>
          <a:p>
            <a:r>
              <a:rPr lang="en-US" dirty="0" smtClean="0"/>
              <a:t>All-ceramic </a:t>
            </a:r>
            <a:r>
              <a:rPr lang="en-US" dirty="0" err="1" smtClean="0"/>
              <a:t>InGrid</a:t>
            </a:r>
            <a:endParaRPr lang="en-US" dirty="0" smtClean="0"/>
          </a:p>
          <a:p>
            <a:r>
              <a:rPr lang="en-US" dirty="0" smtClean="0"/>
              <a:t>The focusing TPC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90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028596"/>
              </p:ext>
            </p:extLst>
          </p:nvPr>
        </p:nvGraphicFramePr>
        <p:xfrm>
          <a:off x="70257" y="878075"/>
          <a:ext cx="9073743" cy="4907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" r:id="rId3" imgW="6057900" imgH="3276600" progId="Word.Document.12">
                  <p:embed/>
                </p:oleObj>
              </mc:Choice>
              <mc:Fallback>
                <p:oleObj name="Document" r:id="rId3" imgW="6057900" imgH="327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257" y="878075"/>
                        <a:ext cx="9073743" cy="4907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9767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3371" y="909434"/>
            <a:ext cx="67134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Thick layers of SiO</a:t>
            </a:r>
            <a:r>
              <a:rPr lang="en-US" baseline="-25000" dirty="0" smtClean="0"/>
              <a:t>2</a:t>
            </a:r>
            <a:r>
              <a:rPr lang="en-US" dirty="0" smtClean="0"/>
              <a:t> (50 </a:t>
            </a:r>
            <a:r>
              <a:rPr lang="en-US" dirty="0" err="1" smtClean="0"/>
              <a:t>μm</a:t>
            </a:r>
            <a:r>
              <a:rPr lang="en-US" dirty="0" smtClean="0"/>
              <a:t>) made by Victor Blanco </a:t>
            </a:r>
            <a:r>
              <a:rPr lang="en-US" dirty="0" err="1" smtClean="0"/>
              <a:t>Carballo</a:t>
            </a:r>
            <a:r>
              <a:rPr lang="en-US" dirty="0" smtClean="0"/>
              <a:t> @ MESA+</a:t>
            </a:r>
          </a:p>
          <a:p>
            <a:endParaRPr lang="en-US" dirty="0"/>
          </a:p>
          <a:p>
            <a:r>
              <a:rPr lang="en-US" dirty="0" smtClean="0"/>
              <a:t>New way to make thick layers: </a:t>
            </a:r>
            <a:r>
              <a:rPr lang="en-US" dirty="0" err="1" smtClean="0"/>
              <a:t>changedirection</a:t>
            </a:r>
            <a:r>
              <a:rPr lang="en-US" dirty="0" smtClean="0"/>
              <a:t> of  growth by 90 deg.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81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64397"/>
              </p:ext>
            </p:extLst>
          </p:nvPr>
        </p:nvGraphicFramePr>
        <p:xfrm>
          <a:off x="2295267" y="227392"/>
          <a:ext cx="4508841" cy="6480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3" imgW="5918200" imgH="8509000" progId="Word.Document.12">
                  <p:embed/>
                </p:oleObj>
              </mc:Choice>
              <mc:Fallback>
                <p:oleObj name="Document" r:id="rId3" imgW="5918200" imgH="850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95267" y="227392"/>
                        <a:ext cx="4508841" cy="6480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6618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705128"/>
              </p:ext>
            </p:extLst>
          </p:nvPr>
        </p:nvGraphicFramePr>
        <p:xfrm>
          <a:off x="2029539" y="28909"/>
          <a:ext cx="4805923" cy="6854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Document" r:id="rId3" imgW="6083300" imgH="8674100" progId="Word.Document.12">
                  <p:embed/>
                </p:oleObj>
              </mc:Choice>
              <mc:Fallback>
                <p:oleObj name="Document" r:id="rId3" imgW="6083300" imgH="8674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9539" y="28909"/>
                        <a:ext cx="4805923" cy="6854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439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784225" y="-628650"/>
            <a:ext cx="4805363" cy="63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952500" y="4864100"/>
            <a:ext cx="7113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CCFFCC"/>
                </a:solidFill>
              </a:rPr>
              <a:t>Octopuce: multi-chip array. Attempt to minimize dead regions</a:t>
            </a:r>
          </a:p>
          <a:p>
            <a:pPr eaLnBrk="1" hangingPunct="1"/>
            <a:endParaRPr lang="en-US" sz="1800">
              <a:solidFill>
                <a:srgbClr val="CCFFCC"/>
              </a:solidFill>
            </a:endParaRPr>
          </a:p>
          <a:p>
            <a:pPr eaLnBrk="1" hangingPunct="1"/>
            <a:r>
              <a:rPr lang="en-US" sz="1800">
                <a:solidFill>
                  <a:srgbClr val="CCFFCC"/>
                </a:solidFill>
              </a:rPr>
              <a:t>	- very hard to exchange broken chips (and we will have broken chips)</a:t>
            </a:r>
          </a:p>
          <a:p>
            <a:pPr eaLnBrk="1" hangingPunct="1"/>
            <a:r>
              <a:rPr lang="en-US" sz="1800">
                <a:solidFill>
                  <a:srgbClr val="CCFFCC"/>
                </a:solidFill>
              </a:rPr>
              <a:t>	- uncontrolled distortion of drift field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16854" y="155575"/>
            <a:ext cx="3801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The Focusing TPC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460500" y="4038600"/>
            <a:ext cx="6235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22700" y="3919538"/>
            <a:ext cx="1790700" cy="460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91200" y="3919538"/>
            <a:ext cx="1790700" cy="460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854200" y="3919538"/>
            <a:ext cx="1790700" cy="460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94100" y="3767138"/>
            <a:ext cx="292100" cy="46037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49900" y="3767138"/>
            <a:ext cx="292100" cy="46037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19250" y="3767138"/>
            <a:ext cx="292100" cy="46037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537450" y="3767138"/>
            <a:ext cx="292100" cy="46037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661025" y="1549400"/>
            <a:ext cx="320675" cy="2374900"/>
          </a:xfrm>
          <a:custGeom>
            <a:avLst/>
            <a:gdLst>
              <a:gd name="connsiteX0" fmla="*/ 2444 w 319944"/>
              <a:gd name="connsiteY0" fmla="*/ 0 h 2374900"/>
              <a:gd name="connsiteX1" fmla="*/ 2444 w 319944"/>
              <a:gd name="connsiteY1" fmla="*/ 965200 h 2374900"/>
              <a:gd name="connsiteX2" fmla="*/ 27844 w 319944"/>
              <a:gd name="connsiteY2" fmla="*/ 1803400 h 2374900"/>
              <a:gd name="connsiteX3" fmla="*/ 180244 w 319944"/>
              <a:gd name="connsiteY3" fmla="*/ 2171700 h 2374900"/>
              <a:gd name="connsiteX4" fmla="*/ 319944 w 319944"/>
              <a:gd name="connsiteY4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944" h="2374900">
                <a:moveTo>
                  <a:pt x="2444" y="0"/>
                </a:moveTo>
                <a:cubicBezTo>
                  <a:pt x="327" y="332316"/>
                  <a:pt x="-1789" y="664633"/>
                  <a:pt x="2444" y="965200"/>
                </a:cubicBezTo>
                <a:cubicBezTo>
                  <a:pt x="6677" y="1265767"/>
                  <a:pt x="-1789" y="1602317"/>
                  <a:pt x="27844" y="1803400"/>
                </a:cubicBezTo>
                <a:cubicBezTo>
                  <a:pt x="57477" y="2004483"/>
                  <a:pt x="131561" y="2076450"/>
                  <a:pt x="180244" y="2171700"/>
                </a:cubicBezTo>
                <a:cubicBezTo>
                  <a:pt x="228927" y="2266950"/>
                  <a:pt x="274435" y="2320925"/>
                  <a:pt x="319944" y="2374900"/>
                </a:cubicBez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725863" y="1544638"/>
            <a:ext cx="320675" cy="2374900"/>
          </a:xfrm>
          <a:custGeom>
            <a:avLst/>
            <a:gdLst>
              <a:gd name="connsiteX0" fmla="*/ 2444 w 319944"/>
              <a:gd name="connsiteY0" fmla="*/ 0 h 2374900"/>
              <a:gd name="connsiteX1" fmla="*/ 2444 w 319944"/>
              <a:gd name="connsiteY1" fmla="*/ 965200 h 2374900"/>
              <a:gd name="connsiteX2" fmla="*/ 27844 w 319944"/>
              <a:gd name="connsiteY2" fmla="*/ 1803400 h 2374900"/>
              <a:gd name="connsiteX3" fmla="*/ 180244 w 319944"/>
              <a:gd name="connsiteY3" fmla="*/ 2171700 h 2374900"/>
              <a:gd name="connsiteX4" fmla="*/ 319944 w 319944"/>
              <a:gd name="connsiteY4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944" h="2374900">
                <a:moveTo>
                  <a:pt x="2444" y="0"/>
                </a:moveTo>
                <a:cubicBezTo>
                  <a:pt x="327" y="332316"/>
                  <a:pt x="-1789" y="664633"/>
                  <a:pt x="2444" y="965200"/>
                </a:cubicBezTo>
                <a:cubicBezTo>
                  <a:pt x="6677" y="1265767"/>
                  <a:pt x="-1789" y="1602317"/>
                  <a:pt x="27844" y="1803400"/>
                </a:cubicBezTo>
                <a:cubicBezTo>
                  <a:pt x="57477" y="2004483"/>
                  <a:pt x="131561" y="2076450"/>
                  <a:pt x="180244" y="2171700"/>
                </a:cubicBezTo>
                <a:cubicBezTo>
                  <a:pt x="228927" y="2266950"/>
                  <a:pt x="274435" y="2320925"/>
                  <a:pt x="319944" y="2374900"/>
                </a:cubicBez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flipH="1">
            <a:off x="5305425" y="1544638"/>
            <a:ext cx="342900" cy="2374900"/>
          </a:xfrm>
          <a:custGeom>
            <a:avLst/>
            <a:gdLst>
              <a:gd name="connsiteX0" fmla="*/ 2444 w 319944"/>
              <a:gd name="connsiteY0" fmla="*/ 0 h 2374900"/>
              <a:gd name="connsiteX1" fmla="*/ 2444 w 319944"/>
              <a:gd name="connsiteY1" fmla="*/ 965200 h 2374900"/>
              <a:gd name="connsiteX2" fmla="*/ 27844 w 319944"/>
              <a:gd name="connsiteY2" fmla="*/ 1803400 h 2374900"/>
              <a:gd name="connsiteX3" fmla="*/ 180244 w 319944"/>
              <a:gd name="connsiteY3" fmla="*/ 2171700 h 2374900"/>
              <a:gd name="connsiteX4" fmla="*/ 319944 w 319944"/>
              <a:gd name="connsiteY4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944" h="2374900">
                <a:moveTo>
                  <a:pt x="2444" y="0"/>
                </a:moveTo>
                <a:cubicBezTo>
                  <a:pt x="327" y="332316"/>
                  <a:pt x="-1789" y="664633"/>
                  <a:pt x="2444" y="965200"/>
                </a:cubicBezTo>
                <a:cubicBezTo>
                  <a:pt x="6677" y="1265767"/>
                  <a:pt x="-1789" y="1602317"/>
                  <a:pt x="27844" y="1803400"/>
                </a:cubicBezTo>
                <a:cubicBezTo>
                  <a:pt x="57477" y="2004483"/>
                  <a:pt x="131561" y="2076450"/>
                  <a:pt x="180244" y="2171700"/>
                </a:cubicBezTo>
                <a:cubicBezTo>
                  <a:pt x="228927" y="2266950"/>
                  <a:pt x="274435" y="2320925"/>
                  <a:pt x="319944" y="2374900"/>
                </a:cubicBez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reeform 16"/>
          <p:cNvSpPr/>
          <p:nvPr/>
        </p:nvSpPr>
        <p:spPr>
          <a:xfrm flipH="1">
            <a:off x="3370263" y="1549400"/>
            <a:ext cx="342900" cy="2374900"/>
          </a:xfrm>
          <a:custGeom>
            <a:avLst/>
            <a:gdLst>
              <a:gd name="connsiteX0" fmla="*/ 2444 w 319944"/>
              <a:gd name="connsiteY0" fmla="*/ 0 h 2374900"/>
              <a:gd name="connsiteX1" fmla="*/ 2444 w 319944"/>
              <a:gd name="connsiteY1" fmla="*/ 965200 h 2374900"/>
              <a:gd name="connsiteX2" fmla="*/ 27844 w 319944"/>
              <a:gd name="connsiteY2" fmla="*/ 1803400 h 2374900"/>
              <a:gd name="connsiteX3" fmla="*/ 180244 w 319944"/>
              <a:gd name="connsiteY3" fmla="*/ 2171700 h 2374900"/>
              <a:gd name="connsiteX4" fmla="*/ 319944 w 319944"/>
              <a:gd name="connsiteY4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944" h="2374900">
                <a:moveTo>
                  <a:pt x="2444" y="0"/>
                </a:moveTo>
                <a:cubicBezTo>
                  <a:pt x="327" y="332316"/>
                  <a:pt x="-1789" y="664633"/>
                  <a:pt x="2444" y="965200"/>
                </a:cubicBezTo>
                <a:cubicBezTo>
                  <a:pt x="6677" y="1265767"/>
                  <a:pt x="-1789" y="1602317"/>
                  <a:pt x="27844" y="1803400"/>
                </a:cubicBezTo>
                <a:cubicBezTo>
                  <a:pt x="57477" y="2004483"/>
                  <a:pt x="131561" y="2076450"/>
                  <a:pt x="180244" y="2171700"/>
                </a:cubicBezTo>
                <a:cubicBezTo>
                  <a:pt x="228927" y="2266950"/>
                  <a:pt x="274435" y="2320925"/>
                  <a:pt x="319944" y="2374900"/>
                </a:cubicBez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Freeform 17"/>
          <p:cNvSpPr/>
          <p:nvPr/>
        </p:nvSpPr>
        <p:spPr>
          <a:xfrm flipH="1">
            <a:off x="7366000" y="1544638"/>
            <a:ext cx="342900" cy="2374900"/>
          </a:xfrm>
          <a:custGeom>
            <a:avLst/>
            <a:gdLst>
              <a:gd name="connsiteX0" fmla="*/ 2444 w 319944"/>
              <a:gd name="connsiteY0" fmla="*/ 0 h 2374900"/>
              <a:gd name="connsiteX1" fmla="*/ 2444 w 319944"/>
              <a:gd name="connsiteY1" fmla="*/ 965200 h 2374900"/>
              <a:gd name="connsiteX2" fmla="*/ 27844 w 319944"/>
              <a:gd name="connsiteY2" fmla="*/ 1803400 h 2374900"/>
              <a:gd name="connsiteX3" fmla="*/ 180244 w 319944"/>
              <a:gd name="connsiteY3" fmla="*/ 2171700 h 2374900"/>
              <a:gd name="connsiteX4" fmla="*/ 319944 w 319944"/>
              <a:gd name="connsiteY4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944" h="2374900">
                <a:moveTo>
                  <a:pt x="2444" y="0"/>
                </a:moveTo>
                <a:cubicBezTo>
                  <a:pt x="327" y="332316"/>
                  <a:pt x="-1789" y="664633"/>
                  <a:pt x="2444" y="965200"/>
                </a:cubicBezTo>
                <a:cubicBezTo>
                  <a:pt x="6677" y="1265767"/>
                  <a:pt x="-1789" y="1602317"/>
                  <a:pt x="27844" y="1803400"/>
                </a:cubicBezTo>
                <a:cubicBezTo>
                  <a:pt x="57477" y="2004483"/>
                  <a:pt x="131561" y="2076450"/>
                  <a:pt x="180244" y="2171700"/>
                </a:cubicBezTo>
                <a:cubicBezTo>
                  <a:pt x="228927" y="2266950"/>
                  <a:pt x="274435" y="2320925"/>
                  <a:pt x="319944" y="2374900"/>
                </a:cubicBezTo>
              </a:path>
            </a:pathLst>
          </a:custGeom>
          <a:ln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74" name="TextBox 18"/>
          <p:cNvSpPr txBox="1">
            <a:spLocks noChangeArrowheads="1"/>
          </p:cNvSpPr>
          <p:nvPr/>
        </p:nvSpPr>
        <p:spPr bwMode="auto">
          <a:xfrm>
            <a:off x="1854200" y="5016500"/>
            <a:ext cx="5275803" cy="1200329"/>
          </a:xfrm>
          <a:prstGeom prst="rect">
            <a:avLst/>
          </a:prstGeom>
          <a:noFill/>
          <a:ln w="9525">
            <a:solidFill>
              <a:srgbClr val="CCFF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CCFFCC"/>
                </a:solidFill>
              </a:rPr>
              <a:t>Focus drift field by means of guard electrode </a:t>
            </a:r>
            <a:r>
              <a:rPr lang="en-US" sz="1800" dirty="0" smtClean="0">
                <a:solidFill>
                  <a:srgbClr val="CCFFCC"/>
                </a:solidFill>
              </a:rPr>
              <a:t>to:</a:t>
            </a:r>
          </a:p>
          <a:p>
            <a:pPr eaLnBrk="1" hangingPunct="1"/>
            <a:endParaRPr lang="en-US" sz="1800" dirty="0" smtClean="0">
              <a:solidFill>
                <a:srgbClr val="CCFFCC"/>
              </a:solidFill>
            </a:endParaRPr>
          </a:p>
          <a:p>
            <a:pPr marL="285750" indent="-285750" eaLnBrk="1" hangingPunct="1">
              <a:buFontTx/>
              <a:buChar char="-"/>
            </a:pPr>
            <a:r>
              <a:rPr lang="en-US" sz="1800" dirty="0" smtClean="0">
                <a:solidFill>
                  <a:srgbClr val="CCFFCC"/>
                </a:solidFill>
              </a:rPr>
              <a:t>have control over the non-homogeneous) drift field</a:t>
            </a:r>
          </a:p>
          <a:p>
            <a:pPr marL="285750" indent="-285750" eaLnBrk="1" hangingPunct="1">
              <a:buFontTx/>
              <a:buChar char="-"/>
            </a:pPr>
            <a:r>
              <a:rPr lang="en-US" sz="1800" dirty="0" smtClean="0">
                <a:solidFill>
                  <a:srgbClr val="CCFFCC"/>
                </a:solidFill>
              </a:rPr>
              <a:t>avoid </a:t>
            </a:r>
            <a:r>
              <a:rPr lang="en-US" sz="1800" dirty="0">
                <a:solidFill>
                  <a:srgbClr val="CCFFCC"/>
                </a:solidFill>
              </a:rPr>
              <a:t>dead regions</a:t>
            </a:r>
          </a:p>
        </p:txBody>
      </p:sp>
    </p:spTree>
    <p:extLst>
      <p:ext uri="{BB962C8B-B14F-4D97-AF65-F5344CB8AC3E}">
        <p14:creationId xmlns:p14="http://schemas.microsoft.com/office/powerpoint/2010/main" val="3190355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/>
          <p:cNvGrpSpPr>
            <a:grpSpLocks/>
          </p:cNvGrpSpPr>
          <p:nvPr/>
        </p:nvGrpSpPr>
        <p:grpSpPr bwMode="auto">
          <a:xfrm>
            <a:off x="658813" y="441325"/>
            <a:ext cx="708025" cy="773113"/>
            <a:chOff x="1770791" y="1379843"/>
            <a:chExt cx="708317" cy="772808"/>
          </a:xfrm>
        </p:grpSpPr>
        <p:sp>
          <p:nvSpPr>
            <p:cNvPr id="4" name="Rectangle 3"/>
            <p:cNvSpPr/>
            <p:nvPr/>
          </p:nvSpPr>
          <p:spPr>
            <a:xfrm>
              <a:off x="1770791" y="1379843"/>
              <a:ext cx="708317" cy="7728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800965" y="1392538"/>
              <a:ext cx="659085" cy="660139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6386" name="Group 6"/>
          <p:cNvGrpSpPr>
            <a:grpSpLocks/>
          </p:cNvGrpSpPr>
          <p:nvPr/>
        </p:nvGrpSpPr>
        <p:grpSpPr bwMode="auto">
          <a:xfrm>
            <a:off x="2054225" y="441325"/>
            <a:ext cx="708025" cy="773113"/>
            <a:chOff x="1770791" y="1379843"/>
            <a:chExt cx="708317" cy="772808"/>
          </a:xfrm>
        </p:grpSpPr>
        <p:sp>
          <p:nvSpPr>
            <p:cNvPr id="8" name="Rectangle 7"/>
            <p:cNvSpPr/>
            <p:nvPr/>
          </p:nvSpPr>
          <p:spPr>
            <a:xfrm>
              <a:off x="1770791" y="1379843"/>
              <a:ext cx="708317" cy="7728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00966" y="1392538"/>
              <a:ext cx="659084" cy="660139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6387" name="Group 9"/>
          <p:cNvGrpSpPr>
            <a:grpSpLocks/>
          </p:cNvGrpSpPr>
          <p:nvPr/>
        </p:nvGrpSpPr>
        <p:grpSpPr bwMode="auto">
          <a:xfrm>
            <a:off x="3403600" y="441325"/>
            <a:ext cx="708025" cy="773113"/>
            <a:chOff x="1770791" y="1379843"/>
            <a:chExt cx="708317" cy="772808"/>
          </a:xfrm>
        </p:grpSpPr>
        <p:sp>
          <p:nvSpPr>
            <p:cNvPr id="11" name="Rectangle 10"/>
            <p:cNvSpPr/>
            <p:nvPr/>
          </p:nvSpPr>
          <p:spPr>
            <a:xfrm>
              <a:off x="1770791" y="1379843"/>
              <a:ext cx="708317" cy="7728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00966" y="1392538"/>
              <a:ext cx="659084" cy="660139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6388" name="Group 12"/>
          <p:cNvGrpSpPr>
            <a:grpSpLocks/>
          </p:cNvGrpSpPr>
          <p:nvPr/>
        </p:nvGrpSpPr>
        <p:grpSpPr bwMode="auto">
          <a:xfrm rot="10800000">
            <a:off x="687388" y="1703388"/>
            <a:ext cx="708025" cy="771525"/>
            <a:chOff x="1770791" y="1379843"/>
            <a:chExt cx="708317" cy="772808"/>
          </a:xfrm>
        </p:grpSpPr>
        <p:sp>
          <p:nvSpPr>
            <p:cNvPr id="14" name="Rectangle 13"/>
            <p:cNvSpPr/>
            <p:nvPr/>
          </p:nvSpPr>
          <p:spPr>
            <a:xfrm>
              <a:off x="1770791" y="1379843"/>
              <a:ext cx="708317" cy="7728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10495" y="1402105"/>
              <a:ext cx="659084" cy="659909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6389" name="Group 15"/>
          <p:cNvGrpSpPr>
            <a:grpSpLocks/>
          </p:cNvGrpSpPr>
          <p:nvPr/>
        </p:nvGrpSpPr>
        <p:grpSpPr bwMode="auto">
          <a:xfrm rot="10800000">
            <a:off x="2054225" y="1703388"/>
            <a:ext cx="708025" cy="771525"/>
            <a:chOff x="1770791" y="1379843"/>
            <a:chExt cx="708317" cy="772808"/>
          </a:xfrm>
        </p:grpSpPr>
        <p:sp>
          <p:nvSpPr>
            <p:cNvPr id="17" name="Rectangle 16"/>
            <p:cNvSpPr/>
            <p:nvPr/>
          </p:nvSpPr>
          <p:spPr>
            <a:xfrm>
              <a:off x="1770791" y="1379843"/>
              <a:ext cx="708317" cy="7728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10494" y="1402105"/>
              <a:ext cx="659085" cy="659909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6390" name="Group 18"/>
          <p:cNvGrpSpPr>
            <a:grpSpLocks/>
          </p:cNvGrpSpPr>
          <p:nvPr/>
        </p:nvGrpSpPr>
        <p:grpSpPr bwMode="auto">
          <a:xfrm rot="10800000">
            <a:off x="3403600" y="1703388"/>
            <a:ext cx="708025" cy="771525"/>
            <a:chOff x="1770791" y="1379843"/>
            <a:chExt cx="708317" cy="772808"/>
          </a:xfrm>
        </p:grpSpPr>
        <p:sp>
          <p:nvSpPr>
            <p:cNvPr id="20" name="Rectangle 19"/>
            <p:cNvSpPr/>
            <p:nvPr/>
          </p:nvSpPr>
          <p:spPr>
            <a:xfrm>
              <a:off x="1770791" y="1379843"/>
              <a:ext cx="708317" cy="7728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10494" y="1402105"/>
              <a:ext cx="659085" cy="659909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16000" y="2755900"/>
            <a:ext cx="6275388" cy="3724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FF00"/>
                </a:solidFill>
              </a:rPr>
              <a:t>Strong focusing</a:t>
            </a:r>
          </a:p>
          <a:p>
            <a:pPr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cover only 25 of </a:t>
            </a:r>
            <a:r>
              <a:rPr lang="en-US" dirty="0" err="1">
                <a:solidFill>
                  <a:srgbClr val="FFFF00"/>
                </a:solidFill>
              </a:rPr>
              <a:t>fiducial</a:t>
            </a:r>
            <a:r>
              <a:rPr lang="en-US" dirty="0">
                <a:solidFill>
                  <a:srgbClr val="FFFF00"/>
                </a:solidFill>
              </a:rPr>
              <a:t> surface with active pixel chip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saves $$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saves power, thus cooling, thus radiation length</a:t>
            </a:r>
          </a:p>
          <a:p>
            <a:pPr marL="285750" indent="-285750">
              <a:buFontTx/>
              <a:buChar char="-"/>
              <a:defRPr/>
            </a:pPr>
            <a:endParaRPr lang="en-US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But: </a:t>
            </a: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rgbClr val="3366FF"/>
                </a:solidFill>
              </a:rPr>
              <a:t>larger effective pixel pitch (256 x 256 pixels @ 55 </a:t>
            </a:r>
            <a:r>
              <a:rPr lang="en-US" dirty="0" err="1">
                <a:solidFill>
                  <a:srgbClr val="3366FF"/>
                </a:solidFill>
              </a:rPr>
              <a:t>μm</a:t>
            </a:r>
            <a:r>
              <a:rPr lang="en-US" dirty="0">
                <a:solidFill>
                  <a:srgbClr val="3366FF"/>
                </a:solidFill>
              </a:rPr>
              <a:t> x 55 </a:t>
            </a:r>
            <a:r>
              <a:rPr lang="en-US" dirty="0" err="1">
                <a:solidFill>
                  <a:srgbClr val="3366FF"/>
                </a:solidFill>
              </a:rPr>
              <a:t>μm</a:t>
            </a:r>
            <a:r>
              <a:rPr lang="en-US" dirty="0">
                <a:solidFill>
                  <a:srgbClr val="3366FF"/>
                </a:solidFill>
              </a:rPr>
              <a:t>)</a:t>
            </a:r>
          </a:p>
          <a:p>
            <a:pPr marL="285750" indent="-285750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110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μm</a:t>
            </a:r>
            <a:r>
              <a:rPr lang="en-US" dirty="0">
                <a:solidFill>
                  <a:srgbClr val="FF0000"/>
                </a:solidFill>
              </a:rPr>
              <a:t> x 110 </a:t>
            </a:r>
            <a:r>
              <a:rPr lang="en-US" dirty="0" err="1">
                <a:solidFill>
                  <a:srgbClr val="FF0000"/>
                </a:solidFill>
              </a:rPr>
              <a:t>μm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CCFFCC"/>
                </a:solidFill>
              </a:rPr>
              <a:t>Moore’sLaw</a:t>
            </a:r>
            <a:r>
              <a:rPr lang="en-US" dirty="0">
                <a:solidFill>
                  <a:srgbClr val="CCFFCC"/>
                </a:solidFill>
              </a:rPr>
              <a:t>: smaller pixels in future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rgbClr val="3366FF"/>
                </a:solidFill>
              </a:rPr>
              <a:t>region of amplified diffusion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solidFill>
                  <a:srgbClr val="3366FF"/>
                </a:solidFill>
              </a:rPr>
              <a:t>in B-field: E x B effect: amplified (coupled) diffusion</a:t>
            </a:r>
          </a:p>
        </p:txBody>
      </p:sp>
    </p:spTree>
    <p:extLst>
      <p:ext uri="{BB962C8B-B14F-4D97-AF65-F5344CB8AC3E}">
        <p14:creationId xmlns:p14="http://schemas.microsoft.com/office/powerpoint/2010/main" val="4115341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2149475" y="-549275"/>
            <a:ext cx="4914900" cy="908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08700" y="508000"/>
            <a:ext cx="2198688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work:</a:t>
            </a: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n-US" dirty="0" err="1"/>
              <a:t>pcb</a:t>
            </a: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dirty="0"/>
              <a:t>focusing electrode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/>
              <a:t>cooling (</a:t>
            </a:r>
            <a:r>
              <a:rPr lang="en-US" dirty="0" err="1"/>
              <a:t>ReLaXd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631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j-ea"/>
                <a:cs typeface="+mj-cs"/>
              </a:rPr>
              <a:t>ReNext</a:t>
            </a:r>
            <a:r>
              <a:rPr lang="en-US" dirty="0" smtClean="0">
                <a:ea typeface="+mj-ea"/>
                <a:cs typeface="+mj-cs"/>
              </a:rPr>
              <a:t>: </a:t>
            </a:r>
            <a:r>
              <a:rPr lang="en-US" dirty="0" err="1" smtClean="0">
                <a:ea typeface="+mj-ea"/>
                <a:cs typeface="+mj-cs"/>
              </a:rPr>
              <a:t>ReLaXd</a:t>
            </a:r>
            <a:r>
              <a:rPr lang="en-US" dirty="0" smtClean="0">
                <a:ea typeface="+mj-ea"/>
                <a:cs typeface="+mj-cs"/>
              </a:rPr>
              <a:t> for gaseous detectors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AIDA WP9.2, March 28,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D08BF-8170-D54A-A203-B597918428C9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843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>
                <a:latin typeface="Calibri" charset="0"/>
              </a:rPr>
              <a:t>Quad timepix carrier board for gaseous detectors</a:t>
            </a:r>
          </a:p>
          <a:p>
            <a:pPr eaLnBrk="1" hangingPunct="1"/>
            <a:r>
              <a:rPr lang="en-US" sz="2000">
                <a:latin typeface="Calibri" charset="0"/>
              </a:rPr>
              <a:t>Provides gas enclosure</a:t>
            </a:r>
          </a:p>
          <a:p>
            <a:pPr eaLnBrk="1" hangingPunct="1"/>
            <a:r>
              <a:rPr lang="en-US" sz="2000">
                <a:latin typeface="Calibri" charset="0"/>
              </a:rPr>
              <a:t>Relaxd readout board as mezzanine</a:t>
            </a:r>
          </a:p>
        </p:txBody>
      </p:sp>
      <p:pic>
        <p:nvPicPr>
          <p:cNvPr id="18439" name="Picture 8" descr="_MG_037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2968625"/>
            <a:ext cx="5005388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8724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QF1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9144000" cy="620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3213100" y="5981700"/>
            <a:ext cx="4864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CCFFCC"/>
                </a:solidFill>
              </a:rPr>
              <a:t>Focusing drifter for Quad TimePix on ReNexd</a:t>
            </a:r>
          </a:p>
        </p:txBody>
      </p:sp>
    </p:spTree>
    <p:extLst>
      <p:ext uri="{BB962C8B-B14F-4D97-AF65-F5344CB8AC3E}">
        <p14:creationId xmlns:p14="http://schemas.microsoft.com/office/powerpoint/2010/main" val="333746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053" y="574842"/>
            <a:ext cx="8491026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Today, </a:t>
            </a:r>
            <a:r>
              <a:rPr lang="en-US" dirty="0"/>
              <a:t>D</a:t>
            </a:r>
            <a:r>
              <a:rPr lang="en-US" dirty="0" smtClean="0"/>
              <a:t>ec 11, 2013, a gaseous detector formed by a TimePix-3 chip and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Micromegas</a:t>
            </a:r>
            <a:r>
              <a:rPr lang="en-US" dirty="0" smtClean="0"/>
              <a:t> became operational. Below, you find pictures of the ‘open’</a:t>
            </a:r>
          </a:p>
          <a:p>
            <a:r>
              <a:rPr lang="en-US" dirty="0" smtClean="0"/>
              <a:t>chamber, showing the framed </a:t>
            </a:r>
            <a:r>
              <a:rPr lang="en-US" dirty="0" err="1" smtClean="0"/>
              <a:t>Micromegas</a:t>
            </a:r>
            <a:r>
              <a:rPr lang="en-US" dirty="0" smtClean="0"/>
              <a:t>, pressed on the TPX-3 chip by two strings.</a:t>
            </a:r>
          </a:p>
          <a:p>
            <a:r>
              <a:rPr lang="en-US" dirty="0" smtClean="0"/>
              <a:t>The chamber is sealed by a framed gas foil, also acting as (drift) cathode. Drift gap: 8 mm</a:t>
            </a:r>
          </a:p>
          <a:p>
            <a:r>
              <a:rPr lang="en-US" dirty="0" smtClean="0"/>
              <a:t>The chamber unit is read out by a </a:t>
            </a:r>
            <a:r>
              <a:rPr lang="en-US" dirty="0" err="1" smtClean="0"/>
              <a:t>Spidre</a:t>
            </a:r>
            <a:r>
              <a:rPr lang="en-US" dirty="0" smtClean="0"/>
              <a:t> prototype.</a:t>
            </a:r>
          </a:p>
          <a:p>
            <a:r>
              <a:rPr lang="en-US" dirty="0" smtClean="0"/>
              <a:t>Two events are shown, clearly indicating the drift time, coded by the color</a:t>
            </a:r>
          </a:p>
          <a:p>
            <a:r>
              <a:rPr lang="en-US" dirty="0" smtClean="0"/>
              <a:t>of the hit pixel.</a:t>
            </a:r>
          </a:p>
          <a:p>
            <a:endParaRPr lang="en-US" dirty="0"/>
          </a:p>
          <a:p>
            <a:r>
              <a:rPr lang="en-US" dirty="0" err="1" smtClean="0"/>
              <a:t>Micromegas</a:t>
            </a:r>
            <a:r>
              <a:rPr lang="en-US" dirty="0" smtClean="0"/>
              <a:t>: 50 </a:t>
            </a:r>
            <a:r>
              <a:rPr lang="en-US" dirty="0" err="1" smtClean="0"/>
              <a:t>μm</a:t>
            </a:r>
            <a:r>
              <a:rPr lang="en-US" dirty="0" smtClean="0"/>
              <a:t> pillars, square pitch of holes: 60 </a:t>
            </a:r>
            <a:r>
              <a:rPr lang="en-US" dirty="0" err="1" smtClean="0"/>
              <a:t>μm</a:t>
            </a:r>
            <a:endParaRPr lang="en-US" dirty="0" smtClean="0"/>
          </a:p>
          <a:p>
            <a:r>
              <a:rPr lang="en-US" dirty="0" smtClean="0"/>
              <a:t>Pixel Chip: Timepix-3, first batch, read out by </a:t>
            </a:r>
            <a:r>
              <a:rPr lang="en-US" dirty="0" err="1" smtClean="0"/>
              <a:t>Spidre</a:t>
            </a:r>
            <a:r>
              <a:rPr lang="en-US" dirty="0" smtClean="0"/>
              <a:t> prototype</a:t>
            </a:r>
          </a:p>
          <a:p>
            <a:r>
              <a:rPr lang="en-US" dirty="0"/>
              <a:t>	</a:t>
            </a:r>
            <a:r>
              <a:rPr lang="en-US" dirty="0" smtClean="0"/>
              <a:t>	No protection layer: </a:t>
            </a:r>
            <a:r>
              <a:rPr lang="en-US" dirty="0" err="1" smtClean="0"/>
              <a:t>Micromegas</a:t>
            </a:r>
            <a:r>
              <a:rPr lang="en-US" dirty="0" smtClean="0"/>
              <a:t>-on-naked-chip.</a:t>
            </a:r>
          </a:p>
          <a:p>
            <a:r>
              <a:rPr lang="en-US" dirty="0" smtClean="0"/>
              <a:t>Gas: He/</a:t>
            </a:r>
            <a:r>
              <a:rPr lang="en-US" dirty="0" err="1" smtClean="0"/>
              <a:t>ibutane</a:t>
            </a:r>
            <a:r>
              <a:rPr lang="en-US" dirty="0" smtClean="0"/>
              <a:t> 95/5</a:t>
            </a:r>
          </a:p>
          <a:p>
            <a:r>
              <a:rPr lang="en-US" dirty="0" smtClean="0"/>
              <a:t>Source: </a:t>
            </a:r>
            <a:r>
              <a:rPr lang="en-US" baseline="30000" dirty="0" smtClean="0"/>
              <a:t>90</a:t>
            </a:r>
            <a:r>
              <a:rPr lang="en-US" dirty="0" smtClean="0"/>
              <a:t>Sr</a:t>
            </a:r>
          </a:p>
          <a:p>
            <a:r>
              <a:rPr lang="en-US" dirty="0" err="1" smtClean="0"/>
              <a:t>HV</a:t>
            </a:r>
            <a:r>
              <a:rPr lang="en-US" baseline="-25000" dirty="0" err="1" smtClean="0"/>
              <a:t>grid</a:t>
            </a:r>
            <a:r>
              <a:rPr lang="en-US" dirty="0" smtClean="0"/>
              <a:t>: 340 V</a:t>
            </a:r>
          </a:p>
          <a:p>
            <a:r>
              <a:rPr lang="en-US" dirty="0" err="1" smtClean="0"/>
              <a:t>HV</a:t>
            </a:r>
            <a:r>
              <a:rPr lang="en-US" baseline="-25000" dirty="0" err="1" smtClean="0"/>
              <a:t>cathode</a:t>
            </a:r>
            <a:r>
              <a:rPr lang="en-US" dirty="0" smtClean="0"/>
              <a:t>: 700 V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Nikhef Detector R&amp;D group: </a:t>
            </a:r>
            <a:r>
              <a:rPr lang="en-US" dirty="0" err="1" smtClean="0"/>
              <a:t>Niels</a:t>
            </a:r>
            <a:r>
              <a:rPr lang="en-US" dirty="0" smtClean="0"/>
              <a:t>, Jan, Martin, Fred, Harry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Joop</a:t>
            </a:r>
            <a:r>
              <a:rPr lang="en-US" dirty="0" smtClean="0"/>
              <a:t>, Bas, Vladimir, Francesco, Ruud, </a:t>
            </a:r>
            <a:r>
              <a:rPr lang="en-US" dirty="0" err="1" smtClean="0"/>
              <a:t>Wim</a:t>
            </a:r>
            <a:r>
              <a:rPr lang="en-US" dirty="0" smtClean="0"/>
              <a:t>, </a:t>
            </a:r>
            <a:r>
              <a:rPr lang="en-US" dirty="0" err="1" smtClean="0"/>
              <a:t>Henk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068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QF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9144000" cy="600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838200" y="5880100"/>
            <a:ext cx="4557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CCFFCC"/>
                </a:solidFill>
              </a:rPr>
              <a:t>Extract copper pattern for 3D field calculations</a:t>
            </a:r>
          </a:p>
        </p:txBody>
      </p:sp>
    </p:spTree>
    <p:extLst>
      <p:ext uri="{BB962C8B-B14F-4D97-AF65-F5344CB8AC3E}">
        <p14:creationId xmlns:p14="http://schemas.microsoft.com/office/powerpoint/2010/main" val="73998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QF1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" y="2619375"/>
            <a:ext cx="17062450" cy="1157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H="1" flipV="1">
            <a:off x="660400" y="2844800"/>
            <a:ext cx="2565400" cy="3200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4013200" y="190500"/>
            <a:ext cx="2565400" cy="3200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231900" y="1219200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CCFFCC"/>
                </a:solidFill>
              </a:rPr>
              <a:t>Flat Cable with 16 leads: external potential settings</a:t>
            </a:r>
          </a:p>
        </p:txBody>
      </p:sp>
    </p:spTree>
    <p:extLst>
      <p:ext uri="{BB962C8B-B14F-4D97-AF65-F5344CB8AC3E}">
        <p14:creationId xmlns:p14="http://schemas.microsoft.com/office/powerpoint/2010/main" val="2877867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afbcdgj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530701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334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ebjdhb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900"/>
            <a:ext cx="9144000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91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agfaajbj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0"/>
            <a:ext cx="9053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643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1"/>
          <p:cNvGrpSpPr>
            <a:grpSpLocks/>
          </p:cNvGrpSpPr>
          <p:nvPr/>
        </p:nvGrpSpPr>
        <p:grpSpPr bwMode="auto">
          <a:xfrm>
            <a:off x="569913" y="606425"/>
            <a:ext cx="3452812" cy="2035175"/>
            <a:chOff x="1446469" y="1279129"/>
            <a:chExt cx="3452573" cy="2034568"/>
          </a:xfrm>
        </p:grpSpPr>
        <p:grpSp>
          <p:nvGrpSpPr>
            <p:cNvPr id="25628" name="Group 5"/>
            <p:cNvGrpSpPr>
              <a:grpSpLocks/>
            </p:cNvGrpSpPr>
            <p:nvPr/>
          </p:nvGrpSpPr>
          <p:grpSpPr bwMode="auto">
            <a:xfrm>
              <a:off x="1446469" y="1279129"/>
              <a:ext cx="708317" cy="772808"/>
              <a:chOff x="1770791" y="1379843"/>
              <a:chExt cx="708317" cy="77280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770791" y="1379843"/>
                <a:ext cx="707976" cy="7728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800951" y="1392539"/>
                <a:ext cx="658767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29" name="Group 6"/>
            <p:cNvGrpSpPr>
              <a:grpSpLocks/>
            </p:cNvGrpSpPr>
            <p:nvPr/>
          </p:nvGrpSpPr>
          <p:grpSpPr bwMode="auto">
            <a:xfrm>
              <a:off x="2841527" y="1279129"/>
              <a:ext cx="708317" cy="772808"/>
              <a:chOff x="1770791" y="1379843"/>
              <a:chExt cx="708317" cy="77280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771048" y="1379843"/>
                <a:ext cx="707976" cy="7728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801209" y="1392539"/>
                <a:ext cx="658766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30" name="Group 9"/>
            <p:cNvGrpSpPr>
              <a:grpSpLocks/>
            </p:cNvGrpSpPr>
            <p:nvPr/>
          </p:nvGrpSpPr>
          <p:grpSpPr bwMode="auto">
            <a:xfrm>
              <a:off x="4190725" y="1279129"/>
              <a:ext cx="708317" cy="772808"/>
              <a:chOff x="1770791" y="1379843"/>
              <a:chExt cx="708317" cy="77280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771132" y="1379843"/>
                <a:ext cx="707976" cy="7728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801293" y="1392539"/>
                <a:ext cx="658766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31" name="Group 12"/>
            <p:cNvGrpSpPr>
              <a:grpSpLocks/>
            </p:cNvGrpSpPr>
            <p:nvPr/>
          </p:nvGrpSpPr>
          <p:grpSpPr bwMode="auto">
            <a:xfrm rot="10800000">
              <a:off x="1474005" y="2540887"/>
              <a:ext cx="708317" cy="772808"/>
              <a:chOff x="1770791" y="1379843"/>
              <a:chExt cx="708317" cy="77280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770095" y="1379841"/>
                <a:ext cx="709564" cy="77288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800256" y="1392537"/>
                <a:ext cx="660354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32" name="Group 15"/>
            <p:cNvGrpSpPr>
              <a:grpSpLocks/>
            </p:cNvGrpSpPr>
            <p:nvPr/>
          </p:nvGrpSpPr>
          <p:grpSpPr bwMode="auto">
            <a:xfrm rot="10800000">
              <a:off x="2841527" y="2540888"/>
              <a:ext cx="708317" cy="772808"/>
              <a:chOff x="1770791" y="1379843"/>
              <a:chExt cx="708317" cy="772808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770875" y="1379842"/>
                <a:ext cx="707976" cy="77288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810559" y="1392538"/>
                <a:ext cx="658767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33" name="Group 18"/>
            <p:cNvGrpSpPr>
              <a:grpSpLocks/>
            </p:cNvGrpSpPr>
            <p:nvPr/>
          </p:nvGrpSpPr>
          <p:grpSpPr bwMode="auto">
            <a:xfrm rot="10800000">
              <a:off x="4190725" y="2540889"/>
              <a:ext cx="708317" cy="772808"/>
              <a:chOff x="1770791" y="1379843"/>
              <a:chExt cx="708317" cy="772808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770791" y="1379843"/>
                <a:ext cx="707976" cy="77288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810475" y="1392539"/>
                <a:ext cx="658767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1193800" y="3136900"/>
            <a:ext cx="6762750" cy="4094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 err="1">
                <a:solidFill>
                  <a:srgbClr val="3366FF"/>
                </a:solidFill>
              </a:rPr>
              <a:t>Autocalibration</a:t>
            </a:r>
            <a:endParaRPr lang="en-US" sz="3200" dirty="0">
              <a:solidFill>
                <a:srgbClr val="3366FF"/>
              </a:solidFill>
            </a:endParaRPr>
          </a:p>
          <a:p>
            <a:pPr>
              <a:defRPr/>
            </a:pPr>
            <a:endParaRPr lang="en-US" sz="3200" dirty="0">
              <a:solidFill>
                <a:srgbClr val="3366FF"/>
              </a:solidFill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2800" dirty="0">
                <a:solidFill>
                  <a:srgbClr val="FFFF00"/>
                </a:solidFill>
              </a:rPr>
              <a:t>get initial f(X,Y)</a:t>
            </a:r>
            <a:r>
              <a:rPr lang="en-US" sz="2800" dirty="0">
                <a:solidFill>
                  <a:srgbClr val="FFFF00"/>
                </a:solidFill>
                <a:sym typeface="Wingdings"/>
              </a:rPr>
              <a:t> (X’,Y’) from 3D e-field</a:t>
            </a:r>
          </a:p>
          <a:p>
            <a:pPr marL="457200" indent="-457200">
              <a:buFontTx/>
              <a:buChar char="-"/>
              <a:defRPr/>
            </a:pPr>
            <a:r>
              <a:rPr lang="en-US" sz="2800" dirty="0">
                <a:solidFill>
                  <a:srgbClr val="FFFF00"/>
                </a:solidFill>
                <a:sym typeface="Wingdings"/>
              </a:rPr>
              <a:t>make scatter plots of </a:t>
            </a:r>
            <a:r>
              <a:rPr lang="en-US" sz="2800" dirty="0" err="1">
                <a:solidFill>
                  <a:srgbClr val="FFFF00"/>
                </a:solidFill>
                <a:sym typeface="Wingdings"/>
              </a:rPr>
              <a:t>residials</a:t>
            </a:r>
            <a:endParaRPr lang="en-US" sz="2800" dirty="0">
              <a:solidFill>
                <a:srgbClr val="FFFF00"/>
              </a:solidFill>
              <a:sym typeface="Wingdings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2800" dirty="0">
                <a:solidFill>
                  <a:srgbClr val="FFFF00"/>
                </a:solidFill>
                <a:sym typeface="Wingdings"/>
              </a:rPr>
              <a:t>modify f(X,Y) until residuals are minimized</a:t>
            </a:r>
          </a:p>
          <a:p>
            <a:pPr marL="457200" indent="-457200">
              <a:buFontTx/>
              <a:buChar char="-"/>
              <a:defRPr/>
            </a:pPr>
            <a:endParaRPr lang="en-US" sz="2800" dirty="0">
              <a:solidFill>
                <a:srgbClr val="FFFF00"/>
              </a:solidFill>
              <a:sym typeface="Wingdings"/>
            </a:endParaRPr>
          </a:p>
          <a:p>
            <a:pPr>
              <a:defRPr/>
            </a:pPr>
            <a:r>
              <a:rPr lang="en-US" sz="2800" dirty="0">
                <a:solidFill>
                  <a:srgbClr val="FFFF00"/>
                </a:solidFill>
                <a:sym typeface="Wingdings"/>
              </a:rPr>
              <a:t>Basic correction: X’ = C X, Y’ = C Y</a:t>
            </a:r>
          </a:p>
          <a:p>
            <a:pPr>
              <a:defRPr/>
            </a:pPr>
            <a:r>
              <a:rPr lang="en-US" sz="2800" dirty="0">
                <a:solidFill>
                  <a:srgbClr val="FFFF00"/>
                </a:solidFill>
                <a:sym typeface="Wingdings"/>
              </a:rPr>
              <a:t>+ E x B effect</a:t>
            </a:r>
            <a:endParaRPr lang="en-US" sz="2800" dirty="0">
              <a:solidFill>
                <a:srgbClr val="FFFF00"/>
              </a:solidFill>
            </a:endParaRPr>
          </a:p>
          <a:p>
            <a:pPr>
              <a:defRPr/>
            </a:pPr>
            <a:endParaRPr lang="en-US" sz="2800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9913" y="606425"/>
            <a:ext cx="4281487" cy="2174875"/>
          </a:xfrm>
          <a:prstGeom prst="straightConnector1">
            <a:avLst/>
          </a:prstGeom>
          <a:ln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604" name="Group 23"/>
          <p:cNvGrpSpPr>
            <a:grpSpLocks/>
          </p:cNvGrpSpPr>
          <p:nvPr/>
        </p:nvGrpSpPr>
        <p:grpSpPr bwMode="auto">
          <a:xfrm>
            <a:off x="5180013" y="606425"/>
            <a:ext cx="3452812" cy="2035175"/>
            <a:chOff x="1446469" y="1279129"/>
            <a:chExt cx="3452573" cy="2034568"/>
          </a:xfrm>
        </p:grpSpPr>
        <p:grpSp>
          <p:nvGrpSpPr>
            <p:cNvPr id="25610" name="Group 24"/>
            <p:cNvGrpSpPr>
              <a:grpSpLocks/>
            </p:cNvGrpSpPr>
            <p:nvPr/>
          </p:nvGrpSpPr>
          <p:grpSpPr bwMode="auto">
            <a:xfrm>
              <a:off x="1446469" y="1279129"/>
              <a:ext cx="708317" cy="772808"/>
              <a:chOff x="1770791" y="1379843"/>
              <a:chExt cx="708317" cy="772808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770791" y="1379843"/>
                <a:ext cx="707976" cy="7728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800951" y="1392539"/>
                <a:ext cx="658767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11" name="Group 25"/>
            <p:cNvGrpSpPr>
              <a:grpSpLocks/>
            </p:cNvGrpSpPr>
            <p:nvPr/>
          </p:nvGrpSpPr>
          <p:grpSpPr bwMode="auto">
            <a:xfrm>
              <a:off x="2841527" y="1279129"/>
              <a:ext cx="708317" cy="772808"/>
              <a:chOff x="1770791" y="1379843"/>
              <a:chExt cx="708317" cy="772808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1771048" y="1379843"/>
                <a:ext cx="707976" cy="7728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801209" y="1392539"/>
                <a:ext cx="658766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12" name="Group 26"/>
            <p:cNvGrpSpPr>
              <a:grpSpLocks/>
            </p:cNvGrpSpPr>
            <p:nvPr/>
          </p:nvGrpSpPr>
          <p:grpSpPr bwMode="auto">
            <a:xfrm>
              <a:off x="4190725" y="1279129"/>
              <a:ext cx="708317" cy="772808"/>
              <a:chOff x="1770791" y="1379843"/>
              <a:chExt cx="708317" cy="772808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771132" y="1379843"/>
                <a:ext cx="707976" cy="7728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801293" y="1392539"/>
                <a:ext cx="658766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13" name="Group 27"/>
            <p:cNvGrpSpPr>
              <a:grpSpLocks/>
            </p:cNvGrpSpPr>
            <p:nvPr/>
          </p:nvGrpSpPr>
          <p:grpSpPr bwMode="auto">
            <a:xfrm rot="10800000">
              <a:off x="1474005" y="2540887"/>
              <a:ext cx="708317" cy="772808"/>
              <a:chOff x="1770791" y="1379843"/>
              <a:chExt cx="708317" cy="772808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770095" y="1379841"/>
                <a:ext cx="709564" cy="77288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00256" y="1392537"/>
                <a:ext cx="660354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14" name="Group 28"/>
            <p:cNvGrpSpPr>
              <a:grpSpLocks/>
            </p:cNvGrpSpPr>
            <p:nvPr/>
          </p:nvGrpSpPr>
          <p:grpSpPr bwMode="auto">
            <a:xfrm rot="10800000">
              <a:off x="2841527" y="2540888"/>
              <a:ext cx="708317" cy="772808"/>
              <a:chOff x="1770791" y="1379843"/>
              <a:chExt cx="708317" cy="772808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770875" y="1379842"/>
                <a:ext cx="707976" cy="77288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810559" y="1392538"/>
                <a:ext cx="658767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5615" name="Group 29"/>
            <p:cNvGrpSpPr>
              <a:grpSpLocks/>
            </p:cNvGrpSpPr>
            <p:nvPr/>
          </p:nvGrpSpPr>
          <p:grpSpPr bwMode="auto">
            <a:xfrm rot="10800000">
              <a:off x="4190725" y="2540889"/>
              <a:ext cx="708317" cy="772808"/>
              <a:chOff x="1770791" y="1379843"/>
              <a:chExt cx="708317" cy="772808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770791" y="1379843"/>
                <a:ext cx="707976" cy="77288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810475" y="1392539"/>
                <a:ext cx="658767" cy="660203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43" name="Freeform 42"/>
          <p:cNvSpPr/>
          <p:nvPr/>
        </p:nvSpPr>
        <p:spPr>
          <a:xfrm>
            <a:off x="5197475" y="2095500"/>
            <a:ext cx="677863" cy="457200"/>
          </a:xfrm>
          <a:custGeom>
            <a:avLst/>
            <a:gdLst>
              <a:gd name="connsiteX0" fmla="*/ 22718 w 678214"/>
              <a:gd name="connsiteY0" fmla="*/ 457200 h 457200"/>
              <a:gd name="connsiteX1" fmla="*/ 73518 w 678214"/>
              <a:gd name="connsiteY1" fmla="*/ 317500 h 457200"/>
              <a:gd name="connsiteX2" fmla="*/ 632318 w 678214"/>
              <a:gd name="connsiteY2" fmla="*/ 165100 h 457200"/>
              <a:gd name="connsiteX3" fmla="*/ 645018 w 678214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214" h="457200">
                <a:moveTo>
                  <a:pt x="22718" y="457200"/>
                </a:moveTo>
                <a:cubicBezTo>
                  <a:pt x="-2682" y="411691"/>
                  <a:pt x="-28082" y="366183"/>
                  <a:pt x="73518" y="317500"/>
                </a:cubicBezTo>
                <a:cubicBezTo>
                  <a:pt x="175118" y="268817"/>
                  <a:pt x="537068" y="218017"/>
                  <a:pt x="632318" y="165100"/>
                </a:cubicBezTo>
                <a:cubicBezTo>
                  <a:pt x="727568" y="112183"/>
                  <a:pt x="645018" y="0"/>
                  <a:pt x="645018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6581775" y="1970088"/>
            <a:ext cx="555625" cy="252412"/>
          </a:xfrm>
          <a:custGeom>
            <a:avLst/>
            <a:gdLst>
              <a:gd name="connsiteX0" fmla="*/ 21584 w 668578"/>
              <a:gd name="connsiteY0" fmla="*/ 266700 h 266700"/>
              <a:gd name="connsiteX1" fmla="*/ 72384 w 668578"/>
              <a:gd name="connsiteY1" fmla="*/ 139700 h 266700"/>
              <a:gd name="connsiteX2" fmla="*/ 618484 w 668578"/>
              <a:gd name="connsiteY2" fmla="*/ 63500 h 266700"/>
              <a:gd name="connsiteX3" fmla="*/ 643884 w 668578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578" h="266700">
                <a:moveTo>
                  <a:pt x="21584" y="266700"/>
                </a:moveTo>
                <a:cubicBezTo>
                  <a:pt x="-2758" y="220133"/>
                  <a:pt x="-27099" y="173567"/>
                  <a:pt x="72384" y="139700"/>
                </a:cubicBezTo>
                <a:cubicBezTo>
                  <a:pt x="171867" y="105833"/>
                  <a:pt x="523234" y="86783"/>
                  <a:pt x="618484" y="63500"/>
                </a:cubicBezTo>
                <a:cubicBezTo>
                  <a:pt x="713734" y="40217"/>
                  <a:pt x="643884" y="0"/>
                  <a:pt x="643884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7954963" y="863600"/>
            <a:ext cx="665162" cy="330200"/>
          </a:xfrm>
          <a:custGeom>
            <a:avLst/>
            <a:gdLst>
              <a:gd name="connsiteX0" fmla="*/ 20457 w 665033"/>
              <a:gd name="connsiteY0" fmla="*/ 330200 h 330200"/>
              <a:gd name="connsiteX1" fmla="*/ 71257 w 665033"/>
              <a:gd name="connsiteY1" fmla="*/ 215900 h 330200"/>
              <a:gd name="connsiteX2" fmla="*/ 604657 w 665033"/>
              <a:gd name="connsiteY2" fmla="*/ 139700 h 330200"/>
              <a:gd name="connsiteX3" fmla="*/ 630057 w 665033"/>
              <a:gd name="connsiteY3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5033" h="330200">
                <a:moveTo>
                  <a:pt x="20457" y="330200"/>
                </a:moveTo>
                <a:cubicBezTo>
                  <a:pt x="-2827" y="288925"/>
                  <a:pt x="-26110" y="247650"/>
                  <a:pt x="71257" y="215900"/>
                </a:cubicBezTo>
                <a:cubicBezTo>
                  <a:pt x="168624" y="184150"/>
                  <a:pt x="511524" y="175683"/>
                  <a:pt x="604657" y="139700"/>
                </a:cubicBezTo>
                <a:cubicBezTo>
                  <a:pt x="697790" y="103717"/>
                  <a:pt x="663923" y="51858"/>
                  <a:pt x="630057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1612900" y="317500"/>
            <a:ext cx="1422400" cy="1320800"/>
          </a:xfrm>
          <a:custGeom>
            <a:avLst/>
            <a:gdLst>
              <a:gd name="connsiteX0" fmla="*/ 0 w 1409700"/>
              <a:gd name="connsiteY0" fmla="*/ 1384300 h 1384300"/>
              <a:gd name="connsiteX1" fmla="*/ 1409700 w 1409700"/>
              <a:gd name="connsiteY1" fmla="*/ 1384300 h 1384300"/>
              <a:gd name="connsiteX2" fmla="*/ 1409700 w 1409700"/>
              <a:gd name="connsiteY2" fmla="*/ 0 h 1384300"/>
              <a:gd name="connsiteX3" fmla="*/ 38100 w 1409700"/>
              <a:gd name="connsiteY3" fmla="*/ 0 h 1384300"/>
              <a:gd name="connsiteX4" fmla="*/ 0 w 1409700"/>
              <a:gd name="connsiteY4" fmla="*/ 1384300 h 1384300"/>
              <a:gd name="connsiteX0" fmla="*/ 12700 w 1422400"/>
              <a:gd name="connsiteY0" fmla="*/ 1384300 h 1384300"/>
              <a:gd name="connsiteX1" fmla="*/ 1422400 w 1422400"/>
              <a:gd name="connsiteY1" fmla="*/ 1384300 h 1384300"/>
              <a:gd name="connsiteX2" fmla="*/ 1422400 w 1422400"/>
              <a:gd name="connsiteY2" fmla="*/ 0 h 1384300"/>
              <a:gd name="connsiteX3" fmla="*/ 0 w 1422400"/>
              <a:gd name="connsiteY3" fmla="*/ 12700 h 1384300"/>
              <a:gd name="connsiteX4" fmla="*/ 12700 w 1422400"/>
              <a:gd name="connsiteY4" fmla="*/ 1384300 h 1384300"/>
              <a:gd name="connsiteX0" fmla="*/ 12700 w 1422400"/>
              <a:gd name="connsiteY0" fmla="*/ 1371600 h 1371600"/>
              <a:gd name="connsiteX1" fmla="*/ 1422400 w 1422400"/>
              <a:gd name="connsiteY1" fmla="*/ 1371600 h 1371600"/>
              <a:gd name="connsiteX2" fmla="*/ 1422400 w 1422400"/>
              <a:gd name="connsiteY2" fmla="*/ 50800 h 1371600"/>
              <a:gd name="connsiteX3" fmla="*/ 0 w 1422400"/>
              <a:gd name="connsiteY3" fmla="*/ 0 h 1371600"/>
              <a:gd name="connsiteX4" fmla="*/ 12700 w 1422400"/>
              <a:gd name="connsiteY4" fmla="*/ 1371600 h 1371600"/>
              <a:gd name="connsiteX0" fmla="*/ 12700 w 1422400"/>
              <a:gd name="connsiteY0" fmla="*/ 1320800 h 1320800"/>
              <a:gd name="connsiteX1" fmla="*/ 1422400 w 1422400"/>
              <a:gd name="connsiteY1" fmla="*/ 1320800 h 1320800"/>
              <a:gd name="connsiteX2" fmla="*/ 1422400 w 1422400"/>
              <a:gd name="connsiteY2" fmla="*/ 0 h 1320800"/>
              <a:gd name="connsiteX3" fmla="*/ 0 w 1422400"/>
              <a:gd name="connsiteY3" fmla="*/ 0 h 1320800"/>
              <a:gd name="connsiteX4" fmla="*/ 12700 w 1422400"/>
              <a:gd name="connsiteY4" fmla="*/ 132080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400" h="1320800">
                <a:moveTo>
                  <a:pt x="12700" y="1320800"/>
                </a:moveTo>
                <a:lnTo>
                  <a:pt x="1422400" y="1320800"/>
                </a:lnTo>
                <a:lnTo>
                  <a:pt x="1422400" y="0"/>
                </a:lnTo>
                <a:lnTo>
                  <a:pt x="0" y="0"/>
                </a:lnTo>
                <a:lnTo>
                  <a:pt x="12700" y="1320800"/>
                </a:lnTo>
                <a:close/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7023100" y="1117600"/>
            <a:ext cx="231775" cy="152400"/>
          </a:xfrm>
          <a:custGeom>
            <a:avLst/>
            <a:gdLst>
              <a:gd name="connsiteX0" fmla="*/ 0 w 231892"/>
              <a:gd name="connsiteY0" fmla="*/ 152400 h 152400"/>
              <a:gd name="connsiteX1" fmla="*/ 215900 w 231892"/>
              <a:gd name="connsiteY1" fmla="*/ 101600 h 152400"/>
              <a:gd name="connsiteX2" fmla="*/ 215900 w 231892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1892" h="152400">
                <a:moveTo>
                  <a:pt x="0" y="152400"/>
                </a:moveTo>
                <a:cubicBezTo>
                  <a:pt x="89958" y="139700"/>
                  <a:pt x="179917" y="127000"/>
                  <a:pt x="215900" y="101600"/>
                </a:cubicBezTo>
                <a:cubicBezTo>
                  <a:pt x="251883" y="76200"/>
                  <a:pt x="215900" y="0"/>
                  <a:pt x="215900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28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3700" y="800100"/>
            <a:ext cx="6570663" cy="51704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Performance</a:t>
            </a: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0000"/>
                </a:solidFill>
              </a:rPr>
              <a:t>requires knowledge of local vectors E, B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0000"/>
                </a:solidFill>
              </a:rPr>
              <a:t>effective pixel size related to electron diffusion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0000"/>
                </a:solidFill>
              </a:rPr>
              <a:t>E x B effect, </a:t>
            </a:r>
            <a:r>
              <a:rPr lang="en-US" dirty="0">
                <a:solidFill>
                  <a:srgbClr val="FF0000"/>
                </a:solidFill>
              </a:rPr>
              <a:t>although </a:t>
            </a:r>
            <a:r>
              <a:rPr lang="en-US" dirty="0">
                <a:solidFill>
                  <a:srgbClr val="FF0000"/>
                </a:solidFill>
              </a:rPr>
              <a:t>correctable, may worsen resolution</a:t>
            </a:r>
          </a:p>
          <a:p>
            <a:pPr marL="285750" indent="-285750">
              <a:buFontTx/>
              <a:buChar char="-"/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Plans</a:t>
            </a:r>
          </a:p>
          <a:p>
            <a:pPr marL="285750" indent="-285750">
              <a:buFontTx/>
              <a:buChar char="-"/>
              <a:defRPr/>
            </a:pPr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Quad Focus Drifter under construction (finished)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2x </a:t>
            </a:r>
            <a:r>
              <a:rPr lang="en-US" dirty="0" err="1">
                <a:solidFill>
                  <a:srgbClr val="FFFF00"/>
                </a:solidFill>
              </a:rPr>
              <a:t>Sci</a:t>
            </a:r>
            <a:r>
              <a:rPr lang="en-US" dirty="0">
                <a:solidFill>
                  <a:srgbClr val="FFFF00"/>
                </a:solidFill>
              </a:rPr>
              <a:t> 30 mm x 40 mm to be constructed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Chamber support + rotator (around Z axis) ready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HV distribution box (16 channels!) ready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err="1">
                <a:solidFill>
                  <a:srgbClr val="FFFF00"/>
                </a:solidFill>
              </a:rPr>
              <a:t>Testbeam</a:t>
            </a:r>
            <a:r>
              <a:rPr lang="en-US" dirty="0">
                <a:solidFill>
                  <a:srgbClr val="FFFF00"/>
                </a:solidFill>
              </a:rPr>
              <a:t> @ DESY in Oct 2013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>
                <a:solidFill>
                  <a:srgbClr val="FFFF00"/>
                </a:solidFill>
              </a:rPr>
              <a:t>Data analysis, Monte Carlo simulation, correction </a:t>
            </a:r>
            <a:r>
              <a:rPr lang="en-US" dirty="0">
                <a:solidFill>
                  <a:srgbClr val="FFFF00"/>
                </a:solidFill>
              </a:rPr>
              <a:t>procedure</a:t>
            </a:r>
          </a:p>
          <a:p>
            <a:pPr marL="742950" lvl="1" indent="-285750">
              <a:buFontTx/>
              <a:buChar char="-"/>
              <a:defRPr/>
            </a:pPr>
            <a:endParaRPr lang="en-US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CCFFCC"/>
                </a:solidFill>
              </a:rPr>
              <a:t>Collaboration with Bonn</a:t>
            </a:r>
            <a:endParaRPr lang="en-US" sz="24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08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3"/>
          <p:cNvSpPr txBox="1">
            <a:spLocks noChangeArrowheads="1"/>
          </p:cNvSpPr>
          <p:nvPr/>
        </p:nvSpPr>
        <p:spPr bwMode="auto">
          <a:xfrm>
            <a:off x="850900" y="533400"/>
            <a:ext cx="3267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00"/>
                </a:solidFill>
              </a:rPr>
              <a:t>Q64: an assembly of 16 Quads</a:t>
            </a:r>
          </a:p>
          <a:p>
            <a:pPr eaLnBrk="1" hangingPunct="1"/>
            <a:endParaRPr lang="en-US" sz="1800">
              <a:solidFill>
                <a:srgbClr val="FFFF00"/>
              </a:solidFill>
            </a:endParaRPr>
          </a:p>
          <a:p>
            <a:pPr eaLnBrk="1" hangingPunct="1"/>
            <a:endParaRPr lang="en-US" sz="1800">
              <a:solidFill>
                <a:srgbClr val="FFFF00"/>
              </a:solidFill>
            </a:endParaRPr>
          </a:p>
          <a:p>
            <a:pPr eaLnBrk="1" hangingPunct="1"/>
            <a:r>
              <a:rPr lang="en-US" sz="1800">
                <a:solidFill>
                  <a:srgbClr val="FFFF00"/>
                </a:solidFill>
              </a:rPr>
              <a:t>Number of chips is not a variable</a:t>
            </a:r>
          </a:p>
        </p:txBody>
      </p:sp>
      <p:pic>
        <p:nvPicPr>
          <p:cNvPr id="2765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1717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171700"/>
            <a:ext cx="2514600" cy="2514600"/>
          </a:xfrm>
          <a:prstGeom prst="rect">
            <a:avLst/>
          </a:prstGeom>
          <a:solidFill>
            <a:srgbClr val="C0504D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598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B26049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9" y="1257056"/>
            <a:ext cx="7994316" cy="450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29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B2604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90505" cy="2981158"/>
          </a:xfrm>
          <a:prstGeom prst="rect">
            <a:avLst/>
          </a:prstGeom>
        </p:spPr>
      </p:pic>
      <p:pic>
        <p:nvPicPr>
          <p:cNvPr id="6" name="Picture 5" descr="PB26049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76842"/>
            <a:ext cx="5290504" cy="298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33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v_61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340" y="-61340"/>
            <a:ext cx="3969084" cy="4091765"/>
          </a:xfrm>
          <a:prstGeom prst="rect">
            <a:avLst/>
          </a:prstGeom>
        </p:spPr>
      </p:pic>
      <p:pic>
        <p:nvPicPr>
          <p:cNvPr id="5" name="Picture 4" descr="ev_3323_fin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9867" y="-61340"/>
            <a:ext cx="3969087" cy="40917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10990" y="4876452"/>
            <a:ext cx="7040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Analysis: </a:t>
            </a:r>
            <a:r>
              <a:rPr lang="en-US" dirty="0" err="1" smtClean="0"/>
              <a:t>Els</a:t>
            </a:r>
            <a:r>
              <a:rPr lang="en-US" dirty="0" smtClean="0"/>
              <a:t> </a:t>
            </a:r>
            <a:r>
              <a:rPr lang="en-US" dirty="0" err="1" smtClean="0"/>
              <a:t>Koffeman</a:t>
            </a:r>
            <a:r>
              <a:rPr lang="en-US" dirty="0" smtClean="0"/>
              <a:t> and </a:t>
            </a:r>
            <a:r>
              <a:rPr lang="en-US" dirty="0" err="1" smtClean="0"/>
              <a:t>Stergios</a:t>
            </a:r>
            <a:r>
              <a:rPr lang="en-US" dirty="0" smtClean="0"/>
              <a:t> </a:t>
            </a:r>
            <a:r>
              <a:rPr lang="en-US" dirty="0" err="1" smtClean="0"/>
              <a:t>Tsi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Strong non-homogeneous drift field: 2</a:t>
            </a:r>
            <a:r>
              <a:rPr lang="en-US" baseline="30000" dirty="0" smtClean="0"/>
              <a:t>nd</a:t>
            </a:r>
            <a:r>
              <a:rPr lang="en-US" dirty="0" smtClean="0"/>
              <a:t> order fit</a:t>
            </a:r>
          </a:p>
          <a:p>
            <a:r>
              <a:rPr lang="en-US" dirty="0"/>
              <a:t>T</a:t>
            </a:r>
            <a:r>
              <a:rPr lang="en-US" dirty="0" smtClean="0"/>
              <a:t>ime coding not yet fully settled </a:t>
            </a:r>
          </a:p>
          <a:p>
            <a:r>
              <a:rPr lang="en-US" dirty="0" smtClean="0"/>
              <a:t>[Time (arrival) measurement OK confirmed by </a:t>
            </a:r>
            <a:r>
              <a:rPr lang="en-US" dirty="0" err="1" smtClean="0"/>
              <a:t>Xavii</a:t>
            </a:r>
            <a:r>
              <a:rPr lang="en-US" dirty="0" smtClean="0"/>
              <a:t> (Seoul IEEE Oct 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19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0477" y="799675"/>
            <a:ext cx="617672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far: Timepix-3 works as expected (not aware of any problem)</a:t>
            </a:r>
          </a:p>
          <a:p>
            <a:endParaRPr lang="en-US" dirty="0"/>
          </a:p>
          <a:p>
            <a:r>
              <a:rPr lang="en-US" dirty="0" smtClean="0"/>
              <a:t>Prototype </a:t>
            </a:r>
            <a:r>
              <a:rPr lang="en-US" dirty="0" err="1" smtClean="0"/>
              <a:t>Spidre</a:t>
            </a:r>
            <a:r>
              <a:rPr lang="en-US" dirty="0" smtClean="0"/>
              <a:t> works (firmware!)</a:t>
            </a:r>
          </a:p>
          <a:p>
            <a:endParaRPr lang="en-US" dirty="0"/>
          </a:p>
          <a:p>
            <a:r>
              <a:rPr lang="en-US" dirty="0" smtClean="0"/>
              <a:t>DAQ works</a:t>
            </a:r>
          </a:p>
          <a:p>
            <a:endParaRPr lang="en-US" dirty="0"/>
          </a:p>
          <a:p>
            <a:r>
              <a:rPr lang="en-US" dirty="0" smtClean="0"/>
              <a:t>Data represents something good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Yet much work to do 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127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all-ceramic </a:t>
            </a:r>
            <a:r>
              <a:rPr lang="en-US" dirty="0" err="1" smtClean="0"/>
              <a:t>InGrid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85569" y="2728304"/>
            <a:ext cx="636394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Why?</a:t>
            </a:r>
          </a:p>
          <a:p>
            <a:endParaRPr lang="en-US" dirty="0"/>
          </a:p>
          <a:p>
            <a:r>
              <a:rPr lang="en-US" dirty="0" smtClean="0"/>
              <a:t>Double Discharge protection (like Resistive Plate Chambers)</a:t>
            </a:r>
          </a:p>
          <a:p>
            <a:endParaRPr lang="en-US" dirty="0"/>
          </a:p>
          <a:p>
            <a:r>
              <a:rPr lang="en-US" dirty="0" smtClean="0"/>
              <a:t>Equal coefficient of thermal expansion throughout </a:t>
            </a:r>
            <a:r>
              <a:rPr lang="en-US" dirty="0" err="1" smtClean="0"/>
              <a:t>InGrid</a:t>
            </a:r>
            <a:r>
              <a:rPr lang="en-US" dirty="0" smtClean="0"/>
              <a:t>: needed</a:t>
            </a:r>
          </a:p>
          <a:p>
            <a:r>
              <a:rPr lang="en-US" dirty="0" smtClean="0"/>
              <a:t>for operating in cryogenic environments</a:t>
            </a:r>
          </a:p>
          <a:p>
            <a:endParaRPr lang="en-US" dirty="0"/>
          </a:p>
          <a:p>
            <a:r>
              <a:rPr lang="en-US" dirty="0" smtClean="0"/>
              <a:t>Plastics (like SU8) outgas. These materials can never be used</a:t>
            </a:r>
          </a:p>
          <a:p>
            <a:r>
              <a:rPr lang="en-US" dirty="0" smtClean="0"/>
              <a:t>in ultra clean (cryogenic)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24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620745"/>
              </p:ext>
            </p:extLst>
          </p:nvPr>
        </p:nvGraphicFramePr>
        <p:xfrm>
          <a:off x="2288940" y="18856"/>
          <a:ext cx="4617545" cy="6727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" r:id="rId3" imgW="5918200" imgH="8623300" progId="Word.Document.12">
                  <p:embed/>
                </p:oleObj>
              </mc:Choice>
              <mc:Fallback>
                <p:oleObj name="Document" r:id="rId3" imgW="5918200" imgH="8623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8940" y="18856"/>
                        <a:ext cx="4617545" cy="6727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9929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658</Words>
  <Application>Microsoft Macintosh PowerPoint</Application>
  <PresentationFormat>On-screen Show (4:3)</PresentationFormat>
  <Paragraphs>122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all-ceramic InGrid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ReNext: ReLaXd for gaseous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van der Graaf</dc:creator>
  <cp:lastModifiedBy>Harry van der Graaf</cp:lastModifiedBy>
  <cp:revision>11</cp:revision>
  <dcterms:created xsi:type="dcterms:W3CDTF">2013-12-11T20:21:50Z</dcterms:created>
  <dcterms:modified xsi:type="dcterms:W3CDTF">2014-01-28T08:24:55Z</dcterms:modified>
</cp:coreProperties>
</file>