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tiff" ContentType="image/tiff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60" r:id="rId5"/>
    <p:sldId id="259" r:id="rId6"/>
    <p:sldId id="266" r:id="rId7"/>
    <p:sldId id="263" r:id="rId8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06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48F1B9-D9AD-411D-8E11-C3114B066C9B}" type="datetimeFigureOut">
              <a:rPr lang="de-DE" smtClean="0"/>
              <a:pPr/>
              <a:t>27.01.2014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392DF2-1AD8-4767-BEEE-FE63B060A088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48F1B9-D9AD-411D-8E11-C3114B066C9B}" type="datetimeFigureOut">
              <a:rPr lang="de-DE" smtClean="0"/>
              <a:pPr/>
              <a:t>27.01.2014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392DF2-1AD8-4767-BEEE-FE63B060A088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48F1B9-D9AD-411D-8E11-C3114B066C9B}" type="datetimeFigureOut">
              <a:rPr lang="de-DE" smtClean="0"/>
              <a:pPr/>
              <a:t>27.01.2014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392DF2-1AD8-4767-BEEE-FE63B060A088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48F1B9-D9AD-411D-8E11-C3114B066C9B}" type="datetimeFigureOut">
              <a:rPr lang="de-DE" smtClean="0"/>
              <a:pPr/>
              <a:t>27.01.2014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392DF2-1AD8-4767-BEEE-FE63B060A088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48F1B9-D9AD-411D-8E11-C3114B066C9B}" type="datetimeFigureOut">
              <a:rPr lang="de-DE" smtClean="0"/>
              <a:pPr/>
              <a:t>27.01.2014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392DF2-1AD8-4767-BEEE-FE63B060A088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48F1B9-D9AD-411D-8E11-C3114B066C9B}" type="datetimeFigureOut">
              <a:rPr lang="de-DE" smtClean="0"/>
              <a:pPr/>
              <a:t>27.01.2014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392DF2-1AD8-4767-BEEE-FE63B060A088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48F1B9-D9AD-411D-8E11-C3114B066C9B}" type="datetimeFigureOut">
              <a:rPr lang="de-DE" smtClean="0"/>
              <a:pPr/>
              <a:t>27.01.2014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392DF2-1AD8-4767-BEEE-FE63B060A088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48F1B9-D9AD-411D-8E11-C3114B066C9B}" type="datetimeFigureOut">
              <a:rPr lang="de-DE" smtClean="0"/>
              <a:pPr/>
              <a:t>27.01.2014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392DF2-1AD8-4767-BEEE-FE63B060A088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48F1B9-D9AD-411D-8E11-C3114B066C9B}" type="datetimeFigureOut">
              <a:rPr lang="de-DE" smtClean="0"/>
              <a:pPr/>
              <a:t>27.01.2014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392DF2-1AD8-4767-BEEE-FE63B060A088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48F1B9-D9AD-411D-8E11-C3114B066C9B}" type="datetimeFigureOut">
              <a:rPr lang="de-DE" smtClean="0"/>
              <a:pPr/>
              <a:t>27.01.2014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392DF2-1AD8-4767-BEEE-FE63B060A088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48F1B9-D9AD-411D-8E11-C3114B066C9B}" type="datetimeFigureOut">
              <a:rPr lang="de-DE" smtClean="0"/>
              <a:pPr/>
              <a:t>27.01.2014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392DF2-1AD8-4767-BEEE-FE63B060A088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48F1B9-D9AD-411D-8E11-C3114B066C9B}" type="datetimeFigureOut">
              <a:rPr lang="de-DE" smtClean="0"/>
              <a:pPr/>
              <a:t>27.01.2014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392DF2-1AD8-4767-BEEE-FE63B060A088}" type="slidenum">
              <a:rPr lang="de-DE" smtClean="0"/>
              <a:pPr/>
              <a:t>‹#›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tiff"/><Relationship Id="rId2" Type="http://schemas.openxmlformats.org/officeDocument/2006/relationships/image" Target="../media/image4.tif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tif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761093"/>
            <a:ext cx="7772400" cy="1470025"/>
          </a:xfrm>
        </p:spPr>
        <p:txBody>
          <a:bodyPr/>
          <a:lstStyle/>
          <a:p>
            <a:r>
              <a:rPr lang="en-US" dirty="0" smtClean="0"/>
              <a:t>Status of SU-8 based </a:t>
            </a:r>
            <a:r>
              <a:rPr lang="en-US" dirty="0" err="1" smtClean="0"/>
              <a:t>InGrid</a:t>
            </a:r>
            <a:r>
              <a:rPr lang="en-US" dirty="0" smtClean="0"/>
              <a:t> production</a:t>
            </a:r>
            <a:endParaRPr lang="de-DE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04900"/>
            <a:ext cx="6400800" cy="694928"/>
          </a:xfrm>
        </p:spPr>
        <p:txBody>
          <a:bodyPr>
            <a:normAutofit/>
          </a:bodyPr>
          <a:lstStyle/>
          <a:p>
            <a:r>
              <a:rPr lang="de-DE" dirty="0" smtClean="0">
                <a:solidFill>
                  <a:schemeClr val="tx1"/>
                </a:solidFill>
              </a:rPr>
              <a:t>Yevgen Bilevych</a:t>
            </a:r>
          </a:p>
          <a:p>
            <a:endParaRPr lang="de-DE" dirty="0" smtClean="0">
              <a:solidFill>
                <a:schemeClr val="tx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979712" y="5003884"/>
            <a:ext cx="53238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27.01.2014                                                                    Bonn</a:t>
            </a:r>
            <a:endParaRPr lang="de-DE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Outline:</a:t>
            </a:r>
            <a:endParaRPr lang="de-D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TimePix wafers</a:t>
            </a:r>
          </a:p>
          <a:p>
            <a:r>
              <a:rPr lang="de-DE" dirty="0" smtClean="0"/>
              <a:t>Production runs</a:t>
            </a:r>
          </a:p>
          <a:p>
            <a:r>
              <a:rPr lang="de-DE" dirty="0" smtClean="0"/>
              <a:t>InGrids and single TimePix </a:t>
            </a:r>
            <a:r>
              <a:rPr lang="de-DE" dirty="0" smtClean="0"/>
              <a:t>chips</a:t>
            </a:r>
          </a:p>
          <a:p>
            <a:r>
              <a:rPr lang="de-DE" dirty="0" smtClean="0"/>
              <a:t>SU-8 production status</a:t>
            </a:r>
          </a:p>
          <a:p>
            <a:endParaRPr lang="de-DE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z="3600" dirty="0" smtClean="0"/>
              <a:t>Overview of TimePix wafers</a:t>
            </a:r>
            <a:endParaRPr lang="de-DE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68761"/>
            <a:ext cx="8229600" cy="2880320"/>
          </a:xfrm>
        </p:spPr>
        <p:txBody>
          <a:bodyPr>
            <a:normAutofit/>
          </a:bodyPr>
          <a:lstStyle/>
          <a:p>
            <a:pPr>
              <a:buNone/>
            </a:pPr>
            <a:endParaRPr lang="de-DE" sz="2400" dirty="0" smtClean="0"/>
          </a:p>
          <a:p>
            <a:r>
              <a:rPr lang="de-DE" sz="2400" dirty="0" smtClean="0"/>
              <a:t>W00127 (K3NQX8T) and W00129 (KXNQSZT) - J. Timmermans, probed in </a:t>
            </a:r>
            <a:r>
              <a:rPr lang="de-DE" sz="2400" dirty="0" smtClean="0"/>
              <a:t>CERN</a:t>
            </a:r>
          </a:p>
          <a:p>
            <a:endParaRPr lang="de-DE" sz="2400" dirty="0" smtClean="0"/>
          </a:p>
          <a:p>
            <a:r>
              <a:rPr lang="de-DE" sz="2400" dirty="0" smtClean="0"/>
              <a:t>W0064 – W0075 (i.e. 12 TimePix wafers) -  Bonn, probed in NIKHEF</a:t>
            </a:r>
          </a:p>
          <a:p>
            <a:endParaRPr lang="de-DE" sz="2400" dirty="0" smtClean="0"/>
          </a:p>
          <a:p>
            <a:pPr>
              <a:buNone/>
            </a:pPr>
            <a:endParaRPr lang="de-DE" sz="2400" dirty="0"/>
          </a:p>
        </p:txBody>
      </p:sp>
      <p:pic>
        <p:nvPicPr>
          <p:cNvPr id="4" name="Picture 3" descr="probing_table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3933056"/>
            <a:ext cx="9144000" cy="1906931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W0075_probing_map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812107" y="386142"/>
            <a:ext cx="4152381" cy="6085715"/>
          </a:xfrm>
          <a:prstGeom prst="rect">
            <a:avLst/>
          </a:prstGeom>
        </p:spPr>
      </p:pic>
      <p:pic>
        <p:nvPicPr>
          <p:cNvPr id="11" name="Picture 10" descr="W0064_probing_map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73917" y="375811"/>
            <a:ext cx="4182059" cy="6106378"/>
          </a:xfrm>
          <a:prstGeom prst="rect">
            <a:avLst/>
          </a:prstGeom>
        </p:spPr>
      </p:pic>
      <p:cxnSp>
        <p:nvCxnSpPr>
          <p:cNvPr id="13" name="Straight Connector 12"/>
          <p:cNvCxnSpPr/>
          <p:nvPr/>
        </p:nvCxnSpPr>
        <p:spPr>
          <a:xfrm>
            <a:off x="4572000" y="332656"/>
            <a:ext cx="0" cy="6336704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27384"/>
            <a:ext cx="8229600" cy="638944"/>
          </a:xfrm>
        </p:spPr>
        <p:txBody>
          <a:bodyPr>
            <a:normAutofit/>
          </a:bodyPr>
          <a:lstStyle/>
          <a:p>
            <a:r>
              <a:rPr lang="de-DE" sz="2800" dirty="0" smtClean="0"/>
              <a:t>Production runs decoding</a:t>
            </a:r>
            <a:endParaRPr lang="de-DE" sz="2800" dirty="0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179512" y="836712"/>
            <a:ext cx="8964488" cy="5976664"/>
          </a:xfrm>
        </p:spPr>
        <p:txBody>
          <a:bodyPr>
            <a:normAutofit fontScale="62500" lnSpcReduction="20000"/>
          </a:bodyPr>
          <a:lstStyle/>
          <a:p>
            <a:r>
              <a:rPr lang="en-US" b="1" dirty="0" smtClean="0"/>
              <a:t>IZM-1</a:t>
            </a:r>
            <a:r>
              <a:rPr lang="en-US" dirty="0" smtClean="0"/>
              <a:t> - W0011_ATFWTLX_02.11.2011 – (8 um </a:t>
            </a:r>
            <a:r>
              <a:rPr lang="en-US" dirty="0" err="1" smtClean="0"/>
              <a:t>Si</a:t>
            </a:r>
            <a:r>
              <a:rPr lang="en-US" baseline="-25000" dirty="0" err="1" smtClean="0"/>
              <a:t>x</a:t>
            </a:r>
            <a:r>
              <a:rPr lang="en-US" dirty="0" err="1" smtClean="0"/>
              <a:t>N</a:t>
            </a:r>
            <a:r>
              <a:rPr lang="en-US" baseline="-25000" dirty="0" err="1" smtClean="0"/>
              <a:t>y</a:t>
            </a:r>
            <a:r>
              <a:rPr lang="en-US" dirty="0" smtClean="0"/>
              <a:t>) – bad grid and dirty bonding </a:t>
            </a:r>
            <a:r>
              <a:rPr lang="en-US" dirty="0" smtClean="0"/>
              <a:t>pads</a:t>
            </a:r>
          </a:p>
          <a:p>
            <a:pPr>
              <a:buNone/>
            </a:pPr>
            <a:r>
              <a:rPr lang="de-DE" dirty="0" smtClean="0"/>
              <a:t>Available chips: 18 chips type A, 10 B, 4 C, 5 </a:t>
            </a:r>
            <a:r>
              <a:rPr lang="de-DE" dirty="0" smtClean="0"/>
              <a:t>D</a:t>
            </a:r>
          </a:p>
          <a:p>
            <a:endParaRPr lang="de-DE" dirty="0" smtClean="0"/>
          </a:p>
          <a:p>
            <a:r>
              <a:rPr lang="en-US" b="1" dirty="0" smtClean="0"/>
              <a:t>IZM-2</a:t>
            </a:r>
            <a:r>
              <a:rPr lang="en-US" dirty="0" smtClean="0"/>
              <a:t> - W0057_EL5MX3X_17.06.2011 – (??? um </a:t>
            </a:r>
            <a:r>
              <a:rPr lang="en-US" dirty="0" err="1" smtClean="0"/>
              <a:t>Si</a:t>
            </a:r>
            <a:r>
              <a:rPr lang="en-US" baseline="-25000" dirty="0" err="1" smtClean="0"/>
              <a:t>x</a:t>
            </a:r>
            <a:r>
              <a:rPr lang="en-US" dirty="0" err="1" smtClean="0"/>
              <a:t>N</a:t>
            </a:r>
            <a:r>
              <a:rPr lang="en-US" baseline="-25000" dirty="0" err="1" smtClean="0"/>
              <a:t>y</a:t>
            </a:r>
            <a:r>
              <a:rPr lang="en-US" dirty="0" smtClean="0"/>
              <a:t>) – </a:t>
            </a:r>
            <a:r>
              <a:rPr lang="en-US" dirty="0" err="1" smtClean="0"/>
              <a:t>SixNy</a:t>
            </a:r>
            <a:r>
              <a:rPr lang="en-US" dirty="0" smtClean="0"/>
              <a:t> </a:t>
            </a:r>
            <a:r>
              <a:rPr lang="en-US" dirty="0" smtClean="0"/>
              <a:t>problem</a:t>
            </a:r>
          </a:p>
          <a:p>
            <a:pPr>
              <a:buNone/>
            </a:pPr>
            <a:r>
              <a:rPr lang="de-DE" dirty="0" smtClean="0"/>
              <a:t>Available chips: </a:t>
            </a:r>
            <a:r>
              <a:rPr lang="de-DE" dirty="0" smtClean="0"/>
              <a:t>20 </a:t>
            </a:r>
            <a:r>
              <a:rPr lang="de-DE" dirty="0" smtClean="0"/>
              <a:t>A, </a:t>
            </a:r>
            <a:r>
              <a:rPr lang="de-DE" dirty="0" smtClean="0"/>
              <a:t>11 </a:t>
            </a:r>
            <a:r>
              <a:rPr lang="de-DE" dirty="0" smtClean="0"/>
              <a:t>B, </a:t>
            </a:r>
            <a:r>
              <a:rPr lang="de-DE" dirty="0" smtClean="0"/>
              <a:t>7 </a:t>
            </a:r>
            <a:r>
              <a:rPr lang="de-DE" dirty="0" smtClean="0"/>
              <a:t>C, 5 D</a:t>
            </a:r>
          </a:p>
          <a:p>
            <a:endParaRPr lang="de-DE" dirty="0" smtClean="0"/>
          </a:p>
          <a:p>
            <a:r>
              <a:rPr lang="en-US" b="1" dirty="0" smtClean="0"/>
              <a:t>IZM-3</a:t>
            </a:r>
            <a:r>
              <a:rPr lang="en-US" dirty="0" smtClean="0"/>
              <a:t> - W0056_ E85MXGX_06.07.2012 – (8 um </a:t>
            </a:r>
            <a:r>
              <a:rPr lang="en-US" dirty="0" err="1" smtClean="0"/>
              <a:t>Si</a:t>
            </a:r>
            <a:r>
              <a:rPr lang="en-US" baseline="-25000" dirty="0" err="1" smtClean="0"/>
              <a:t>x</a:t>
            </a:r>
            <a:r>
              <a:rPr lang="en-US" dirty="0" err="1" smtClean="0"/>
              <a:t>N</a:t>
            </a:r>
            <a:r>
              <a:rPr lang="en-US" baseline="-25000" dirty="0" err="1" smtClean="0"/>
              <a:t>y</a:t>
            </a:r>
            <a:r>
              <a:rPr lang="en-US" dirty="0" smtClean="0"/>
              <a:t>) – OK, but grid not so </a:t>
            </a:r>
            <a:r>
              <a:rPr lang="en-US" dirty="0" smtClean="0"/>
              <a:t>flat</a:t>
            </a:r>
          </a:p>
          <a:p>
            <a:pPr>
              <a:buNone/>
            </a:pPr>
            <a:r>
              <a:rPr lang="de-DE" dirty="0" smtClean="0"/>
              <a:t>Available chips: 6</a:t>
            </a:r>
            <a:r>
              <a:rPr lang="de-DE" dirty="0" smtClean="0"/>
              <a:t> </a:t>
            </a:r>
            <a:r>
              <a:rPr lang="de-DE" dirty="0" smtClean="0"/>
              <a:t>A, 4</a:t>
            </a:r>
            <a:r>
              <a:rPr lang="de-DE" dirty="0" smtClean="0"/>
              <a:t> </a:t>
            </a:r>
            <a:r>
              <a:rPr lang="de-DE" dirty="0" smtClean="0"/>
              <a:t>B, </a:t>
            </a:r>
            <a:r>
              <a:rPr lang="de-DE" dirty="0" smtClean="0"/>
              <a:t>19 </a:t>
            </a:r>
            <a:r>
              <a:rPr lang="de-DE" dirty="0" smtClean="0"/>
              <a:t>D</a:t>
            </a:r>
          </a:p>
          <a:p>
            <a:endParaRPr lang="de-DE" dirty="0" smtClean="0"/>
          </a:p>
          <a:p>
            <a:r>
              <a:rPr lang="en-US" b="1" dirty="0" smtClean="0"/>
              <a:t>IZM-4</a:t>
            </a:r>
            <a:r>
              <a:rPr lang="en-US" dirty="0" smtClean="0"/>
              <a:t> - W0058_EW5MWBX – (4 um </a:t>
            </a:r>
            <a:r>
              <a:rPr lang="en-US" dirty="0" err="1" smtClean="0"/>
              <a:t>Si</a:t>
            </a:r>
            <a:r>
              <a:rPr lang="en-US" baseline="-25000" dirty="0" err="1" smtClean="0"/>
              <a:t>x</a:t>
            </a:r>
            <a:r>
              <a:rPr lang="en-US" dirty="0" err="1" smtClean="0"/>
              <a:t>N</a:t>
            </a:r>
            <a:r>
              <a:rPr lang="en-US" baseline="-25000" dirty="0" err="1" smtClean="0"/>
              <a:t>y</a:t>
            </a:r>
            <a:r>
              <a:rPr lang="en-US" dirty="0" smtClean="0"/>
              <a:t>) – SU-8 </a:t>
            </a:r>
            <a:r>
              <a:rPr lang="en-US" dirty="0" err="1" smtClean="0"/>
              <a:t>overbaked</a:t>
            </a:r>
            <a:r>
              <a:rPr lang="en-US" dirty="0" smtClean="0"/>
              <a:t> during Al deposition </a:t>
            </a:r>
            <a:endParaRPr lang="en-US" dirty="0" smtClean="0"/>
          </a:p>
          <a:p>
            <a:pPr>
              <a:buNone/>
            </a:pPr>
            <a:r>
              <a:rPr lang="de-DE" dirty="0" smtClean="0"/>
              <a:t>Available chips: </a:t>
            </a:r>
            <a:r>
              <a:rPr lang="de-DE" dirty="0" smtClean="0"/>
              <a:t>67 </a:t>
            </a:r>
            <a:r>
              <a:rPr lang="de-DE" dirty="0" smtClean="0"/>
              <a:t>A, </a:t>
            </a:r>
            <a:r>
              <a:rPr lang="de-DE" dirty="0" smtClean="0"/>
              <a:t>14 </a:t>
            </a:r>
            <a:r>
              <a:rPr lang="de-DE" dirty="0" smtClean="0"/>
              <a:t>B, </a:t>
            </a:r>
            <a:r>
              <a:rPr lang="de-DE" dirty="0" smtClean="0"/>
              <a:t>1 </a:t>
            </a:r>
            <a:r>
              <a:rPr lang="de-DE" dirty="0" smtClean="0"/>
              <a:t>C, </a:t>
            </a:r>
            <a:r>
              <a:rPr lang="de-DE" dirty="0" smtClean="0"/>
              <a:t>13 </a:t>
            </a:r>
            <a:r>
              <a:rPr lang="de-DE" dirty="0" smtClean="0"/>
              <a:t>D</a:t>
            </a:r>
          </a:p>
          <a:p>
            <a:pPr>
              <a:buNone/>
            </a:pPr>
            <a:endParaRPr lang="de-DE" dirty="0" smtClean="0"/>
          </a:p>
          <a:p>
            <a:pPr>
              <a:buNone/>
            </a:pPr>
            <a:r>
              <a:rPr lang="en-US" dirty="0" smtClean="0"/>
              <a:t>                   W0059_EU5MWDX – (4 um </a:t>
            </a:r>
            <a:r>
              <a:rPr lang="en-US" dirty="0" err="1" smtClean="0"/>
              <a:t>Si</a:t>
            </a:r>
            <a:r>
              <a:rPr lang="en-US" baseline="-25000" dirty="0" err="1" smtClean="0"/>
              <a:t>x</a:t>
            </a:r>
            <a:r>
              <a:rPr lang="en-US" dirty="0" err="1" smtClean="0"/>
              <a:t>N</a:t>
            </a:r>
            <a:r>
              <a:rPr lang="en-US" baseline="-25000" dirty="0" err="1" smtClean="0"/>
              <a:t>y</a:t>
            </a:r>
            <a:r>
              <a:rPr lang="en-US" dirty="0" smtClean="0"/>
              <a:t>) – broken </a:t>
            </a:r>
            <a:r>
              <a:rPr lang="en-US" dirty="0" smtClean="0"/>
              <a:t>wafer</a:t>
            </a:r>
          </a:p>
          <a:p>
            <a:pPr>
              <a:buNone/>
            </a:pPr>
            <a:endParaRPr lang="de-DE" dirty="0" smtClean="0"/>
          </a:p>
          <a:p>
            <a:pPr>
              <a:buNone/>
            </a:pPr>
            <a:r>
              <a:rPr lang="en-US" dirty="0" smtClean="0"/>
              <a:t>                   W0060_E85MWZX – (8 um </a:t>
            </a:r>
            <a:r>
              <a:rPr lang="en-US" dirty="0" err="1" smtClean="0"/>
              <a:t>Si</a:t>
            </a:r>
            <a:r>
              <a:rPr lang="en-US" baseline="-25000" dirty="0" err="1" smtClean="0"/>
              <a:t>x</a:t>
            </a:r>
            <a:r>
              <a:rPr lang="en-US" dirty="0" err="1" smtClean="0"/>
              <a:t>N</a:t>
            </a:r>
            <a:r>
              <a:rPr lang="en-US" baseline="-25000" dirty="0" err="1" smtClean="0"/>
              <a:t>y</a:t>
            </a:r>
            <a:r>
              <a:rPr lang="en-US" dirty="0" smtClean="0"/>
              <a:t>) – SU-8 </a:t>
            </a:r>
            <a:r>
              <a:rPr lang="en-US" dirty="0" err="1" smtClean="0"/>
              <a:t>overbaked</a:t>
            </a:r>
            <a:r>
              <a:rPr lang="en-US" dirty="0" smtClean="0"/>
              <a:t> during Al </a:t>
            </a:r>
            <a:r>
              <a:rPr lang="en-US" dirty="0" smtClean="0"/>
              <a:t>deposition</a:t>
            </a:r>
          </a:p>
          <a:p>
            <a:pPr>
              <a:buNone/>
            </a:pPr>
            <a:r>
              <a:rPr lang="de-DE" dirty="0" smtClean="0"/>
              <a:t>Available chips: </a:t>
            </a:r>
            <a:r>
              <a:rPr lang="de-DE" dirty="0" smtClean="0"/>
              <a:t>56 </a:t>
            </a:r>
            <a:r>
              <a:rPr lang="de-DE" dirty="0" smtClean="0"/>
              <a:t>A, </a:t>
            </a:r>
            <a:r>
              <a:rPr lang="de-DE" dirty="0" smtClean="0"/>
              <a:t>18 </a:t>
            </a:r>
            <a:r>
              <a:rPr lang="de-DE" dirty="0" smtClean="0"/>
              <a:t>B, </a:t>
            </a:r>
            <a:r>
              <a:rPr lang="de-DE" dirty="0" smtClean="0"/>
              <a:t>2 </a:t>
            </a:r>
            <a:r>
              <a:rPr lang="de-DE" dirty="0" smtClean="0"/>
              <a:t>C, </a:t>
            </a:r>
            <a:r>
              <a:rPr lang="de-DE" dirty="0" smtClean="0"/>
              <a:t>24 </a:t>
            </a:r>
            <a:r>
              <a:rPr lang="de-DE" dirty="0" smtClean="0"/>
              <a:t>D</a:t>
            </a:r>
          </a:p>
          <a:p>
            <a:pPr>
              <a:buNone/>
            </a:pPr>
            <a:endParaRPr lang="de-DE" dirty="0" smtClean="0"/>
          </a:p>
          <a:p>
            <a:pPr>
              <a:buNone/>
            </a:pPr>
            <a:r>
              <a:rPr lang="en-US" dirty="0" smtClean="0"/>
              <a:t>                   W0061_E15MVPX – (8 um </a:t>
            </a:r>
            <a:r>
              <a:rPr lang="en-US" dirty="0" err="1" smtClean="0"/>
              <a:t>Si</a:t>
            </a:r>
            <a:r>
              <a:rPr lang="en-US" baseline="-25000" dirty="0" err="1" smtClean="0"/>
              <a:t>x</a:t>
            </a:r>
            <a:r>
              <a:rPr lang="en-US" dirty="0" err="1" smtClean="0"/>
              <a:t>N</a:t>
            </a:r>
            <a:r>
              <a:rPr lang="en-US" baseline="-25000" dirty="0" err="1" smtClean="0"/>
              <a:t>y</a:t>
            </a:r>
            <a:r>
              <a:rPr lang="en-US" dirty="0" smtClean="0"/>
              <a:t>) – </a:t>
            </a:r>
            <a:r>
              <a:rPr lang="en-US" dirty="0" smtClean="0"/>
              <a:t>broken wafer</a:t>
            </a:r>
            <a:endParaRPr lang="de-DE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251520" y="332656"/>
            <a:ext cx="8784976" cy="6525344"/>
          </a:xfrm>
        </p:spPr>
        <p:txBody>
          <a:bodyPr>
            <a:normAutofit fontScale="92500" lnSpcReduction="10000"/>
          </a:bodyPr>
          <a:lstStyle/>
          <a:p>
            <a:r>
              <a:rPr lang="en-US" sz="2000" b="1" dirty="0" smtClean="0"/>
              <a:t>IZM-5</a:t>
            </a:r>
            <a:r>
              <a:rPr lang="en-US" sz="2000" dirty="0" smtClean="0"/>
              <a:t> </a:t>
            </a:r>
            <a:r>
              <a:rPr lang="en-US" sz="2000" dirty="0" smtClean="0"/>
              <a:t>- W0062_E95MWYX – (8 um </a:t>
            </a:r>
            <a:r>
              <a:rPr lang="en-US" sz="2000" dirty="0" err="1" smtClean="0"/>
              <a:t>Si</a:t>
            </a:r>
            <a:r>
              <a:rPr lang="en-US" sz="2000" baseline="-25000" dirty="0" err="1" smtClean="0"/>
              <a:t>x</a:t>
            </a:r>
            <a:r>
              <a:rPr lang="en-US" sz="2000" dirty="0" err="1" smtClean="0"/>
              <a:t>N</a:t>
            </a:r>
            <a:r>
              <a:rPr lang="en-US" sz="2000" baseline="-25000" dirty="0" err="1" smtClean="0"/>
              <a:t>y</a:t>
            </a:r>
            <a:r>
              <a:rPr lang="en-US" sz="2000" dirty="0" smtClean="0"/>
              <a:t>) – </a:t>
            </a:r>
            <a:r>
              <a:rPr lang="en-US" sz="2000" dirty="0" smtClean="0"/>
              <a:t>OK</a:t>
            </a:r>
          </a:p>
          <a:p>
            <a:pPr>
              <a:buNone/>
            </a:pPr>
            <a:r>
              <a:rPr lang="de-DE" sz="2000" dirty="0" smtClean="0"/>
              <a:t>Available InGrids: 13 </a:t>
            </a:r>
            <a:r>
              <a:rPr lang="de-DE" sz="2000" dirty="0" smtClean="0"/>
              <a:t>A, </a:t>
            </a:r>
            <a:r>
              <a:rPr lang="de-DE" sz="2000" dirty="0" smtClean="0"/>
              <a:t>15 </a:t>
            </a:r>
            <a:r>
              <a:rPr lang="de-DE" sz="2000" dirty="0" smtClean="0"/>
              <a:t>B, </a:t>
            </a:r>
            <a:r>
              <a:rPr lang="de-DE" sz="2000" dirty="0" smtClean="0"/>
              <a:t>11 </a:t>
            </a:r>
            <a:r>
              <a:rPr lang="de-DE" sz="2000" dirty="0" smtClean="0"/>
              <a:t>D</a:t>
            </a:r>
          </a:p>
          <a:p>
            <a:pPr>
              <a:buNone/>
            </a:pPr>
            <a:r>
              <a:rPr lang="de-DE" sz="2000" dirty="0" smtClean="0"/>
              <a:t>Available chips: </a:t>
            </a:r>
            <a:r>
              <a:rPr lang="de-DE" sz="2000" dirty="0" smtClean="0"/>
              <a:t>8 </a:t>
            </a:r>
            <a:r>
              <a:rPr lang="de-DE" sz="2000" dirty="0" smtClean="0"/>
              <a:t>A, </a:t>
            </a:r>
            <a:r>
              <a:rPr lang="de-DE" sz="2000" dirty="0" smtClean="0"/>
              <a:t>6 </a:t>
            </a:r>
            <a:r>
              <a:rPr lang="de-DE" sz="2000" dirty="0" smtClean="0"/>
              <a:t>B, </a:t>
            </a:r>
            <a:r>
              <a:rPr lang="de-DE" sz="2000" dirty="0" smtClean="0"/>
              <a:t>3 </a:t>
            </a:r>
            <a:r>
              <a:rPr lang="de-DE" sz="2000" dirty="0" smtClean="0"/>
              <a:t>C, </a:t>
            </a:r>
            <a:r>
              <a:rPr lang="de-DE" sz="2000" dirty="0" smtClean="0"/>
              <a:t>3 </a:t>
            </a:r>
            <a:r>
              <a:rPr lang="de-DE" sz="2000" dirty="0" smtClean="0"/>
              <a:t>D</a:t>
            </a:r>
          </a:p>
          <a:p>
            <a:pPr>
              <a:buNone/>
            </a:pPr>
            <a:endParaRPr lang="de-DE" sz="2000" dirty="0" smtClean="0"/>
          </a:p>
          <a:p>
            <a:pPr>
              <a:buNone/>
            </a:pPr>
            <a:endParaRPr lang="de-DE" sz="2000" dirty="0" smtClean="0"/>
          </a:p>
          <a:p>
            <a:pPr>
              <a:buNone/>
            </a:pPr>
            <a:endParaRPr lang="de-DE" sz="2000" dirty="0" smtClean="0"/>
          </a:p>
          <a:p>
            <a:pPr>
              <a:buNone/>
            </a:pPr>
            <a:endParaRPr lang="de-DE" sz="2000" dirty="0" smtClean="0"/>
          </a:p>
          <a:p>
            <a:pPr>
              <a:buNone/>
            </a:pPr>
            <a:endParaRPr lang="de-DE" sz="2000" dirty="0" smtClean="0"/>
          </a:p>
          <a:p>
            <a:pPr>
              <a:buNone/>
            </a:pPr>
            <a:endParaRPr lang="de-DE" sz="2000" dirty="0" smtClean="0"/>
          </a:p>
          <a:p>
            <a:pPr>
              <a:buNone/>
            </a:pPr>
            <a:endParaRPr lang="de-DE" sz="2000" dirty="0" smtClean="0"/>
          </a:p>
          <a:p>
            <a:pPr>
              <a:buNone/>
            </a:pPr>
            <a:endParaRPr lang="en-US" sz="2000" dirty="0" smtClean="0"/>
          </a:p>
          <a:p>
            <a:pPr>
              <a:buNone/>
            </a:pPr>
            <a:endParaRPr lang="en-US" sz="2000" dirty="0" smtClean="0"/>
          </a:p>
          <a:p>
            <a:pPr>
              <a:buNone/>
            </a:pPr>
            <a:endParaRPr lang="en-US" sz="2000" dirty="0" smtClean="0"/>
          </a:p>
          <a:p>
            <a:pPr>
              <a:buNone/>
            </a:pPr>
            <a:r>
              <a:rPr lang="en-US" sz="2000" dirty="0" smtClean="0"/>
              <a:t>               </a:t>
            </a:r>
          </a:p>
          <a:p>
            <a:pPr>
              <a:buNone/>
            </a:pPr>
            <a:endParaRPr lang="en-US" sz="2000" dirty="0" smtClean="0"/>
          </a:p>
          <a:p>
            <a:pPr>
              <a:buNone/>
            </a:pPr>
            <a:endParaRPr lang="en-US" sz="2000" dirty="0" smtClean="0"/>
          </a:p>
          <a:p>
            <a:pPr>
              <a:buNone/>
            </a:pPr>
            <a:r>
              <a:rPr lang="en-US" sz="2000" dirty="0" smtClean="0"/>
              <a:t>                   </a:t>
            </a:r>
          </a:p>
          <a:p>
            <a:pPr>
              <a:buNone/>
            </a:pPr>
            <a:r>
              <a:rPr lang="en-US" sz="2000" dirty="0" smtClean="0"/>
              <a:t> </a:t>
            </a:r>
            <a:r>
              <a:rPr lang="en-US" sz="2000" dirty="0" smtClean="0"/>
              <a:t>                  </a:t>
            </a:r>
            <a:r>
              <a:rPr lang="en-US" sz="2000" dirty="0" smtClean="0"/>
              <a:t>  W0063_EY5MW9X </a:t>
            </a:r>
            <a:r>
              <a:rPr lang="en-US" sz="2000" dirty="0" smtClean="0"/>
              <a:t>– (4 um </a:t>
            </a:r>
            <a:r>
              <a:rPr lang="en-US" sz="2000" dirty="0" err="1" smtClean="0"/>
              <a:t>Si</a:t>
            </a:r>
            <a:r>
              <a:rPr lang="en-US" sz="2000" baseline="-25000" dirty="0" err="1" smtClean="0"/>
              <a:t>x</a:t>
            </a:r>
            <a:r>
              <a:rPr lang="en-US" sz="2000" dirty="0" err="1" smtClean="0"/>
              <a:t>N</a:t>
            </a:r>
            <a:r>
              <a:rPr lang="en-US" sz="2000" baseline="-25000" dirty="0" err="1" smtClean="0"/>
              <a:t>y</a:t>
            </a:r>
            <a:r>
              <a:rPr lang="en-US" sz="2000" dirty="0" smtClean="0"/>
              <a:t>) – </a:t>
            </a:r>
            <a:r>
              <a:rPr lang="en-US" sz="2000" dirty="0" smtClean="0"/>
              <a:t>OK</a:t>
            </a:r>
          </a:p>
          <a:p>
            <a:pPr>
              <a:buNone/>
            </a:pPr>
            <a:r>
              <a:rPr lang="de-DE" sz="2000" dirty="0" smtClean="0"/>
              <a:t>Available InGrids: 32 </a:t>
            </a:r>
            <a:r>
              <a:rPr lang="de-DE" sz="2000" dirty="0" smtClean="0"/>
              <a:t>A, </a:t>
            </a:r>
            <a:r>
              <a:rPr lang="de-DE" sz="2000" dirty="0" smtClean="0"/>
              <a:t>22 </a:t>
            </a:r>
            <a:r>
              <a:rPr lang="de-DE" sz="2000" dirty="0" smtClean="0"/>
              <a:t>B, </a:t>
            </a:r>
            <a:r>
              <a:rPr lang="de-DE" sz="2000" dirty="0" smtClean="0"/>
              <a:t>8 </a:t>
            </a:r>
            <a:r>
              <a:rPr lang="de-DE" sz="2000" dirty="0" smtClean="0"/>
              <a:t>C, </a:t>
            </a:r>
            <a:r>
              <a:rPr lang="de-DE" sz="2000" dirty="0" smtClean="0"/>
              <a:t>2 </a:t>
            </a:r>
            <a:r>
              <a:rPr lang="de-DE" sz="2000" dirty="0" smtClean="0"/>
              <a:t>D</a:t>
            </a:r>
          </a:p>
          <a:p>
            <a:pPr>
              <a:buNone/>
            </a:pPr>
            <a:r>
              <a:rPr lang="de-DE" sz="2000" dirty="0" smtClean="0"/>
              <a:t>Available chips: 9</a:t>
            </a:r>
            <a:r>
              <a:rPr lang="de-DE" sz="2000" dirty="0" smtClean="0"/>
              <a:t> </a:t>
            </a:r>
            <a:r>
              <a:rPr lang="de-DE" sz="2000" dirty="0" smtClean="0"/>
              <a:t>A, 3</a:t>
            </a:r>
            <a:r>
              <a:rPr lang="de-DE" sz="2000" dirty="0" smtClean="0"/>
              <a:t> </a:t>
            </a:r>
            <a:r>
              <a:rPr lang="de-DE" sz="2000" dirty="0" smtClean="0"/>
              <a:t>B, </a:t>
            </a:r>
            <a:r>
              <a:rPr lang="de-DE" sz="2000" dirty="0" smtClean="0"/>
              <a:t>3 C</a:t>
            </a:r>
            <a:endParaRPr lang="de-DE" sz="2000" dirty="0" smtClean="0"/>
          </a:p>
          <a:p>
            <a:pPr>
              <a:buNone/>
            </a:pPr>
            <a:endParaRPr lang="de-DE" sz="2000" dirty="0" smtClean="0"/>
          </a:p>
          <a:p>
            <a:pPr>
              <a:buNone/>
            </a:pPr>
            <a:endParaRPr lang="de-DE" sz="2000" dirty="0"/>
          </a:p>
        </p:txBody>
      </p:sp>
      <p:pic>
        <p:nvPicPr>
          <p:cNvPr id="3074" name="Picture 2" descr="D:\Yevgen\W0063_EY5MW9X\FIBs\2013_05_28_P181_63_Pic03.t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92080" y="3987062"/>
            <a:ext cx="3779912" cy="2834934"/>
          </a:xfrm>
          <a:prstGeom prst="rect">
            <a:avLst/>
          </a:prstGeom>
          <a:noFill/>
        </p:spPr>
      </p:pic>
      <p:pic>
        <p:nvPicPr>
          <p:cNvPr id="3075" name="Picture 3" descr="D:\Yevgen\W0062_E95MWYX\FIBs\2013_05_28_P181_62_Pic11.t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1512169"/>
            <a:ext cx="5052053" cy="378903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pic>
        <p:nvPicPr>
          <p:cNvPr id="3076" name="Picture 4" descr="D:\Yevgen\W0062_E95MWYX\FIBs\2013_05_21_P181_62_Pic03.t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92080" y="44624"/>
            <a:ext cx="3800104" cy="285007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7544" y="188640"/>
            <a:ext cx="1787990" cy="38164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3200" b="1" dirty="0" smtClean="0"/>
              <a:t>IZM 6 ?</a:t>
            </a:r>
          </a:p>
          <a:p>
            <a:endParaRPr lang="de-DE" dirty="0" smtClean="0"/>
          </a:p>
          <a:p>
            <a:r>
              <a:rPr lang="de-DE" dirty="0" smtClean="0"/>
              <a:t> </a:t>
            </a:r>
            <a:r>
              <a:rPr lang="de-DE" sz="2400" dirty="0" smtClean="0"/>
              <a:t>- wafers</a:t>
            </a:r>
          </a:p>
          <a:p>
            <a:endParaRPr lang="de-DE" sz="2400" dirty="0" smtClean="0"/>
          </a:p>
          <a:p>
            <a:r>
              <a:rPr lang="de-DE" sz="2400" dirty="0" smtClean="0"/>
              <a:t> - chemicals</a:t>
            </a:r>
          </a:p>
          <a:p>
            <a:endParaRPr lang="de-DE" sz="2400" dirty="0" smtClean="0"/>
          </a:p>
          <a:p>
            <a:r>
              <a:rPr lang="de-DE" sz="2400" dirty="0" smtClean="0"/>
              <a:t> - equipment</a:t>
            </a:r>
          </a:p>
          <a:p>
            <a:endParaRPr lang="de-DE" sz="2400" dirty="0" smtClean="0"/>
          </a:p>
          <a:p>
            <a:r>
              <a:rPr lang="de-DE" sz="2400" dirty="0" smtClean="0"/>
              <a:t> - processes</a:t>
            </a:r>
          </a:p>
          <a:p>
            <a:endParaRPr lang="de-DE" sz="2400" dirty="0"/>
          </a:p>
        </p:txBody>
      </p:sp>
      <p:pic>
        <p:nvPicPr>
          <p:cNvPr id="3" name="Picture 2" descr="W0075_defects_comparison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428716" y="0"/>
            <a:ext cx="6715284" cy="3933056"/>
          </a:xfrm>
          <a:prstGeom prst="rect">
            <a:avLst/>
          </a:prstGeom>
        </p:spPr>
      </p:pic>
      <p:pic>
        <p:nvPicPr>
          <p:cNvPr id="4098" name="Picture 2" descr="D:\photos\Hong Wah\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576" y="3933056"/>
            <a:ext cx="3805957" cy="2824450"/>
          </a:xfrm>
          <a:prstGeom prst="rect">
            <a:avLst/>
          </a:prstGeom>
          <a:noFill/>
        </p:spPr>
      </p:pic>
      <p:pic>
        <p:nvPicPr>
          <p:cNvPr id="4099" name="Picture 3" descr="D:\photos\Hong Wah\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16016" y="3927108"/>
            <a:ext cx="3852355" cy="285888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318</Words>
  <Application>Microsoft Office PowerPoint</Application>
  <PresentationFormat>On-screen Show (4:3)</PresentationFormat>
  <Paragraphs>61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Status of SU-8 based InGrid production</vt:lpstr>
      <vt:lpstr>Outline:</vt:lpstr>
      <vt:lpstr>Overview of TimePix wafers</vt:lpstr>
      <vt:lpstr>Slide 4</vt:lpstr>
      <vt:lpstr>Production runs decoding</vt:lpstr>
      <vt:lpstr>Slide 6</vt:lpstr>
      <vt:lpstr>Slide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Status of SU-8 based InGrid production</dc:title>
  <dc:creator>uni-bonn</dc:creator>
  <cp:lastModifiedBy>uni-bonn</cp:lastModifiedBy>
  <cp:revision>27</cp:revision>
  <dcterms:created xsi:type="dcterms:W3CDTF">2014-01-23T12:21:17Z</dcterms:created>
  <dcterms:modified xsi:type="dcterms:W3CDTF">2014-01-27T09:59:36Z</dcterms:modified>
</cp:coreProperties>
</file>