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6" r:id="rId3"/>
    <p:sldId id="273" r:id="rId4"/>
    <p:sldId id="278" r:id="rId5"/>
    <p:sldId id="279" r:id="rId6"/>
    <p:sldId id="274" r:id="rId7"/>
    <p:sldId id="275" r:id="rId8"/>
    <p:sldId id="276" r:id="rId9"/>
    <p:sldId id="277" r:id="rId10"/>
    <p:sldId id="280" r:id="rId11"/>
    <p:sldId id="287" r:id="rId12"/>
    <p:sldId id="288" r:id="rId13"/>
    <p:sldId id="289" r:id="rId14"/>
    <p:sldId id="281" r:id="rId15"/>
    <p:sldId id="282" r:id="rId16"/>
    <p:sldId id="283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D2864D-B345-4AAF-A5E6-E500E186073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FBB19C-0ABA-4AC3-BE6A-D78EAA9F4AB6}" type="slidenum">
              <a:rPr lang="nl-NL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A8B29D-4A14-4DF3-9C02-568311EC0E0B}" type="slidenum">
              <a:rPr lang="nl-NL"/>
              <a:pPr/>
              <a:t>1</a:t>
            </a:fld>
            <a:endParaRPr lang="nl-NL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17070D-7F09-434B-A705-FFEA1244AEFC}" type="slidenum">
              <a:rPr lang="nl-NL" smtClean="0"/>
              <a:pPr/>
              <a:t>7</a:t>
            </a:fld>
            <a:endParaRPr lang="nl-NL" smtClean="0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3852" y="8683860"/>
            <a:ext cx="2972547" cy="45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 anchor="b"/>
          <a:lstStyle/>
          <a:p>
            <a:pPr algn="r" defTabSz="865188"/>
            <a:fld id="{812EEAD1-E38B-4F4A-8BE5-38F459492004}" type="slidenum">
              <a:rPr lang="nl-NL" sz="1100"/>
              <a:pPr algn="r" defTabSz="865188"/>
              <a:t>7</a:t>
            </a:fld>
            <a:endParaRPr lang="nl-NL" sz="11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86493" tIns="43247" rIns="86493" bIns="43247"/>
          <a:lstStyle/>
          <a:p>
            <a:pPr eaLnBrk="1" hangingPunct="1"/>
            <a:r>
              <a:rPr lang="nl-NL" smtClean="0"/>
              <a:t>Nucleation of islands depends on: deposition materiel, used precursors, temperature and type of substrate (termination).</a:t>
            </a: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344613" y="1644650"/>
            <a:ext cx="7548562" cy="1470025"/>
          </a:xfrm>
        </p:spPr>
        <p:txBody>
          <a:bodyPr lIns="91440"/>
          <a:lstStyle>
            <a:lvl1pPr>
              <a:lnSpc>
                <a:spcPts val="25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035300"/>
            <a:ext cx="7554912" cy="1101725"/>
          </a:xfrm>
        </p:spPr>
        <p:txBody>
          <a:bodyPr lIns="91440"/>
          <a:lstStyle>
            <a:lvl1pPr marL="0" indent="0">
              <a:buFont typeface="Wingdings" pitchFamily="2" charset="2"/>
              <a:buNone/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72375" y="6402388"/>
            <a:ext cx="93662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1F2FFD3-A265-47D8-8C96-BF64690E2BD7}" type="datetime1">
              <a:rPr lang="en-GB"/>
              <a:pPr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375" y="6402388"/>
            <a:ext cx="39370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Title: to modify choose 'View' then 'Heater and footer'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64766B0-4F7E-4F06-8D0C-065E7C31865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363538"/>
            <a:ext cx="1951038" cy="5248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0" y="363538"/>
            <a:ext cx="5702300" cy="5248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72375" y="6402388"/>
            <a:ext cx="93662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62557A0-F963-4A9B-8BD8-97000E2DBD1B}" type="datetime1">
              <a:rPr lang="en-GB"/>
              <a:pPr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375" y="6402388"/>
            <a:ext cx="39370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Title: to modify choose 'View' then 'Heater and footer'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F61540A-DD2F-4FFE-94E5-6CBB9B369D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72375" y="6402388"/>
            <a:ext cx="93662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4E0630B-8E40-408D-9CC4-71F23BF026CB}" type="datetime1">
              <a:rPr lang="en-GB"/>
              <a:pPr/>
              <a:t>27/01/2014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375" y="6402388"/>
            <a:ext cx="39370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Title: to modify choose 'View' then 'Heater and footer'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984D8A0-40B5-49E5-8D56-3A43FD15FA8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0" y="2051050"/>
            <a:ext cx="3824288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6188" y="2051050"/>
            <a:ext cx="3825875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72375" y="6402388"/>
            <a:ext cx="93662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FAC63BE-D679-4B08-9617-6628FA2012E5}" type="datetime1">
              <a:rPr lang="en-GB"/>
              <a:pPr/>
              <a:t>27/01/2014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35375" y="6402388"/>
            <a:ext cx="39370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Title: to modify choose 'View' then 'Heater and footer'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D103832-5C4B-4144-A39D-AD89F82C69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572375" y="6402388"/>
            <a:ext cx="93662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9E9D965-C0D6-4281-97E1-E7DEDFF0BADA}" type="datetime1">
              <a:rPr lang="en-GB"/>
              <a:pPr/>
              <a:t>27/01/2014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35375" y="6402388"/>
            <a:ext cx="39370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Title: to modify choose 'View' then 'Heater and footer'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DFBD9EE-04F4-41A4-A822-FB553C5AD65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572375" y="6402388"/>
            <a:ext cx="93662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287D91F-171C-48D9-968C-A74FE1A87BAC}" type="datetime1">
              <a:rPr lang="en-GB"/>
              <a:pPr/>
              <a:t>27/01/2014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35375" y="6402388"/>
            <a:ext cx="39370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Title: to modify choose 'View' then 'Heater and footer'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56AEEE0-D5DD-433C-A8CA-39328404BA7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572375" y="6402388"/>
            <a:ext cx="93662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3980C6C-712E-47D2-8182-204ADEA08436}" type="datetime1">
              <a:rPr lang="en-GB"/>
              <a:pPr/>
              <a:t>27/01/2014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35375" y="6402388"/>
            <a:ext cx="39370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Title: to modify choose 'View' then 'Heater and footer'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683C73E-DF99-46A6-9CD0-0D1D268AAF4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72375" y="6402388"/>
            <a:ext cx="93662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8A06997-6881-47D4-B39F-C4D9C1CED4EF}" type="datetime1">
              <a:rPr lang="en-GB"/>
              <a:pPr/>
              <a:t>27/01/2014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35375" y="6402388"/>
            <a:ext cx="39370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Title: to modify choose 'View' then 'Heater and footer'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99516FE-315A-4254-9952-B8E2C6D1B10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72375" y="6402388"/>
            <a:ext cx="93662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EA1B0E5-E30A-4A5E-A2B9-649B75CDF064}" type="datetime1">
              <a:rPr lang="en-GB"/>
              <a:pPr/>
              <a:t>27/01/2014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35375" y="6402388"/>
            <a:ext cx="39370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Title: to modify choose 'View' then 'Heater and footer'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26A950B-47B7-4638-87CA-737C2DAF448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7" name="Picture 9" descr="UT_Logo_Black_E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11225" y="6332538"/>
            <a:ext cx="2098675" cy="417512"/>
          </a:xfrm>
          <a:prstGeom prst="rect">
            <a:avLst/>
          </a:prstGeom>
          <a:noFill/>
        </p:spPr>
      </p:pic>
      <p:sp>
        <p:nvSpPr>
          <p:cNvPr id="2253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363538"/>
            <a:ext cx="78057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2051050"/>
            <a:ext cx="7802563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1079500" y="1636713"/>
            <a:ext cx="806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9" name="Afbeelding 7" descr="UT powerpoint sheet small 4.jp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636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9pPr>
    </p:titleStyle>
    <p:bodyStyle>
      <a:lvl1pPr marL="255588" indent="-255588" algn="l" defTabSz="238125" rtl="0" eaLnBrk="1" fontAlgn="base" hangingPunct="1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8163" indent="-280988" algn="l" defTabSz="238125" rtl="0" eaLnBrk="1" fontAlgn="base" hangingPunct="1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801688" indent="-238125" algn="l" defTabSz="238125" rtl="0" eaLnBrk="1" fontAlgn="base" hangingPunct="1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077913" indent="-250825" algn="l" defTabSz="238125" rtl="0" eaLnBrk="1" fontAlgn="base" hangingPunct="1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1344613" indent="-255588" algn="l" defTabSz="238125" rtl="0" eaLnBrk="1" fontAlgn="base" hangingPunct="1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1801813" indent="-255588" algn="l" defTabSz="238125" rtl="0" eaLnBrk="1" fontAlgn="base" hangingPunct="1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259013" indent="-255588" algn="l" defTabSz="238125" rtl="0" eaLnBrk="1" fontAlgn="base" hangingPunct="1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716213" indent="-255588" algn="l" defTabSz="238125" rtl="0" eaLnBrk="1" fontAlgn="base" hangingPunct="1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173413" indent="-255588" algn="l" defTabSz="238125" rtl="0" eaLnBrk="1" fontAlgn="base" hangingPunct="1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nl/url?sa=i&amp;rct=j&amp;q=&amp;esrc=s&amp;source=images&amp;cd=&amp;cad=rja&amp;docid=PX3XLF9odwjDMM&amp;tbnid=8Fao8RNc5MauPM:&amp;ved=0CAUQjRw&amp;url=http%3A%2F%2Fphotonicswiki.org%2Findex.php%3Ftitle%3DAtomic_Layer_Deposition_ALD&amp;ei=6FzmUp6dLsKJtQappIDIBg&amp;bvm=bv.59930103,d.bGQ&amp;psig=AFQjCNF9SJm5GN3euk5F5CIkhYUVOIrVpg&amp;ust=1390915132811525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00263" y="1644650"/>
            <a:ext cx="6786562" cy="1470025"/>
          </a:xfrm>
        </p:spPr>
        <p:txBody>
          <a:bodyPr/>
          <a:lstStyle/>
          <a:p>
            <a:r>
              <a:rPr lang="en-GB" dirty="0" smtClean="0"/>
              <a:t>Progress in CMOS post-processing</a:t>
            </a:r>
            <a:endParaRPr lang="en-GB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23728" y="3212976"/>
            <a:ext cx="6788150" cy="1101725"/>
          </a:xfrm>
        </p:spPr>
        <p:txBody>
          <a:bodyPr/>
          <a:lstStyle/>
          <a:p>
            <a:r>
              <a:rPr lang="en-GB" dirty="0" err="1" smtClean="0"/>
              <a:t>Jurriaan</a:t>
            </a:r>
            <a:r>
              <a:rPr lang="en-GB" dirty="0" smtClean="0"/>
              <a:t> </a:t>
            </a:r>
            <a:r>
              <a:rPr lang="en-GB" dirty="0" smtClean="0"/>
              <a:t>Schmitz</a:t>
            </a:r>
          </a:p>
          <a:p>
            <a:r>
              <a:rPr lang="en-GB" dirty="0" smtClean="0"/>
              <a:t>Pixel Meeting Bonn, 27 January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TiN – thinner and thinner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635000" cy="476250"/>
          </a:xfrm>
        </p:spPr>
        <p:txBody>
          <a:bodyPr/>
          <a:lstStyle/>
          <a:p>
            <a:fld id="{A56AEEE0-D5DD-433C-A8CA-39328404BA72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44824"/>
            <a:ext cx="5832648" cy="421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Atomic layer deposition explained</a:t>
            </a:r>
            <a:endParaRPr lang="nl-NL" dirty="0"/>
          </a:p>
        </p:txBody>
      </p:sp>
      <p:pic>
        <p:nvPicPr>
          <p:cNvPr id="1026" name="Picture 2" descr="http://photonicswiki.org/images/thumb/b/bf/Ald1.jpg/400px-Ald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844824"/>
            <a:ext cx="5400600" cy="42394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Home-built Atomic Layer Deposition system</a:t>
            </a:r>
            <a:endParaRPr lang="nl-NL" dirty="0"/>
          </a:p>
        </p:txBody>
      </p:sp>
      <p:pic>
        <p:nvPicPr>
          <p:cNvPr id="1026" name="Picture 2" descr="C:\Users\schmitzj\Desktop\fotoos tom\DSC_0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1676805"/>
            <a:ext cx="6840759" cy="4560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New: commercial ALD system</a:t>
            </a:r>
            <a:endParaRPr lang="nl-NL" dirty="0"/>
          </a:p>
        </p:txBody>
      </p:sp>
      <p:pic>
        <p:nvPicPr>
          <p:cNvPr id="2050" name="Picture 2" descr="C:\Users\schmitzj\Desktop\fotoos tom\IMAG2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7262864" cy="4348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Resistivity skyrockets – quantum effects 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635000" cy="476250"/>
          </a:xfrm>
        </p:spPr>
        <p:txBody>
          <a:bodyPr/>
          <a:lstStyle/>
          <a:p>
            <a:fld id="{A56AEEE0-D5DD-433C-A8CA-39328404BA72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6602512" cy="430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Going subnanometer: field effect in a metal!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635000" cy="476250"/>
          </a:xfrm>
        </p:spPr>
        <p:txBody>
          <a:bodyPr/>
          <a:lstStyle/>
          <a:p>
            <a:fld id="{A56AEEE0-D5DD-433C-A8CA-39328404BA72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5542" y="1772816"/>
            <a:ext cx="6160380" cy="447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635896" y="6309320"/>
            <a:ext cx="4244881" cy="36933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NL" dirty="0" smtClean="0">
                <a:latin typeface="Arial Narrow" pitchFamily="34" charset="0"/>
              </a:rPr>
              <a:t>Hao Van Bui et al., Applied Physics Letters 2013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Prospects at the University of Twente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09000" y="6400800"/>
            <a:ext cx="635000" cy="476250"/>
          </a:xfrm>
        </p:spPr>
        <p:txBody>
          <a:bodyPr/>
          <a:lstStyle/>
          <a:p>
            <a:fld id="{A56AEEE0-D5DD-433C-A8CA-39328404BA72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076056" y="2276872"/>
            <a:ext cx="38884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Atomic Layer Deposition</a:t>
            </a:r>
            <a:r>
              <a:rPr lang="nl-NL" dirty="0" smtClean="0"/>
              <a:t>:</a:t>
            </a:r>
          </a:p>
          <a:p>
            <a:endParaRPr lang="nl-NL" dirty="0" smtClean="0"/>
          </a:p>
          <a:p>
            <a:r>
              <a:rPr lang="nl-NL" dirty="0" smtClean="0"/>
              <a:t>“perfect” bi-atomary compounds (Al</a:t>
            </a:r>
            <a:r>
              <a:rPr lang="nl-NL" baseline="-25000" dirty="0" smtClean="0"/>
              <a:t>2</a:t>
            </a:r>
            <a:r>
              <a:rPr lang="nl-NL" dirty="0" smtClean="0"/>
              <a:t>O</a:t>
            </a:r>
            <a:r>
              <a:rPr lang="nl-NL" baseline="-25000" dirty="0" smtClean="0"/>
              <a:t>3</a:t>
            </a:r>
            <a:r>
              <a:rPr lang="nl-NL" dirty="0" smtClean="0"/>
              <a:t>, TiN, HfO</a:t>
            </a:r>
            <a:r>
              <a:rPr lang="nl-NL" baseline="-25000" dirty="0" smtClean="0"/>
              <a:t>2</a:t>
            </a:r>
            <a:r>
              <a:rPr lang="nl-NL" dirty="0" smtClean="0"/>
              <a:t>, ...)</a:t>
            </a:r>
            <a:endParaRPr lang="nl-NL" dirty="0" smtClean="0"/>
          </a:p>
          <a:p>
            <a:r>
              <a:rPr lang="nl-NL" dirty="0" smtClean="0"/>
              <a:t>Any use </a:t>
            </a:r>
            <a:r>
              <a:rPr lang="nl-NL" dirty="0" smtClean="0"/>
              <a:t>for </a:t>
            </a:r>
            <a:r>
              <a:rPr lang="nl-NL" dirty="0" smtClean="0"/>
              <a:t>InGrid/GridPix?</a:t>
            </a:r>
          </a:p>
          <a:p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Insulator coating</a:t>
            </a:r>
          </a:p>
          <a:p>
            <a:pPr>
              <a:buFontTx/>
              <a:buChar char="-"/>
            </a:pPr>
            <a:r>
              <a:rPr lang="nl-NL" dirty="0" smtClean="0"/>
              <a:t>Outgassing </a:t>
            </a:r>
            <a:r>
              <a:rPr lang="nl-NL" dirty="0" smtClean="0"/>
              <a:t>prevention</a:t>
            </a:r>
          </a:p>
          <a:p>
            <a:pPr>
              <a:buFontTx/>
              <a:buChar char="-"/>
            </a:pPr>
            <a:r>
              <a:rPr lang="nl-NL" dirty="0" smtClean="0"/>
              <a:t>Reduce photon feedback?</a:t>
            </a: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Working on improvement of single-chip processing for TimePix3</a:t>
            </a:r>
            <a:endParaRPr lang="nl-NL" dirty="0"/>
          </a:p>
        </p:txBody>
      </p:sp>
      <p:pic>
        <p:nvPicPr>
          <p:cNvPr id="3074" name="Picture 2" descr="C:\Users\schmitzj\Desktop\fotoos tom\IMAG2109.jpg"/>
          <p:cNvPicPr>
            <a:picLocks noChangeAspect="1" noChangeArrowheads="1"/>
          </p:cNvPicPr>
          <p:nvPr/>
        </p:nvPicPr>
        <p:blipFill>
          <a:blip r:embed="rId2" cstate="print"/>
          <a:srcRect l="14882" r="21872" b="4728"/>
          <a:stretch>
            <a:fillRect/>
          </a:stretch>
        </p:blipFill>
        <p:spPr bwMode="auto">
          <a:xfrm>
            <a:off x="1187624" y="2276872"/>
            <a:ext cx="3672408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Twente in the news:</a:t>
            </a:r>
            <a:br>
              <a:rPr lang="nl-NL" dirty="0" smtClean="0"/>
            </a:br>
            <a:r>
              <a:rPr lang="nl-NL" dirty="0" smtClean="0"/>
              <a:t>Squeezing transistors really hard generates energy savings</a:t>
            </a:r>
            <a:endParaRPr lang="nl-NL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5651" y="1700808"/>
            <a:ext cx="3899137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Hueting, dr. ir. R.J.E.  (Ray)"/>
          <p:cNvPicPr>
            <a:picLocks noChangeAspect="1" noChangeArrowheads="1"/>
          </p:cNvPicPr>
          <p:nvPr/>
        </p:nvPicPr>
        <p:blipFill>
          <a:blip r:embed="rId3" cstate="print"/>
          <a:srcRect t="6574" b="27688"/>
          <a:stretch>
            <a:fillRect/>
          </a:stretch>
        </p:blipFill>
        <p:spPr bwMode="auto">
          <a:xfrm>
            <a:off x="1835696" y="3556620"/>
            <a:ext cx="1080120" cy="938574"/>
          </a:xfrm>
          <a:prstGeom prst="rect">
            <a:avLst/>
          </a:prstGeom>
          <a:noFill/>
        </p:spPr>
      </p:pic>
      <p:pic>
        <p:nvPicPr>
          <p:cNvPr id="4103" name="Picture 7" descr="Tom van Heme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556620"/>
            <a:ext cx="952500" cy="9525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75656" y="2204864"/>
            <a:ext cx="34250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News item early December</a:t>
            </a:r>
          </a:p>
          <a:p>
            <a:r>
              <a:rPr lang="nl-NL" dirty="0" smtClean="0"/>
              <a:t>Transistor modeling work</a:t>
            </a:r>
          </a:p>
          <a:p>
            <a:endParaRPr lang="nl-NL" dirty="0" smtClean="0"/>
          </a:p>
          <a:p>
            <a:r>
              <a:rPr lang="nl-NL" dirty="0" smtClean="0"/>
              <a:t>Ray Hueting &amp; Tom van Hemert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Wafer post-processing: results from my group</a:t>
            </a:r>
          </a:p>
          <a:p>
            <a:r>
              <a:rPr lang="en-US" dirty="0" smtClean="0"/>
              <a:t>Recent achievements</a:t>
            </a:r>
          </a:p>
          <a:p>
            <a:pPr lvl="1"/>
            <a:r>
              <a:rPr lang="en-US" dirty="0" err="1" smtClean="0"/>
              <a:t>SiON</a:t>
            </a:r>
            <a:r>
              <a:rPr lang="en-US" dirty="0" smtClean="0"/>
              <a:t> waveguide material</a:t>
            </a:r>
          </a:p>
          <a:p>
            <a:pPr lvl="1"/>
            <a:r>
              <a:rPr lang="en-US" dirty="0" smtClean="0"/>
              <a:t>Sub-nanometer </a:t>
            </a:r>
            <a:r>
              <a:rPr lang="en-US" dirty="0" err="1" smtClean="0"/>
              <a:t>TiN</a:t>
            </a:r>
            <a:r>
              <a:rPr lang="en-US" dirty="0" smtClean="0"/>
              <a:t> by atomic layer deposition</a:t>
            </a:r>
            <a:endParaRPr lang="en-US" dirty="0" smtClean="0"/>
          </a:p>
          <a:p>
            <a:r>
              <a:rPr lang="en-US" dirty="0" smtClean="0"/>
              <a:t>Ideas </a:t>
            </a:r>
            <a:r>
              <a:rPr lang="en-US" dirty="0" smtClean="0"/>
              <a:t>for </a:t>
            </a:r>
            <a:r>
              <a:rPr lang="en-US" dirty="0" err="1" smtClean="0"/>
              <a:t>InGrid</a:t>
            </a:r>
            <a:r>
              <a:rPr lang="en-US" dirty="0" smtClean="0"/>
              <a:t> / </a:t>
            </a:r>
            <a:r>
              <a:rPr lang="en-US" dirty="0" err="1" smtClean="0"/>
              <a:t>GridPix</a:t>
            </a:r>
            <a:endParaRPr lang="en-US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</p:spPr>
        <p:txBody>
          <a:bodyPr/>
          <a:lstStyle/>
          <a:p>
            <a:fld id="{FCEB9917-4446-4A5E-A61B-B6EFA88AE96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13731950-74A8-41C0-8239-77B7DA33F1CF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CMOS wafer post-processing</a:t>
            </a:r>
          </a:p>
        </p:txBody>
      </p:sp>
      <p:sp>
        <p:nvSpPr>
          <p:cNvPr id="9222" name="Oval 3"/>
          <p:cNvSpPr>
            <a:spLocks noChangeArrowheads="1"/>
          </p:cNvSpPr>
          <p:nvPr/>
        </p:nvSpPr>
        <p:spPr bwMode="auto">
          <a:xfrm>
            <a:off x="250825" y="2492375"/>
            <a:ext cx="3257550" cy="1536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AutoShape 4"/>
          <p:cNvSpPr>
            <a:spLocks noChangeArrowheads="1"/>
          </p:cNvSpPr>
          <p:nvPr/>
        </p:nvSpPr>
        <p:spPr bwMode="auto">
          <a:xfrm>
            <a:off x="1427163" y="2852738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AutoShape 5"/>
          <p:cNvSpPr>
            <a:spLocks noChangeArrowheads="1"/>
          </p:cNvSpPr>
          <p:nvPr/>
        </p:nvSpPr>
        <p:spPr bwMode="auto">
          <a:xfrm>
            <a:off x="1881188" y="2852738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AutoShape 6"/>
          <p:cNvSpPr>
            <a:spLocks noChangeArrowheads="1"/>
          </p:cNvSpPr>
          <p:nvPr/>
        </p:nvSpPr>
        <p:spPr bwMode="auto">
          <a:xfrm>
            <a:off x="2333625" y="2852738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AutoShape 7"/>
          <p:cNvSpPr>
            <a:spLocks noChangeArrowheads="1"/>
          </p:cNvSpPr>
          <p:nvPr/>
        </p:nvSpPr>
        <p:spPr bwMode="auto">
          <a:xfrm>
            <a:off x="2784475" y="2852738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AutoShape 8"/>
          <p:cNvSpPr>
            <a:spLocks noChangeArrowheads="1"/>
          </p:cNvSpPr>
          <p:nvPr/>
        </p:nvSpPr>
        <p:spPr bwMode="auto">
          <a:xfrm>
            <a:off x="974725" y="2852738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AutoShape 9"/>
          <p:cNvSpPr>
            <a:spLocks noChangeArrowheads="1"/>
          </p:cNvSpPr>
          <p:nvPr/>
        </p:nvSpPr>
        <p:spPr bwMode="auto">
          <a:xfrm>
            <a:off x="522288" y="2852738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AutoShape 10"/>
          <p:cNvSpPr>
            <a:spLocks noChangeArrowheads="1"/>
          </p:cNvSpPr>
          <p:nvPr/>
        </p:nvSpPr>
        <p:spPr bwMode="auto">
          <a:xfrm>
            <a:off x="1698625" y="3124200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0" name="AutoShape 11"/>
          <p:cNvSpPr>
            <a:spLocks noChangeArrowheads="1"/>
          </p:cNvSpPr>
          <p:nvPr/>
        </p:nvSpPr>
        <p:spPr bwMode="auto">
          <a:xfrm>
            <a:off x="2152650" y="3124200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1" name="AutoShape 12"/>
          <p:cNvSpPr>
            <a:spLocks noChangeArrowheads="1"/>
          </p:cNvSpPr>
          <p:nvPr/>
        </p:nvSpPr>
        <p:spPr bwMode="auto">
          <a:xfrm>
            <a:off x="2605088" y="3124200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2" name="AutoShape 13"/>
          <p:cNvSpPr>
            <a:spLocks noChangeArrowheads="1"/>
          </p:cNvSpPr>
          <p:nvPr/>
        </p:nvSpPr>
        <p:spPr bwMode="auto">
          <a:xfrm>
            <a:off x="1246188" y="3124200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AutoShape 14"/>
          <p:cNvSpPr>
            <a:spLocks noChangeArrowheads="1"/>
          </p:cNvSpPr>
          <p:nvPr/>
        </p:nvSpPr>
        <p:spPr bwMode="auto">
          <a:xfrm>
            <a:off x="793750" y="3124200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4" name="AutoShape 15"/>
          <p:cNvSpPr>
            <a:spLocks noChangeArrowheads="1"/>
          </p:cNvSpPr>
          <p:nvPr/>
        </p:nvSpPr>
        <p:spPr bwMode="auto">
          <a:xfrm>
            <a:off x="1970088" y="3395663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5" name="AutoShape 16"/>
          <p:cNvSpPr>
            <a:spLocks noChangeArrowheads="1"/>
          </p:cNvSpPr>
          <p:nvPr/>
        </p:nvSpPr>
        <p:spPr bwMode="auto">
          <a:xfrm>
            <a:off x="2422525" y="3395663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AutoShape 17"/>
          <p:cNvSpPr>
            <a:spLocks noChangeArrowheads="1"/>
          </p:cNvSpPr>
          <p:nvPr/>
        </p:nvSpPr>
        <p:spPr bwMode="auto">
          <a:xfrm>
            <a:off x="2876550" y="3395663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AutoShape 18"/>
          <p:cNvSpPr>
            <a:spLocks noChangeArrowheads="1"/>
          </p:cNvSpPr>
          <p:nvPr/>
        </p:nvSpPr>
        <p:spPr bwMode="auto">
          <a:xfrm>
            <a:off x="611188" y="3397250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8" name="AutoShape 19"/>
          <p:cNvSpPr>
            <a:spLocks noChangeArrowheads="1"/>
          </p:cNvSpPr>
          <p:nvPr/>
        </p:nvSpPr>
        <p:spPr bwMode="auto">
          <a:xfrm>
            <a:off x="1517650" y="3395663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9" name="AutoShape 20"/>
          <p:cNvSpPr>
            <a:spLocks noChangeArrowheads="1"/>
          </p:cNvSpPr>
          <p:nvPr/>
        </p:nvSpPr>
        <p:spPr bwMode="auto">
          <a:xfrm>
            <a:off x="1065213" y="3395663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0" name="AutoShape 21"/>
          <p:cNvSpPr>
            <a:spLocks noChangeArrowheads="1"/>
          </p:cNvSpPr>
          <p:nvPr/>
        </p:nvSpPr>
        <p:spPr bwMode="auto">
          <a:xfrm>
            <a:off x="2241550" y="3665538"/>
            <a:ext cx="452438" cy="182562"/>
          </a:xfrm>
          <a:prstGeom prst="parallelogram">
            <a:avLst>
              <a:gd name="adj" fmla="val 619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1" name="AutoShape 22"/>
          <p:cNvSpPr>
            <a:spLocks noChangeArrowheads="1"/>
          </p:cNvSpPr>
          <p:nvPr/>
        </p:nvSpPr>
        <p:spPr bwMode="auto">
          <a:xfrm>
            <a:off x="342900" y="3124200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2" name="AutoShape 23"/>
          <p:cNvSpPr>
            <a:spLocks noChangeArrowheads="1"/>
          </p:cNvSpPr>
          <p:nvPr/>
        </p:nvSpPr>
        <p:spPr bwMode="auto">
          <a:xfrm>
            <a:off x="882650" y="3668713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3" name="AutoShape 24"/>
          <p:cNvSpPr>
            <a:spLocks noChangeArrowheads="1"/>
          </p:cNvSpPr>
          <p:nvPr/>
        </p:nvSpPr>
        <p:spPr bwMode="auto">
          <a:xfrm>
            <a:off x="1789113" y="3665538"/>
            <a:ext cx="452437" cy="182562"/>
          </a:xfrm>
          <a:prstGeom prst="parallelogram">
            <a:avLst>
              <a:gd name="adj" fmla="val 619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4" name="AutoShape 25"/>
          <p:cNvSpPr>
            <a:spLocks noChangeArrowheads="1"/>
          </p:cNvSpPr>
          <p:nvPr/>
        </p:nvSpPr>
        <p:spPr bwMode="auto">
          <a:xfrm>
            <a:off x="1336675" y="3665538"/>
            <a:ext cx="452438" cy="182562"/>
          </a:xfrm>
          <a:prstGeom prst="parallelogram">
            <a:avLst>
              <a:gd name="adj" fmla="val 619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5" name="AutoShape 26"/>
          <p:cNvSpPr>
            <a:spLocks noChangeArrowheads="1"/>
          </p:cNvSpPr>
          <p:nvPr/>
        </p:nvSpPr>
        <p:spPr bwMode="auto">
          <a:xfrm>
            <a:off x="1609725" y="2581275"/>
            <a:ext cx="452438" cy="182563"/>
          </a:xfrm>
          <a:prstGeom prst="parallelogram">
            <a:avLst>
              <a:gd name="adj" fmla="val 619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6" name="AutoShape 27"/>
          <p:cNvSpPr>
            <a:spLocks noChangeArrowheads="1"/>
          </p:cNvSpPr>
          <p:nvPr/>
        </p:nvSpPr>
        <p:spPr bwMode="auto">
          <a:xfrm>
            <a:off x="2062163" y="2581275"/>
            <a:ext cx="452437" cy="182563"/>
          </a:xfrm>
          <a:prstGeom prst="parallelogram">
            <a:avLst>
              <a:gd name="adj" fmla="val 619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7" name="AutoShape 28"/>
          <p:cNvSpPr>
            <a:spLocks noChangeArrowheads="1"/>
          </p:cNvSpPr>
          <p:nvPr/>
        </p:nvSpPr>
        <p:spPr bwMode="auto">
          <a:xfrm>
            <a:off x="1155700" y="2581275"/>
            <a:ext cx="454025" cy="182563"/>
          </a:xfrm>
          <a:prstGeom prst="parallelogram">
            <a:avLst>
              <a:gd name="adj" fmla="val 621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8" name="Text Box 29"/>
          <p:cNvSpPr txBox="1">
            <a:spLocks noChangeArrowheads="1"/>
          </p:cNvSpPr>
          <p:nvPr/>
        </p:nvSpPr>
        <p:spPr bwMode="auto">
          <a:xfrm>
            <a:off x="522288" y="4030663"/>
            <a:ext cx="2419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/>
              <a:t>a. Chip manufacturing</a:t>
            </a:r>
            <a:endParaRPr lang="en-US"/>
          </a:p>
        </p:txBody>
      </p:sp>
      <p:sp>
        <p:nvSpPr>
          <p:cNvPr id="9249" name="Freeform 30"/>
          <p:cNvSpPr>
            <a:spLocks/>
          </p:cNvSpPr>
          <p:nvPr/>
        </p:nvSpPr>
        <p:spPr bwMode="auto">
          <a:xfrm>
            <a:off x="2513013" y="2619375"/>
            <a:ext cx="363537" cy="144463"/>
          </a:xfrm>
          <a:custGeom>
            <a:avLst/>
            <a:gdLst>
              <a:gd name="T0" fmla="*/ 2147483647 w 182"/>
              <a:gd name="T1" fmla="*/ 0 h 72"/>
              <a:gd name="T2" fmla="*/ 0 w 182"/>
              <a:gd name="T3" fmla="*/ 2147483647 h 72"/>
              <a:gd name="T4" fmla="*/ 2147483647 w 182"/>
              <a:gd name="T5" fmla="*/ 2147483647 h 72"/>
              <a:gd name="T6" fmla="*/ 2147483647 w 182"/>
              <a:gd name="T7" fmla="*/ 2147483647 h 72"/>
              <a:gd name="T8" fmla="*/ 2147483647 w 182"/>
              <a:gd name="T9" fmla="*/ 0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2"/>
              <a:gd name="T16" fmla="*/ 0 h 72"/>
              <a:gd name="T17" fmla="*/ 182 w 182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2" h="72">
                <a:moveTo>
                  <a:pt x="40" y="0"/>
                </a:moveTo>
                <a:lnTo>
                  <a:pt x="0" y="72"/>
                </a:lnTo>
                <a:lnTo>
                  <a:pt x="159" y="72"/>
                </a:lnTo>
                <a:lnTo>
                  <a:pt x="182" y="42"/>
                </a:lnTo>
                <a:lnTo>
                  <a:pt x="4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9250" name="Freeform 31"/>
          <p:cNvSpPr>
            <a:spLocks/>
          </p:cNvSpPr>
          <p:nvPr/>
        </p:nvSpPr>
        <p:spPr bwMode="auto">
          <a:xfrm>
            <a:off x="561975" y="3668713"/>
            <a:ext cx="323850" cy="142875"/>
          </a:xfrm>
          <a:custGeom>
            <a:avLst/>
            <a:gdLst>
              <a:gd name="T0" fmla="*/ 2147483647 w 162"/>
              <a:gd name="T1" fmla="*/ 2147483647 h 72"/>
              <a:gd name="T2" fmla="*/ 2147483647 w 162"/>
              <a:gd name="T3" fmla="*/ 0 h 72"/>
              <a:gd name="T4" fmla="*/ 2147483647 w 162"/>
              <a:gd name="T5" fmla="*/ 0 h 72"/>
              <a:gd name="T6" fmla="*/ 0 w 162"/>
              <a:gd name="T7" fmla="*/ 2147483647 h 72"/>
              <a:gd name="T8" fmla="*/ 2147483647 w 162"/>
              <a:gd name="T9" fmla="*/ 2147483647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2"/>
              <a:gd name="T16" fmla="*/ 0 h 72"/>
              <a:gd name="T17" fmla="*/ 162 w 162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2" h="72">
                <a:moveTo>
                  <a:pt x="122" y="72"/>
                </a:moveTo>
                <a:lnTo>
                  <a:pt x="162" y="0"/>
                </a:lnTo>
                <a:lnTo>
                  <a:pt x="12" y="0"/>
                </a:lnTo>
                <a:lnTo>
                  <a:pt x="0" y="11"/>
                </a:lnTo>
                <a:lnTo>
                  <a:pt x="122" y="72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9251" name="Freeform 32"/>
          <p:cNvSpPr>
            <a:spLocks/>
          </p:cNvSpPr>
          <p:nvPr/>
        </p:nvSpPr>
        <p:spPr bwMode="auto">
          <a:xfrm>
            <a:off x="2693988" y="3665538"/>
            <a:ext cx="454025" cy="182562"/>
          </a:xfrm>
          <a:custGeom>
            <a:avLst/>
            <a:gdLst>
              <a:gd name="T0" fmla="*/ 2147483647 w 227"/>
              <a:gd name="T1" fmla="*/ 0 h 91"/>
              <a:gd name="T2" fmla="*/ 0 w 227"/>
              <a:gd name="T3" fmla="*/ 2147483647 h 91"/>
              <a:gd name="T4" fmla="*/ 2147483647 w 227"/>
              <a:gd name="T5" fmla="*/ 2147483647 h 91"/>
              <a:gd name="T6" fmla="*/ 2147483647 w 227"/>
              <a:gd name="T7" fmla="*/ 2147483647 h 91"/>
              <a:gd name="T8" fmla="*/ 2147483647 w 227"/>
              <a:gd name="T9" fmla="*/ 2147483647 h 91"/>
              <a:gd name="T10" fmla="*/ 2147483647 w 227"/>
              <a:gd name="T11" fmla="*/ 0 h 9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7"/>
              <a:gd name="T19" fmla="*/ 0 h 91"/>
              <a:gd name="T20" fmla="*/ 227 w 227"/>
              <a:gd name="T21" fmla="*/ 91 h 9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7" h="91">
                <a:moveTo>
                  <a:pt x="56" y="0"/>
                </a:moveTo>
                <a:lnTo>
                  <a:pt x="0" y="91"/>
                </a:lnTo>
                <a:lnTo>
                  <a:pt x="74" y="90"/>
                </a:lnTo>
                <a:lnTo>
                  <a:pt x="203" y="36"/>
                </a:lnTo>
                <a:lnTo>
                  <a:pt x="227" y="1"/>
                </a:lnTo>
                <a:lnTo>
                  <a:pt x="56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9252" name="Freeform 33"/>
          <p:cNvSpPr>
            <a:spLocks/>
          </p:cNvSpPr>
          <p:nvPr/>
        </p:nvSpPr>
        <p:spPr bwMode="auto">
          <a:xfrm>
            <a:off x="322263" y="3397250"/>
            <a:ext cx="292100" cy="179388"/>
          </a:xfrm>
          <a:custGeom>
            <a:avLst/>
            <a:gdLst>
              <a:gd name="T0" fmla="*/ 0 w 146"/>
              <a:gd name="T1" fmla="*/ 0 h 90"/>
              <a:gd name="T2" fmla="*/ 2147483647 w 146"/>
              <a:gd name="T3" fmla="*/ 0 h 90"/>
              <a:gd name="T4" fmla="*/ 2147483647 w 146"/>
              <a:gd name="T5" fmla="*/ 2147483647 h 90"/>
              <a:gd name="T6" fmla="*/ 2147483647 w 146"/>
              <a:gd name="T7" fmla="*/ 2147483647 h 90"/>
              <a:gd name="T8" fmla="*/ 0 w 146"/>
              <a:gd name="T9" fmla="*/ 0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"/>
              <a:gd name="T16" fmla="*/ 0 h 90"/>
              <a:gd name="T17" fmla="*/ 146 w 146"/>
              <a:gd name="T18" fmla="*/ 90 h 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" h="90">
                <a:moveTo>
                  <a:pt x="0" y="0"/>
                </a:moveTo>
                <a:lnTo>
                  <a:pt x="146" y="0"/>
                </a:lnTo>
                <a:lnTo>
                  <a:pt x="100" y="90"/>
                </a:lnTo>
                <a:lnTo>
                  <a:pt x="60" y="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9253" name="Freeform 34"/>
          <p:cNvSpPr>
            <a:spLocks/>
          </p:cNvSpPr>
          <p:nvPr/>
        </p:nvSpPr>
        <p:spPr bwMode="auto">
          <a:xfrm>
            <a:off x="703263" y="2581275"/>
            <a:ext cx="452437" cy="182563"/>
          </a:xfrm>
          <a:custGeom>
            <a:avLst/>
            <a:gdLst>
              <a:gd name="T0" fmla="*/ 0 w 227"/>
              <a:gd name="T1" fmla="*/ 2147483647 h 91"/>
              <a:gd name="T2" fmla="*/ 2147483647 w 227"/>
              <a:gd name="T3" fmla="*/ 2147483647 h 91"/>
              <a:gd name="T4" fmla="*/ 2147483647 w 227"/>
              <a:gd name="T5" fmla="*/ 0 h 91"/>
              <a:gd name="T6" fmla="*/ 0 w 227"/>
              <a:gd name="T7" fmla="*/ 2147483647 h 91"/>
              <a:gd name="T8" fmla="*/ 0 60000 65536"/>
              <a:gd name="T9" fmla="*/ 0 60000 65536"/>
              <a:gd name="T10" fmla="*/ 0 60000 65536"/>
              <a:gd name="T11" fmla="*/ 0 60000 65536"/>
              <a:gd name="T12" fmla="*/ 0 w 227"/>
              <a:gd name="T13" fmla="*/ 0 h 91"/>
              <a:gd name="T14" fmla="*/ 227 w 227"/>
              <a:gd name="T15" fmla="*/ 91 h 9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7" h="91">
                <a:moveTo>
                  <a:pt x="0" y="91"/>
                </a:moveTo>
                <a:lnTo>
                  <a:pt x="169" y="91"/>
                </a:lnTo>
                <a:lnTo>
                  <a:pt x="227" y="0"/>
                </a:lnTo>
                <a:lnTo>
                  <a:pt x="0" y="9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9254" name="Freeform 35"/>
          <p:cNvSpPr>
            <a:spLocks/>
          </p:cNvSpPr>
          <p:nvPr/>
        </p:nvSpPr>
        <p:spPr bwMode="auto">
          <a:xfrm>
            <a:off x="3057525" y="3122613"/>
            <a:ext cx="401638" cy="184150"/>
          </a:xfrm>
          <a:custGeom>
            <a:avLst/>
            <a:gdLst>
              <a:gd name="T0" fmla="*/ 2147483647 w 201"/>
              <a:gd name="T1" fmla="*/ 0 h 93"/>
              <a:gd name="T2" fmla="*/ 0 w 201"/>
              <a:gd name="T3" fmla="*/ 2147483647 h 93"/>
              <a:gd name="T4" fmla="*/ 2147483647 w 201"/>
              <a:gd name="T5" fmla="*/ 2147483647 h 93"/>
              <a:gd name="T6" fmla="*/ 2147483647 w 201"/>
              <a:gd name="T7" fmla="*/ 2147483647 h 93"/>
              <a:gd name="T8" fmla="*/ 2147483647 w 201"/>
              <a:gd name="T9" fmla="*/ 2147483647 h 93"/>
              <a:gd name="T10" fmla="*/ 2147483647 w 201"/>
              <a:gd name="T11" fmla="*/ 0 h 9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1"/>
              <a:gd name="T19" fmla="*/ 0 h 93"/>
              <a:gd name="T20" fmla="*/ 201 w 201"/>
              <a:gd name="T21" fmla="*/ 93 h 9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1" h="93">
                <a:moveTo>
                  <a:pt x="57" y="0"/>
                </a:moveTo>
                <a:lnTo>
                  <a:pt x="0" y="92"/>
                </a:lnTo>
                <a:lnTo>
                  <a:pt x="168" y="93"/>
                </a:lnTo>
                <a:lnTo>
                  <a:pt x="201" y="39"/>
                </a:lnTo>
                <a:lnTo>
                  <a:pt x="181" y="1"/>
                </a:lnTo>
                <a:lnTo>
                  <a:pt x="57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9255" name="Text Box 36"/>
          <p:cNvSpPr txBox="1">
            <a:spLocks noChangeArrowheads="1"/>
          </p:cNvSpPr>
          <p:nvPr/>
        </p:nvSpPr>
        <p:spPr bwMode="auto">
          <a:xfrm>
            <a:off x="6496050" y="6010275"/>
            <a:ext cx="262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/>
              <a:t>b. Dicing and packaging</a:t>
            </a:r>
            <a:endParaRPr lang="en-US"/>
          </a:p>
        </p:txBody>
      </p:sp>
      <p:sp>
        <p:nvSpPr>
          <p:cNvPr id="9256" name="AutoShape 37"/>
          <p:cNvSpPr>
            <a:spLocks noChangeArrowheads="1"/>
          </p:cNvSpPr>
          <p:nvPr/>
        </p:nvSpPr>
        <p:spPr bwMode="auto">
          <a:xfrm>
            <a:off x="7219950" y="4840288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57" name="AutoShape 38"/>
          <p:cNvSpPr>
            <a:spLocks noChangeArrowheads="1"/>
          </p:cNvSpPr>
          <p:nvPr/>
        </p:nvSpPr>
        <p:spPr bwMode="auto">
          <a:xfrm>
            <a:off x="7672388" y="4840288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58" name="AutoShape 39"/>
          <p:cNvSpPr>
            <a:spLocks noChangeArrowheads="1"/>
          </p:cNvSpPr>
          <p:nvPr/>
        </p:nvSpPr>
        <p:spPr bwMode="auto">
          <a:xfrm>
            <a:off x="8126413" y="4840288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59" name="AutoShape 40"/>
          <p:cNvSpPr>
            <a:spLocks noChangeArrowheads="1"/>
          </p:cNvSpPr>
          <p:nvPr/>
        </p:nvSpPr>
        <p:spPr bwMode="auto">
          <a:xfrm>
            <a:off x="8577263" y="4840288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60" name="AutoShape 41"/>
          <p:cNvSpPr>
            <a:spLocks noChangeArrowheads="1"/>
          </p:cNvSpPr>
          <p:nvPr/>
        </p:nvSpPr>
        <p:spPr bwMode="auto">
          <a:xfrm>
            <a:off x="6767513" y="4840288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61" name="AutoShape 42"/>
          <p:cNvSpPr>
            <a:spLocks noChangeArrowheads="1"/>
          </p:cNvSpPr>
          <p:nvPr/>
        </p:nvSpPr>
        <p:spPr bwMode="auto">
          <a:xfrm>
            <a:off x="6313488" y="4840288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62" name="AutoShape 43"/>
          <p:cNvSpPr>
            <a:spLocks noChangeArrowheads="1"/>
          </p:cNvSpPr>
          <p:nvPr/>
        </p:nvSpPr>
        <p:spPr bwMode="auto">
          <a:xfrm>
            <a:off x="7491413" y="5111750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63" name="AutoShape 44"/>
          <p:cNvSpPr>
            <a:spLocks noChangeArrowheads="1"/>
          </p:cNvSpPr>
          <p:nvPr/>
        </p:nvSpPr>
        <p:spPr bwMode="auto">
          <a:xfrm>
            <a:off x="7943850" y="5111750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64" name="AutoShape 45"/>
          <p:cNvSpPr>
            <a:spLocks noChangeArrowheads="1"/>
          </p:cNvSpPr>
          <p:nvPr/>
        </p:nvSpPr>
        <p:spPr bwMode="auto">
          <a:xfrm>
            <a:off x="8397875" y="5111750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65" name="AutoShape 46"/>
          <p:cNvSpPr>
            <a:spLocks noChangeArrowheads="1"/>
          </p:cNvSpPr>
          <p:nvPr/>
        </p:nvSpPr>
        <p:spPr bwMode="auto">
          <a:xfrm>
            <a:off x="7038975" y="5111750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66" name="AutoShape 47"/>
          <p:cNvSpPr>
            <a:spLocks noChangeArrowheads="1"/>
          </p:cNvSpPr>
          <p:nvPr/>
        </p:nvSpPr>
        <p:spPr bwMode="auto">
          <a:xfrm>
            <a:off x="6584950" y="5111750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67" name="AutoShape 48"/>
          <p:cNvSpPr>
            <a:spLocks noChangeArrowheads="1"/>
          </p:cNvSpPr>
          <p:nvPr/>
        </p:nvSpPr>
        <p:spPr bwMode="auto">
          <a:xfrm>
            <a:off x="7762875" y="5383213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68" name="AutoShape 49"/>
          <p:cNvSpPr>
            <a:spLocks noChangeArrowheads="1"/>
          </p:cNvSpPr>
          <p:nvPr/>
        </p:nvSpPr>
        <p:spPr bwMode="auto">
          <a:xfrm>
            <a:off x="8215313" y="5383213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69" name="AutoShape 50"/>
          <p:cNvSpPr>
            <a:spLocks noChangeArrowheads="1"/>
          </p:cNvSpPr>
          <p:nvPr/>
        </p:nvSpPr>
        <p:spPr bwMode="auto">
          <a:xfrm>
            <a:off x="8669338" y="5383213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0" name="AutoShape 51"/>
          <p:cNvSpPr>
            <a:spLocks noChangeArrowheads="1"/>
          </p:cNvSpPr>
          <p:nvPr/>
        </p:nvSpPr>
        <p:spPr bwMode="auto">
          <a:xfrm>
            <a:off x="6403975" y="5384800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1" name="AutoShape 52"/>
          <p:cNvSpPr>
            <a:spLocks noChangeArrowheads="1"/>
          </p:cNvSpPr>
          <p:nvPr/>
        </p:nvSpPr>
        <p:spPr bwMode="auto">
          <a:xfrm>
            <a:off x="7308850" y="5383213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2" name="AutoShape 53"/>
          <p:cNvSpPr>
            <a:spLocks noChangeArrowheads="1"/>
          </p:cNvSpPr>
          <p:nvPr/>
        </p:nvSpPr>
        <p:spPr bwMode="auto">
          <a:xfrm>
            <a:off x="6856413" y="5383213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3" name="AutoShape 54"/>
          <p:cNvSpPr>
            <a:spLocks noChangeArrowheads="1"/>
          </p:cNvSpPr>
          <p:nvPr/>
        </p:nvSpPr>
        <p:spPr bwMode="auto">
          <a:xfrm>
            <a:off x="8034338" y="5653088"/>
            <a:ext cx="452437" cy="182562"/>
          </a:xfrm>
          <a:prstGeom prst="parallelogram">
            <a:avLst>
              <a:gd name="adj" fmla="val 619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4" name="AutoShape 55"/>
          <p:cNvSpPr>
            <a:spLocks noChangeArrowheads="1"/>
          </p:cNvSpPr>
          <p:nvPr/>
        </p:nvSpPr>
        <p:spPr bwMode="auto">
          <a:xfrm>
            <a:off x="6134100" y="5111750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5" name="AutoShape 56"/>
          <p:cNvSpPr>
            <a:spLocks noChangeArrowheads="1"/>
          </p:cNvSpPr>
          <p:nvPr/>
        </p:nvSpPr>
        <p:spPr bwMode="auto">
          <a:xfrm>
            <a:off x="6675438" y="5656263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6" name="AutoShape 57"/>
          <p:cNvSpPr>
            <a:spLocks noChangeArrowheads="1"/>
          </p:cNvSpPr>
          <p:nvPr/>
        </p:nvSpPr>
        <p:spPr bwMode="auto">
          <a:xfrm>
            <a:off x="7580313" y="5653088"/>
            <a:ext cx="454025" cy="182562"/>
          </a:xfrm>
          <a:prstGeom prst="parallelogram">
            <a:avLst>
              <a:gd name="adj" fmla="val 621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7" name="AutoShape 58"/>
          <p:cNvSpPr>
            <a:spLocks noChangeArrowheads="1"/>
          </p:cNvSpPr>
          <p:nvPr/>
        </p:nvSpPr>
        <p:spPr bwMode="auto">
          <a:xfrm>
            <a:off x="7127875" y="5653088"/>
            <a:ext cx="452438" cy="182562"/>
          </a:xfrm>
          <a:prstGeom prst="parallelogram">
            <a:avLst>
              <a:gd name="adj" fmla="val 619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8" name="AutoShape 59"/>
          <p:cNvSpPr>
            <a:spLocks noChangeArrowheads="1"/>
          </p:cNvSpPr>
          <p:nvPr/>
        </p:nvSpPr>
        <p:spPr bwMode="auto">
          <a:xfrm>
            <a:off x="7400925" y="4568825"/>
            <a:ext cx="454025" cy="182563"/>
          </a:xfrm>
          <a:prstGeom prst="parallelogram">
            <a:avLst>
              <a:gd name="adj" fmla="val 621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9" name="AutoShape 60"/>
          <p:cNvSpPr>
            <a:spLocks noChangeArrowheads="1"/>
          </p:cNvSpPr>
          <p:nvPr/>
        </p:nvSpPr>
        <p:spPr bwMode="auto">
          <a:xfrm>
            <a:off x="7854950" y="4568825"/>
            <a:ext cx="452438" cy="182563"/>
          </a:xfrm>
          <a:prstGeom prst="parallelogram">
            <a:avLst>
              <a:gd name="adj" fmla="val 619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80" name="AutoShape 61"/>
          <p:cNvSpPr>
            <a:spLocks noChangeArrowheads="1"/>
          </p:cNvSpPr>
          <p:nvPr/>
        </p:nvSpPr>
        <p:spPr bwMode="auto">
          <a:xfrm>
            <a:off x="6948488" y="4568825"/>
            <a:ext cx="452437" cy="182563"/>
          </a:xfrm>
          <a:prstGeom prst="parallelogram">
            <a:avLst>
              <a:gd name="adj" fmla="val 619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81" name="AutoShape 62"/>
          <p:cNvSpPr>
            <a:spLocks noChangeArrowheads="1"/>
          </p:cNvSpPr>
          <p:nvPr/>
        </p:nvSpPr>
        <p:spPr bwMode="auto">
          <a:xfrm rot="1062480">
            <a:off x="3851275" y="4068763"/>
            <a:ext cx="1728788" cy="431800"/>
          </a:xfrm>
          <a:prstGeom prst="rightArrow">
            <a:avLst>
              <a:gd name="adj1" fmla="val 50000"/>
              <a:gd name="adj2" fmla="val 100092"/>
            </a:avLst>
          </a:prstGeom>
          <a:solidFill>
            <a:schemeClr val="accent2"/>
          </a:solidFill>
          <a:ln w="381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09000" y="6400800"/>
            <a:ext cx="37465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80E640B-9306-486D-911B-375A6537C699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Adding new process steps “Above-IC”</a:t>
            </a:r>
            <a:endParaRPr lang="en-US" smtClean="0"/>
          </a:p>
        </p:txBody>
      </p:sp>
      <p:sp>
        <p:nvSpPr>
          <p:cNvPr id="10246" name="Oval 3"/>
          <p:cNvSpPr>
            <a:spLocks noChangeArrowheads="1"/>
          </p:cNvSpPr>
          <p:nvPr/>
        </p:nvSpPr>
        <p:spPr bwMode="auto">
          <a:xfrm>
            <a:off x="250825" y="2492375"/>
            <a:ext cx="3257550" cy="1536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AutoShape 4"/>
          <p:cNvSpPr>
            <a:spLocks noChangeArrowheads="1"/>
          </p:cNvSpPr>
          <p:nvPr/>
        </p:nvSpPr>
        <p:spPr bwMode="auto">
          <a:xfrm>
            <a:off x="1427163" y="2852738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AutoShape 5"/>
          <p:cNvSpPr>
            <a:spLocks noChangeArrowheads="1"/>
          </p:cNvSpPr>
          <p:nvPr/>
        </p:nvSpPr>
        <p:spPr bwMode="auto">
          <a:xfrm>
            <a:off x="1881188" y="2852738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AutoShape 6"/>
          <p:cNvSpPr>
            <a:spLocks noChangeArrowheads="1"/>
          </p:cNvSpPr>
          <p:nvPr/>
        </p:nvSpPr>
        <p:spPr bwMode="auto">
          <a:xfrm>
            <a:off x="2333625" y="2852738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AutoShape 7"/>
          <p:cNvSpPr>
            <a:spLocks noChangeArrowheads="1"/>
          </p:cNvSpPr>
          <p:nvPr/>
        </p:nvSpPr>
        <p:spPr bwMode="auto">
          <a:xfrm>
            <a:off x="2784475" y="2852738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AutoShape 8"/>
          <p:cNvSpPr>
            <a:spLocks noChangeArrowheads="1"/>
          </p:cNvSpPr>
          <p:nvPr/>
        </p:nvSpPr>
        <p:spPr bwMode="auto">
          <a:xfrm>
            <a:off x="974725" y="2852738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AutoShape 9"/>
          <p:cNvSpPr>
            <a:spLocks noChangeArrowheads="1"/>
          </p:cNvSpPr>
          <p:nvPr/>
        </p:nvSpPr>
        <p:spPr bwMode="auto">
          <a:xfrm>
            <a:off x="522288" y="2852738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AutoShape 10"/>
          <p:cNvSpPr>
            <a:spLocks noChangeArrowheads="1"/>
          </p:cNvSpPr>
          <p:nvPr/>
        </p:nvSpPr>
        <p:spPr bwMode="auto">
          <a:xfrm>
            <a:off x="1698625" y="3124200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AutoShape 11"/>
          <p:cNvSpPr>
            <a:spLocks noChangeArrowheads="1"/>
          </p:cNvSpPr>
          <p:nvPr/>
        </p:nvSpPr>
        <p:spPr bwMode="auto">
          <a:xfrm>
            <a:off x="2152650" y="3124200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AutoShape 12"/>
          <p:cNvSpPr>
            <a:spLocks noChangeArrowheads="1"/>
          </p:cNvSpPr>
          <p:nvPr/>
        </p:nvSpPr>
        <p:spPr bwMode="auto">
          <a:xfrm>
            <a:off x="2605088" y="3124200"/>
            <a:ext cx="452437" cy="160338"/>
          </a:xfrm>
          <a:prstGeom prst="parallelogram">
            <a:avLst>
              <a:gd name="adj" fmla="val 70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6" name="AutoShape 13"/>
          <p:cNvSpPr>
            <a:spLocks noChangeArrowheads="1"/>
          </p:cNvSpPr>
          <p:nvPr/>
        </p:nvSpPr>
        <p:spPr bwMode="auto">
          <a:xfrm>
            <a:off x="1246188" y="3124200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AutoShape 14"/>
          <p:cNvSpPr>
            <a:spLocks noChangeArrowheads="1"/>
          </p:cNvSpPr>
          <p:nvPr/>
        </p:nvSpPr>
        <p:spPr bwMode="auto">
          <a:xfrm>
            <a:off x="793750" y="3124200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8" name="AutoShape 15"/>
          <p:cNvSpPr>
            <a:spLocks noChangeArrowheads="1"/>
          </p:cNvSpPr>
          <p:nvPr/>
        </p:nvSpPr>
        <p:spPr bwMode="auto">
          <a:xfrm>
            <a:off x="1970088" y="3395663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9" name="AutoShape 16"/>
          <p:cNvSpPr>
            <a:spLocks noChangeArrowheads="1"/>
          </p:cNvSpPr>
          <p:nvPr/>
        </p:nvSpPr>
        <p:spPr bwMode="auto">
          <a:xfrm>
            <a:off x="2422525" y="3395663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0" name="AutoShape 17"/>
          <p:cNvSpPr>
            <a:spLocks noChangeArrowheads="1"/>
          </p:cNvSpPr>
          <p:nvPr/>
        </p:nvSpPr>
        <p:spPr bwMode="auto">
          <a:xfrm>
            <a:off x="2876550" y="3395663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1" name="AutoShape 18"/>
          <p:cNvSpPr>
            <a:spLocks noChangeArrowheads="1"/>
          </p:cNvSpPr>
          <p:nvPr/>
        </p:nvSpPr>
        <p:spPr bwMode="auto">
          <a:xfrm>
            <a:off x="611188" y="3397250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2" name="AutoShape 19"/>
          <p:cNvSpPr>
            <a:spLocks noChangeArrowheads="1"/>
          </p:cNvSpPr>
          <p:nvPr/>
        </p:nvSpPr>
        <p:spPr bwMode="auto">
          <a:xfrm>
            <a:off x="1517650" y="3395663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3" name="AutoShape 20"/>
          <p:cNvSpPr>
            <a:spLocks noChangeArrowheads="1"/>
          </p:cNvSpPr>
          <p:nvPr/>
        </p:nvSpPr>
        <p:spPr bwMode="auto">
          <a:xfrm>
            <a:off x="1065213" y="3395663"/>
            <a:ext cx="452437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4" name="AutoShape 21"/>
          <p:cNvSpPr>
            <a:spLocks noChangeArrowheads="1"/>
          </p:cNvSpPr>
          <p:nvPr/>
        </p:nvSpPr>
        <p:spPr bwMode="auto">
          <a:xfrm>
            <a:off x="2241550" y="3665538"/>
            <a:ext cx="452438" cy="182562"/>
          </a:xfrm>
          <a:prstGeom prst="parallelogram">
            <a:avLst>
              <a:gd name="adj" fmla="val 619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5" name="AutoShape 22"/>
          <p:cNvSpPr>
            <a:spLocks noChangeArrowheads="1"/>
          </p:cNvSpPr>
          <p:nvPr/>
        </p:nvSpPr>
        <p:spPr bwMode="auto">
          <a:xfrm>
            <a:off x="342900" y="3124200"/>
            <a:ext cx="452438" cy="180975"/>
          </a:xfrm>
          <a:prstGeom prst="parallelogram">
            <a:avLst>
              <a:gd name="adj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6" name="AutoShape 23"/>
          <p:cNvSpPr>
            <a:spLocks noChangeArrowheads="1"/>
          </p:cNvSpPr>
          <p:nvPr/>
        </p:nvSpPr>
        <p:spPr bwMode="auto">
          <a:xfrm>
            <a:off x="882650" y="3668713"/>
            <a:ext cx="454025" cy="180975"/>
          </a:xfrm>
          <a:prstGeom prst="parallelogram">
            <a:avLst>
              <a:gd name="adj" fmla="val 627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7" name="AutoShape 24"/>
          <p:cNvSpPr>
            <a:spLocks noChangeArrowheads="1"/>
          </p:cNvSpPr>
          <p:nvPr/>
        </p:nvSpPr>
        <p:spPr bwMode="auto">
          <a:xfrm>
            <a:off x="1789113" y="3665538"/>
            <a:ext cx="452437" cy="182562"/>
          </a:xfrm>
          <a:prstGeom prst="parallelogram">
            <a:avLst>
              <a:gd name="adj" fmla="val 619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8" name="AutoShape 25"/>
          <p:cNvSpPr>
            <a:spLocks noChangeArrowheads="1"/>
          </p:cNvSpPr>
          <p:nvPr/>
        </p:nvSpPr>
        <p:spPr bwMode="auto">
          <a:xfrm>
            <a:off x="1336675" y="3665538"/>
            <a:ext cx="452438" cy="182562"/>
          </a:xfrm>
          <a:prstGeom prst="parallelogram">
            <a:avLst>
              <a:gd name="adj" fmla="val 619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9" name="AutoShape 26"/>
          <p:cNvSpPr>
            <a:spLocks noChangeArrowheads="1"/>
          </p:cNvSpPr>
          <p:nvPr/>
        </p:nvSpPr>
        <p:spPr bwMode="auto">
          <a:xfrm>
            <a:off x="1609725" y="2581275"/>
            <a:ext cx="452438" cy="182563"/>
          </a:xfrm>
          <a:prstGeom prst="parallelogram">
            <a:avLst>
              <a:gd name="adj" fmla="val 619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0" name="AutoShape 27"/>
          <p:cNvSpPr>
            <a:spLocks noChangeArrowheads="1"/>
          </p:cNvSpPr>
          <p:nvPr/>
        </p:nvSpPr>
        <p:spPr bwMode="auto">
          <a:xfrm>
            <a:off x="2062163" y="2581275"/>
            <a:ext cx="452437" cy="182563"/>
          </a:xfrm>
          <a:prstGeom prst="parallelogram">
            <a:avLst>
              <a:gd name="adj" fmla="val 619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1" name="AutoShape 28"/>
          <p:cNvSpPr>
            <a:spLocks noChangeArrowheads="1"/>
          </p:cNvSpPr>
          <p:nvPr/>
        </p:nvSpPr>
        <p:spPr bwMode="auto">
          <a:xfrm>
            <a:off x="1155700" y="2581275"/>
            <a:ext cx="454025" cy="182563"/>
          </a:xfrm>
          <a:prstGeom prst="parallelogram">
            <a:avLst>
              <a:gd name="adj" fmla="val 621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2" name="Freeform 29"/>
          <p:cNvSpPr>
            <a:spLocks/>
          </p:cNvSpPr>
          <p:nvPr/>
        </p:nvSpPr>
        <p:spPr bwMode="auto">
          <a:xfrm>
            <a:off x="2513013" y="2619375"/>
            <a:ext cx="363537" cy="144463"/>
          </a:xfrm>
          <a:custGeom>
            <a:avLst/>
            <a:gdLst>
              <a:gd name="T0" fmla="*/ 2147483647 w 182"/>
              <a:gd name="T1" fmla="*/ 0 h 72"/>
              <a:gd name="T2" fmla="*/ 0 w 182"/>
              <a:gd name="T3" fmla="*/ 2147483647 h 72"/>
              <a:gd name="T4" fmla="*/ 2147483647 w 182"/>
              <a:gd name="T5" fmla="*/ 2147483647 h 72"/>
              <a:gd name="T6" fmla="*/ 2147483647 w 182"/>
              <a:gd name="T7" fmla="*/ 2147483647 h 72"/>
              <a:gd name="T8" fmla="*/ 2147483647 w 182"/>
              <a:gd name="T9" fmla="*/ 0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2"/>
              <a:gd name="T16" fmla="*/ 0 h 72"/>
              <a:gd name="T17" fmla="*/ 182 w 182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2" h="72">
                <a:moveTo>
                  <a:pt x="40" y="0"/>
                </a:moveTo>
                <a:lnTo>
                  <a:pt x="0" y="72"/>
                </a:lnTo>
                <a:lnTo>
                  <a:pt x="159" y="72"/>
                </a:lnTo>
                <a:lnTo>
                  <a:pt x="182" y="42"/>
                </a:lnTo>
                <a:lnTo>
                  <a:pt x="4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73" name="Freeform 30"/>
          <p:cNvSpPr>
            <a:spLocks/>
          </p:cNvSpPr>
          <p:nvPr/>
        </p:nvSpPr>
        <p:spPr bwMode="auto">
          <a:xfrm>
            <a:off x="561975" y="3668713"/>
            <a:ext cx="323850" cy="142875"/>
          </a:xfrm>
          <a:custGeom>
            <a:avLst/>
            <a:gdLst>
              <a:gd name="T0" fmla="*/ 2147483647 w 162"/>
              <a:gd name="T1" fmla="*/ 2147483647 h 72"/>
              <a:gd name="T2" fmla="*/ 2147483647 w 162"/>
              <a:gd name="T3" fmla="*/ 0 h 72"/>
              <a:gd name="T4" fmla="*/ 2147483647 w 162"/>
              <a:gd name="T5" fmla="*/ 0 h 72"/>
              <a:gd name="T6" fmla="*/ 0 w 162"/>
              <a:gd name="T7" fmla="*/ 2147483647 h 72"/>
              <a:gd name="T8" fmla="*/ 2147483647 w 162"/>
              <a:gd name="T9" fmla="*/ 2147483647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2"/>
              <a:gd name="T16" fmla="*/ 0 h 72"/>
              <a:gd name="T17" fmla="*/ 162 w 162"/>
              <a:gd name="T18" fmla="*/ 72 h 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2" h="72">
                <a:moveTo>
                  <a:pt x="122" y="72"/>
                </a:moveTo>
                <a:lnTo>
                  <a:pt x="162" y="0"/>
                </a:lnTo>
                <a:lnTo>
                  <a:pt x="12" y="0"/>
                </a:lnTo>
                <a:lnTo>
                  <a:pt x="0" y="11"/>
                </a:lnTo>
                <a:lnTo>
                  <a:pt x="122" y="72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74" name="Freeform 31"/>
          <p:cNvSpPr>
            <a:spLocks/>
          </p:cNvSpPr>
          <p:nvPr/>
        </p:nvSpPr>
        <p:spPr bwMode="auto">
          <a:xfrm>
            <a:off x="2693988" y="3665538"/>
            <a:ext cx="454025" cy="182562"/>
          </a:xfrm>
          <a:custGeom>
            <a:avLst/>
            <a:gdLst>
              <a:gd name="T0" fmla="*/ 2147483647 w 227"/>
              <a:gd name="T1" fmla="*/ 0 h 91"/>
              <a:gd name="T2" fmla="*/ 0 w 227"/>
              <a:gd name="T3" fmla="*/ 2147483647 h 91"/>
              <a:gd name="T4" fmla="*/ 2147483647 w 227"/>
              <a:gd name="T5" fmla="*/ 2147483647 h 91"/>
              <a:gd name="T6" fmla="*/ 2147483647 w 227"/>
              <a:gd name="T7" fmla="*/ 2147483647 h 91"/>
              <a:gd name="T8" fmla="*/ 2147483647 w 227"/>
              <a:gd name="T9" fmla="*/ 2147483647 h 91"/>
              <a:gd name="T10" fmla="*/ 2147483647 w 227"/>
              <a:gd name="T11" fmla="*/ 0 h 9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7"/>
              <a:gd name="T19" fmla="*/ 0 h 91"/>
              <a:gd name="T20" fmla="*/ 227 w 227"/>
              <a:gd name="T21" fmla="*/ 91 h 9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7" h="91">
                <a:moveTo>
                  <a:pt x="56" y="0"/>
                </a:moveTo>
                <a:lnTo>
                  <a:pt x="0" y="91"/>
                </a:lnTo>
                <a:lnTo>
                  <a:pt x="74" y="90"/>
                </a:lnTo>
                <a:lnTo>
                  <a:pt x="203" y="36"/>
                </a:lnTo>
                <a:lnTo>
                  <a:pt x="227" y="1"/>
                </a:lnTo>
                <a:lnTo>
                  <a:pt x="56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75" name="Freeform 32"/>
          <p:cNvSpPr>
            <a:spLocks/>
          </p:cNvSpPr>
          <p:nvPr/>
        </p:nvSpPr>
        <p:spPr bwMode="auto">
          <a:xfrm>
            <a:off x="322263" y="3397250"/>
            <a:ext cx="292100" cy="179388"/>
          </a:xfrm>
          <a:custGeom>
            <a:avLst/>
            <a:gdLst>
              <a:gd name="T0" fmla="*/ 0 w 146"/>
              <a:gd name="T1" fmla="*/ 0 h 90"/>
              <a:gd name="T2" fmla="*/ 2147483647 w 146"/>
              <a:gd name="T3" fmla="*/ 0 h 90"/>
              <a:gd name="T4" fmla="*/ 2147483647 w 146"/>
              <a:gd name="T5" fmla="*/ 2147483647 h 90"/>
              <a:gd name="T6" fmla="*/ 2147483647 w 146"/>
              <a:gd name="T7" fmla="*/ 2147483647 h 90"/>
              <a:gd name="T8" fmla="*/ 0 w 146"/>
              <a:gd name="T9" fmla="*/ 0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"/>
              <a:gd name="T16" fmla="*/ 0 h 90"/>
              <a:gd name="T17" fmla="*/ 146 w 146"/>
              <a:gd name="T18" fmla="*/ 90 h 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" h="90">
                <a:moveTo>
                  <a:pt x="0" y="0"/>
                </a:moveTo>
                <a:lnTo>
                  <a:pt x="146" y="0"/>
                </a:lnTo>
                <a:lnTo>
                  <a:pt x="100" y="90"/>
                </a:lnTo>
                <a:lnTo>
                  <a:pt x="60" y="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76" name="Freeform 33"/>
          <p:cNvSpPr>
            <a:spLocks/>
          </p:cNvSpPr>
          <p:nvPr/>
        </p:nvSpPr>
        <p:spPr bwMode="auto">
          <a:xfrm>
            <a:off x="703263" y="2581275"/>
            <a:ext cx="452437" cy="182563"/>
          </a:xfrm>
          <a:custGeom>
            <a:avLst/>
            <a:gdLst>
              <a:gd name="T0" fmla="*/ 0 w 227"/>
              <a:gd name="T1" fmla="*/ 2147483647 h 91"/>
              <a:gd name="T2" fmla="*/ 2147483647 w 227"/>
              <a:gd name="T3" fmla="*/ 2147483647 h 91"/>
              <a:gd name="T4" fmla="*/ 2147483647 w 227"/>
              <a:gd name="T5" fmla="*/ 0 h 91"/>
              <a:gd name="T6" fmla="*/ 0 w 227"/>
              <a:gd name="T7" fmla="*/ 2147483647 h 91"/>
              <a:gd name="T8" fmla="*/ 0 60000 65536"/>
              <a:gd name="T9" fmla="*/ 0 60000 65536"/>
              <a:gd name="T10" fmla="*/ 0 60000 65536"/>
              <a:gd name="T11" fmla="*/ 0 60000 65536"/>
              <a:gd name="T12" fmla="*/ 0 w 227"/>
              <a:gd name="T13" fmla="*/ 0 h 91"/>
              <a:gd name="T14" fmla="*/ 227 w 227"/>
              <a:gd name="T15" fmla="*/ 91 h 9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7" h="91">
                <a:moveTo>
                  <a:pt x="0" y="91"/>
                </a:moveTo>
                <a:lnTo>
                  <a:pt x="169" y="91"/>
                </a:lnTo>
                <a:lnTo>
                  <a:pt x="227" y="0"/>
                </a:lnTo>
                <a:lnTo>
                  <a:pt x="0" y="9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77" name="Freeform 34"/>
          <p:cNvSpPr>
            <a:spLocks/>
          </p:cNvSpPr>
          <p:nvPr/>
        </p:nvSpPr>
        <p:spPr bwMode="auto">
          <a:xfrm>
            <a:off x="3057525" y="3122613"/>
            <a:ext cx="401638" cy="184150"/>
          </a:xfrm>
          <a:custGeom>
            <a:avLst/>
            <a:gdLst>
              <a:gd name="T0" fmla="*/ 2147483647 w 201"/>
              <a:gd name="T1" fmla="*/ 0 h 93"/>
              <a:gd name="T2" fmla="*/ 0 w 201"/>
              <a:gd name="T3" fmla="*/ 2147483647 h 93"/>
              <a:gd name="T4" fmla="*/ 2147483647 w 201"/>
              <a:gd name="T5" fmla="*/ 2147483647 h 93"/>
              <a:gd name="T6" fmla="*/ 2147483647 w 201"/>
              <a:gd name="T7" fmla="*/ 2147483647 h 93"/>
              <a:gd name="T8" fmla="*/ 2147483647 w 201"/>
              <a:gd name="T9" fmla="*/ 2147483647 h 93"/>
              <a:gd name="T10" fmla="*/ 2147483647 w 201"/>
              <a:gd name="T11" fmla="*/ 0 h 9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1"/>
              <a:gd name="T19" fmla="*/ 0 h 93"/>
              <a:gd name="T20" fmla="*/ 201 w 201"/>
              <a:gd name="T21" fmla="*/ 93 h 9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1" h="93">
                <a:moveTo>
                  <a:pt x="57" y="0"/>
                </a:moveTo>
                <a:lnTo>
                  <a:pt x="0" y="92"/>
                </a:lnTo>
                <a:lnTo>
                  <a:pt x="168" y="93"/>
                </a:lnTo>
                <a:lnTo>
                  <a:pt x="201" y="39"/>
                </a:lnTo>
                <a:lnTo>
                  <a:pt x="181" y="1"/>
                </a:lnTo>
                <a:lnTo>
                  <a:pt x="57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278" name="Text Box 35"/>
          <p:cNvSpPr txBox="1">
            <a:spLocks noChangeArrowheads="1"/>
          </p:cNvSpPr>
          <p:nvPr/>
        </p:nvSpPr>
        <p:spPr bwMode="auto">
          <a:xfrm>
            <a:off x="3328988" y="5021263"/>
            <a:ext cx="205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/>
              <a:t>b. post-processing</a:t>
            </a:r>
            <a:endParaRPr lang="en-US"/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3148013" y="3486150"/>
            <a:ext cx="3257550" cy="1536700"/>
            <a:chOff x="1983" y="2196"/>
            <a:chExt cx="2052" cy="968"/>
          </a:xfrm>
        </p:grpSpPr>
        <p:sp>
          <p:nvSpPr>
            <p:cNvPr id="10409" name="Oval 37"/>
            <p:cNvSpPr>
              <a:spLocks noChangeArrowheads="1"/>
            </p:cNvSpPr>
            <p:nvPr/>
          </p:nvSpPr>
          <p:spPr bwMode="auto">
            <a:xfrm>
              <a:off x="1983" y="2196"/>
              <a:ext cx="2052" cy="9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0" name="AutoShape 38"/>
            <p:cNvSpPr>
              <a:spLocks noChangeArrowheads="1"/>
            </p:cNvSpPr>
            <p:nvPr/>
          </p:nvSpPr>
          <p:spPr bwMode="auto">
            <a:xfrm>
              <a:off x="2724" y="2423"/>
              <a:ext cx="286" cy="114"/>
            </a:xfrm>
            <a:prstGeom prst="parallelogram">
              <a:avLst>
                <a:gd name="adj" fmla="val 627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1" name="AutoShape 39"/>
            <p:cNvSpPr>
              <a:spLocks noChangeArrowheads="1"/>
            </p:cNvSpPr>
            <p:nvPr/>
          </p:nvSpPr>
          <p:spPr bwMode="auto">
            <a:xfrm>
              <a:off x="3010" y="2423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2" name="AutoShape 40"/>
            <p:cNvSpPr>
              <a:spLocks noChangeArrowheads="1"/>
            </p:cNvSpPr>
            <p:nvPr/>
          </p:nvSpPr>
          <p:spPr bwMode="auto">
            <a:xfrm>
              <a:off x="3295" y="2423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3" name="AutoShape 41"/>
            <p:cNvSpPr>
              <a:spLocks noChangeArrowheads="1"/>
            </p:cNvSpPr>
            <p:nvPr/>
          </p:nvSpPr>
          <p:spPr bwMode="auto">
            <a:xfrm>
              <a:off x="3579" y="2423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4" name="AutoShape 42"/>
            <p:cNvSpPr>
              <a:spLocks noChangeArrowheads="1"/>
            </p:cNvSpPr>
            <p:nvPr/>
          </p:nvSpPr>
          <p:spPr bwMode="auto">
            <a:xfrm>
              <a:off x="2439" y="2423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5" name="AutoShape 43"/>
            <p:cNvSpPr>
              <a:spLocks noChangeArrowheads="1"/>
            </p:cNvSpPr>
            <p:nvPr/>
          </p:nvSpPr>
          <p:spPr bwMode="auto">
            <a:xfrm>
              <a:off x="2154" y="2423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6" name="AutoShape 44"/>
            <p:cNvSpPr>
              <a:spLocks noChangeArrowheads="1"/>
            </p:cNvSpPr>
            <p:nvPr/>
          </p:nvSpPr>
          <p:spPr bwMode="auto">
            <a:xfrm>
              <a:off x="2895" y="2594"/>
              <a:ext cx="286" cy="114"/>
            </a:xfrm>
            <a:prstGeom prst="parallelogram">
              <a:avLst>
                <a:gd name="adj" fmla="val 627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7" name="AutoShape 45"/>
            <p:cNvSpPr>
              <a:spLocks noChangeArrowheads="1"/>
            </p:cNvSpPr>
            <p:nvPr/>
          </p:nvSpPr>
          <p:spPr bwMode="auto">
            <a:xfrm>
              <a:off x="3181" y="2594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8" name="AutoShape 46"/>
            <p:cNvSpPr>
              <a:spLocks noChangeArrowheads="1"/>
            </p:cNvSpPr>
            <p:nvPr/>
          </p:nvSpPr>
          <p:spPr bwMode="auto">
            <a:xfrm>
              <a:off x="3466" y="2594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9" name="AutoShape 47"/>
            <p:cNvSpPr>
              <a:spLocks noChangeArrowheads="1"/>
            </p:cNvSpPr>
            <p:nvPr/>
          </p:nvSpPr>
          <p:spPr bwMode="auto">
            <a:xfrm>
              <a:off x="2610" y="2594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0" name="AutoShape 48"/>
            <p:cNvSpPr>
              <a:spLocks noChangeArrowheads="1"/>
            </p:cNvSpPr>
            <p:nvPr/>
          </p:nvSpPr>
          <p:spPr bwMode="auto">
            <a:xfrm>
              <a:off x="2325" y="2594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1" name="AutoShape 49"/>
            <p:cNvSpPr>
              <a:spLocks noChangeArrowheads="1"/>
            </p:cNvSpPr>
            <p:nvPr/>
          </p:nvSpPr>
          <p:spPr bwMode="auto">
            <a:xfrm>
              <a:off x="3066" y="2765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2" name="AutoShape 50"/>
            <p:cNvSpPr>
              <a:spLocks noChangeArrowheads="1"/>
            </p:cNvSpPr>
            <p:nvPr/>
          </p:nvSpPr>
          <p:spPr bwMode="auto">
            <a:xfrm>
              <a:off x="3351" y="2765"/>
              <a:ext cx="286" cy="114"/>
            </a:xfrm>
            <a:prstGeom prst="parallelogram">
              <a:avLst>
                <a:gd name="adj" fmla="val 627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3" name="AutoShape 51"/>
            <p:cNvSpPr>
              <a:spLocks noChangeArrowheads="1"/>
            </p:cNvSpPr>
            <p:nvPr/>
          </p:nvSpPr>
          <p:spPr bwMode="auto">
            <a:xfrm>
              <a:off x="3637" y="2765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4" name="AutoShape 52"/>
            <p:cNvSpPr>
              <a:spLocks noChangeArrowheads="1"/>
            </p:cNvSpPr>
            <p:nvPr/>
          </p:nvSpPr>
          <p:spPr bwMode="auto">
            <a:xfrm>
              <a:off x="2210" y="2766"/>
              <a:ext cx="286" cy="114"/>
            </a:xfrm>
            <a:prstGeom prst="parallelogram">
              <a:avLst>
                <a:gd name="adj" fmla="val 627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5" name="AutoShape 53"/>
            <p:cNvSpPr>
              <a:spLocks noChangeArrowheads="1"/>
            </p:cNvSpPr>
            <p:nvPr/>
          </p:nvSpPr>
          <p:spPr bwMode="auto">
            <a:xfrm>
              <a:off x="2781" y="2765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6" name="AutoShape 54"/>
            <p:cNvSpPr>
              <a:spLocks noChangeArrowheads="1"/>
            </p:cNvSpPr>
            <p:nvPr/>
          </p:nvSpPr>
          <p:spPr bwMode="auto">
            <a:xfrm>
              <a:off x="2496" y="2765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7" name="AutoShape 55"/>
            <p:cNvSpPr>
              <a:spLocks noChangeArrowheads="1"/>
            </p:cNvSpPr>
            <p:nvPr/>
          </p:nvSpPr>
          <p:spPr bwMode="auto">
            <a:xfrm>
              <a:off x="3237" y="2935"/>
              <a:ext cx="285" cy="115"/>
            </a:xfrm>
            <a:prstGeom prst="parallelogram">
              <a:avLst>
                <a:gd name="adj" fmla="val 619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8" name="AutoShape 56"/>
            <p:cNvSpPr>
              <a:spLocks noChangeArrowheads="1"/>
            </p:cNvSpPr>
            <p:nvPr/>
          </p:nvSpPr>
          <p:spPr bwMode="auto">
            <a:xfrm>
              <a:off x="2041" y="2594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9" name="AutoShape 57"/>
            <p:cNvSpPr>
              <a:spLocks noChangeArrowheads="1"/>
            </p:cNvSpPr>
            <p:nvPr/>
          </p:nvSpPr>
          <p:spPr bwMode="auto">
            <a:xfrm>
              <a:off x="2381" y="2937"/>
              <a:ext cx="286" cy="114"/>
            </a:xfrm>
            <a:prstGeom prst="parallelogram">
              <a:avLst>
                <a:gd name="adj" fmla="val 627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0" name="AutoShape 58"/>
            <p:cNvSpPr>
              <a:spLocks noChangeArrowheads="1"/>
            </p:cNvSpPr>
            <p:nvPr/>
          </p:nvSpPr>
          <p:spPr bwMode="auto">
            <a:xfrm>
              <a:off x="2952" y="2935"/>
              <a:ext cx="285" cy="115"/>
            </a:xfrm>
            <a:prstGeom prst="parallelogram">
              <a:avLst>
                <a:gd name="adj" fmla="val 619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1" name="AutoShape 59"/>
            <p:cNvSpPr>
              <a:spLocks noChangeArrowheads="1"/>
            </p:cNvSpPr>
            <p:nvPr/>
          </p:nvSpPr>
          <p:spPr bwMode="auto">
            <a:xfrm>
              <a:off x="2667" y="2935"/>
              <a:ext cx="285" cy="115"/>
            </a:xfrm>
            <a:prstGeom prst="parallelogram">
              <a:avLst>
                <a:gd name="adj" fmla="val 619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2" name="AutoShape 60"/>
            <p:cNvSpPr>
              <a:spLocks noChangeArrowheads="1"/>
            </p:cNvSpPr>
            <p:nvPr/>
          </p:nvSpPr>
          <p:spPr bwMode="auto">
            <a:xfrm>
              <a:off x="2839" y="2252"/>
              <a:ext cx="285" cy="115"/>
            </a:xfrm>
            <a:prstGeom prst="parallelogram">
              <a:avLst>
                <a:gd name="adj" fmla="val 619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3" name="AutoShape 61"/>
            <p:cNvSpPr>
              <a:spLocks noChangeArrowheads="1"/>
            </p:cNvSpPr>
            <p:nvPr/>
          </p:nvSpPr>
          <p:spPr bwMode="auto">
            <a:xfrm>
              <a:off x="3124" y="2252"/>
              <a:ext cx="285" cy="115"/>
            </a:xfrm>
            <a:prstGeom prst="parallelogram">
              <a:avLst>
                <a:gd name="adj" fmla="val 619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4" name="AutoShape 62"/>
            <p:cNvSpPr>
              <a:spLocks noChangeArrowheads="1"/>
            </p:cNvSpPr>
            <p:nvPr/>
          </p:nvSpPr>
          <p:spPr bwMode="auto">
            <a:xfrm>
              <a:off x="2553" y="2252"/>
              <a:ext cx="286" cy="115"/>
            </a:xfrm>
            <a:prstGeom prst="parallelogram">
              <a:avLst>
                <a:gd name="adj" fmla="val 6217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5" name="Freeform 63"/>
            <p:cNvSpPr>
              <a:spLocks/>
            </p:cNvSpPr>
            <p:nvPr/>
          </p:nvSpPr>
          <p:spPr bwMode="auto">
            <a:xfrm>
              <a:off x="3408" y="2276"/>
              <a:ext cx="229" cy="91"/>
            </a:xfrm>
            <a:custGeom>
              <a:avLst/>
              <a:gdLst>
                <a:gd name="T0" fmla="*/ 988 w 182"/>
                <a:gd name="T1" fmla="*/ 0 h 72"/>
                <a:gd name="T2" fmla="*/ 0 w 182"/>
                <a:gd name="T3" fmla="*/ 1897 h 72"/>
                <a:gd name="T4" fmla="*/ 3967 w 182"/>
                <a:gd name="T5" fmla="*/ 1897 h 72"/>
                <a:gd name="T6" fmla="*/ 4530 w 182"/>
                <a:gd name="T7" fmla="*/ 1112 h 72"/>
                <a:gd name="T8" fmla="*/ 988 w 18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72"/>
                <a:gd name="T17" fmla="*/ 182 w 18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72">
                  <a:moveTo>
                    <a:pt x="40" y="0"/>
                  </a:moveTo>
                  <a:lnTo>
                    <a:pt x="0" y="72"/>
                  </a:lnTo>
                  <a:lnTo>
                    <a:pt x="159" y="72"/>
                  </a:lnTo>
                  <a:lnTo>
                    <a:pt x="182" y="4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436" name="Freeform 64"/>
            <p:cNvSpPr>
              <a:spLocks/>
            </p:cNvSpPr>
            <p:nvPr/>
          </p:nvSpPr>
          <p:spPr bwMode="auto">
            <a:xfrm>
              <a:off x="2179" y="2937"/>
              <a:ext cx="204" cy="90"/>
            </a:xfrm>
            <a:custGeom>
              <a:avLst/>
              <a:gdLst>
                <a:gd name="T0" fmla="*/ 3078 w 162"/>
                <a:gd name="T1" fmla="*/ 1642 h 72"/>
                <a:gd name="T2" fmla="*/ 4091 w 162"/>
                <a:gd name="T3" fmla="*/ 0 h 72"/>
                <a:gd name="T4" fmla="*/ 303 w 162"/>
                <a:gd name="T5" fmla="*/ 0 h 72"/>
                <a:gd name="T6" fmla="*/ 0 w 162"/>
                <a:gd name="T7" fmla="*/ 267 h 72"/>
                <a:gd name="T8" fmla="*/ 3078 w 162"/>
                <a:gd name="T9" fmla="*/ 1642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2"/>
                <a:gd name="T16" fmla="*/ 0 h 72"/>
                <a:gd name="T17" fmla="*/ 162 w 16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2" h="72">
                  <a:moveTo>
                    <a:pt x="122" y="72"/>
                  </a:moveTo>
                  <a:lnTo>
                    <a:pt x="162" y="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122" y="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437" name="Freeform 65"/>
            <p:cNvSpPr>
              <a:spLocks/>
            </p:cNvSpPr>
            <p:nvPr/>
          </p:nvSpPr>
          <p:spPr bwMode="auto">
            <a:xfrm>
              <a:off x="3522" y="2935"/>
              <a:ext cx="286" cy="115"/>
            </a:xfrm>
            <a:custGeom>
              <a:avLst/>
              <a:gdLst>
                <a:gd name="T0" fmla="*/ 1417 w 227"/>
                <a:gd name="T1" fmla="*/ 0 h 91"/>
                <a:gd name="T2" fmla="*/ 0 w 227"/>
                <a:gd name="T3" fmla="*/ 2397 h 91"/>
                <a:gd name="T4" fmla="*/ 1863 w 227"/>
                <a:gd name="T5" fmla="*/ 2396 h 91"/>
                <a:gd name="T6" fmla="*/ 5171 w 227"/>
                <a:gd name="T7" fmla="*/ 940 h 91"/>
                <a:gd name="T8" fmla="*/ 5765 w 227"/>
                <a:gd name="T9" fmla="*/ 1 h 91"/>
                <a:gd name="T10" fmla="*/ 1417 w 227"/>
                <a:gd name="T11" fmla="*/ 0 h 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7"/>
                <a:gd name="T19" fmla="*/ 0 h 91"/>
                <a:gd name="T20" fmla="*/ 227 w 227"/>
                <a:gd name="T21" fmla="*/ 91 h 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7" h="91">
                  <a:moveTo>
                    <a:pt x="56" y="0"/>
                  </a:moveTo>
                  <a:lnTo>
                    <a:pt x="0" y="91"/>
                  </a:lnTo>
                  <a:lnTo>
                    <a:pt x="74" y="90"/>
                  </a:lnTo>
                  <a:lnTo>
                    <a:pt x="203" y="36"/>
                  </a:lnTo>
                  <a:lnTo>
                    <a:pt x="227" y="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438" name="Freeform 66"/>
            <p:cNvSpPr>
              <a:spLocks/>
            </p:cNvSpPr>
            <p:nvPr/>
          </p:nvSpPr>
          <p:spPr bwMode="auto">
            <a:xfrm>
              <a:off x="2028" y="2766"/>
              <a:ext cx="184" cy="113"/>
            </a:xfrm>
            <a:custGeom>
              <a:avLst/>
              <a:gdLst>
                <a:gd name="T0" fmla="*/ 0 w 146"/>
                <a:gd name="T1" fmla="*/ 0 h 90"/>
                <a:gd name="T2" fmla="*/ 3723 w 146"/>
                <a:gd name="T3" fmla="*/ 0 h 90"/>
                <a:gd name="T4" fmla="*/ 2551 w 146"/>
                <a:gd name="T5" fmla="*/ 2176 h 90"/>
                <a:gd name="T6" fmla="*/ 1539 w 146"/>
                <a:gd name="T7" fmla="*/ 2099 h 90"/>
                <a:gd name="T8" fmla="*/ 0 w 146"/>
                <a:gd name="T9" fmla="*/ 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90"/>
                <a:gd name="T17" fmla="*/ 146 w 146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90">
                  <a:moveTo>
                    <a:pt x="0" y="0"/>
                  </a:moveTo>
                  <a:lnTo>
                    <a:pt x="146" y="0"/>
                  </a:lnTo>
                  <a:lnTo>
                    <a:pt x="100" y="90"/>
                  </a:lnTo>
                  <a:lnTo>
                    <a:pt x="60" y="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439" name="Freeform 67"/>
            <p:cNvSpPr>
              <a:spLocks/>
            </p:cNvSpPr>
            <p:nvPr/>
          </p:nvSpPr>
          <p:spPr bwMode="auto">
            <a:xfrm>
              <a:off x="2268" y="2252"/>
              <a:ext cx="285" cy="115"/>
            </a:xfrm>
            <a:custGeom>
              <a:avLst/>
              <a:gdLst>
                <a:gd name="T0" fmla="*/ 0 w 227"/>
                <a:gd name="T1" fmla="*/ 2397 h 91"/>
                <a:gd name="T2" fmla="*/ 4077 w 227"/>
                <a:gd name="T3" fmla="*/ 2397 h 91"/>
                <a:gd name="T4" fmla="*/ 5485 w 227"/>
                <a:gd name="T5" fmla="*/ 0 h 91"/>
                <a:gd name="T6" fmla="*/ 0 w 227"/>
                <a:gd name="T7" fmla="*/ 2397 h 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7"/>
                <a:gd name="T13" fmla="*/ 0 h 91"/>
                <a:gd name="T14" fmla="*/ 227 w 227"/>
                <a:gd name="T15" fmla="*/ 91 h 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7" h="91">
                  <a:moveTo>
                    <a:pt x="0" y="91"/>
                  </a:moveTo>
                  <a:lnTo>
                    <a:pt x="169" y="91"/>
                  </a:lnTo>
                  <a:lnTo>
                    <a:pt x="227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440" name="Freeform 68"/>
            <p:cNvSpPr>
              <a:spLocks/>
            </p:cNvSpPr>
            <p:nvPr/>
          </p:nvSpPr>
          <p:spPr bwMode="auto">
            <a:xfrm>
              <a:off x="3751" y="2593"/>
              <a:ext cx="253" cy="116"/>
            </a:xfrm>
            <a:custGeom>
              <a:avLst/>
              <a:gdLst>
                <a:gd name="T0" fmla="*/ 1451 w 201"/>
                <a:gd name="T1" fmla="*/ 0 h 93"/>
                <a:gd name="T2" fmla="*/ 0 w 201"/>
                <a:gd name="T3" fmla="*/ 2027 h 93"/>
                <a:gd name="T4" fmla="*/ 4212 w 201"/>
                <a:gd name="T5" fmla="*/ 2064 h 93"/>
                <a:gd name="T6" fmla="*/ 5017 w 201"/>
                <a:gd name="T7" fmla="*/ 857 h 93"/>
                <a:gd name="T8" fmla="*/ 4531 w 201"/>
                <a:gd name="T9" fmla="*/ 1 h 93"/>
                <a:gd name="T10" fmla="*/ 1451 w 201"/>
                <a:gd name="T11" fmla="*/ 0 h 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1"/>
                <a:gd name="T19" fmla="*/ 0 h 93"/>
                <a:gd name="T20" fmla="*/ 201 w 201"/>
                <a:gd name="T21" fmla="*/ 93 h 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1" h="93">
                  <a:moveTo>
                    <a:pt x="57" y="0"/>
                  </a:moveTo>
                  <a:lnTo>
                    <a:pt x="0" y="92"/>
                  </a:lnTo>
                  <a:lnTo>
                    <a:pt x="168" y="93"/>
                  </a:lnTo>
                  <a:lnTo>
                    <a:pt x="201" y="39"/>
                  </a:lnTo>
                  <a:lnTo>
                    <a:pt x="181" y="1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grpSp>
          <p:nvGrpSpPr>
            <p:cNvPr id="3" name="Group 69"/>
            <p:cNvGrpSpPr>
              <a:grpSpLocks/>
            </p:cNvGrpSpPr>
            <p:nvPr/>
          </p:nvGrpSpPr>
          <p:grpSpPr bwMode="auto">
            <a:xfrm>
              <a:off x="2610" y="2196"/>
              <a:ext cx="153" cy="115"/>
              <a:chOff x="2008" y="2113"/>
              <a:chExt cx="122" cy="92"/>
            </a:xfrm>
          </p:grpSpPr>
          <p:sp>
            <p:nvSpPr>
              <p:cNvPr id="10546" name="AutoShape 70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47" name="AutoShape 71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48" name="Freeform 72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4" name="Group 73"/>
            <p:cNvGrpSpPr>
              <a:grpSpLocks/>
            </p:cNvGrpSpPr>
            <p:nvPr/>
          </p:nvGrpSpPr>
          <p:grpSpPr bwMode="auto">
            <a:xfrm>
              <a:off x="2781" y="2367"/>
              <a:ext cx="153" cy="115"/>
              <a:chOff x="2008" y="2113"/>
              <a:chExt cx="122" cy="92"/>
            </a:xfrm>
          </p:grpSpPr>
          <p:sp>
            <p:nvSpPr>
              <p:cNvPr id="10543" name="AutoShape 74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44" name="AutoShape 75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45" name="Freeform 76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5" name="Group 77"/>
            <p:cNvGrpSpPr>
              <a:grpSpLocks/>
            </p:cNvGrpSpPr>
            <p:nvPr/>
          </p:nvGrpSpPr>
          <p:grpSpPr bwMode="auto">
            <a:xfrm>
              <a:off x="2952" y="2537"/>
              <a:ext cx="153" cy="116"/>
              <a:chOff x="2008" y="2113"/>
              <a:chExt cx="122" cy="92"/>
            </a:xfrm>
          </p:grpSpPr>
          <p:sp>
            <p:nvSpPr>
              <p:cNvPr id="10540" name="AutoShape 78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41" name="AutoShape 79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42" name="Freeform 80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6" name="Group 81"/>
            <p:cNvGrpSpPr>
              <a:grpSpLocks/>
            </p:cNvGrpSpPr>
            <p:nvPr/>
          </p:nvGrpSpPr>
          <p:grpSpPr bwMode="auto">
            <a:xfrm>
              <a:off x="3123" y="2708"/>
              <a:ext cx="153" cy="116"/>
              <a:chOff x="2008" y="2113"/>
              <a:chExt cx="122" cy="92"/>
            </a:xfrm>
          </p:grpSpPr>
          <p:sp>
            <p:nvSpPr>
              <p:cNvPr id="10537" name="AutoShape 82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38" name="AutoShape 83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39" name="Freeform 84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7" name="Group 85"/>
            <p:cNvGrpSpPr>
              <a:grpSpLocks/>
            </p:cNvGrpSpPr>
            <p:nvPr/>
          </p:nvGrpSpPr>
          <p:grpSpPr bwMode="auto">
            <a:xfrm>
              <a:off x="3294" y="2879"/>
              <a:ext cx="153" cy="115"/>
              <a:chOff x="2008" y="2113"/>
              <a:chExt cx="122" cy="92"/>
            </a:xfrm>
          </p:grpSpPr>
          <p:sp>
            <p:nvSpPr>
              <p:cNvPr id="10534" name="AutoShape 86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35" name="AutoShape 87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36" name="Freeform 88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8" name="Group 89"/>
            <p:cNvGrpSpPr>
              <a:grpSpLocks/>
            </p:cNvGrpSpPr>
            <p:nvPr/>
          </p:nvGrpSpPr>
          <p:grpSpPr bwMode="auto">
            <a:xfrm>
              <a:off x="2895" y="2196"/>
              <a:ext cx="154" cy="115"/>
              <a:chOff x="2008" y="2113"/>
              <a:chExt cx="122" cy="92"/>
            </a:xfrm>
          </p:grpSpPr>
          <p:sp>
            <p:nvSpPr>
              <p:cNvPr id="10531" name="AutoShape 90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32" name="AutoShape 91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33" name="Freeform 92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9" name="Group 93"/>
            <p:cNvGrpSpPr>
              <a:grpSpLocks/>
            </p:cNvGrpSpPr>
            <p:nvPr/>
          </p:nvGrpSpPr>
          <p:grpSpPr bwMode="auto">
            <a:xfrm>
              <a:off x="3066" y="2367"/>
              <a:ext cx="153" cy="115"/>
              <a:chOff x="2008" y="2113"/>
              <a:chExt cx="122" cy="92"/>
            </a:xfrm>
          </p:grpSpPr>
          <p:sp>
            <p:nvSpPr>
              <p:cNvPr id="10528" name="AutoShape 94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29" name="AutoShape 95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30" name="Freeform 96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" name="Group 97"/>
            <p:cNvGrpSpPr>
              <a:grpSpLocks/>
            </p:cNvGrpSpPr>
            <p:nvPr/>
          </p:nvGrpSpPr>
          <p:grpSpPr bwMode="auto">
            <a:xfrm>
              <a:off x="3237" y="2537"/>
              <a:ext cx="153" cy="116"/>
              <a:chOff x="2008" y="2113"/>
              <a:chExt cx="122" cy="92"/>
            </a:xfrm>
          </p:grpSpPr>
          <p:sp>
            <p:nvSpPr>
              <p:cNvPr id="10525" name="AutoShape 98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26" name="AutoShape 99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27" name="Freeform 100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1" name="Group 101"/>
            <p:cNvGrpSpPr>
              <a:grpSpLocks/>
            </p:cNvGrpSpPr>
            <p:nvPr/>
          </p:nvGrpSpPr>
          <p:grpSpPr bwMode="auto">
            <a:xfrm>
              <a:off x="3408" y="2708"/>
              <a:ext cx="153" cy="116"/>
              <a:chOff x="2008" y="2113"/>
              <a:chExt cx="122" cy="92"/>
            </a:xfrm>
          </p:grpSpPr>
          <p:sp>
            <p:nvSpPr>
              <p:cNvPr id="10522" name="AutoShape 102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23" name="AutoShape 103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24" name="Freeform 104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2" name="Group 105"/>
            <p:cNvGrpSpPr>
              <a:grpSpLocks/>
            </p:cNvGrpSpPr>
            <p:nvPr/>
          </p:nvGrpSpPr>
          <p:grpSpPr bwMode="auto">
            <a:xfrm>
              <a:off x="3579" y="2879"/>
              <a:ext cx="153" cy="115"/>
              <a:chOff x="2008" y="2113"/>
              <a:chExt cx="122" cy="92"/>
            </a:xfrm>
          </p:grpSpPr>
          <p:sp>
            <p:nvSpPr>
              <p:cNvPr id="10519" name="AutoShape 106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20" name="AutoShape 107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21" name="Freeform 108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3" name="Group 109"/>
            <p:cNvGrpSpPr>
              <a:grpSpLocks/>
            </p:cNvGrpSpPr>
            <p:nvPr/>
          </p:nvGrpSpPr>
          <p:grpSpPr bwMode="auto">
            <a:xfrm>
              <a:off x="2210" y="2367"/>
              <a:ext cx="154" cy="115"/>
              <a:chOff x="2008" y="2113"/>
              <a:chExt cx="122" cy="92"/>
            </a:xfrm>
          </p:grpSpPr>
          <p:sp>
            <p:nvSpPr>
              <p:cNvPr id="10516" name="AutoShape 110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17" name="AutoShape 111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8" name="Freeform 112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4" name="Group 113"/>
            <p:cNvGrpSpPr>
              <a:grpSpLocks/>
            </p:cNvGrpSpPr>
            <p:nvPr/>
          </p:nvGrpSpPr>
          <p:grpSpPr bwMode="auto">
            <a:xfrm>
              <a:off x="3181" y="2196"/>
              <a:ext cx="153" cy="115"/>
              <a:chOff x="2008" y="2113"/>
              <a:chExt cx="122" cy="92"/>
            </a:xfrm>
          </p:grpSpPr>
          <p:sp>
            <p:nvSpPr>
              <p:cNvPr id="10513" name="AutoShape 114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14" name="AutoShape 115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5" name="Freeform 116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5" name="Group 117"/>
            <p:cNvGrpSpPr>
              <a:grpSpLocks/>
            </p:cNvGrpSpPr>
            <p:nvPr/>
          </p:nvGrpSpPr>
          <p:grpSpPr bwMode="auto">
            <a:xfrm>
              <a:off x="3351" y="2367"/>
              <a:ext cx="154" cy="115"/>
              <a:chOff x="2008" y="2113"/>
              <a:chExt cx="122" cy="92"/>
            </a:xfrm>
          </p:grpSpPr>
          <p:sp>
            <p:nvSpPr>
              <p:cNvPr id="10510" name="AutoShape 118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11" name="AutoShape 119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2" name="Freeform 120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6" name="Group 121"/>
            <p:cNvGrpSpPr>
              <a:grpSpLocks/>
            </p:cNvGrpSpPr>
            <p:nvPr/>
          </p:nvGrpSpPr>
          <p:grpSpPr bwMode="auto">
            <a:xfrm>
              <a:off x="3522" y="2537"/>
              <a:ext cx="154" cy="116"/>
              <a:chOff x="2008" y="2113"/>
              <a:chExt cx="122" cy="92"/>
            </a:xfrm>
          </p:grpSpPr>
          <p:sp>
            <p:nvSpPr>
              <p:cNvPr id="10507" name="AutoShape 122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08" name="AutoShape 123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9" name="Freeform 124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7" name="Group 125"/>
            <p:cNvGrpSpPr>
              <a:grpSpLocks/>
            </p:cNvGrpSpPr>
            <p:nvPr/>
          </p:nvGrpSpPr>
          <p:grpSpPr bwMode="auto">
            <a:xfrm>
              <a:off x="3693" y="2708"/>
              <a:ext cx="154" cy="116"/>
              <a:chOff x="2008" y="2113"/>
              <a:chExt cx="122" cy="92"/>
            </a:xfrm>
          </p:grpSpPr>
          <p:sp>
            <p:nvSpPr>
              <p:cNvPr id="10504" name="AutoShape 126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05" name="AutoShape 127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6" name="Freeform 128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8" name="Group 129"/>
            <p:cNvGrpSpPr>
              <a:grpSpLocks/>
            </p:cNvGrpSpPr>
            <p:nvPr/>
          </p:nvGrpSpPr>
          <p:grpSpPr bwMode="auto">
            <a:xfrm>
              <a:off x="2097" y="2537"/>
              <a:ext cx="154" cy="116"/>
              <a:chOff x="2008" y="2113"/>
              <a:chExt cx="122" cy="92"/>
            </a:xfrm>
          </p:grpSpPr>
          <p:sp>
            <p:nvSpPr>
              <p:cNvPr id="10501" name="AutoShape 130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02" name="AutoShape 131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3" name="Freeform 132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9" name="Group 133"/>
            <p:cNvGrpSpPr>
              <a:grpSpLocks/>
            </p:cNvGrpSpPr>
            <p:nvPr/>
          </p:nvGrpSpPr>
          <p:grpSpPr bwMode="auto">
            <a:xfrm>
              <a:off x="2494" y="2367"/>
              <a:ext cx="154" cy="115"/>
              <a:chOff x="2008" y="2113"/>
              <a:chExt cx="122" cy="92"/>
            </a:xfrm>
          </p:grpSpPr>
          <p:sp>
            <p:nvSpPr>
              <p:cNvPr id="10498" name="AutoShape 134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99" name="AutoShape 135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0" name="Freeform 136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20" name="Group 137"/>
            <p:cNvGrpSpPr>
              <a:grpSpLocks/>
            </p:cNvGrpSpPr>
            <p:nvPr/>
          </p:nvGrpSpPr>
          <p:grpSpPr bwMode="auto">
            <a:xfrm>
              <a:off x="2665" y="2537"/>
              <a:ext cx="154" cy="116"/>
              <a:chOff x="2008" y="2113"/>
              <a:chExt cx="122" cy="92"/>
            </a:xfrm>
          </p:grpSpPr>
          <p:sp>
            <p:nvSpPr>
              <p:cNvPr id="10495" name="AutoShape 138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96" name="AutoShape 139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7" name="Freeform 140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21" name="Group 141"/>
            <p:cNvGrpSpPr>
              <a:grpSpLocks/>
            </p:cNvGrpSpPr>
            <p:nvPr/>
          </p:nvGrpSpPr>
          <p:grpSpPr bwMode="auto">
            <a:xfrm>
              <a:off x="3635" y="2367"/>
              <a:ext cx="154" cy="115"/>
              <a:chOff x="2008" y="2113"/>
              <a:chExt cx="122" cy="92"/>
            </a:xfrm>
          </p:grpSpPr>
          <p:sp>
            <p:nvSpPr>
              <p:cNvPr id="10492" name="AutoShape 142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93" name="AutoShape 143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4" name="Freeform 144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22" name="Group 145"/>
            <p:cNvGrpSpPr>
              <a:grpSpLocks/>
            </p:cNvGrpSpPr>
            <p:nvPr/>
          </p:nvGrpSpPr>
          <p:grpSpPr bwMode="auto">
            <a:xfrm>
              <a:off x="3806" y="2537"/>
              <a:ext cx="154" cy="116"/>
              <a:chOff x="2008" y="2113"/>
              <a:chExt cx="122" cy="92"/>
            </a:xfrm>
          </p:grpSpPr>
          <p:sp>
            <p:nvSpPr>
              <p:cNvPr id="10489" name="AutoShape 146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90" name="AutoShape 147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1" name="Freeform 148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23" name="Group 149"/>
            <p:cNvGrpSpPr>
              <a:grpSpLocks/>
            </p:cNvGrpSpPr>
            <p:nvPr/>
          </p:nvGrpSpPr>
          <p:grpSpPr bwMode="auto">
            <a:xfrm>
              <a:off x="2837" y="2708"/>
              <a:ext cx="154" cy="116"/>
              <a:chOff x="2008" y="2113"/>
              <a:chExt cx="122" cy="92"/>
            </a:xfrm>
          </p:grpSpPr>
          <p:sp>
            <p:nvSpPr>
              <p:cNvPr id="10486" name="AutoShape 150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87" name="AutoShape 151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88" name="Freeform 152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24" name="Group 153"/>
            <p:cNvGrpSpPr>
              <a:grpSpLocks/>
            </p:cNvGrpSpPr>
            <p:nvPr/>
          </p:nvGrpSpPr>
          <p:grpSpPr bwMode="auto">
            <a:xfrm>
              <a:off x="3008" y="2879"/>
              <a:ext cx="154" cy="115"/>
              <a:chOff x="2008" y="2113"/>
              <a:chExt cx="122" cy="92"/>
            </a:xfrm>
          </p:grpSpPr>
          <p:sp>
            <p:nvSpPr>
              <p:cNvPr id="10483" name="AutoShape 154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84" name="AutoShape 155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85" name="Freeform 156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25" name="Group 157"/>
            <p:cNvGrpSpPr>
              <a:grpSpLocks/>
            </p:cNvGrpSpPr>
            <p:nvPr/>
          </p:nvGrpSpPr>
          <p:grpSpPr bwMode="auto">
            <a:xfrm>
              <a:off x="2553" y="2708"/>
              <a:ext cx="154" cy="116"/>
              <a:chOff x="2008" y="2113"/>
              <a:chExt cx="122" cy="92"/>
            </a:xfrm>
          </p:grpSpPr>
          <p:sp>
            <p:nvSpPr>
              <p:cNvPr id="10480" name="AutoShape 158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81" name="AutoShape 159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82" name="Freeform 160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26" name="Group 161"/>
            <p:cNvGrpSpPr>
              <a:grpSpLocks/>
            </p:cNvGrpSpPr>
            <p:nvPr/>
          </p:nvGrpSpPr>
          <p:grpSpPr bwMode="auto">
            <a:xfrm>
              <a:off x="2724" y="2879"/>
              <a:ext cx="154" cy="115"/>
              <a:chOff x="2008" y="2113"/>
              <a:chExt cx="122" cy="92"/>
            </a:xfrm>
          </p:grpSpPr>
          <p:sp>
            <p:nvSpPr>
              <p:cNvPr id="10477" name="AutoShape 162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78" name="AutoShape 163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9" name="Freeform 164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27" name="Group 165"/>
            <p:cNvGrpSpPr>
              <a:grpSpLocks/>
            </p:cNvGrpSpPr>
            <p:nvPr/>
          </p:nvGrpSpPr>
          <p:grpSpPr bwMode="auto">
            <a:xfrm>
              <a:off x="2268" y="2708"/>
              <a:ext cx="154" cy="116"/>
              <a:chOff x="2008" y="2113"/>
              <a:chExt cx="122" cy="92"/>
            </a:xfrm>
          </p:grpSpPr>
          <p:sp>
            <p:nvSpPr>
              <p:cNvPr id="10474" name="AutoShape 166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75" name="AutoShape 167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6" name="Freeform 168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28" name="Group 169"/>
            <p:cNvGrpSpPr>
              <a:grpSpLocks/>
            </p:cNvGrpSpPr>
            <p:nvPr/>
          </p:nvGrpSpPr>
          <p:grpSpPr bwMode="auto">
            <a:xfrm>
              <a:off x="2439" y="2879"/>
              <a:ext cx="153" cy="115"/>
              <a:chOff x="2008" y="2113"/>
              <a:chExt cx="122" cy="92"/>
            </a:xfrm>
          </p:grpSpPr>
          <p:sp>
            <p:nvSpPr>
              <p:cNvPr id="10471" name="AutoShape 170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72" name="AutoShape 171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3" name="Freeform 172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29" name="Group 173"/>
            <p:cNvGrpSpPr>
              <a:grpSpLocks/>
            </p:cNvGrpSpPr>
            <p:nvPr/>
          </p:nvGrpSpPr>
          <p:grpSpPr bwMode="auto">
            <a:xfrm>
              <a:off x="2381" y="2537"/>
              <a:ext cx="154" cy="116"/>
              <a:chOff x="2008" y="2113"/>
              <a:chExt cx="122" cy="92"/>
            </a:xfrm>
          </p:grpSpPr>
          <p:sp>
            <p:nvSpPr>
              <p:cNvPr id="10468" name="AutoShape 174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69" name="AutoShape 175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0" name="Freeform 176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</p:grpSp>
      <p:grpSp>
        <p:nvGrpSpPr>
          <p:cNvPr id="30" name="Group 177"/>
          <p:cNvGrpSpPr>
            <a:grpSpLocks/>
          </p:cNvGrpSpPr>
          <p:nvPr/>
        </p:nvGrpSpPr>
        <p:grpSpPr bwMode="auto">
          <a:xfrm>
            <a:off x="6134100" y="4479925"/>
            <a:ext cx="2987675" cy="1357313"/>
            <a:chOff x="3864" y="2822"/>
            <a:chExt cx="1882" cy="855"/>
          </a:xfrm>
        </p:grpSpPr>
        <p:sp>
          <p:nvSpPr>
            <p:cNvPr id="10284" name="AutoShape 178"/>
            <p:cNvSpPr>
              <a:spLocks noChangeArrowheads="1"/>
            </p:cNvSpPr>
            <p:nvPr/>
          </p:nvSpPr>
          <p:spPr bwMode="auto">
            <a:xfrm>
              <a:off x="4548" y="3049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5" name="AutoShape 179"/>
            <p:cNvSpPr>
              <a:spLocks noChangeArrowheads="1"/>
            </p:cNvSpPr>
            <p:nvPr/>
          </p:nvSpPr>
          <p:spPr bwMode="auto">
            <a:xfrm>
              <a:off x="4833" y="3049"/>
              <a:ext cx="286" cy="114"/>
            </a:xfrm>
            <a:prstGeom prst="parallelogram">
              <a:avLst>
                <a:gd name="adj" fmla="val 627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6" name="AutoShape 180"/>
            <p:cNvSpPr>
              <a:spLocks noChangeArrowheads="1"/>
            </p:cNvSpPr>
            <p:nvPr/>
          </p:nvSpPr>
          <p:spPr bwMode="auto">
            <a:xfrm>
              <a:off x="5119" y="3049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7" name="AutoShape 181"/>
            <p:cNvSpPr>
              <a:spLocks noChangeArrowheads="1"/>
            </p:cNvSpPr>
            <p:nvPr/>
          </p:nvSpPr>
          <p:spPr bwMode="auto">
            <a:xfrm>
              <a:off x="5403" y="3049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8" name="AutoShape 182"/>
            <p:cNvSpPr>
              <a:spLocks noChangeArrowheads="1"/>
            </p:cNvSpPr>
            <p:nvPr/>
          </p:nvSpPr>
          <p:spPr bwMode="auto">
            <a:xfrm>
              <a:off x="4263" y="3049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9" name="AutoShape 183"/>
            <p:cNvSpPr>
              <a:spLocks noChangeArrowheads="1"/>
            </p:cNvSpPr>
            <p:nvPr/>
          </p:nvSpPr>
          <p:spPr bwMode="auto">
            <a:xfrm>
              <a:off x="3977" y="3049"/>
              <a:ext cx="286" cy="114"/>
            </a:xfrm>
            <a:prstGeom prst="parallelogram">
              <a:avLst>
                <a:gd name="adj" fmla="val 627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0" name="AutoShape 184"/>
            <p:cNvSpPr>
              <a:spLocks noChangeArrowheads="1"/>
            </p:cNvSpPr>
            <p:nvPr/>
          </p:nvSpPr>
          <p:spPr bwMode="auto">
            <a:xfrm>
              <a:off x="4719" y="3220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1" name="AutoShape 185"/>
            <p:cNvSpPr>
              <a:spLocks noChangeArrowheads="1"/>
            </p:cNvSpPr>
            <p:nvPr/>
          </p:nvSpPr>
          <p:spPr bwMode="auto">
            <a:xfrm>
              <a:off x="5004" y="3220"/>
              <a:ext cx="286" cy="114"/>
            </a:xfrm>
            <a:prstGeom prst="parallelogram">
              <a:avLst>
                <a:gd name="adj" fmla="val 627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2" name="AutoShape 186"/>
            <p:cNvSpPr>
              <a:spLocks noChangeArrowheads="1"/>
            </p:cNvSpPr>
            <p:nvPr/>
          </p:nvSpPr>
          <p:spPr bwMode="auto">
            <a:xfrm>
              <a:off x="5290" y="3220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3" name="AutoShape 187"/>
            <p:cNvSpPr>
              <a:spLocks noChangeArrowheads="1"/>
            </p:cNvSpPr>
            <p:nvPr/>
          </p:nvSpPr>
          <p:spPr bwMode="auto">
            <a:xfrm>
              <a:off x="4434" y="3220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4" name="AutoShape 188"/>
            <p:cNvSpPr>
              <a:spLocks noChangeArrowheads="1"/>
            </p:cNvSpPr>
            <p:nvPr/>
          </p:nvSpPr>
          <p:spPr bwMode="auto">
            <a:xfrm>
              <a:off x="4148" y="3220"/>
              <a:ext cx="286" cy="114"/>
            </a:xfrm>
            <a:prstGeom prst="parallelogram">
              <a:avLst>
                <a:gd name="adj" fmla="val 627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5" name="AutoShape 189"/>
            <p:cNvSpPr>
              <a:spLocks noChangeArrowheads="1"/>
            </p:cNvSpPr>
            <p:nvPr/>
          </p:nvSpPr>
          <p:spPr bwMode="auto">
            <a:xfrm>
              <a:off x="4890" y="3390"/>
              <a:ext cx="285" cy="115"/>
            </a:xfrm>
            <a:prstGeom prst="parallelogram">
              <a:avLst>
                <a:gd name="adj" fmla="val 619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6" name="AutoShape 190"/>
            <p:cNvSpPr>
              <a:spLocks noChangeArrowheads="1"/>
            </p:cNvSpPr>
            <p:nvPr/>
          </p:nvSpPr>
          <p:spPr bwMode="auto">
            <a:xfrm>
              <a:off x="5175" y="3390"/>
              <a:ext cx="286" cy="115"/>
            </a:xfrm>
            <a:prstGeom prst="parallelogram">
              <a:avLst>
                <a:gd name="adj" fmla="val 6217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7" name="AutoShape 191"/>
            <p:cNvSpPr>
              <a:spLocks noChangeArrowheads="1"/>
            </p:cNvSpPr>
            <p:nvPr/>
          </p:nvSpPr>
          <p:spPr bwMode="auto">
            <a:xfrm>
              <a:off x="5461" y="3390"/>
              <a:ext cx="285" cy="115"/>
            </a:xfrm>
            <a:prstGeom prst="parallelogram">
              <a:avLst>
                <a:gd name="adj" fmla="val 619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8" name="AutoShape 192"/>
            <p:cNvSpPr>
              <a:spLocks noChangeArrowheads="1"/>
            </p:cNvSpPr>
            <p:nvPr/>
          </p:nvSpPr>
          <p:spPr bwMode="auto">
            <a:xfrm>
              <a:off x="4034" y="3392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9" name="AutoShape 193"/>
            <p:cNvSpPr>
              <a:spLocks noChangeArrowheads="1"/>
            </p:cNvSpPr>
            <p:nvPr/>
          </p:nvSpPr>
          <p:spPr bwMode="auto">
            <a:xfrm>
              <a:off x="4604" y="3390"/>
              <a:ext cx="286" cy="115"/>
            </a:xfrm>
            <a:prstGeom prst="parallelogram">
              <a:avLst>
                <a:gd name="adj" fmla="val 6217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0" name="AutoShape 194"/>
            <p:cNvSpPr>
              <a:spLocks noChangeArrowheads="1"/>
            </p:cNvSpPr>
            <p:nvPr/>
          </p:nvSpPr>
          <p:spPr bwMode="auto">
            <a:xfrm>
              <a:off x="4319" y="3390"/>
              <a:ext cx="285" cy="115"/>
            </a:xfrm>
            <a:prstGeom prst="parallelogram">
              <a:avLst>
                <a:gd name="adj" fmla="val 619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AutoShape 195"/>
            <p:cNvSpPr>
              <a:spLocks noChangeArrowheads="1"/>
            </p:cNvSpPr>
            <p:nvPr/>
          </p:nvSpPr>
          <p:spPr bwMode="auto">
            <a:xfrm>
              <a:off x="5061" y="3561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2" name="AutoShape 196"/>
            <p:cNvSpPr>
              <a:spLocks noChangeArrowheads="1"/>
            </p:cNvSpPr>
            <p:nvPr/>
          </p:nvSpPr>
          <p:spPr bwMode="auto">
            <a:xfrm>
              <a:off x="3864" y="3220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3" name="AutoShape 197"/>
            <p:cNvSpPr>
              <a:spLocks noChangeArrowheads="1"/>
            </p:cNvSpPr>
            <p:nvPr/>
          </p:nvSpPr>
          <p:spPr bwMode="auto">
            <a:xfrm>
              <a:off x="4205" y="3562"/>
              <a:ext cx="285" cy="115"/>
            </a:xfrm>
            <a:prstGeom prst="parallelogram">
              <a:avLst>
                <a:gd name="adj" fmla="val 619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4" name="AutoShape 198"/>
            <p:cNvSpPr>
              <a:spLocks noChangeArrowheads="1"/>
            </p:cNvSpPr>
            <p:nvPr/>
          </p:nvSpPr>
          <p:spPr bwMode="auto">
            <a:xfrm>
              <a:off x="4775" y="3561"/>
              <a:ext cx="286" cy="114"/>
            </a:xfrm>
            <a:prstGeom prst="parallelogram">
              <a:avLst>
                <a:gd name="adj" fmla="val 627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5" name="AutoShape 199"/>
            <p:cNvSpPr>
              <a:spLocks noChangeArrowheads="1"/>
            </p:cNvSpPr>
            <p:nvPr/>
          </p:nvSpPr>
          <p:spPr bwMode="auto">
            <a:xfrm>
              <a:off x="4490" y="3561"/>
              <a:ext cx="285" cy="114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6" name="AutoShape 200"/>
            <p:cNvSpPr>
              <a:spLocks noChangeArrowheads="1"/>
            </p:cNvSpPr>
            <p:nvPr/>
          </p:nvSpPr>
          <p:spPr bwMode="auto">
            <a:xfrm>
              <a:off x="4662" y="2878"/>
              <a:ext cx="286" cy="115"/>
            </a:xfrm>
            <a:prstGeom prst="parallelogram">
              <a:avLst>
                <a:gd name="adj" fmla="val 6217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7" name="AutoShape 201"/>
            <p:cNvSpPr>
              <a:spLocks noChangeArrowheads="1"/>
            </p:cNvSpPr>
            <p:nvPr/>
          </p:nvSpPr>
          <p:spPr bwMode="auto">
            <a:xfrm>
              <a:off x="4948" y="2878"/>
              <a:ext cx="285" cy="115"/>
            </a:xfrm>
            <a:prstGeom prst="parallelogram">
              <a:avLst>
                <a:gd name="adj" fmla="val 619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8" name="AutoShape 202"/>
            <p:cNvSpPr>
              <a:spLocks noChangeArrowheads="1"/>
            </p:cNvSpPr>
            <p:nvPr/>
          </p:nvSpPr>
          <p:spPr bwMode="auto">
            <a:xfrm>
              <a:off x="4377" y="2878"/>
              <a:ext cx="285" cy="115"/>
            </a:xfrm>
            <a:prstGeom prst="parallelogram">
              <a:avLst>
                <a:gd name="adj" fmla="val 619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" name="Group 203"/>
            <p:cNvGrpSpPr>
              <a:grpSpLocks/>
            </p:cNvGrpSpPr>
            <p:nvPr/>
          </p:nvGrpSpPr>
          <p:grpSpPr bwMode="auto">
            <a:xfrm>
              <a:off x="4434" y="2822"/>
              <a:ext cx="153" cy="115"/>
              <a:chOff x="2008" y="2113"/>
              <a:chExt cx="122" cy="92"/>
            </a:xfrm>
          </p:grpSpPr>
          <p:sp>
            <p:nvSpPr>
              <p:cNvPr id="10406" name="AutoShape 204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07" name="AutoShape 205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08" name="Freeform 206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09" name="Group 207"/>
            <p:cNvGrpSpPr>
              <a:grpSpLocks/>
            </p:cNvGrpSpPr>
            <p:nvPr/>
          </p:nvGrpSpPr>
          <p:grpSpPr bwMode="auto">
            <a:xfrm>
              <a:off x="4604" y="2993"/>
              <a:ext cx="154" cy="115"/>
              <a:chOff x="2008" y="2113"/>
              <a:chExt cx="122" cy="92"/>
            </a:xfrm>
          </p:grpSpPr>
          <p:sp>
            <p:nvSpPr>
              <p:cNvPr id="10403" name="AutoShape 208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04" name="AutoShape 209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05" name="Freeform 210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10" name="Group 211"/>
            <p:cNvGrpSpPr>
              <a:grpSpLocks/>
            </p:cNvGrpSpPr>
            <p:nvPr/>
          </p:nvGrpSpPr>
          <p:grpSpPr bwMode="auto">
            <a:xfrm>
              <a:off x="4775" y="3163"/>
              <a:ext cx="154" cy="116"/>
              <a:chOff x="2008" y="2113"/>
              <a:chExt cx="122" cy="92"/>
            </a:xfrm>
          </p:grpSpPr>
          <p:sp>
            <p:nvSpPr>
              <p:cNvPr id="10400" name="AutoShape 212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01" name="AutoShape 213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02" name="Freeform 214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11" name="Group 215"/>
            <p:cNvGrpSpPr>
              <a:grpSpLocks/>
            </p:cNvGrpSpPr>
            <p:nvPr/>
          </p:nvGrpSpPr>
          <p:grpSpPr bwMode="auto">
            <a:xfrm>
              <a:off x="4946" y="3334"/>
              <a:ext cx="154" cy="115"/>
              <a:chOff x="2008" y="2113"/>
              <a:chExt cx="122" cy="92"/>
            </a:xfrm>
          </p:grpSpPr>
          <p:sp>
            <p:nvSpPr>
              <p:cNvPr id="10397" name="AutoShape 216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98" name="AutoShape 217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99" name="Freeform 218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12" name="Group 219"/>
            <p:cNvGrpSpPr>
              <a:grpSpLocks/>
            </p:cNvGrpSpPr>
            <p:nvPr/>
          </p:nvGrpSpPr>
          <p:grpSpPr bwMode="auto">
            <a:xfrm>
              <a:off x="5117" y="3505"/>
              <a:ext cx="154" cy="115"/>
              <a:chOff x="2008" y="2113"/>
              <a:chExt cx="122" cy="92"/>
            </a:xfrm>
          </p:grpSpPr>
          <p:sp>
            <p:nvSpPr>
              <p:cNvPr id="10394" name="AutoShape 220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95" name="AutoShape 221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96" name="Freeform 222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13" name="Group 223"/>
            <p:cNvGrpSpPr>
              <a:grpSpLocks/>
            </p:cNvGrpSpPr>
            <p:nvPr/>
          </p:nvGrpSpPr>
          <p:grpSpPr bwMode="auto">
            <a:xfrm>
              <a:off x="4719" y="2822"/>
              <a:ext cx="153" cy="115"/>
              <a:chOff x="2008" y="2113"/>
              <a:chExt cx="122" cy="92"/>
            </a:xfrm>
          </p:grpSpPr>
          <p:sp>
            <p:nvSpPr>
              <p:cNvPr id="10391" name="AutoShape 224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92" name="AutoShape 225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93" name="Freeform 226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14" name="Group 227"/>
            <p:cNvGrpSpPr>
              <a:grpSpLocks/>
            </p:cNvGrpSpPr>
            <p:nvPr/>
          </p:nvGrpSpPr>
          <p:grpSpPr bwMode="auto">
            <a:xfrm>
              <a:off x="4890" y="2993"/>
              <a:ext cx="153" cy="115"/>
              <a:chOff x="2008" y="2113"/>
              <a:chExt cx="122" cy="92"/>
            </a:xfrm>
          </p:grpSpPr>
          <p:sp>
            <p:nvSpPr>
              <p:cNvPr id="10388" name="AutoShape 228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89" name="AutoShape 229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90" name="Freeform 230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15" name="Group 231"/>
            <p:cNvGrpSpPr>
              <a:grpSpLocks/>
            </p:cNvGrpSpPr>
            <p:nvPr/>
          </p:nvGrpSpPr>
          <p:grpSpPr bwMode="auto">
            <a:xfrm>
              <a:off x="5061" y="3163"/>
              <a:ext cx="153" cy="116"/>
              <a:chOff x="2008" y="2113"/>
              <a:chExt cx="122" cy="92"/>
            </a:xfrm>
          </p:grpSpPr>
          <p:sp>
            <p:nvSpPr>
              <p:cNvPr id="10385" name="AutoShape 232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86" name="AutoShape 233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7" name="Freeform 234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16" name="Group 235"/>
            <p:cNvGrpSpPr>
              <a:grpSpLocks/>
            </p:cNvGrpSpPr>
            <p:nvPr/>
          </p:nvGrpSpPr>
          <p:grpSpPr bwMode="auto">
            <a:xfrm>
              <a:off x="5232" y="3334"/>
              <a:ext cx="153" cy="115"/>
              <a:chOff x="2008" y="2113"/>
              <a:chExt cx="122" cy="92"/>
            </a:xfrm>
          </p:grpSpPr>
          <p:sp>
            <p:nvSpPr>
              <p:cNvPr id="10382" name="AutoShape 236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83" name="AutoShape 237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4" name="Freeform 238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17" name="Group 239"/>
            <p:cNvGrpSpPr>
              <a:grpSpLocks/>
            </p:cNvGrpSpPr>
            <p:nvPr/>
          </p:nvGrpSpPr>
          <p:grpSpPr bwMode="auto">
            <a:xfrm>
              <a:off x="4034" y="2993"/>
              <a:ext cx="153" cy="115"/>
              <a:chOff x="2008" y="2113"/>
              <a:chExt cx="122" cy="92"/>
            </a:xfrm>
          </p:grpSpPr>
          <p:sp>
            <p:nvSpPr>
              <p:cNvPr id="10379" name="AutoShape 240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80" name="AutoShape 241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1" name="Freeform 242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18" name="Group 243"/>
            <p:cNvGrpSpPr>
              <a:grpSpLocks/>
            </p:cNvGrpSpPr>
            <p:nvPr/>
          </p:nvGrpSpPr>
          <p:grpSpPr bwMode="auto">
            <a:xfrm>
              <a:off x="5004" y="2822"/>
              <a:ext cx="154" cy="115"/>
              <a:chOff x="2008" y="2113"/>
              <a:chExt cx="122" cy="92"/>
            </a:xfrm>
          </p:grpSpPr>
          <p:sp>
            <p:nvSpPr>
              <p:cNvPr id="10376" name="AutoShape 244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77" name="AutoShape 245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8" name="Freeform 246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19" name="Group 247"/>
            <p:cNvGrpSpPr>
              <a:grpSpLocks/>
            </p:cNvGrpSpPr>
            <p:nvPr/>
          </p:nvGrpSpPr>
          <p:grpSpPr bwMode="auto">
            <a:xfrm>
              <a:off x="5175" y="2993"/>
              <a:ext cx="154" cy="115"/>
              <a:chOff x="2008" y="2113"/>
              <a:chExt cx="122" cy="92"/>
            </a:xfrm>
          </p:grpSpPr>
          <p:sp>
            <p:nvSpPr>
              <p:cNvPr id="10373" name="AutoShape 248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74" name="AutoShape 249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5" name="Freeform 250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20" name="Group 251"/>
            <p:cNvGrpSpPr>
              <a:grpSpLocks/>
            </p:cNvGrpSpPr>
            <p:nvPr/>
          </p:nvGrpSpPr>
          <p:grpSpPr bwMode="auto">
            <a:xfrm>
              <a:off x="5346" y="3163"/>
              <a:ext cx="154" cy="116"/>
              <a:chOff x="2008" y="2113"/>
              <a:chExt cx="122" cy="92"/>
            </a:xfrm>
          </p:grpSpPr>
          <p:sp>
            <p:nvSpPr>
              <p:cNvPr id="10370" name="AutoShape 252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71" name="AutoShape 253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2" name="Freeform 254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21" name="Group 255"/>
            <p:cNvGrpSpPr>
              <a:grpSpLocks/>
            </p:cNvGrpSpPr>
            <p:nvPr/>
          </p:nvGrpSpPr>
          <p:grpSpPr bwMode="auto">
            <a:xfrm>
              <a:off x="5517" y="3334"/>
              <a:ext cx="154" cy="115"/>
              <a:chOff x="2008" y="2113"/>
              <a:chExt cx="122" cy="92"/>
            </a:xfrm>
          </p:grpSpPr>
          <p:sp>
            <p:nvSpPr>
              <p:cNvPr id="10367" name="AutoShape 256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68" name="AutoShape 257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69" name="Freeform 258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22" name="Group 259"/>
            <p:cNvGrpSpPr>
              <a:grpSpLocks/>
            </p:cNvGrpSpPr>
            <p:nvPr/>
          </p:nvGrpSpPr>
          <p:grpSpPr bwMode="auto">
            <a:xfrm>
              <a:off x="3921" y="3163"/>
              <a:ext cx="153" cy="116"/>
              <a:chOff x="2008" y="2113"/>
              <a:chExt cx="122" cy="92"/>
            </a:xfrm>
          </p:grpSpPr>
          <p:sp>
            <p:nvSpPr>
              <p:cNvPr id="10364" name="AutoShape 260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65" name="AutoShape 261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66" name="Freeform 262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23" name="Group 263"/>
            <p:cNvGrpSpPr>
              <a:grpSpLocks/>
            </p:cNvGrpSpPr>
            <p:nvPr/>
          </p:nvGrpSpPr>
          <p:grpSpPr bwMode="auto">
            <a:xfrm>
              <a:off x="4318" y="2993"/>
              <a:ext cx="153" cy="115"/>
              <a:chOff x="2008" y="2113"/>
              <a:chExt cx="122" cy="92"/>
            </a:xfrm>
          </p:grpSpPr>
          <p:sp>
            <p:nvSpPr>
              <p:cNvPr id="10361" name="AutoShape 264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62" name="AutoShape 265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63" name="Freeform 266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24" name="Group 267"/>
            <p:cNvGrpSpPr>
              <a:grpSpLocks/>
            </p:cNvGrpSpPr>
            <p:nvPr/>
          </p:nvGrpSpPr>
          <p:grpSpPr bwMode="auto">
            <a:xfrm>
              <a:off x="4489" y="3163"/>
              <a:ext cx="153" cy="116"/>
              <a:chOff x="2008" y="2113"/>
              <a:chExt cx="122" cy="92"/>
            </a:xfrm>
          </p:grpSpPr>
          <p:sp>
            <p:nvSpPr>
              <p:cNvPr id="10358" name="AutoShape 268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59" name="AutoShape 269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60" name="Freeform 270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25" name="Group 271"/>
            <p:cNvGrpSpPr>
              <a:grpSpLocks/>
            </p:cNvGrpSpPr>
            <p:nvPr/>
          </p:nvGrpSpPr>
          <p:grpSpPr bwMode="auto">
            <a:xfrm>
              <a:off x="5459" y="2993"/>
              <a:ext cx="154" cy="115"/>
              <a:chOff x="2008" y="2113"/>
              <a:chExt cx="122" cy="92"/>
            </a:xfrm>
          </p:grpSpPr>
          <p:sp>
            <p:nvSpPr>
              <p:cNvPr id="10355" name="AutoShape 272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56" name="AutoShape 273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57" name="Freeform 274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26" name="Group 275"/>
            <p:cNvGrpSpPr>
              <a:grpSpLocks/>
            </p:cNvGrpSpPr>
            <p:nvPr/>
          </p:nvGrpSpPr>
          <p:grpSpPr bwMode="auto">
            <a:xfrm>
              <a:off x="4661" y="3334"/>
              <a:ext cx="153" cy="115"/>
              <a:chOff x="2008" y="2113"/>
              <a:chExt cx="122" cy="92"/>
            </a:xfrm>
          </p:grpSpPr>
          <p:sp>
            <p:nvSpPr>
              <p:cNvPr id="10352" name="AutoShape 276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53" name="AutoShape 277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54" name="Freeform 278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27" name="Group 279"/>
            <p:cNvGrpSpPr>
              <a:grpSpLocks/>
            </p:cNvGrpSpPr>
            <p:nvPr/>
          </p:nvGrpSpPr>
          <p:grpSpPr bwMode="auto">
            <a:xfrm>
              <a:off x="4832" y="3505"/>
              <a:ext cx="153" cy="115"/>
              <a:chOff x="2008" y="2113"/>
              <a:chExt cx="122" cy="92"/>
            </a:xfrm>
          </p:grpSpPr>
          <p:sp>
            <p:nvSpPr>
              <p:cNvPr id="10349" name="AutoShape 280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50" name="AutoShape 281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51" name="Freeform 282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28" name="Group 283"/>
            <p:cNvGrpSpPr>
              <a:grpSpLocks/>
            </p:cNvGrpSpPr>
            <p:nvPr/>
          </p:nvGrpSpPr>
          <p:grpSpPr bwMode="auto">
            <a:xfrm>
              <a:off x="4377" y="3334"/>
              <a:ext cx="153" cy="115"/>
              <a:chOff x="2008" y="2113"/>
              <a:chExt cx="122" cy="92"/>
            </a:xfrm>
          </p:grpSpPr>
          <p:sp>
            <p:nvSpPr>
              <p:cNvPr id="10346" name="AutoShape 284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47" name="AutoShape 285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48" name="Freeform 286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29" name="Group 287"/>
            <p:cNvGrpSpPr>
              <a:grpSpLocks/>
            </p:cNvGrpSpPr>
            <p:nvPr/>
          </p:nvGrpSpPr>
          <p:grpSpPr bwMode="auto">
            <a:xfrm>
              <a:off x="4548" y="3505"/>
              <a:ext cx="153" cy="115"/>
              <a:chOff x="2008" y="2113"/>
              <a:chExt cx="122" cy="92"/>
            </a:xfrm>
          </p:grpSpPr>
          <p:sp>
            <p:nvSpPr>
              <p:cNvPr id="10343" name="AutoShape 288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44" name="AutoShape 289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45" name="Freeform 290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30" name="Group 291"/>
            <p:cNvGrpSpPr>
              <a:grpSpLocks/>
            </p:cNvGrpSpPr>
            <p:nvPr/>
          </p:nvGrpSpPr>
          <p:grpSpPr bwMode="auto">
            <a:xfrm>
              <a:off x="4092" y="3334"/>
              <a:ext cx="153" cy="115"/>
              <a:chOff x="2008" y="2113"/>
              <a:chExt cx="122" cy="92"/>
            </a:xfrm>
          </p:grpSpPr>
          <p:sp>
            <p:nvSpPr>
              <p:cNvPr id="10340" name="AutoShape 292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41" name="AutoShape 293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42" name="Freeform 294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31" name="Group 295"/>
            <p:cNvGrpSpPr>
              <a:grpSpLocks/>
            </p:cNvGrpSpPr>
            <p:nvPr/>
          </p:nvGrpSpPr>
          <p:grpSpPr bwMode="auto">
            <a:xfrm>
              <a:off x="4263" y="3505"/>
              <a:ext cx="153" cy="115"/>
              <a:chOff x="2008" y="2113"/>
              <a:chExt cx="122" cy="92"/>
            </a:xfrm>
          </p:grpSpPr>
          <p:sp>
            <p:nvSpPr>
              <p:cNvPr id="10337" name="AutoShape 296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38" name="AutoShape 297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39" name="Freeform 298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32" name="Group 299"/>
            <p:cNvGrpSpPr>
              <a:grpSpLocks/>
            </p:cNvGrpSpPr>
            <p:nvPr/>
          </p:nvGrpSpPr>
          <p:grpSpPr bwMode="auto">
            <a:xfrm>
              <a:off x="4205" y="3163"/>
              <a:ext cx="153" cy="116"/>
              <a:chOff x="2008" y="2113"/>
              <a:chExt cx="122" cy="92"/>
            </a:xfrm>
          </p:grpSpPr>
          <p:sp>
            <p:nvSpPr>
              <p:cNvPr id="10334" name="AutoShape 300"/>
              <p:cNvSpPr>
                <a:spLocks noChangeArrowheads="1"/>
              </p:cNvSpPr>
              <p:nvPr/>
            </p:nvSpPr>
            <p:spPr bwMode="auto">
              <a:xfrm flipH="1" flipV="1">
                <a:off x="2008" y="2160"/>
                <a:ext cx="97" cy="4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563 w 21600"/>
                  <a:gd name="T13" fmla="*/ 3840 h 21600"/>
                  <a:gd name="T14" fmla="*/ 18037 w 21600"/>
                  <a:gd name="T15" fmla="*/ 17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28" y="21600"/>
                    </a:lnTo>
                    <a:lnTo>
                      <a:pt x="1797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35" name="AutoShape 301"/>
              <p:cNvSpPr>
                <a:spLocks noChangeArrowheads="1"/>
              </p:cNvSpPr>
              <p:nvPr/>
            </p:nvSpPr>
            <p:spPr bwMode="auto">
              <a:xfrm>
                <a:off x="2024" y="2113"/>
                <a:ext cx="91" cy="45"/>
              </a:xfrm>
              <a:prstGeom prst="parallelogram">
                <a:avLst>
                  <a:gd name="adj" fmla="val 6000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36" name="Freeform 302"/>
              <p:cNvSpPr>
                <a:spLocks/>
              </p:cNvSpPr>
              <p:nvPr/>
            </p:nvSpPr>
            <p:spPr bwMode="auto">
              <a:xfrm>
                <a:off x="2088" y="2114"/>
                <a:ext cx="42" cy="91"/>
              </a:xfrm>
              <a:custGeom>
                <a:avLst/>
                <a:gdLst>
                  <a:gd name="T0" fmla="*/ 0 w 42"/>
                  <a:gd name="T1" fmla="*/ 43 h 91"/>
                  <a:gd name="T2" fmla="*/ 27 w 42"/>
                  <a:gd name="T3" fmla="*/ 0 h 91"/>
                  <a:gd name="T4" fmla="*/ 42 w 42"/>
                  <a:gd name="T5" fmla="*/ 42 h 91"/>
                  <a:gd name="T6" fmla="*/ 17 w 42"/>
                  <a:gd name="T7" fmla="*/ 91 h 91"/>
                  <a:gd name="T8" fmla="*/ 0 w 42"/>
                  <a:gd name="T9" fmla="*/ 43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91"/>
                  <a:gd name="T17" fmla="*/ 42 w 42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91">
                    <a:moveTo>
                      <a:pt x="0" y="43"/>
                    </a:moveTo>
                    <a:lnTo>
                      <a:pt x="27" y="0"/>
                    </a:lnTo>
                    <a:lnTo>
                      <a:pt x="42" y="42"/>
                    </a:lnTo>
                    <a:lnTo>
                      <a:pt x="17" y="9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</p:grpSp>
      <p:sp>
        <p:nvSpPr>
          <p:cNvPr id="10281" name="Text Box 303"/>
          <p:cNvSpPr txBox="1">
            <a:spLocks noChangeArrowheads="1"/>
          </p:cNvSpPr>
          <p:nvPr/>
        </p:nvSpPr>
        <p:spPr bwMode="auto">
          <a:xfrm>
            <a:off x="522288" y="4030663"/>
            <a:ext cx="2419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/>
              <a:t>a. Chip manufacturing</a:t>
            </a:r>
            <a:endParaRPr lang="en-US"/>
          </a:p>
        </p:txBody>
      </p:sp>
      <p:sp>
        <p:nvSpPr>
          <p:cNvPr id="10282" name="Text Box 304"/>
          <p:cNvSpPr txBox="1">
            <a:spLocks noChangeArrowheads="1"/>
          </p:cNvSpPr>
          <p:nvPr/>
        </p:nvSpPr>
        <p:spPr bwMode="auto">
          <a:xfrm>
            <a:off x="6496050" y="6010275"/>
            <a:ext cx="260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/>
              <a:t>c. Dicing and packaging</a:t>
            </a:r>
            <a:endParaRPr lang="en-US"/>
          </a:p>
        </p:txBody>
      </p:sp>
      <p:sp>
        <p:nvSpPr>
          <p:cNvPr id="10283" name="Text Box 305"/>
          <p:cNvSpPr txBox="1">
            <a:spLocks noChangeArrowheads="1"/>
          </p:cNvSpPr>
          <p:nvPr/>
        </p:nvSpPr>
        <p:spPr bwMode="auto">
          <a:xfrm>
            <a:off x="5703888" y="2630488"/>
            <a:ext cx="2244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2000"/>
              <a:t>“pizza” technology</a:t>
            </a: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355C7B-1E8F-4B5B-B5B4-5B4DA4CE1A24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229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Solar cells on a CMOS </a:t>
            </a:r>
            <a:r>
              <a:rPr lang="en-US" dirty="0" smtClean="0"/>
              <a:t>chip</a:t>
            </a:r>
            <a:endParaRPr lang="en-US" dirty="0" smtClean="0"/>
          </a:p>
        </p:txBody>
      </p:sp>
      <p:pic>
        <p:nvPicPr>
          <p:cNvPr id="12294" name="Picture 3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4076700"/>
            <a:ext cx="295275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4" descr="P1010007"/>
          <p:cNvPicPr>
            <a:picLocks noChangeAspect="1" noChangeArrowheads="1"/>
          </p:cNvPicPr>
          <p:nvPr/>
        </p:nvPicPr>
        <p:blipFill>
          <a:blip r:embed="rId3" cstate="print"/>
          <a:srcRect l="10648" t="12077" b="5632"/>
          <a:stretch>
            <a:fillRect/>
          </a:stretch>
        </p:blipFill>
        <p:spPr bwMode="auto">
          <a:xfrm>
            <a:off x="1042988" y="1773238"/>
            <a:ext cx="2879725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TextBox 6"/>
          <p:cNvSpPr txBox="1">
            <a:spLocks noChangeArrowheads="1"/>
          </p:cNvSpPr>
          <p:nvPr/>
        </p:nvSpPr>
        <p:spPr bwMode="auto">
          <a:xfrm>
            <a:off x="1042988" y="5876925"/>
            <a:ext cx="306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NL">
                <a:latin typeface="Arial Narrow" pitchFamily="34" charset="0"/>
              </a:rPr>
              <a:t>J. Lu et al., IEDM, December 2010</a:t>
            </a:r>
            <a:endParaRPr lang="en-US">
              <a:latin typeface="Arial Narrow" pitchFamily="34" charset="0"/>
            </a:endParaRPr>
          </a:p>
        </p:txBody>
      </p:sp>
      <p:pic>
        <p:nvPicPr>
          <p:cNvPr id="12297" name="Picture 6" descr="Picture2"/>
          <p:cNvPicPr>
            <a:picLocks noChangeAspect="1" noChangeArrowheads="1"/>
          </p:cNvPicPr>
          <p:nvPr/>
        </p:nvPicPr>
        <p:blipFill>
          <a:blip r:embed="rId4" cstate="print"/>
          <a:srcRect t="7106"/>
          <a:stretch>
            <a:fillRect/>
          </a:stretch>
        </p:blipFill>
        <p:spPr bwMode="auto">
          <a:xfrm>
            <a:off x="4356100" y="1700213"/>
            <a:ext cx="4513263" cy="457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059238" y="1773238"/>
            <a:ext cx="368300" cy="1801812"/>
            <a:chOff x="2925" y="798"/>
            <a:chExt cx="232" cy="1090"/>
          </a:xfrm>
        </p:grpSpPr>
        <p:sp>
          <p:nvSpPr>
            <p:cNvPr id="12303" name="Rectangle 8"/>
            <p:cNvSpPr>
              <a:spLocks noChangeArrowheads="1"/>
            </p:cNvSpPr>
            <p:nvPr/>
          </p:nvSpPr>
          <p:spPr bwMode="auto">
            <a:xfrm>
              <a:off x="2925" y="799"/>
              <a:ext cx="227" cy="108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4" name="Text Box 9"/>
            <p:cNvSpPr txBox="1">
              <a:spLocks noChangeArrowheads="1"/>
            </p:cNvSpPr>
            <p:nvPr/>
          </p:nvSpPr>
          <p:spPr bwMode="auto">
            <a:xfrm rot="-5400000">
              <a:off x="2504" y="1220"/>
              <a:ext cx="10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nl-NL"/>
                <a:t>CIGS solar cell</a:t>
              </a:r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059238" y="4076700"/>
            <a:ext cx="366712" cy="1584325"/>
            <a:chOff x="2835" y="2115"/>
            <a:chExt cx="231" cy="998"/>
          </a:xfrm>
        </p:grpSpPr>
        <p:sp>
          <p:nvSpPr>
            <p:cNvPr id="12301" name="Rectangle 11"/>
            <p:cNvSpPr>
              <a:spLocks noChangeArrowheads="1"/>
            </p:cNvSpPr>
            <p:nvPr/>
          </p:nvSpPr>
          <p:spPr bwMode="auto">
            <a:xfrm>
              <a:off x="2835" y="2115"/>
              <a:ext cx="227" cy="99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2" name="Text Box 12"/>
            <p:cNvSpPr txBox="1">
              <a:spLocks noChangeArrowheads="1"/>
            </p:cNvSpPr>
            <p:nvPr/>
          </p:nvSpPr>
          <p:spPr bwMode="auto">
            <a:xfrm rot="-5400000">
              <a:off x="2677" y="2454"/>
              <a:ext cx="5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/>
                <a:t>CMOS</a:t>
              </a:r>
              <a:endParaRPr lang="en-US"/>
            </a:p>
          </p:txBody>
        </p:sp>
      </p:grpSp>
      <p:pic>
        <p:nvPicPr>
          <p:cNvPr id="12300" name="Afbeelding 7" descr="UT powerpoint sheet small 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636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4B7882C-6C8A-46F0-AB13-A042458C9B13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331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An electrical </a:t>
            </a:r>
            <a:r>
              <a:rPr lang="nl-NL" dirty="0" smtClean="0"/>
              <a:t>surface plasmon polariton source </a:t>
            </a:r>
            <a:r>
              <a:rPr lang="nl-NL" dirty="0" smtClean="0"/>
              <a:t>on CMOS</a:t>
            </a:r>
            <a:endParaRPr lang="en-GB" dirty="0" smtClean="0"/>
          </a:p>
        </p:txBody>
      </p:sp>
      <p:pic>
        <p:nvPicPr>
          <p:cNvPr id="13318" name="Picture 6" descr="SPP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6925" y="3857625"/>
            <a:ext cx="28352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1" descr="schematic cross-section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16063" y="1644650"/>
            <a:ext cx="526732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497013" y="3929063"/>
            <a:ext cx="4071937" cy="1428750"/>
            <a:chOff x="1927" y="2690"/>
            <a:chExt cx="2721" cy="942"/>
          </a:xfrm>
        </p:grpSpPr>
        <p:pic>
          <p:nvPicPr>
            <p:cNvPr id="13326" name="Picture 9" descr="Out-coupling - to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7" y="2690"/>
              <a:ext cx="2721" cy="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7" name="Line 12"/>
            <p:cNvSpPr>
              <a:spLocks noChangeShapeType="1"/>
            </p:cNvSpPr>
            <p:nvPr/>
          </p:nvSpPr>
          <p:spPr bwMode="auto">
            <a:xfrm>
              <a:off x="2154" y="3271"/>
              <a:ext cx="2314" cy="0"/>
            </a:xfrm>
            <a:prstGeom prst="line">
              <a:avLst/>
            </a:prstGeom>
            <a:noFill/>
            <a:ln w="15875">
              <a:solidFill>
                <a:srgbClr val="3399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13321" name="Text Box 13"/>
          <p:cNvSpPr txBox="1">
            <a:spLocks noChangeArrowheads="1"/>
          </p:cNvSpPr>
          <p:nvPr/>
        </p:nvSpPr>
        <p:spPr bwMode="auto">
          <a:xfrm>
            <a:off x="2127250" y="1773238"/>
            <a:ext cx="17922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/>
              <a:t>Cross section:</a:t>
            </a:r>
            <a:endParaRPr lang="en-GB" sz="2000"/>
          </a:p>
        </p:txBody>
      </p:sp>
      <p:sp>
        <p:nvSpPr>
          <p:cNvPr id="13322" name="Text Box 14"/>
          <p:cNvSpPr txBox="1">
            <a:spLocks noChangeArrowheads="1"/>
          </p:cNvSpPr>
          <p:nvPr/>
        </p:nvSpPr>
        <p:spPr bwMode="auto">
          <a:xfrm>
            <a:off x="1974850" y="3500438"/>
            <a:ext cx="18065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/>
              <a:t>SEM top view:</a:t>
            </a:r>
            <a:endParaRPr lang="en-GB" sz="2000"/>
          </a:p>
        </p:txBody>
      </p:sp>
      <p:pic>
        <p:nvPicPr>
          <p:cNvPr id="13323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69138" y="2001838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1476375" y="5949950"/>
            <a:ext cx="5603875" cy="36671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NL">
                <a:latin typeface="Arial Narrow" pitchFamily="34" charset="0"/>
              </a:rPr>
              <a:t>R. J. Walters et al., Nature Materials vol. 9 (Jan. 2010) pp. 21-25.</a:t>
            </a:r>
            <a:endParaRPr lang="en-US">
              <a:latin typeface="Arial Narrow" pitchFamily="34" charset="0"/>
            </a:endParaRPr>
          </a:p>
        </p:txBody>
      </p:sp>
      <p:pic>
        <p:nvPicPr>
          <p:cNvPr id="13325" name="Afbeelding 7" descr="UT powerpoint sheet small 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636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Optics on top of CMOS</a:t>
            </a:r>
            <a:endParaRPr lang="en-GB" smtClean="0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6459265-E4EA-4727-A399-24C2F91DEE71}" type="slidenum">
              <a:rPr lang="en-GB" smtClean="0"/>
              <a:pPr/>
              <a:t>8</a:t>
            </a:fld>
            <a:endParaRPr lang="en-GB" smtClean="0"/>
          </a:p>
        </p:txBody>
      </p:sp>
      <p:pic>
        <p:nvPicPr>
          <p:cNvPr id="14342" name="Picture 8"/>
          <p:cNvPicPr>
            <a:picLocks noChangeAspect="1" noChangeArrowheads="1"/>
          </p:cNvPicPr>
          <p:nvPr/>
        </p:nvPicPr>
        <p:blipFill>
          <a:blip r:embed="rId2" cstate="print"/>
          <a:srcRect t="4488"/>
          <a:stretch>
            <a:fillRect/>
          </a:stretch>
        </p:blipFill>
        <p:spPr bwMode="auto">
          <a:xfrm>
            <a:off x="1763713" y="1773238"/>
            <a:ext cx="5616575" cy="403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12"/>
          <p:cNvSpPr>
            <a:spLocks noChangeArrowheads="1"/>
          </p:cNvSpPr>
          <p:nvPr/>
        </p:nvSpPr>
        <p:spPr bwMode="auto">
          <a:xfrm>
            <a:off x="1619250" y="5732463"/>
            <a:ext cx="5575300" cy="6477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NL" dirty="0">
                <a:latin typeface="Arial Narrow" pitchFamily="34" charset="0"/>
              </a:rPr>
              <a:t>B. Rangarajan et al., Optics Letters 38 (6) 941 (2013).</a:t>
            </a:r>
          </a:p>
          <a:p>
            <a:pPr algn="ctr"/>
            <a:r>
              <a:rPr lang="nl-NL" dirty="0">
                <a:latin typeface="Arial Narrow" pitchFamily="34" charset="0"/>
              </a:rPr>
              <a:t>B. Rangarajan et al., J. Solid State Sci. Technol. 1, P263 (2012).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RF MEMS components on top of CMOS</a:t>
            </a:r>
            <a:endParaRPr lang="en-GB" smtClean="0"/>
          </a:p>
        </p:txBody>
      </p:sp>
      <p:sp>
        <p:nvSpPr>
          <p:cNvPr id="1536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0C4CB4-078F-4F60-A590-AAB8F1BD74DB}" type="slidenum">
              <a:rPr lang="en-GB" smtClean="0"/>
              <a:pPr/>
              <a:t>9</a:t>
            </a:fld>
            <a:endParaRPr lang="en-GB" smtClean="0"/>
          </a:p>
        </p:txBody>
      </p:sp>
      <p:pic>
        <p:nvPicPr>
          <p:cNvPr id="1536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773238"/>
            <a:ext cx="18002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68675"/>
            <a:ext cx="180022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4868863"/>
            <a:ext cx="1800225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TextBox 10"/>
          <p:cNvSpPr txBox="1">
            <a:spLocks noChangeArrowheads="1"/>
          </p:cNvSpPr>
          <p:nvPr/>
        </p:nvSpPr>
        <p:spPr bwMode="auto">
          <a:xfrm>
            <a:off x="1042988" y="2997200"/>
            <a:ext cx="13096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/>
              <a:t>Ayazi et al.</a:t>
            </a:r>
          </a:p>
        </p:txBody>
      </p:sp>
      <p:sp>
        <p:nvSpPr>
          <p:cNvPr id="15371" name="TextBox 11"/>
          <p:cNvSpPr txBox="1">
            <a:spLocks noChangeArrowheads="1"/>
          </p:cNvSpPr>
          <p:nvPr/>
        </p:nvSpPr>
        <p:spPr bwMode="auto">
          <a:xfrm>
            <a:off x="1042988" y="4500563"/>
            <a:ext cx="15446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/>
              <a:t>Nguyen et al.</a:t>
            </a:r>
          </a:p>
        </p:txBody>
      </p:sp>
      <p:sp>
        <p:nvSpPr>
          <p:cNvPr id="15372" name="TextBox 12"/>
          <p:cNvSpPr txBox="1">
            <a:spLocks noChangeArrowheads="1"/>
          </p:cNvSpPr>
          <p:nvPr/>
        </p:nvSpPr>
        <p:spPr bwMode="auto">
          <a:xfrm>
            <a:off x="1042988" y="6011863"/>
            <a:ext cx="15446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/>
              <a:t>Nguyen et al.</a:t>
            </a:r>
          </a:p>
        </p:txBody>
      </p:sp>
      <p:pic>
        <p:nvPicPr>
          <p:cNvPr id="15373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1773239"/>
            <a:ext cx="5080496" cy="423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3275856" y="6165304"/>
            <a:ext cx="5265352" cy="36933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NL" dirty="0" smtClean="0">
                <a:latin typeface="Arial Narrow" pitchFamily="34" charset="0"/>
              </a:rPr>
              <a:t>S.N.R. Kazmi et al., IFCS 2012; JSST 2012; Micr. Eng. 2013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T_EN">
  <a:themeElements>
    <a:clrScheme name="sjabloon_wit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4B233"/>
      </a:accent1>
      <a:accent2>
        <a:srgbClr val="CF0072"/>
      </a:accent2>
      <a:accent3>
        <a:srgbClr val="FFFFFF"/>
      </a:accent3>
      <a:accent4>
        <a:srgbClr val="000000"/>
      </a:accent4>
      <a:accent5>
        <a:srgbClr val="AED5AD"/>
      </a:accent5>
      <a:accent6>
        <a:srgbClr val="BB0067"/>
      </a:accent6>
      <a:hlink>
        <a:srgbClr val="FED100"/>
      </a:hlink>
      <a:folHlink>
        <a:srgbClr val="0098C3"/>
      </a:folHlink>
    </a:clrScheme>
    <a:fontScheme name="sjabloon_wit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jabloon_w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CA440"/>
        </a:accent1>
        <a:accent2>
          <a:srgbClr val="FFD600"/>
        </a:accent2>
        <a:accent3>
          <a:srgbClr val="FFFFFF"/>
        </a:accent3>
        <a:accent4>
          <a:srgbClr val="000000"/>
        </a:accent4>
        <a:accent5>
          <a:srgbClr val="B5CFAF"/>
        </a:accent5>
        <a:accent6>
          <a:srgbClr val="E7C200"/>
        </a:accent6>
        <a:hlink>
          <a:srgbClr val="C40079"/>
        </a:hlink>
        <a:folHlink>
          <a:srgbClr val="0098A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4B233"/>
        </a:accent1>
        <a:accent2>
          <a:srgbClr val="CF0072"/>
        </a:accent2>
        <a:accent3>
          <a:srgbClr val="FFFFFF"/>
        </a:accent3>
        <a:accent4>
          <a:srgbClr val="000000"/>
        </a:accent4>
        <a:accent5>
          <a:srgbClr val="AED5AD"/>
        </a:accent5>
        <a:accent6>
          <a:srgbClr val="BB0067"/>
        </a:accent6>
        <a:hlink>
          <a:srgbClr val="FED100"/>
        </a:hlink>
        <a:folHlink>
          <a:srgbClr val="0098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UT_EN</Template>
  <TotalTime>182</TotalTime>
  <Words>345</Words>
  <Application>Microsoft Office PowerPoint</Application>
  <PresentationFormat>On-screen Show (4:3)</PresentationFormat>
  <Paragraphs>71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UT_EN</vt:lpstr>
      <vt:lpstr>Progress in CMOS post-processing</vt:lpstr>
      <vt:lpstr>Twente in the news: Squeezing transistors really hard generates energy savings</vt:lpstr>
      <vt:lpstr>CONTENTS</vt:lpstr>
      <vt:lpstr>CMOS wafer post-processing</vt:lpstr>
      <vt:lpstr>Adding new process steps “Above-IC”</vt:lpstr>
      <vt:lpstr>Solar cells on a CMOS chip</vt:lpstr>
      <vt:lpstr>An electrical surface plasmon polariton source on CMOS</vt:lpstr>
      <vt:lpstr>Optics on top of CMOS</vt:lpstr>
      <vt:lpstr>RF MEMS components on top of CMOS</vt:lpstr>
      <vt:lpstr>TiN – thinner and thinner</vt:lpstr>
      <vt:lpstr>Atomic layer deposition explained</vt:lpstr>
      <vt:lpstr>Home-built Atomic Layer Deposition system</vt:lpstr>
      <vt:lpstr>New: commercial ALD system</vt:lpstr>
      <vt:lpstr>Resistivity skyrockets – quantum effects </vt:lpstr>
      <vt:lpstr>Going subnanometer: field effect in a metal!</vt:lpstr>
      <vt:lpstr>Prospects at the University of Twente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USER’S GUIDE FOR MAKING PRESENTATIONS GENERAL INFORMATION</dc:title>
  <dc:creator>schmitzj</dc:creator>
  <cp:lastModifiedBy>schmitzj</cp:lastModifiedBy>
  <cp:revision>9</cp:revision>
  <dcterms:created xsi:type="dcterms:W3CDTF">2014-01-23T08:08:43Z</dcterms:created>
  <dcterms:modified xsi:type="dcterms:W3CDTF">2014-01-27T14:09:07Z</dcterms:modified>
</cp:coreProperties>
</file>