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F8D93D"/>
    <a:srgbClr val="4F5556"/>
    <a:srgbClr val="80BB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64" autoAdjust="0"/>
    <p:restoredTop sz="94613" autoAdjust="0"/>
  </p:normalViewPr>
  <p:slideViewPr>
    <p:cSldViewPr snapToObjects="1">
      <p:cViewPr>
        <p:scale>
          <a:sx n="114" d="100"/>
          <a:sy n="114" d="100"/>
        </p:scale>
        <p:origin x="2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827119874536376"/>
          <c:y val="6.8872794022613162E-2"/>
          <c:w val="0.8600296905758017"/>
          <c:h val="0.73182107315353817"/>
        </c:manualLayout>
      </c:layout>
      <c:scatterChart>
        <c:scatterStyle val="lineMarker"/>
        <c:varyColors val="0"/>
        <c:ser>
          <c:idx val="0"/>
          <c:order val="0"/>
          <c:tx>
            <c:v>Bulk  BCP</c:v>
          </c:tx>
          <c:spPr>
            <a:ln w="28575">
              <a:noFill/>
            </a:ln>
          </c:spPr>
          <c:xVal>
            <c:numRef>
              <c:f>Feuil1!$A$2:$A$48</c:f>
              <c:numCache>
                <c:formatCode>0.00</c:formatCode>
                <c:ptCount val="47"/>
                <c:pt idx="0">
                  <c:v>1.6204000000000001</c:v>
                </c:pt>
                <c:pt idx="1">
                  <c:v>1.1196999999999999</c:v>
                </c:pt>
                <c:pt idx="2">
                  <c:v>0.79269999999999996</c:v>
                </c:pt>
                <c:pt idx="3">
                  <c:v>0.48320000000000002</c:v>
                </c:pt>
                <c:pt idx="4">
                  <c:v>2.4245000000000001</c:v>
                </c:pt>
                <c:pt idx="5">
                  <c:v>3.109</c:v>
                </c:pt>
                <c:pt idx="6">
                  <c:v>3.8424999999999998</c:v>
                </c:pt>
                <c:pt idx="7">
                  <c:v>4.8990999999999998</c:v>
                </c:pt>
                <c:pt idx="8">
                  <c:v>6.2031999999999998</c:v>
                </c:pt>
                <c:pt idx="9">
                  <c:v>8.0097000000000005</c:v>
                </c:pt>
                <c:pt idx="10">
                  <c:v>10.002700000000001</c:v>
                </c:pt>
                <c:pt idx="11">
                  <c:v>12.4628</c:v>
                </c:pt>
                <c:pt idx="12">
                  <c:v>13.680999999999999</c:v>
                </c:pt>
                <c:pt idx="13">
                  <c:v>15.139699999999999</c:v>
                </c:pt>
                <c:pt idx="14">
                  <c:v>16.4861</c:v>
                </c:pt>
                <c:pt idx="15">
                  <c:v>18.035</c:v>
                </c:pt>
                <c:pt idx="16">
                  <c:v>19.414100000000001</c:v>
                </c:pt>
                <c:pt idx="17">
                  <c:v>19.6389</c:v>
                </c:pt>
                <c:pt idx="18">
                  <c:v>20.659400000000002</c:v>
                </c:pt>
                <c:pt idx="19">
                  <c:v>20.493500000000001</c:v>
                </c:pt>
                <c:pt idx="20">
                  <c:v>21.164899999999999</c:v>
                </c:pt>
                <c:pt idx="21">
                  <c:v>22.678599999999999</c:v>
                </c:pt>
                <c:pt idx="22">
                  <c:v>22.835799999999999</c:v>
                </c:pt>
                <c:pt idx="23">
                  <c:v>23.421600000000002</c:v>
                </c:pt>
                <c:pt idx="24">
                  <c:v>23.884599999999999</c:v>
                </c:pt>
                <c:pt idx="25">
                  <c:v>24.440899999999999</c:v>
                </c:pt>
                <c:pt idx="26">
                  <c:v>24.695499999999999</c:v>
                </c:pt>
                <c:pt idx="27">
                  <c:v>25.299800000000001</c:v>
                </c:pt>
                <c:pt idx="28">
                  <c:v>24.981400000000001</c:v>
                </c:pt>
                <c:pt idx="29">
                  <c:v>24.440899999999999</c:v>
                </c:pt>
                <c:pt idx="30">
                  <c:v>23.073699999999999</c:v>
                </c:pt>
                <c:pt idx="31">
                  <c:v>22.419</c:v>
                </c:pt>
                <c:pt idx="32">
                  <c:v>21.732900000000001</c:v>
                </c:pt>
                <c:pt idx="33">
                  <c:v>21.043500000000002</c:v>
                </c:pt>
                <c:pt idx="34">
                  <c:v>20.375900000000001</c:v>
                </c:pt>
                <c:pt idx="35">
                  <c:v>19.866299999999999</c:v>
                </c:pt>
                <c:pt idx="36">
                  <c:v>18.9285</c:v>
                </c:pt>
                <c:pt idx="37">
                  <c:v>17.223299999999998</c:v>
                </c:pt>
                <c:pt idx="38">
                  <c:v>14.7271</c:v>
                </c:pt>
                <c:pt idx="39">
                  <c:v>12.1092</c:v>
                </c:pt>
                <c:pt idx="40">
                  <c:v>9.9109999999999996</c:v>
                </c:pt>
                <c:pt idx="41">
                  <c:v>7.9454000000000002</c:v>
                </c:pt>
                <c:pt idx="42">
                  <c:v>6.2103999999999999</c:v>
                </c:pt>
                <c:pt idx="43">
                  <c:v>4.7272999999999996</c:v>
                </c:pt>
                <c:pt idx="44">
                  <c:v>3.8692000000000002</c:v>
                </c:pt>
                <c:pt idx="45">
                  <c:v>2.8224</c:v>
                </c:pt>
                <c:pt idx="46">
                  <c:v>1.8819999999999999</c:v>
                </c:pt>
              </c:numCache>
            </c:numRef>
          </c:xVal>
          <c:yVal>
            <c:numRef>
              <c:f>Feuil1!$B$2:$B$48</c:f>
              <c:numCache>
                <c:formatCode>0.00E+00</c:formatCode>
                <c:ptCount val="47"/>
                <c:pt idx="0">
                  <c:v>56846373195.933502</c:v>
                </c:pt>
                <c:pt idx="1">
                  <c:v>52614586398.014702</c:v>
                </c:pt>
                <c:pt idx="2">
                  <c:v>49903682509.427803</c:v>
                </c:pt>
                <c:pt idx="3">
                  <c:v>46573431760.286903</c:v>
                </c:pt>
                <c:pt idx="4">
                  <c:v>64681897206.096298</c:v>
                </c:pt>
                <c:pt idx="5">
                  <c:v>66560549270.415901</c:v>
                </c:pt>
                <c:pt idx="6">
                  <c:v>70753386139.269394</c:v>
                </c:pt>
                <c:pt idx="7">
                  <c:v>72603249414.2509</c:v>
                </c:pt>
                <c:pt idx="8">
                  <c:v>73983266044.278</c:v>
                </c:pt>
                <c:pt idx="9">
                  <c:v>76026468622.941605</c:v>
                </c:pt>
                <c:pt idx="10">
                  <c:v>74855170264.173096</c:v>
                </c:pt>
                <c:pt idx="11">
                  <c:v>73653102380.800003</c:v>
                </c:pt>
                <c:pt idx="12">
                  <c:v>71305929135.521103</c:v>
                </c:pt>
                <c:pt idx="13">
                  <c:v>66132438876.166496</c:v>
                </c:pt>
                <c:pt idx="14">
                  <c:v>62419324708.9711</c:v>
                </c:pt>
                <c:pt idx="15">
                  <c:v>57929210080.557999</c:v>
                </c:pt>
                <c:pt idx="16">
                  <c:v>51799253973.501701</c:v>
                </c:pt>
                <c:pt idx="17">
                  <c:v>39467974283.1493</c:v>
                </c:pt>
                <c:pt idx="18">
                  <c:v>34865272776.199799</c:v>
                </c:pt>
                <c:pt idx="19">
                  <c:v>27044570560.016899</c:v>
                </c:pt>
                <c:pt idx="20">
                  <c:v>24649149302.098202</c:v>
                </c:pt>
                <c:pt idx="21">
                  <c:v>22236790394.124401</c:v>
                </c:pt>
                <c:pt idx="22">
                  <c:v>18506162977.4967</c:v>
                </c:pt>
                <c:pt idx="23">
                  <c:v>15816588385.097601</c:v>
                </c:pt>
                <c:pt idx="24">
                  <c:v>13931830656.1304</c:v>
                </c:pt>
                <c:pt idx="25">
                  <c:v>12187405406.083099</c:v>
                </c:pt>
                <c:pt idx="26">
                  <c:v>10515288320.8437</c:v>
                </c:pt>
                <c:pt idx="27">
                  <c:v>8208058102.0094004</c:v>
                </c:pt>
                <c:pt idx="28">
                  <c:v>8124753251.3709002</c:v>
                </c:pt>
                <c:pt idx="29">
                  <c:v>8743374193.6487999</c:v>
                </c:pt>
                <c:pt idx="30">
                  <c:v>11213278012.1567</c:v>
                </c:pt>
                <c:pt idx="31">
                  <c:v>12771797056.1243</c:v>
                </c:pt>
                <c:pt idx="32">
                  <c:v>14254922796.447599</c:v>
                </c:pt>
                <c:pt idx="33">
                  <c:v>16235991243.3682</c:v>
                </c:pt>
                <c:pt idx="34">
                  <c:v>18503192186.7374</c:v>
                </c:pt>
                <c:pt idx="35">
                  <c:v>21344109880.3871</c:v>
                </c:pt>
                <c:pt idx="36">
                  <c:v>29066453800.706299</c:v>
                </c:pt>
                <c:pt idx="37">
                  <c:v>38623944997.5037</c:v>
                </c:pt>
                <c:pt idx="38">
                  <c:v>46723759974.319603</c:v>
                </c:pt>
                <c:pt idx="39">
                  <c:v>51767964626.550003</c:v>
                </c:pt>
                <c:pt idx="40">
                  <c:v>54249883557.259804</c:v>
                </c:pt>
                <c:pt idx="41">
                  <c:v>54234907245.255699</c:v>
                </c:pt>
                <c:pt idx="42">
                  <c:v>56922138531.868202</c:v>
                </c:pt>
                <c:pt idx="43">
                  <c:v>53619666252.068901</c:v>
                </c:pt>
                <c:pt idx="44">
                  <c:v>53263585727.223999</c:v>
                </c:pt>
                <c:pt idx="45">
                  <c:v>49863211255.855202</c:v>
                </c:pt>
                <c:pt idx="46">
                  <c:v>47872972853.6026</c:v>
                </c:pt>
              </c:numCache>
            </c:numRef>
          </c:yVal>
          <c:smooth val="0"/>
        </c:ser>
        <c:ser>
          <c:idx val="1"/>
          <c:order val="1"/>
          <c:tx>
            <c:v>+120 µm VEP + flash BCP No Baking</c:v>
          </c:tx>
          <c:spPr>
            <a:ln w="28575">
              <a:noFill/>
            </a:ln>
          </c:spPr>
          <c:xVal>
            <c:numRef>
              <c:f>Feuil1!$D$2:$D$50</c:f>
              <c:numCache>
                <c:formatCode>General</c:formatCode>
                <c:ptCount val="49"/>
                <c:pt idx="0">
                  <c:v>1.9924999999999999</c:v>
                </c:pt>
                <c:pt idx="1">
                  <c:v>1.202</c:v>
                </c:pt>
                <c:pt idx="2">
                  <c:v>0.74199999999999999</c:v>
                </c:pt>
                <c:pt idx="3">
                  <c:v>2.7694999999999999</c:v>
                </c:pt>
                <c:pt idx="4">
                  <c:v>3.8715999999999999</c:v>
                </c:pt>
                <c:pt idx="5">
                  <c:v>5.3937999999999997</c:v>
                </c:pt>
                <c:pt idx="6">
                  <c:v>6.7747999999999999</c:v>
                </c:pt>
                <c:pt idx="7">
                  <c:v>8.4215999999999998</c:v>
                </c:pt>
                <c:pt idx="8">
                  <c:v>10.5534</c:v>
                </c:pt>
                <c:pt idx="9">
                  <c:v>13.0435</c:v>
                </c:pt>
                <c:pt idx="10">
                  <c:v>14.5678</c:v>
                </c:pt>
                <c:pt idx="11">
                  <c:v>16.158200000000001</c:v>
                </c:pt>
                <c:pt idx="12">
                  <c:v>17.6358</c:v>
                </c:pt>
                <c:pt idx="13">
                  <c:v>19.1599</c:v>
                </c:pt>
                <c:pt idx="14">
                  <c:v>20.202000000000002</c:v>
                </c:pt>
                <c:pt idx="15">
                  <c:v>21.6967</c:v>
                </c:pt>
                <c:pt idx="16">
                  <c:v>22.8504</c:v>
                </c:pt>
                <c:pt idx="17">
                  <c:v>23.872299999999999</c:v>
                </c:pt>
                <c:pt idx="18">
                  <c:v>24.512899999999998</c:v>
                </c:pt>
                <c:pt idx="19">
                  <c:v>25.1417</c:v>
                </c:pt>
                <c:pt idx="20">
                  <c:v>25.579599999999999</c:v>
                </c:pt>
                <c:pt idx="21">
                  <c:v>25.995200000000001</c:v>
                </c:pt>
                <c:pt idx="22">
                  <c:v>26.6008</c:v>
                </c:pt>
                <c:pt idx="23">
                  <c:v>27.157800000000002</c:v>
                </c:pt>
                <c:pt idx="24">
                  <c:v>27.694500000000001</c:v>
                </c:pt>
                <c:pt idx="25">
                  <c:v>28.1769</c:v>
                </c:pt>
                <c:pt idx="26">
                  <c:v>28.568899999999999</c:v>
                </c:pt>
                <c:pt idx="27">
                  <c:v>29.066600000000001</c:v>
                </c:pt>
                <c:pt idx="28">
                  <c:v>29.234400000000001</c:v>
                </c:pt>
                <c:pt idx="29">
                  <c:v>26.908799999999999</c:v>
                </c:pt>
                <c:pt idx="30">
                  <c:v>26.296299999999999</c:v>
                </c:pt>
                <c:pt idx="31">
                  <c:v>25.6386</c:v>
                </c:pt>
                <c:pt idx="32">
                  <c:v>24.569400000000002</c:v>
                </c:pt>
                <c:pt idx="33">
                  <c:v>22.824100000000001</c:v>
                </c:pt>
                <c:pt idx="34">
                  <c:v>20.225300000000001</c:v>
                </c:pt>
                <c:pt idx="35">
                  <c:v>17.214500000000001</c:v>
                </c:pt>
                <c:pt idx="36">
                  <c:v>15.7904</c:v>
                </c:pt>
                <c:pt idx="37">
                  <c:v>14.187099999999999</c:v>
                </c:pt>
                <c:pt idx="38">
                  <c:v>12.7173</c:v>
                </c:pt>
                <c:pt idx="39">
                  <c:v>11.3604</c:v>
                </c:pt>
                <c:pt idx="40">
                  <c:v>10.301299999999999</c:v>
                </c:pt>
                <c:pt idx="41">
                  <c:v>9.1917000000000009</c:v>
                </c:pt>
                <c:pt idx="42">
                  <c:v>7.3179999999999996</c:v>
                </c:pt>
                <c:pt idx="43">
                  <c:v>5.8802000000000003</c:v>
                </c:pt>
                <c:pt idx="44">
                  <c:v>4.6761999999999997</c:v>
                </c:pt>
                <c:pt idx="45">
                  <c:v>3.415</c:v>
                </c:pt>
                <c:pt idx="46">
                  <c:v>2.3872</c:v>
                </c:pt>
                <c:pt idx="47">
                  <c:v>1.5027999999999999</c:v>
                </c:pt>
                <c:pt idx="48">
                  <c:v>1.0492999999999999</c:v>
                </c:pt>
              </c:numCache>
            </c:numRef>
          </c:xVal>
          <c:yVal>
            <c:numRef>
              <c:f>Feuil1!$E$2:$E$50</c:f>
              <c:numCache>
                <c:formatCode>General</c:formatCode>
                <c:ptCount val="49"/>
                <c:pt idx="0">
                  <c:v>96942050013.784607</c:v>
                </c:pt>
                <c:pt idx="1">
                  <c:v>83112354996.786301</c:v>
                </c:pt>
                <c:pt idx="2">
                  <c:v>69920472764.383606</c:v>
                </c:pt>
                <c:pt idx="3">
                  <c:v>102758751353.379</c:v>
                </c:pt>
                <c:pt idx="4">
                  <c:v>104958982325.94701</c:v>
                </c:pt>
                <c:pt idx="5">
                  <c:v>105433689800.754</c:v>
                </c:pt>
                <c:pt idx="6">
                  <c:v>104436605495.44</c:v>
                </c:pt>
                <c:pt idx="7">
                  <c:v>101071374141.974</c:v>
                </c:pt>
                <c:pt idx="8">
                  <c:v>93529585780.781403</c:v>
                </c:pt>
                <c:pt idx="9">
                  <c:v>86248295895.472702</c:v>
                </c:pt>
                <c:pt idx="10">
                  <c:v>79538329076.005798</c:v>
                </c:pt>
                <c:pt idx="11">
                  <c:v>71144583151.337601</c:v>
                </c:pt>
                <c:pt idx="12">
                  <c:v>62205422357.569504</c:v>
                </c:pt>
                <c:pt idx="13">
                  <c:v>51468797167.849998</c:v>
                </c:pt>
                <c:pt idx="14">
                  <c:v>41876198617.817299</c:v>
                </c:pt>
                <c:pt idx="15">
                  <c:v>32917356711.445702</c:v>
                </c:pt>
                <c:pt idx="16">
                  <c:v>26623918460.698101</c:v>
                </c:pt>
                <c:pt idx="17">
                  <c:v>21247702636.608898</c:v>
                </c:pt>
                <c:pt idx="18">
                  <c:v>17690544257.160702</c:v>
                </c:pt>
                <c:pt idx="19">
                  <c:v>14045904690.787399</c:v>
                </c:pt>
                <c:pt idx="20">
                  <c:v>11391632721.898701</c:v>
                </c:pt>
                <c:pt idx="21">
                  <c:v>9339344391.3222008</c:v>
                </c:pt>
                <c:pt idx="22">
                  <c:v>6605298864.3792</c:v>
                </c:pt>
                <c:pt idx="23">
                  <c:v>4878991970.1702003</c:v>
                </c:pt>
                <c:pt idx="24">
                  <c:v>3718075195.5099001</c:v>
                </c:pt>
                <c:pt idx="25">
                  <c:v>2843468393.8987002</c:v>
                </c:pt>
                <c:pt idx="26">
                  <c:v>2220389283.6627998</c:v>
                </c:pt>
                <c:pt idx="27">
                  <c:v>1776646229.6705999</c:v>
                </c:pt>
                <c:pt idx="28">
                  <c:v>1615553859.3499</c:v>
                </c:pt>
                <c:pt idx="29">
                  <c:v>5764715829.4796</c:v>
                </c:pt>
                <c:pt idx="30">
                  <c:v>7971644834.6477003</c:v>
                </c:pt>
                <c:pt idx="31">
                  <c:v>11388720692.6761</c:v>
                </c:pt>
                <c:pt idx="32">
                  <c:v>17321235627.9618</c:v>
                </c:pt>
                <c:pt idx="33">
                  <c:v>26261745400.3116</c:v>
                </c:pt>
                <c:pt idx="34">
                  <c:v>39490227593.435097</c:v>
                </c:pt>
                <c:pt idx="35">
                  <c:v>54224445657.007896</c:v>
                </c:pt>
                <c:pt idx="36">
                  <c:v>59865482317.021599</c:v>
                </c:pt>
                <c:pt idx="37">
                  <c:v>65507093020.546501</c:v>
                </c:pt>
                <c:pt idx="38">
                  <c:v>69662346224.597702</c:v>
                </c:pt>
                <c:pt idx="39">
                  <c:v>72497666048.6707</c:v>
                </c:pt>
                <c:pt idx="40">
                  <c:v>75128185302.587006</c:v>
                </c:pt>
                <c:pt idx="41">
                  <c:v>77484300003.809601</c:v>
                </c:pt>
                <c:pt idx="42">
                  <c:v>81025913299.443207</c:v>
                </c:pt>
                <c:pt idx="43">
                  <c:v>82799127603.862106</c:v>
                </c:pt>
                <c:pt idx="44">
                  <c:v>83953057744.872498</c:v>
                </c:pt>
                <c:pt idx="45">
                  <c:v>83273227530.899399</c:v>
                </c:pt>
                <c:pt idx="46">
                  <c:v>79748588345.362503</c:v>
                </c:pt>
                <c:pt idx="47">
                  <c:v>72644051920.295502</c:v>
                </c:pt>
                <c:pt idx="48">
                  <c:v>65398620637.475899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745216"/>
        <c:axId val="122747136"/>
      </c:scatterChart>
      <c:valAx>
        <c:axId val="122745216"/>
        <c:scaling>
          <c:orientation val="minMax"/>
          <c:max val="3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Eacc (MV/m)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122747136"/>
        <c:crosses val="autoZero"/>
        <c:crossBetween val="midCat"/>
      </c:valAx>
      <c:valAx>
        <c:axId val="122747136"/>
        <c:scaling>
          <c:logBase val="10"/>
          <c:orientation val="minMax"/>
          <c:max val="200000000000"/>
          <c:min val="10000000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Q0</a:t>
                </a:r>
              </a:p>
            </c:rich>
          </c:tx>
          <c:layout>
            <c:manualLayout>
              <c:xMode val="edge"/>
              <c:yMode val="edge"/>
              <c:x val="2.5664311612434137E-3"/>
              <c:y val="0.42366874659235476"/>
            </c:manualLayout>
          </c:layout>
          <c:overlay val="0"/>
        </c:title>
        <c:numFmt formatCode="0.E+00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12274521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3254077800477468"/>
          <c:y val="0.38646809666299653"/>
          <c:w val="0.56820520934648155"/>
          <c:h val="0.27996112800763046"/>
        </c:manualLayout>
      </c:layout>
      <c:overlay val="0"/>
      <c:txPr>
        <a:bodyPr/>
        <a:lstStyle/>
        <a:p>
          <a:pPr>
            <a:defRPr sz="1200" b="1"/>
          </a:pPr>
          <a:endParaRPr lang="fr-FR"/>
        </a:p>
      </c:txPr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fr-FR"/>
              <a:t>titre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78C897C-22BD-4D8D-BF07-5F63BCEBE492}" type="datetime4">
              <a:rPr lang="fr-FR"/>
              <a:pPr>
                <a:defRPr/>
              </a:pPr>
              <a:t>22 janvier 2014</a:t>
            </a:fld>
            <a:endParaRPr lang="fr-FR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69E864F-E7FC-4C2E-95B7-209D3EDC394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0157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fr-FR"/>
              <a:t>titre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A505BC-2655-4219-99FE-3042BA76D745}" type="datetime4">
              <a:rPr lang="fr-FR"/>
              <a:pPr>
                <a:defRPr/>
              </a:pPr>
              <a:t>22 janvier 2014</a:t>
            </a:fld>
            <a:endParaRPr lang="fr-F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FAE720E-0577-4152-AB2F-44611C5B16B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99101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7"/>
          <p:cNvSpPr txBox="1">
            <a:spLocks noChangeArrowheads="1"/>
          </p:cNvSpPr>
          <p:nvPr/>
        </p:nvSpPr>
        <p:spPr bwMode="auto">
          <a:xfrm>
            <a:off x="1187450" y="6597650"/>
            <a:ext cx="7366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900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800" dirty="0" smtClean="0">
                <a:solidFill>
                  <a:srgbClr val="5F5F5F"/>
                </a:solidFill>
              </a:rPr>
              <a:t>CEA DSM </a:t>
            </a:r>
            <a:r>
              <a:rPr lang="fr-FR" sz="800" dirty="0" err="1" smtClean="0">
                <a:solidFill>
                  <a:srgbClr val="5F5F5F"/>
                </a:solidFill>
              </a:rPr>
              <a:t>Irfu</a:t>
            </a:r>
            <a:endParaRPr lang="fr-FR" sz="800" dirty="0" smtClean="0">
              <a:solidFill>
                <a:srgbClr val="5F5F5F"/>
              </a:solidFill>
            </a:endParaRPr>
          </a:p>
        </p:txBody>
      </p:sp>
      <p:sp>
        <p:nvSpPr>
          <p:cNvPr id="5" name="Freeform 28"/>
          <p:cNvSpPr>
            <a:spLocks/>
          </p:cNvSpPr>
          <p:nvPr/>
        </p:nvSpPr>
        <p:spPr bwMode="auto">
          <a:xfrm>
            <a:off x="0" y="-4763"/>
            <a:ext cx="9142413" cy="6637338"/>
          </a:xfrm>
          <a:custGeom>
            <a:avLst/>
            <a:gdLst>
              <a:gd name="T0" fmla="*/ 2147483647 w 5759"/>
              <a:gd name="T1" fmla="*/ 2147483647 h 4181"/>
              <a:gd name="T2" fmla="*/ 2147483647 w 5759"/>
              <a:gd name="T3" fmla="*/ 2147483647 h 4181"/>
              <a:gd name="T4" fmla="*/ 2147483647 w 5759"/>
              <a:gd name="T5" fmla="*/ 0 h 4181"/>
              <a:gd name="T6" fmla="*/ 2147483647 w 5759"/>
              <a:gd name="T7" fmla="*/ 0 h 4181"/>
              <a:gd name="T8" fmla="*/ 2147483647 w 5759"/>
              <a:gd name="T9" fmla="*/ 2147483647 h 4181"/>
              <a:gd name="T10" fmla="*/ 2147483647 w 5759"/>
              <a:gd name="T11" fmla="*/ 2147483647 h 4181"/>
              <a:gd name="T12" fmla="*/ 2147483647 w 5759"/>
              <a:gd name="T13" fmla="*/ 2147483647 h 4181"/>
              <a:gd name="T14" fmla="*/ 2147483647 w 5759"/>
              <a:gd name="T15" fmla="*/ 2147483647 h 4181"/>
              <a:gd name="T16" fmla="*/ 2147483647 w 5759"/>
              <a:gd name="T17" fmla="*/ 2147483647 h 4181"/>
              <a:gd name="T18" fmla="*/ 2147483647 w 5759"/>
              <a:gd name="T19" fmla="*/ 2147483647 h 4181"/>
              <a:gd name="T20" fmla="*/ 2147483647 w 5759"/>
              <a:gd name="T21" fmla="*/ 2147483647 h 4181"/>
              <a:gd name="T22" fmla="*/ 0 w 5759"/>
              <a:gd name="T23" fmla="*/ 2147483647 h 4181"/>
              <a:gd name="T24" fmla="*/ 0 w 5759"/>
              <a:gd name="T25" fmla="*/ 2147483647 h 4181"/>
              <a:gd name="T26" fmla="*/ 2147483647 w 5759"/>
              <a:gd name="T27" fmla="*/ 2147483647 h 418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5759" h="4181">
                <a:moveTo>
                  <a:pt x="10" y="504"/>
                </a:moveTo>
                <a:lnTo>
                  <a:pt x="702" y="503"/>
                </a:lnTo>
                <a:lnTo>
                  <a:pt x="702" y="0"/>
                </a:lnTo>
                <a:lnTo>
                  <a:pt x="713" y="0"/>
                </a:lnTo>
                <a:lnTo>
                  <a:pt x="714" y="503"/>
                </a:lnTo>
                <a:lnTo>
                  <a:pt x="5759" y="503"/>
                </a:lnTo>
                <a:lnTo>
                  <a:pt x="5759" y="549"/>
                </a:lnTo>
                <a:lnTo>
                  <a:pt x="714" y="547"/>
                </a:lnTo>
                <a:lnTo>
                  <a:pt x="714" y="4181"/>
                </a:lnTo>
                <a:lnTo>
                  <a:pt x="701" y="4181"/>
                </a:lnTo>
                <a:lnTo>
                  <a:pt x="702" y="547"/>
                </a:lnTo>
                <a:lnTo>
                  <a:pt x="0" y="547"/>
                </a:lnTo>
                <a:lnTo>
                  <a:pt x="0" y="504"/>
                </a:lnTo>
                <a:lnTo>
                  <a:pt x="10" y="504"/>
                </a:lnTo>
                <a:close/>
              </a:path>
            </a:pathLst>
          </a:custGeom>
          <a:solidFill>
            <a:schemeClr val="accent1">
              <a:alpha val="50195"/>
            </a:schemeClr>
          </a:solidFill>
          <a:ln w="9525">
            <a:solidFill>
              <a:srgbClr val="80BBD0"/>
            </a:solidFill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6" name="Imag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188913"/>
            <a:ext cx="96202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91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1368425" y="1568450"/>
            <a:ext cx="7667625" cy="765175"/>
          </a:xfrm>
        </p:spPr>
        <p:txBody>
          <a:bodyPr/>
          <a:lstStyle>
            <a:lvl1pPr>
              <a:defRPr sz="4400">
                <a:solidFill>
                  <a:srgbClr val="80BBD0"/>
                </a:solidFill>
              </a:defRPr>
            </a:lvl1pPr>
          </a:lstStyle>
          <a:p>
            <a:pPr lvl="0"/>
            <a:r>
              <a:rPr lang="fr-FR" noProof="0" smtClean="0"/>
              <a:t>Modifiez le style du titre</a:t>
            </a:r>
          </a:p>
        </p:txBody>
      </p:sp>
      <p:sp>
        <p:nvSpPr>
          <p:cNvPr id="5429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68425" y="3598863"/>
            <a:ext cx="7667625" cy="1343025"/>
          </a:xfrm>
        </p:spPr>
        <p:txBody>
          <a:bodyPr/>
          <a:lstStyle>
            <a:lvl1pPr marL="0" indent="0">
              <a:buFontTx/>
              <a:buNone/>
              <a:defRPr sz="2800" b="1" i="1">
                <a:solidFill>
                  <a:srgbClr val="5F5F5F"/>
                </a:solidFill>
              </a:defRPr>
            </a:lvl1pPr>
          </a:lstStyle>
          <a:p>
            <a:pPr lvl="0"/>
            <a:r>
              <a:rPr lang="fr-FR" noProof="0" smtClean="0"/>
              <a:t>Modifiez le style des sous-titres du masque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9" name="Rectangle 3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E0AC7-41CB-421A-B4D3-75471AFE0F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7789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337D-0189-421E-AD6F-8F2A1BB9A6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553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37400" y="44450"/>
            <a:ext cx="1970088" cy="65278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225550" y="44450"/>
            <a:ext cx="5759450" cy="65278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1FC8C-B6BA-4DAD-843F-83BCAE1976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693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1A193-C9C4-4E22-BE40-75BD37C004D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9190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3943E-C48B-49A2-96BD-2DF8A596A77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6279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25550" y="914400"/>
            <a:ext cx="3863975" cy="5657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41925" y="914400"/>
            <a:ext cx="3865563" cy="5657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6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CC1EC6-C2CB-44CB-B492-26AFC8EA44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1335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8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9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4C560-71CF-4D7F-AD7A-88AAF7DAA6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1736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90718-1D6D-414E-B7C9-7BC044CADF2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567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3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EEF39-DBCB-436A-B971-81E319184C2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2085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6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9D51D-D41A-4AD1-9AD3-36BABFFE6E1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2366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6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AD33-8FEC-479A-B4C6-84A5D00490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3738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6"/>
          <p:cNvSpPr>
            <a:spLocks/>
          </p:cNvSpPr>
          <p:nvPr/>
        </p:nvSpPr>
        <p:spPr bwMode="auto">
          <a:xfrm>
            <a:off x="0" y="-1588"/>
            <a:ext cx="9142413" cy="6637338"/>
          </a:xfrm>
          <a:custGeom>
            <a:avLst/>
            <a:gdLst>
              <a:gd name="T0" fmla="*/ 2147483647 w 5759"/>
              <a:gd name="T1" fmla="*/ 2147483647 h 4181"/>
              <a:gd name="T2" fmla="*/ 2147483647 w 5759"/>
              <a:gd name="T3" fmla="*/ 2147483647 h 4181"/>
              <a:gd name="T4" fmla="*/ 2147483647 w 5759"/>
              <a:gd name="T5" fmla="*/ 0 h 4181"/>
              <a:gd name="T6" fmla="*/ 2147483647 w 5759"/>
              <a:gd name="T7" fmla="*/ 0 h 4181"/>
              <a:gd name="T8" fmla="*/ 2147483647 w 5759"/>
              <a:gd name="T9" fmla="*/ 2147483647 h 4181"/>
              <a:gd name="T10" fmla="*/ 2147483647 w 5759"/>
              <a:gd name="T11" fmla="*/ 2147483647 h 4181"/>
              <a:gd name="T12" fmla="*/ 2147483647 w 5759"/>
              <a:gd name="T13" fmla="*/ 2147483647 h 4181"/>
              <a:gd name="T14" fmla="*/ 2147483647 w 5759"/>
              <a:gd name="T15" fmla="*/ 2147483647 h 4181"/>
              <a:gd name="T16" fmla="*/ 2147483647 w 5759"/>
              <a:gd name="T17" fmla="*/ 2147483647 h 4181"/>
              <a:gd name="T18" fmla="*/ 2147483647 w 5759"/>
              <a:gd name="T19" fmla="*/ 2147483647 h 4181"/>
              <a:gd name="T20" fmla="*/ 2147483647 w 5759"/>
              <a:gd name="T21" fmla="*/ 2147483647 h 4181"/>
              <a:gd name="T22" fmla="*/ 0 w 5759"/>
              <a:gd name="T23" fmla="*/ 2147483647 h 4181"/>
              <a:gd name="T24" fmla="*/ 0 w 5759"/>
              <a:gd name="T25" fmla="*/ 2147483647 h 4181"/>
              <a:gd name="T26" fmla="*/ 2147483647 w 5759"/>
              <a:gd name="T27" fmla="*/ 2147483647 h 418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5759" h="4181">
                <a:moveTo>
                  <a:pt x="10" y="504"/>
                </a:moveTo>
                <a:lnTo>
                  <a:pt x="702" y="503"/>
                </a:lnTo>
                <a:lnTo>
                  <a:pt x="702" y="0"/>
                </a:lnTo>
                <a:lnTo>
                  <a:pt x="713" y="0"/>
                </a:lnTo>
                <a:lnTo>
                  <a:pt x="714" y="503"/>
                </a:lnTo>
                <a:lnTo>
                  <a:pt x="5759" y="503"/>
                </a:lnTo>
                <a:lnTo>
                  <a:pt x="5759" y="549"/>
                </a:lnTo>
                <a:lnTo>
                  <a:pt x="714" y="547"/>
                </a:lnTo>
                <a:lnTo>
                  <a:pt x="714" y="4181"/>
                </a:lnTo>
                <a:lnTo>
                  <a:pt x="701" y="4181"/>
                </a:lnTo>
                <a:lnTo>
                  <a:pt x="702" y="547"/>
                </a:lnTo>
                <a:lnTo>
                  <a:pt x="0" y="547"/>
                </a:lnTo>
                <a:lnTo>
                  <a:pt x="0" y="504"/>
                </a:lnTo>
                <a:lnTo>
                  <a:pt x="10" y="504"/>
                </a:lnTo>
                <a:close/>
              </a:path>
            </a:pathLst>
          </a:custGeom>
          <a:solidFill>
            <a:srgbClr val="F8D93D">
              <a:alpha val="50195"/>
            </a:srgbClr>
          </a:solidFill>
          <a:ln w="9525">
            <a:solidFill>
              <a:srgbClr val="F8D93D"/>
            </a:solidFill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27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227138" y="44450"/>
            <a:ext cx="7613650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de cette diapositive</a:t>
            </a:r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25550" y="914400"/>
            <a:ext cx="7881938" cy="565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3114" name="Rectangle 4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597650"/>
            <a:ext cx="11509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720" rIns="3600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r>
              <a:rPr lang="fr-FR"/>
              <a:t>Date de présentation</a:t>
            </a:r>
          </a:p>
        </p:txBody>
      </p:sp>
      <p:sp>
        <p:nvSpPr>
          <p:cNvPr id="3115" name="Rectangle 4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93913" y="6597650"/>
            <a:ext cx="663257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r>
              <a:rPr lang="fr-FR"/>
              <a:t>- Prénom Nom -   [Titre de la présentation]       ("pied de page" et "date"  -&gt; onglet menu Affichage/En-tête)</a:t>
            </a:r>
          </a:p>
        </p:txBody>
      </p:sp>
      <p:sp>
        <p:nvSpPr>
          <p:cNvPr id="1031" name="Text Box 44"/>
          <p:cNvSpPr txBox="1">
            <a:spLocks noChangeArrowheads="1"/>
          </p:cNvSpPr>
          <p:nvPr/>
        </p:nvSpPr>
        <p:spPr bwMode="auto">
          <a:xfrm>
            <a:off x="1244600" y="6589713"/>
            <a:ext cx="736600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900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800" dirty="0" smtClean="0">
                <a:solidFill>
                  <a:srgbClr val="5F5F5F"/>
                </a:solidFill>
              </a:rPr>
              <a:t>CEA DSM </a:t>
            </a:r>
            <a:r>
              <a:rPr lang="fr-FR" sz="800" dirty="0" err="1" smtClean="0">
                <a:solidFill>
                  <a:srgbClr val="5F5F5F"/>
                </a:solidFill>
              </a:rPr>
              <a:t>Irfu</a:t>
            </a:r>
            <a:endParaRPr lang="fr-FR" sz="800" dirty="0" smtClean="0">
              <a:solidFill>
                <a:srgbClr val="5F5F5F"/>
              </a:solidFill>
            </a:endParaRPr>
          </a:p>
          <a:p>
            <a:pPr eaLnBrk="1" hangingPunct="1">
              <a:defRPr/>
            </a:pPr>
            <a:endParaRPr lang="fr-FR" sz="800" dirty="0" smtClean="0">
              <a:solidFill>
                <a:srgbClr val="5F5F5F"/>
              </a:solidFill>
            </a:endParaRPr>
          </a:p>
        </p:txBody>
      </p:sp>
      <p:sp>
        <p:nvSpPr>
          <p:cNvPr id="3117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3313" y="6597650"/>
            <a:ext cx="385762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fld id="{40BDC631-ACF0-4061-BB4D-6DE92052CCA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033" name="Imag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188913"/>
            <a:ext cx="96202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ramis-i.cea.fr/Images/logos/CEA_Saclay_logotype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ramis-i.cea.fr/Images/logos/CEA_Saclay_logotype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ramis-i.cea.fr/Images/logos/CEA_Saclay_logotype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ramis-i.cea.fr/Images/logos/CEA_Saclay_logotype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ramis-i.cea.fr/Images/logos/CEA_Saclay_logotype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e la dat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dirty="0" err="1" smtClean="0">
                <a:solidFill>
                  <a:srgbClr val="5F5F5F"/>
                </a:solidFill>
              </a:rPr>
              <a:t>January</a:t>
            </a:r>
            <a:r>
              <a:rPr lang="fr-FR" dirty="0" smtClean="0">
                <a:solidFill>
                  <a:srgbClr val="5F5F5F"/>
                </a:solidFill>
              </a:rPr>
              <a:t> 22th 2014</a:t>
            </a:r>
          </a:p>
        </p:txBody>
      </p:sp>
      <p:sp>
        <p:nvSpPr>
          <p:cNvPr id="3075" name="Espace réservé du pied de page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dirty="0" err="1" smtClean="0">
                <a:solidFill>
                  <a:srgbClr val="5F5F5F"/>
                </a:solidFill>
              </a:rPr>
              <a:t>Eozénou</a:t>
            </a:r>
            <a:r>
              <a:rPr lang="fr-FR" dirty="0" smtClean="0">
                <a:solidFill>
                  <a:srgbClr val="5F5F5F"/>
                </a:solidFill>
              </a:rPr>
              <a:t> Fabien	3rd LCC/ILC </a:t>
            </a:r>
            <a:r>
              <a:rPr lang="fr-FR" dirty="0" err="1" smtClean="0">
                <a:solidFill>
                  <a:srgbClr val="5F5F5F"/>
                </a:solidFill>
              </a:rPr>
              <a:t>Cavity</a:t>
            </a:r>
            <a:r>
              <a:rPr lang="fr-FR" dirty="0" smtClean="0">
                <a:solidFill>
                  <a:srgbClr val="5F5F5F"/>
                </a:solidFill>
              </a:rPr>
              <a:t> Group Meeting</a:t>
            </a:r>
          </a:p>
        </p:txBody>
      </p:sp>
      <p:sp>
        <p:nvSpPr>
          <p:cNvPr id="3076" name="Titre 3"/>
          <p:cNvSpPr>
            <a:spLocks noGrp="1"/>
          </p:cNvSpPr>
          <p:nvPr>
            <p:ph type="ctrTitle" sz="quarter"/>
          </p:nvPr>
        </p:nvSpPr>
        <p:spPr>
          <a:xfrm>
            <a:off x="398924" y="1052736"/>
            <a:ext cx="9396536" cy="765175"/>
          </a:xfrm>
        </p:spPr>
        <p:txBody>
          <a:bodyPr/>
          <a:lstStyle/>
          <a:p>
            <a:pPr algn="ctr" eaLnBrk="1" hangingPunct="1"/>
            <a:r>
              <a:rPr lang="fr-FR" sz="2400" dirty="0" smtClean="0"/>
              <a:t>Vertical Electro-</a:t>
            </a:r>
            <a:r>
              <a:rPr lang="fr-FR" sz="2400" dirty="0" err="1" smtClean="0"/>
              <a:t>Polishing</a:t>
            </a:r>
            <a:r>
              <a:rPr lang="fr-FR" sz="2400" dirty="0" smtClean="0"/>
              <a:t>  at CEA Saclay: update</a:t>
            </a:r>
            <a:br>
              <a:rPr lang="fr-FR" sz="2400" dirty="0" smtClean="0"/>
            </a:br>
            <a:r>
              <a:rPr lang="fr-FR" sz="2400" dirty="0" err="1" smtClean="0"/>
              <a:t>January</a:t>
            </a:r>
            <a:r>
              <a:rPr lang="fr-FR" sz="2400" dirty="0" smtClean="0"/>
              <a:t> 22th 2014</a:t>
            </a:r>
          </a:p>
        </p:txBody>
      </p:sp>
      <p:sp>
        <p:nvSpPr>
          <p:cNvPr id="307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D3B064C-3677-446B-8FD4-91B93862844A}" type="slidenum">
              <a:rPr lang="fr-FR" smtClean="0">
                <a:solidFill>
                  <a:srgbClr val="5F5F5F"/>
                </a:solidFill>
              </a:rPr>
              <a:pPr eaLnBrk="1" hangingPunct="1"/>
              <a:t>1</a:t>
            </a:fld>
            <a:endParaRPr lang="fr-FR" smtClean="0">
              <a:solidFill>
                <a:srgbClr val="5F5F5F"/>
              </a:solidFill>
            </a:endParaRPr>
          </a:p>
        </p:txBody>
      </p:sp>
      <p:pic>
        <p:nvPicPr>
          <p:cNvPr id="1026" name="Picture 2" descr="http://iramis-i.cea.fr/Images/logos/CEA_Saclay_logotyp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9" y="921423"/>
            <a:ext cx="714375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\\DAPDC5\Manip\SACMElectroPolissage\BancEPV\PhotosManips\P1140323bi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564904"/>
            <a:ext cx="2448272" cy="342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691680" y="1959664"/>
            <a:ext cx="6818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S. Berry, P. Carbonnier, J-P. Charrier, F. </a:t>
            </a:r>
            <a:r>
              <a:rPr lang="fr-FR" sz="1200" dirty="0" err="1" smtClean="0"/>
              <a:t>Eozénou</a:t>
            </a:r>
            <a:r>
              <a:rPr lang="fr-FR" sz="1200" dirty="0" smtClean="0"/>
              <a:t>, L. Maurice, F. </a:t>
            </a:r>
            <a:r>
              <a:rPr lang="fr-FR" sz="1200" dirty="0" err="1" smtClean="0"/>
              <a:t>Peauger</a:t>
            </a:r>
            <a:r>
              <a:rPr lang="fr-FR" sz="1200" dirty="0" smtClean="0"/>
              <a:t>, D. </a:t>
            </a:r>
            <a:r>
              <a:rPr lang="fr-FR" sz="1200" dirty="0" err="1" smtClean="0"/>
              <a:t>Roudier</a:t>
            </a:r>
            <a:r>
              <a:rPr lang="fr-FR" sz="1200" dirty="0" smtClean="0"/>
              <a:t>, C. </a:t>
            </a:r>
            <a:r>
              <a:rPr lang="fr-FR" sz="1200" dirty="0" err="1" smtClean="0"/>
              <a:t>Servouin</a:t>
            </a:r>
            <a:r>
              <a:rPr lang="fr-FR" sz="1200" dirty="0" smtClean="0"/>
              <a:t> </a:t>
            </a: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err="1" smtClean="0"/>
              <a:t>January</a:t>
            </a:r>
            <a:r>
              <a:rPr lang="fr-FR" dirty="0" smtClean="0"/>
              <a:t> 22th 2014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err="1" smtClean="0"/>
              <a:t>Eozénou</a:t>
            </a:r>
            <a:r>
              <a:rPr lang="fr-FR" dirty="0" smtClean="0"/>
              <a:t> Fabien	3rd LCC/ILC </a:t>
            </a:r>
            <a:r>
              <a:rPr lang="fr-FR" dirty="0" err="1" smtClean="0"/>
              <a:t>Cavity</a:t>
            </a:r>
            <a:r>
              <a:rPr lang="fr-FR" dirty="0" smtClean="0"/>
              <a:t> Group Meeting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01A193-C9C4-4E22-BE40-75BD37C004DC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  <p:pic>
        <p:nvPicPr>
          <p:cNvPr id="7" name="Picture 2" descr="http://iramis-i.cea.fr/Images/logos/CEA_Saclay_logotyp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9" y="921423"/>
            <a:ext cx="714375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043893" y="201196"/>
            <a:ext cx="82809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1" dirty="0" smtClean="0">
                <a:solidFill>
                  <a:srgbClr val="FF0000"/>
                </a:solidFill>
              </a:rPr>
              <a:t>Last Results on 1Cell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423695" y="905641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Nice Q0 </a:t>
            </a:r>
            <a:r>
              <a:rPr lang="fr-FR" dirty="0" err="1" smtClean="0"/>
              <a:t>after</a:t>
            </a:r>
            <a:r>
              <a:rPr lang="fr-FR" dirty="0" smtClean="0"/>
              <a:t> VEP on 1AC1 </a:t>
            </a:r>
            <a:r>
              <a:rPr lang="fr-FR" dirty="0" err="1" smtClean="0"/>
              <a:t>cavity</a:t>
            </a:r>
            <a:endParaRPr lang="fr-FR" dirty="0"/>
          </a:p>
        </p:txBody>
      </p:sp>
      <p:graphicFrame>
        <p:nvGraphicFramePr>
          <p:cNvPr id="16" name="Graphique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5242632"/>
              </p:ext>
            </p:extLst>
          </p:nvPr>
        </p:nvGraphicFramePr>
        <p:xfrm>
          <a:off x="1423695" y="1315856"/>
          <a:ext cx="4948506" cy="2905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345225"/>
            <a:ext cx="1271034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843808" y="1258410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1AC1 1C </a:t>
            </a:r>
            <a:r>
              <a:rPr lang="fr-FR" sz="1400" dirty="0" err="1" smtClean="0"/>
              <a:t>cavity</a:t>
            </a:r>
            <a:r>
              <a:rPr lang="fr-FR" sz="1400" dirty="0" smtClean="0"/>
              <a:t> 1.3 – 1.7K</a:t>
            </a:r>
            <a:endParaRPr lang="fr-FR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1189039" y="4581128"/>
            <a:ext cx="75374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1AC1 </a:t>
            </a:r>
            <a:r>
              <a:rPr lang="fr-FR" dirty="0" err="1" smtClean="0"/>
              <a:t>baked</a:t>
            </a:r>
            <a:r>
              <a:rPr lang="fr-FR" dirty="0" smtClean="0"/>
              <a:t> at 115°C      Test Week#4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1AC2 </a:t>
            </a:r>
            <a:r>
              <a:rPr lang="fr-FR" dirty="0" err="1" smtClean="0"/>
              <a:t>baked</a:t>
            </a:r>
            <a:r>
              <a:rPr lang="fr-FR" dirty="0" smtClean="0"/>
              <a:t> at 115°C </a:t>
            </a:r>
            <a:r>
              <a:rPr lang="fr-FR" dirty="0" err="1" smtClean="0"/>
              <a:t>after</a:t>
            </a:r>
            <a:r>
              <a:rPr lang="fr-FR" dirty="0" smtClean="0"/>
              <a:t> VEP  Test Week#5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1AC3 (</a:t>
            </a:r>
            <a:r>
              <a:rPr lang="fr-FR" dirty="0" err="1" smtClean="0"/>
              <a:t>Quench</a:t>
            </a:r>
            <a:r>
              <a:rPr lang="fr-FR" dirty="0" smtClean="0"/>
              <a:t> at 35MV/m): </a:t>
            </a:r>
            <a:r>
              <a:rPr lang="fr-FR" dirty="0" err="1" smtClean="0"/>
              <a:t>Replica</a:t>
            </a:r>
            <a:r>
              <a:rPr lang="fr-FR" dirty="0" smtClean="0"/>
              <a:t> of the </a:t>
            </a:r>
            <a:r>
              <a:rPr lang="fr-FR" dirty="0" err="1" smtClean="0"/>
              <a:t>inner</a:t>
            </a:r>
            <a:r>
              <a:rPr lang="fr-FR" dirty="0" smtClean="0"/>
              <a:t> surface of the </a:t>
            </a:r>
            <a:r>
              <a:rPr lang="fr-FR" dirty="0" err="1" smtClean="0"/>
              <a:t>cavity</a:t>
            </a:r>
            <a:endParaRPr lang="fr-FR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FR" dirty="0" err="1">
                <a:solidFill>
                  <a:srgbClr val="000000"/>
                </a:solidFill>
              </a:rPr>
              <a:t>Morphology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depends</a:t>
            </a:r>
            <a:r>
              <a:rPr lang="fr-FR" dirty="0">
                <a:solidFill>
                  <a:srgbClr val="000000"/>
                </a:solidFill>
              </a:rPr>
              <a:t> on location in the </a:t>
            </a:r>
            <a:r>
              <a:rPr lang="fr-FR" dirty="0" err="1">
                <a:solidFill>
                  <a:srgbClr val="000000"/>
                </a:solidFill>
              </a:rPr>
              <a:t>cell</a:t>
            </a:r>
            <a:r>
              <a:rPr lang="fr-FR" dirty="0">
                <a:solidFill>
                  <a:srgbClr val="000000"/>
                </a:solidFill>
              </a:rPr>
              <a:t> </a:t>
            </a:r>
            <a:endParaRPr lang="fr-FR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FR" dirty="0" smtClean="0"/>
              <a:t>Outlook: </a:t>
            </a:r>
            <a:r>
              <a:rPr lang="fr-FR" dirty="0" err="1" smtClean="0"/>
              <a:t>Quench</a:t>
            </a:r>
            <a:r>
              <a:rPr lang="fr-FR" dirty="0" smtClean="0"/>
              <a:t> area </a:t>
            </a:r>
            <a:r>
              <a:rPr lang="fr-FR" dirty="0" err="1" smtClean="0"/>
              <a:t>morphology</a:t>
            </a:r>
            <a:r>
              <a:rPr lang="fr-FR" dirty="0"/>
              <a:t> </a:t>
            </a:r>
            <a:r>
              <a:rPr lang="fr-FR" dirty="0" smtClean="0"/>
              <a:t>&amp; Ra at </a:t>
            </a:r>
            <a:r>
              <a:rPr lang="fr-FR" dirty="0" err="1" smtClean="0"/>
              <a:t>different</a:t>
            </a:r>
            <a:r>
              <a:rPr lang="fr-FR" dirty="0" smtClean="0"/>
              <a:t> locations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236296" y="4081529"/>
            <a:ext cx="1490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1AC1 </a:t>
            </a:r>
            <a:r>
              <a:rPr lang="fr-FR" sz="1000" dirty="0" err="1" smtClean="0"/>
              <a:t>baking</a:t>
            </a:r>
            <a:r>
              <a:rPr lang="fr-FR" sz="1000" dirty="0" smtClean="0"/>
              <a:t> at 115°C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380766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err="1" smtClean="0"/>
              <a:t>Eozénou</a:t>
            </a:r>
            <a:r>
              <a:rPr lang="fr-FR" dirty="0" smtClean="0"/>
              <a:t> Fabien	</a:t>
            </a:r>
            <a:r>
              <a:rPr lang="fr-FR" dirty="0" smtClean="0"/>
              <a:t>3rd </a:t>
            </a:r>
            <a:r>
              <a:rPr lang="fr-FR" dirty="0" smtClean="0"/>
              <a:t>LCC/ILC </a:t>
            </a:r>
            <a:r>
              <a:rPr lang="fr-FR" dirty="0" err="1" smtClean="0"/>
              <a:t>Cavity</a:t>
            </a:r>
            <a:r>
              <a:rPr lang="fr-FR" dirty="0" smtClean="0"/>
              <a:t> Group Meeting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01A193-C9C4-4E22-BE40-75BD37C004DC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  <p:pic>
        <p:nvPicPr>
          <p:cNvPr id="7" name="Picture 2" descr="http://iramis-i.cea.fr/Images/logos/CEA_Saclay_logotyp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9" y="921423"/>
            <a:ext cx="714375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185863" y="116632"/>
            <a:ext cx="828091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STUDY OF VEP MECHANISM (Flows in cavity)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\\DAPDC5\Manip\SACMElectroPolissage\BancEPV\PhotosManips\P100093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1340768"/>
            <a:ext cx="1959043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DAPDC5\Manip\SACMElectroPolissage\BancEPV\PhotosManips\P100094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5006277" y="1266627"/>
            <a:ext cx="2560354" cy="1920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691679" y="3645024"/>
            <a:ext cx="684076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70C0"/>
                </a:solidFill>
              </a:rPr>
              <a:t>Set-up</a:t>
            </a:r>
            <a:r>
              <a:rPr lang="fr-FR" sz="1600" dirty="0" smtClean="0">
                <a:solidFill>
                  <a:srgbClr val="0070C0"/>
                </a:solidFill>
              </a:rPr>
              <a:t> to </a:t>
            </a:r>
            <a:r>
              <a:rPr lang="fr-FR" sz="1600" dirty="0" err="1" smtClean="0">
                <a:solidFill>
                  <a:srgbClr val="0070C0"/>
                </a:solidFill>
              </a:rPr>
              <a:t>investigate</a:t>
            </a:r>
            <a:r>
              <a:rPr lang="fr-FR" sz="1600" dirty="0" smtClean="0">
                <a:solidFill>
                  <a:srgbClr val="0070C0"/>
                </a:solidFill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</a:rPr>
              <a:t>inner</a:t>
            </a:r>
            <a:r>
              <a:rPr lang="fr-FR" sz="1600" dirty="0" smtClean="0">
                <a:solidFill>
                  <a:srgbClr val="0070C0"/>
                </a:solidFill>
              </a:rPr>
              <a:t> surface of the </a:t>
            </a:r>
            <a:r>
              <a:rPr lang="fr-FR" sz="1600" dirty="0" err="1" smtClean="0">
                <a:solidFill>
                  <a:srgbClr val="0070C0"/>
                </a:solidFill>
              </a:rPr>
              <a:t>cavity</a:t>
            </a:r>
            <a:r>
              <a:rPr lang="fr-FR" sz="1600" dirty="0" smtClean="0">
                <a:solidFill>
                  <a:srgbClr val="0070C0"/>
                </a:solidFill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</a:rPr>
              <a:t>during</a:t>
            </a:r>
            <a:r>
              <a:rPr lang="fr-FR" sz="1600" dirty="0" smtClean="0">
                <a:solidFill>
                  <a:srgbClr val="0070C0"/>
                </a:solidFill>
              </a:rPr>
              <a:t> VEP:</a:t>
            </a:r>
          </a:p>
          <a:p>
            <a:r>
              <a:rPr lang="fr-FR" sz="1600" dirty="0" smtClean="0">
                <a:solidFill>
                  <a:srgbClr val="0070C0"/>
                </a:solidFill>
              </a:rPr>
              <a:t>1.3 GHz 1C </a:t>
            </a:r>
            <a:r>
              <a:rPr lang="fr-FR" sz="1600" dirty="0" err="1" smtClean="0">
                <a:solidFill>
                  <a:srgbClr val="0070C0"/>
                </a:solidFill>
              </a:rPr>
              <a:t>cavity</a:t>
            </a:r>
            <a:r>
              <a:rPr lang="fr-FR" sz="1600" dirty="0" smtClean="0">
                <a:solidFill>
                  <a:srgbClr val="0070C0"/>
                </a:solidFill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</a:rPr>
              <a:t>cut</a:t>
            </a:r>
            <a:r>
              <a:rPr lang="fr-FR" sz="1600" dirty="0" smtClean="0">
                <a:solidFill>
                  <a:srgbClr val="0070C0"/>
                </a:solidFill>
              </a:rPr>
              <a:t> and </a:t>
            </a:r>
            <a:r>
              <a:rPr lang="fr-FR" sz="1600" dirty="0" err="1" smtClean="0">
                <a:solidFill>
                  <a:srgbClr val="0070C0"/>
                </a:solidFill>
              </a:rPr>
              <a:t>embedded</a:t>
            </a:r>
            <a:r>
              <a:rPr lang="fr-FR" sz="1600" dirty="0" smtClean="0">
                <a:solidFill>
                  <a:srgbClr val="0070C0"/>
                </a:solidFill>
              </a:rPr>
              <a:t> in </a:t>
            </a:r>
            <a:r>
              <a:rPr lang="fr-FR" sz="1600" dirty="0" err="1" smtClean="0">
                <a:solidFill>
                  <a:srgbClr val="0070C0"/>
                </a:solidFill>
              </a:rPr>
              <a:t>resin</a:t>
            </a:r>
            <a:endParaRPr lang="fr-FR" sz="1600" dirty="0" smtClean="0">
              <a:solidFill>
                <a:srgbClr val="0070C0"/>
              </a:solidFill>
            </a:endParaRPr>
          </a:p>
          <a:p>
            <a:endParaRPr lang="fr-FR" sz="9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B050"/>
                </a:solidFill>
              </a:rPr>
              <a:t>Goal: </a:t>
            </a:r>
            <a:r>
              <a:rPr lang="fr-FR" sz="1600" dirty="0" err="1" smtClean="0">
                <a:solidFill>
                  <a:srgbClr val="00B050"/>
                </a:solidFill>
              </a:rPr>
              <a:t>investigate</a:t>
            </a:r>
            <a:r>
              <a:rPr lang="fr-FR" sz="1600" dirty="0" smtClean="0">
                <a:solidFill>
                  <a:srgbClr val="00B050"/>
                </a:solidFill>
              </a:rPr>
              <a:t> the </a:t>
            </a:r>
            <a:r>
              <a:rPr lang="fr-FR" sz="1600" dirty="0" err="1" smtClean="0">
                <a:solidFill>
                  <a:srgbClr val="00B050"/>
                </a:solidFill>
              </a:rPr>
              <a:t>effect</a:t>
            </a:r>
            <a:r>
              <a:rPr lang="fr-FR" sz="1600" dirty="0" smtClean="0">
                <a:solidFill>
                  <a:srgbClr val="00B050"/>
                </a:solidFill>
              </a:rPr>
              <a:t> of the </a:t>
            </a:r>
            <a:r>
              <a:rPr lang="fr-FR" sz="1600" dirty="0" err="1" smtClean="0">
                <a:solidFill>
                  <a:srgbClr val="00B050"/>
                </a:solidFill>
              </a:rPr>
              <a:t>acid</a:t>
            </a:r>
            <a:r>
              <a:rPr lang="fr-FR" sz="1600" dirty="0" smtClean="0">
                <a:solidFill>
                  <a:srgbClr val="00B050"/>
                </a:solidFill>
              </a:rPr>
              <a:t> flow, </a:t>
            </a:r>
            <a:r>
              <a:rPr lang="fr-FR" sz="1600" dirty="0" err="1" smtClean="0">
                <a:solidFill>
                  <a:srgbClr val="00B050"/>
                </a:solidFill>
              </a:rPr>
              <a:t>viscous</a:t>
            </a:r>
            <a:r>
              <a:rPr lang="fr-FR" sz="1600" dirty="0" smtClean="0">
                <a:solidFill>
                  <a:srgbClr val="00B050"/>
                </a:solidFill>
              </a:rPr>
              <a:t> layer </a:t>
            </a:r>
            <a:r>
              <a:rPr lang="fr-FR" sz="1600" dirty="0" err="1" smtClean="0">
                <a:solidFill>
                  <a:srgbClr val="00B050"/>
                </a:solidFill>
              </a:rPr>
              <a:t>during</a:t>
            </a:r>
            <a:r>
              <a:rPr lang="fr-FR" sz="1600" dirty="0" smtClean="0">
                <a:solidFill>
                  <a:srgbClr val="00B050"/>
                </a:solidFill>
              </a:rPr>
              <a:t> VEP</a:t>
            </a:r>
          </a:p>
          <a:p>
            <a:endParaRPr lang="fr-FR" sz="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7030A0"/>
                </a:solidFill>
              </a:rPr>
              <a:t>Explanation</a:t>
            </a:r>
            <a:r>
              <a:rPr lang="fr-FR" sz="1600" dirty="0" smtClean="0">
                <a:solidFill>
                  <a:srgbClr val="7030A0"/>
                </a:solidFill>
              </a:rPr>
              <a:t> for </a:t>
            </a:r>
            <a:r>
              <a:rPr lang="fr-FR" sz="1600" dirty="0" err="1" smtClean="0">
                <a:solidFill>
                  <a:srgbClr val="7030A0"/>
                </a:solidFill>
              </a:rPr>
              <a:t>asymmetry</a:t>
            </a:r>
            <a:r>
              <a:rPr lang="fr-FR" sz="1600" dirty="0" smtClean="0">
                <a:solidFill>
                  <a:srgbClr val="7030A0"/>
                </a:solidFill>
              </a:rPr>
              <a:t>?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691679" y="5229200"/>
            <a:ext cx="66247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First test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acid</a:t>
            </a:r>
            <a:r>
              <a:rPr lang="fr-FR" dirty="0" smtClean="0"/>
              <a:t> (Ø30mm </a:t>
            </a:r>
            <a:r>
              <a:rPr lang="fr-FR" dirty="0" err="1" smtClean="0"/>
              <a:t>rod</a:t>
            </a:r>
            <a:r>
              <a:rPr lang="fr-FR" dirty="0" smtClean="0"/>
              <a:t> cathode):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Hydrogen</a:t>
            </a:r>
            <a:r>
              <a:rPr lang="fr-FR" dirty="0" smtClean="0"/>
              <a:t> </a:t>
            </a:r>
            <a:r>
              <a:rPr lang="fr-FR" dirty="0" err="1" smtClean="0"/>
              <a:t>bubbles</a:t>
            </a:r>
            <a:r>
              <a:rPr lang="fr-FR" dirty="0" smtClean="0"/>
              <a:t> flow </a:t>
            </a:r>
            <a:r>
              <a:rPr lang="fr-FR" dirty="0" err="1" smtClean="0"/>
              <a:t>alongside</a:t>
            </a:r>
            <a:r>
              <a:rPr lang="fr-FR" dirty="0" smtClean="0"/>
              <a:t> the cathode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Air </a:t>
            </a:r>
            <a:r>
              <a:rPr lang="fr-FR" dirty="0" err="1" smtClean="0"/>
              <a:t>bubbles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trapped</a:t>
            </a:r>
            <a:r>
              <a:rPr lang="fr-FR" dirty="0" smtClean="0"/>
              <a:t> at the </a:t>
            </a:r>
            <a:r>
              <a:rPr lang="fr-FR" dirty="0" err="1" smtClean="0"/>
              <a:t>cavity</a:t>
            </a:r>
            <a:r>
              <a:rPr lang="fr-FR" dirty="0" smtClean="0"/>
              <a:t> surface if the </a:t>
            </a:r>
            <a:r>
              <a:rPr lang="fr-FR" dirty="0" err="1" smtClean="0"/>
              <a:t>acid</a:t>
            </a:r>
            <a:r>
              <a:rPr lang="fr-FR" dirty="0" smtClean="0"/>
              <a:t> flow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r>
              <a:rPr lang="fr-FR" dirty="0" smtClean="0"/>
              <a:t> high </a:t>
            </a:r>
            <a:r>
              <a:rPr lang="fr-FR" dirty="0" err="1" smtClean="0"/>
              <a:t>during</a:t>
            </a:r>
            <a:r>
              <a:rPr lang="fr-FR" dirty="0" smtClean="0"/>
              <a:t> </a:t>
            </a:r>
            <a:r>
              <a:rPr lang="fr-FR" dirty="0" err="1" smtClean="0"/>
              <a:t>filling</a:t>
            </a:r>
            <a:endParaRPr lang="fr-FR" dirty="0"/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925" y="6597650"/>
            <a:ext cx="1150938" cy="215900"/>
          </a:xfrm>
        </p:spPr>
        <p:txBody>
          <a:bodyPr/>
          <a:lstStyle/>
          <a:p>
            <a:pPr>
              <a:defRPr/>
            </a:pPr>
            <a:r>
              <a:rPr lang="fr-FR" dirty="0" err="1" smtClean="0"/>
              <a:t>January</a:t>
            </a:r>
            <a:r>
              <a:rPr lang="fr-FR" dirty="0" smtClean="0"/>
              <a:t> 22th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477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Espace réservé de la date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dirty="0" err="1" smtClean="0">
                <a:solidFill>
                  <a:srgbClr val="5F5F5F"/>
                </a:solidFill>
              </a:rPr>
              <a:t>January</a:t>
            </a:r>
            <a:r>
              <a:rPr lang="fr-FR" dirty="0" smtClean="0">
                <a:solidFill>
                  <a:srgbClr val="5F5F5F"/>
                </a:solidFill>
              </a:rPr>
              <a:t> 22th 2014</a:t>
            </a:r>
          </a:p>
        </p:txBody>
      </p:sp>
      <p:sp>
        <p:nvSpPr>
          <p:cNvPr id="4101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rgbClr val="5F5F5F"/>
                </a:solidFill>
              </a:rPr>
              <a:t>- </a:t>
            </a:r>
            <a:r>
              <a:rPr lang="fr-FR" dirty="0" err="1" smtClean="0">
                <a:solidFill>
                  <a:srgbClr val="5F5F5F"/>
                </a:solidFill>
              </a:rPr>
              <a:t>Eozénou</a:t>
            </a:r>
            <a:r>
              <a:rPr lang="fr-FR" dirty="0" smtClean="0">
                <a:solidFill>
                  <a:srgbClr val="5F5F5F"/>
                </a:solidFill>
              </a:rPr>
              <a:t> Fabien	3rd LCC/ILC </a:t>
            </a:r>
            <a:r>
              <a:rPr lang="fr-FR" dirty="0" err="1" smtClean="0">
                <a:solidFill>
                  <a:srgbClr val="5F5F5F"/>
                </a:solidFill>
              </a:rPr>
              <a:t>Cavity</a:t>
            </a:r>
            <a:r>
              <a:rPr lang="fr-FR" dirty="0" smtClean="0">
                <a:solidFill>
                  <a:srgbClr val="5F5F5F"/>
                </a:solidFill>
              </a:rPr>
              <a:t> Group Meeting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115616" y="10241"/>
            <a:ext cx="8280919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400" b="1" dirty="0" smtClean="0">
                <a:solidFill>
                  <a:srgbClr val="FF0000"/>
                </a:solidFill>
              </a:rPr>
              <a:t>VEP with 5Cell 704MHz Cavity with parameters derived from 1300MHz optimization: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1400" b="1" dirty="0" smtClean="0">
                <a:solidFill>
                  <a:srgbClr val="FF0000"/>
                </a:solidFill>
              </a:rPr>
              <a:t>Low voltage, high acid flow, large rod cathode</a:t>
            </a:r>
            <a:endParaRPr lang="en-US" sz="1400" b="1" dirty="0">
              <a:solidFill>
                <a:srgbClr val="FF0000"/>
              </a:solidFill>
            </a:endParaRPr>
          </a:p>
        </p:txBody>
      </p:sp>
      <p:pic>
        <p:nvPicPr>
          <p:cNvPr id="12" name="Picture 2" descr="http://iramis-i.cea.fr/Images/logos/CEA_Saclay_logotyp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9" y="921423"/>
            <a:ext cx="714375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964613"/>
            <a:ext cx="4407243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5004048" y="3486225"/>
            <a:ext cx="4139952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50" dirty="0" smtClean="0">
                <a:solidFill>
                  <a:srgbClr val="FFC000"/>
                </a:solidFill>
              </a:rPr>
              <a:t>Pb </a:t>
            </a:r>
            <a:r>
              <a:rPr lang="fr-FR" sz="1050" dirty="0" err="1" smtClean="0">
                <a:solidFill>
                  <a:srgbClr val="FFC000"/>
                </a:solidFill>
              </a:rPr>
              <a:t>during</a:t>
            </a:r>
            <a:r>
              <a:rPr lang="fr-FR" sz="1050" dirty="0" smtClean="0">
                <a:solidFill>
                  <a:srgbClr val="FFC000"/>
                </a:solidFill>
              </a:rPr>
              <a:t> 1st </a:t>
            </a:r>
            <a:r>
              <a:rPr lang="fr-FR" sz="1050" dirty="0" err="1" smtClean="0">
                <a:solidFill>
                  <a:srgbClr val="FFC000"/>
                </a:solidFill>
              </a:rPr>
              <a:t>seq</a:t>
            </a:r>
            <a:r>
              <a:rPr lang="fr-FR" sz="1050" dirty="0" smtClean="0">
                <a:solidFill>
                  <a:srgbClr val="FFC000"/>
                </a:solidFill>
              </a:rPr>
              <a:t>: </a:t>
            </a:r>
            <a:r>
              <a:rPr lang="fr-FR" sz="1050" dirty="0" err="1" smtClean="0">
                <a:solidFill>
                  <a:srgbClr val="FFC000"/>
                </a:solidFill>
              </a:rPr>
              <a:t>low</a:t>
            </a:r>
            <a:r>
              <a:rPr lang="fr-FR" sz="1050" dirty="0" smtClean="0">
                <a:solidFill>
                  <a:srgbClr val="FFC000"/>
                </a:solidFill>
              </a:rPr>
              <a:t> </a:t>
            </a:r>
            <a:r>
              <a:rPr lang="fr-FR" sz="1050" dirty="0" err="1" smtClean="0">
                <a:solidFill>
                  <a:srgbClr val="FFC000"/>
                </a:solidFill>
              </a:rPr>
              <a:t>hydrogen</a:t>
            </a:r>
            <a:r>
              <a:rPr lang="fr-FR" sz="1050" dirty="0" smtClean="0">
                <a:solidFill>
                  <a:srgbClr val="FFC000"/>
                </a:solidFill>
              </a:rPr>
              <a:t> </a:t>
            </a:r>
            <a:r>
              <a:rPr lang="fr-FR" sz="1050" dirty="0" err="1" smtClean="0">
                <a:solidFill>
                  <a:srgbClr val="FFC000"/>
                </a:solidFill>
              </a:rPr>
              <a:t>removal</a:t>
            </a:r>
            <a:r>
              <a:rPr lang="fr-FR" sz="1050" dirty="0" smtClean="0">
                <a:solidFill>
                  <a:srgbClr val="FFC000"/>
                </a:solidFill>
              </a:rPr>
              <a:t> </a:t>
            </a:r>
            <a:r>
              <a:rPr lang="fr-FR" sz="1050" dirty="0" err="1" smtClean="0">
                <a:solidFill>
                  <a:srgbClr val="FFC000"/>
                </a:solidFill>
              </a:rPr>
              <a:t>because</a:t>
            </a:r>
            <a:r>
              <a:rPr lang="fr-FR" sz="1050" dirty="0" smtClean="0">
                <a:solidFill>
                  <a:srgbClr val="FFC000"/>
                </a:solidFill>
              </a:rPr>
              <a:t> of </a:t>
            </a:r>
            <a:r>
              <a:rPr lang="fr-FR" sz="1050" dirty="0" err="1" smtClean="0">
                <a:solidFill>
                  <a:srgbClr val="FFC000"/>
                </a:solidFill>
              </a:rPr>
              <a:t>obstructed</a:t>
            </a:r>
            <a:r>
              <a:rPr lang="fr-FR" sz="1050" dirty="0" smtClean="0">
                <a:solidFill>
                  <a:srgbClr val="FFC000"/>
                </a:solidFill>
              </a:rPr>
              <a:t> </a:t>
            </a:r>
            <a:r>
              <a:rPr lang="fr-FR" sz="1050" dirty="0" err="1" smtClean="0">
                <a:solidFill>
                  <a:srgbClr val="FFC000"/>
                </a:solidFill>
              </a:rPr>
              <a:t>exhaust</a:t>
            </a:r>
            <a:r>
              <a:rPr lang="fr-FR" sz="1050" dirty="0" smtClean="0">
                <a:solidFill>
                  <a:srgbClr val="FFC000"/>
                </a:solidFill>
              </a:rPr>
              <a:t> pipe : </a:t>
            </a:r>
            <a:r>
              <a:rPr lang="fr-FR" sz="1050" dirty="0" err="1" smtClean="0">
                <a:solidFill>
                  <a:srgbClr val="FFC000"/>
                </a:solidFill>
              </a:rPr>
              <a:t>uncrontrolled</a:t>
            </a:r>
            <a:r>
              <a:rPr lang="fr-FR" sz="1050" dirty="0" smtClean="0">
                <a:solidFill>
                  <a:srgbClr val="FFC000"/>
                </a:solidFill>
              </a:rPr>
              <a:t> EP and high </a:t>
            </a:r>
            <a:r>
              <a:rPr lang="fr-FR" sz="1050" dirty="0" err="1" smtClean="0">
                <a:solidFill>
                  <a:srgbClr val="FFC000"/>
                </a:solidFill>
              </a:rPr>
              <a:t>removal</a:t>
            </a:r>
            <a:r>
              <a:rPr lang="fr-FR" sz="1050" dirty="0" smtClean="0">
                <a:solidFill>
                  <a:srgbClr val="FFC000"/>
                </a:solidFill>
              </a:rPr>
              <a:t> at </a:t>
            </a:r>
            <a:r>
              <a:rPr lang="fr-FR" sz="1050" dirty="0" err="1" smtClean="0">
                <a:solidFill>
                  <a:srgbClr val="FFC000"/>
                </a:solidFill>
              </a:rPr>
              <a:t>upper</a:t>
            </a:r>
            <a:r>
              <a:rPr lang="fr-FR" sz="1050" dirty="0" smtClean="0">
                <a:solidFill>
                  <a:srgbClr val="FFC000"/>
                </a:solidFill>
              </a:rPr>
              <a:t> </a:t>
            </a:r>
            <a:r>
              <a:rPr lang="fr-FR" sz="1050" dirty="0" err="1" smtClean="0">
                <a:solidFill>
                  <a:srgbClr val="FFC000"/>
                </a:solidFill>
              </a:rPr>
              <a:t>cell</a:t>
            </a:r>
            <a:r>
              <a:rPr lang="fr-FR" sz="1050" dirty="0" smtClean="0">
                <a:solidFill>
                  <a:srgbClr val="FFC000"/>
                </a:solidFill>
              </a:rPr>
              <a:t>,</a:t>
            </a:r>
            <a:endParaRPr lang="fr-FR" sz="1050" dirty="0">
              <a:solidFill>
                <a:srgbClr val="FFC000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7055768" y="2992023"/>
            <a:ext cx="432048" cy="36004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1399409" y="4293096"/>
            <a:ext cx="667175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4 </a:t>
            </a:r>
            <a:r>
              <a:rPr lang="fr-FR" sz="1600" dirty="0" err="1" smtClean="0"/>
              <a:t>sequences</a:t>
            </a:r>
            <a:r>
              <a:rPr lang="fr-FR" sz="1600" dirty="0" smtClean="0"/>
              <a:t>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err="1" smtClean="0"/>
              <a:t>turning</a:t>
            </a:r>
            <a:r>
              <a:rPr lang="fr-FR" sz="1600" dirty="0" smtClean="0"/>
              <a:t> </a:t>
            </a:r>
            <a:r>
              <a:rPr lang="fr-FR" sz="1600" dirty="0" smtClean="0"/>
              <a:t>of the </a:t>
            </a:r>
            <a:r>
              <a:rPr lang="fr-FR" sz="1600" dirty="0" err="1" smtClean="0"/>
              <a:t>cavity</a:t>
            </a:r>
            <a:r>
              <a:rPr lang="fr-FR" sz="1600" dirty="0" smtClean="0"/>
              <a:t> in </a:t>
            </a:r>
            <a:r>
              <a:rPr lang="fr-FR" sz="1600" dirty="0" err="1" smtClean="0"/>
              <a:t>between</a:t>
            </a: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/>
              <a:t>Exhaust</a:t>
            </a:r>
            <a:r>
              <a:rPr lang="fr-FR" sz="1600" dirty="0" smtClean="0"/>
              <a:t> </a:t>
            </a:r>
            <a:r>
              <a:rPr lang="fr-FR" sz="1600" dirty="0" err="1" smtClean="0"/>
              <a:t>problem</a:t>
            </a:r>
            <a:r>
              <a:rPr lang="fr-FR" sz="1600" dirty="0" smtClean="0"/>
              <a:t> </a:t>
            </a:r>
            <a:r>
              <a:rPr lang="fr-FR" sz="1600" dirty="0" err="1" smtClean="0"/>
              <a:t>discovered</a:t>
            </a:r>
            <a:r>
              <a:rPr lang="fr-FR" sz="1600" dirty="0" smtClean="0"/>
              <a:t> (</a:t>
            </a:r>
            <a:r>
              <a:rPr lang="fr-FR" sz="1600" dirty="0" err="1" smtClean="0"/>
              <a:t>acid</a:t>
            </a:r>
            <a:r>
              <a:rPr lang="fr-FR" sz="1600" dirty="0" smtClean="0"/>
              <a:t> </a:t>
            </a:r>
            <a:r>
              <a:rPr lang="fr-FR" sz="1600" dirty="0" smtClean="0"/>
              <a:t>condensation) </a:t>
            </a:r>
            <a:r>
              <a:rPr lang="fr-FR" sz="1600" dirty="0" smtClean="0"/>
              <a:t>and </a:t>
            </a:r>
            <a:r>
              <a:rPr lang="fr-FR" sz="1600" dirty="0" err="1" smtClean="0"/>
              <a:t>solved</a:t>
            </a:r>
            <a:endParaRPr lang="fr-FR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200 µm </a:t>
            </a:r>
            <a:r>
              <a:rPr lang="fr-FR" sz="1600" dirty="0" err="1" smtClean="0"/>
              <a:t>average</a:t>
            </a:r>
            <a:r>
              <a:rPr lang="fr-FR" sz="1600" dirty="0" smtClean="0"/>
              <a:t> </a:t>
            </a:r>
            <a:r>
              <a:rPr lang="fr-FR" sz="1600" dirty="0" err="1" smtClean="0"/>
              <a:t>removal</a:t>
            </a:r>
            <a:endParaRPr lang="fr-FR" sz="1600" dirty="0" smtClean="0"/>
          </a:p>
          <a:p>
            <a:endParaRPr lang="fr-FR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/>
              <a:t>Resulting</a:t>
            </a:r>
            <a:r>
              <a:rPr lang="fr-FR" sz="1600" dirty="0" smtClean="0"/>
              <a:t> </a:t>
            </a:r>
            <a:r>
              <a:rPr lang="fr-FR" sz="1600" dirty="0" err="1" smtClean="0"/>
              <a:t>removal</a:t>
            </a:r>
            <a:r>
              <a:rPr lang="fr-FR" sz="1600" dirty="0" smtClean="0"/>
              <a:t> ratio </a:t>
            </a:r>
            <a:r>
              <a:rPr lang="fr-FR" sz="1600" dirty="0" err="1" smtClean="0"/>
              <a:t>equator</a:t>
            </a:r>
            <a:r>
              <a:rPr lang="fr-FR" sz="1600" dirty="0" smtClean="0"/>
              <a:t>/iris ~ 1/2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</p:txBody>
      </p:sp>
      <p:pic>
        <p:nvPicPr>
          <p:cNvPr id="1027" name="Picture 3" descr="\\dapnia\data\manip\ESS-CALHI\06_photos\Cavité_SPL\2013_07_05_prépaEPV\P100018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35402"/>
            <a:ext cx="1850185" cy="246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7910378" y="2062634"/>
            <a:ext cx="11261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>
                <a:solidFill>
                  <a:srgbClr val="00B050"/>
                </a:solidFill>
              </a:rPr>
              <a:t>No </a:t>
            </a:r>
            <a:r>
              <a:rPr lang="fr-FR" sz="900" dirty="0" err="1" smtClean="0">
                <a:solidFill>
                  <a:srgbClr val="00B050"/>
                </a:solidFill>
              </a:rPr>
              <a:t>thickness</a:t>
            </a:r>
            <a:r>
              <a:rPr lang="fr-FR" sz="900" dirty="0" smtClean="0">
                <a:solidFill>
                  <a:srgbClr val="00B050"/>
                </a:solidFill>
              </a:rPr>
              <a:t> </a:t>
            </a:r>
          </a:p>
          <a:p>
            <a:r>
              <a:rPr lang="fr-FR" sz="900" dirty="0" err="1" smtClean="0">
                <a:solidFill>
                  <a:srgbClr val="00B050"/>
                </a:solidFill>
              </a:rPr>
              <a:t>measurement</a:t>
            </a:r>
            <a:r>
              <a:rPr lang="fr-FR" sz="900" dirty="0" smtClean="0">
                <a:solidFill>
                  <a:srgbClr val="00B050"/>
                </a:solidFill>
              </a:rPr>
              <a:t> in</a:t>
            </a:r>
          </a:p>
          <a:p>
            <a:r>
              <a:rPr lang="fr-FR" sz="900" dirty="0" err="1" smtClean="0">
                <a:solidFill>
                  <a:srgbClr val="00B050"/>
                </a:solidFill>
              </a:rPr>
              <a:t>this</a:t>
            </a:r>
            <a:r>
              <a:rPr lang="fr-FR" sz="900" dirty="0" smtClean="0">
                <a:solidFill>
                  <a:srgbClr val="00B050"/>
                </a:solidFill>
              </a:rPr>
              <a:t> area</a:t>
            </a:r>
            <a:endParaRPr lang="fr-FR" sz="900" dirty="0">
              <a:solidFill>
                <a:srgbClr val="00B050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7812360" y="1731520"/>
            <a:ext cx="360040" cy="3600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798484" y="964492"/>
            <a:ext cx="35711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 smtClean="0"/>
              <a:t>Removal</a:t>
            </a:r>
            <a:r>
              <a:rPr lang="fr-FR" sz="1000" dirty="0" smtClean="0"/>
              <a:t> (mm) </a:t>
            </a:r>
            <a:r>
              <a:rPr lang="fr-FR" sz="1000" dirty="0" err="1" smtClean="0"/>
              <a:t>along</a:t>
            </a:r>
            <a:r>
              <a:rPr lang="fr-FR" sz="1000" dirty="0" smtClean="0"/>
              <a:t> the </a:t>
            </a:r>
            <a:r>
              <a:rPr lang="fr-FR" sz="1000" dirty="0" err="1" smtClean="0"/>
              <a:t>cavity</a:t>
            </a:r>
            <a:r>
              <a:rPr lang="fr-FR" sz="1000" dirty="0" smtClean="0"/>
              <a:t> </a:t>
            </a:r>
            <a:r>
              <a:rPr lang="fr-FR" sz="1000" dirty="0" err="1" smtClean="0"/>
              <a:t>after</a:t>
            </a:r>
            <a:r>
              <a:rPr lang="fr-FR" sz="1000" dirty="0" smtClean="0"/>
              <a:t> 200µm VEP</a:t>
            </a:r>
            <a:endParaRPr lang="fr-FR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01A193-C9C4-4E22-BE40-75BD37C004DC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pic>
        <p:nvPicPr>
          <p:cNvPr id="7" name="Picture 2" descr="http://iramis-i.cea.fr/Images/logos/CEA_Saclay_logotyp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9" y="921423"/>
            <a:ext cx="714375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115616" y="10241"/>
            <a:ext cx="828091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400" b="1" dirty="0" smtClean="0">
                <a:solidFill>
                  <a:srgbClr val="FF0000"/>
                </a:solidFill>
              </a:rPr>
              <a:t>Field flatness of SPL after each VEP sequence</a:t>
            </a:r>
            <a:endParaRPr lang="en-US" sz="1400" b="1" dirty="0">
              <a:solidFill>
                <a:srgbClr val="FF0000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229" y="921423"/>
            <a:ext cx="6193259" cy="414613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411760" y="5301208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Field </a:t>
            </a:r>
            <a:r>
              <a:rPr lang="fr-FR" dirty="0" err="1" smtClean="0"/>
              <a:t>flatness</a:t>
            </a:r>
            <a:r>
              <a:rPr lang="fr-FR" dirty="0" smtClean="0"/>
              <a:t> </a:t>
            </a:r>
            <a:r>
              <a:rPr lang="fr-FR" dirty="0" err="1" smtClean="0"/>
              <a:t>modified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uncrontrolled</a:t>
            </a:r>
            <a:r>
              <a:rPr lang="fr-FR" dirty="0" smtClean="0"/>
              <a:t> VEP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Once the </a:t>
            </a:r>
            <a:r>
              <a:rPr lang="fr-FR" dirty="0" err="1" smtClean="0"/>
              <a:t>problem</a:t>
            </a:r>
            <a:r>
              <a:rPr lang="fr-FR" dirty="0" smtClean="0"/>
              <a:t> </a:t>
            </a:r>
            <a:r>
              <a:rPr lang="fr-FR" dirty="0" err="1" smtClean="0"/>
              <a:t>solved</a:t>
            </a:r>
            <a:r>
              <a:rPr lang="fr-FR" dirty="0" smtClean="0"/>
              <a:t>, no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flatness</a:t>
            </a:r>
            <a:r>
              <a:rPr lang="fr-FR" dirty="0" smtClean="0"/>
              <a:t> modification</a:t>
            </a:r>
            <a:endParaRPr lang="fr-FR" dirty="0"/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93913" y="6597650"/>
            <a:ext cx="6632575" cy="2159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rgbClr val="5F5F5F"/>
                </a:solidFill>
              </a:rPr>
              <a:t>- </a:t>
            </a:r>
            <a:r>
              <a:rPr lang="fr-FR" dirty="0" err="1" smtClean="0">
                <a:solidFill>
                  <a:srgbClr val="5F5F5F"/>
                </a:solidFill>
              </a:rPr>
              <a:t>Eozénou</a:t>
            </a:r>
            <a:r>
              <a:rPr lang="fr-FR" dirty="0" smtClean="0">
                <a:solidFill>
                  <a:srgbClr val="5F5F5F"/>
                </a:solidFill>
              </a:rPr>
              <a:t> Fabien	3rd LCC/ILC </a:t>
            </a:r>
            <a:r>
              <a:rPr lang="fr-FR" dirty="0" err="1" smtClean="0">
                <a:solidFill>
                  <a:srgbClr val="5F5F5F"/>
                </a:solidFill>
              </a:rPr>
              <a:t>Cavity</a:t>
            </a:r>
            <a:r>
              <a:rPr lang="fr-FR" dirty="0" smtClean="0">
                <a:solidFill>
                  <a:srgbClr val="5F5F5F"/>
                </a:solidFill>
              </a:rPr>
              <a:t> Group Meeting</a:t>
            </a:r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925" y="6597650"/>
            <a:ext cx="1150938" cy="215900"/>
          </a:xfrm>
        </p:spPr>
        <p:txBody>
          <a:bodyPr/>
          <a:lstStyle/>
          <a:p>
            <a:pPr>
              <a:defRPr/>
            </a:pPr>
            <a:r>
              <a:rPr lang="fr-FR" dirty="0" err="1" smtClean="0"/>
              <a:t>January</a:t>
            </a:r>
            <a:r>
              <a:rPr lang="fr-FR" dirty="0" smtClean="0"/>
              <a:t> 22th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699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simpl">
  <a:themeElements>
    <a:clrScheme name="Ronsard_Dapni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onsard_Dapni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onsard_Dapn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nsard_Dapni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nsard_Dapni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nsard_Dapni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nsard_Dapni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nsard_Dapni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nsard_Dapni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nsard_Dapni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nsard_Dapni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nsard_Dapni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nsard_Dapni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nsard_Dapni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pressimpl</Template>
  <TotalTime>1823</TotalTime>
  <Words>332</Words>
  <Application>Microsoft Office PowerPoint</Application>
  <PresentationFormat>Affichage à l'écran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pressimpl</vt:lpstr>
      <vt:lpstr>Vertical Electro-Polishing  at CEA Saclay: update January 22th 2014</vt:lpstr>
      <vt:lpstr>Présentation PowerPoint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 LABORDERIE Emmanuelle</dc:creator>
  <cp:lastModifiedBy>EOZENOU Fabien</cp:lastModifiedBy>
  <cp:revision>40</cp:revision>
  <cp:lastPrinted>2013-04-16T11:40:19Z</cp:lastPrinted>
  <dcterms:created xsi:type="dcterms:W3CDTF">2011-10-06T12:47:34Z</dcterms:created>
  <dcterms:modified xsi:type="dcterms:W3CDTF">2014-01-22T13:37:22Z</dcterms:modified>
</cp:coreProperties>
</file>