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14" r:id="rId2"/>
    <p:sldId id="316" r:id="rId3"/>
    <p:sldId id="315" r:id="rId4"/>
    <p:sldId id="318" r:id="rId5"/>
    <p:sldId id="337" r:id="rId6"/>
    <p:sldId id="338" r:id="rId7"/>
    <p:sldId id="327" r:id="rId8"/>
    <p:sldId id="328" r:id="rId9"/>
    <p:sldId id="329" r:id="rId10"/>
    <p:sldId id="331" r:id="rId11"/>
    <p:sldId id="332" r:id="rId12"/>
    <p:sldId id="333" r:id="rId13"/>
    <p:sldId id="340" r:id="rId14"/>
    <p:sldId id="334" r:id="rId15"/>
    <p:sldId id="344" r:id="rId16"/>
    <p:sldId id="348" r:id="rId17"/>
    <p:sldId id="361" r:id="rId18"/>
    <p:sldId id="362" r:id="rId19"/>
    <p:sldId id="357" r:id="rId20"/>
    <p:sldId id="358" r:id="rId21"/>
    <p:sldId id="364" r:id="rId22"/>
    <p:sldId id="294" r:id="rId23"/>
    <p:sldId id="319" r:id="rId24"/>
    <p:sldId id="365" r:id="rId25"/>
    <p:sldId id="345" r:id="rId26"/>
    <p:sldId id="346" r:id="rId27"/>
    <p:sldId id="359" r:id="rId28"/>
    <p:sldId id="366" r:id="rId29"/>
    <p:sldId id="352"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sorterViewPr>
    <p:cViewPr>
      <p:scale>
        <a:sx n="100" d="100"/>
        <a:sy n="100" d="100"/>
      </p:scale>
      <p:origin x="0" y="4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353" b="1" i="0" u="none" strike="noStrike" baseline="0">
                <a:solidFill>
                  <a:srgbClr val="000000"/>
                </a:solidFill>
                <a:latin typeface="Arial"/>
                <a:ea typeface="Arial"/>
                <a:cs typeface="Arial"/>
              </a:defRPr>
            </a:pPr>
            <a:r>
              <a:rPr lang="en-US"/>
              <a:t>MAX8654 with embedded coils (#12), external coils (#17) or Renco Solenoid (#2)     Vout=2.5 V</a:t>
            </a:r>
          </a:p>
        </c:rich>
      </c:tx>
      <c:layout>
        <c:manualLayout>
          <c:xMode val="edge"/>
          <c:yMode val="edge"/>
          <c:x val="0.13547840812870449"/>
          <c:y val="1.6861219195849545E-2"/>
        </c:manualLayout>
      </c:layout>
      <c:overlay val="0"/>
      <c:spPr>
        <a:noFill/>
        <a:ln w="19361">
          <a:noFill/>
        </a:ln>
      </c:spPr>
    </c:title>
    <c:autoTitleDeleted val="0"/>
    <c:plotArea>
      <c:layout>
        <c:manualLayout>
          <c:layoutTarget val="inner"/>
          <c:xMode val="edge"/>
          <c:yMode val="edge"/>
          <c:x val="7.1126164267569861E-2"/>
          <c:y val="0.1297016861219196"/>
          <c:w val="0.9060118543607113"/>
          <c:h val="0.66147859922178986"/>
        </c:manualLayout>
      </c:layout>
      <c:scatterChart>
        <c:scatterStyle val="lineMarker"/>
        <c:varyColors val="0"/>
        <c:ser>
          <c:idx val="1"/>
          <c:order val="0"/>
          <c:tx>
            <c:v>MAX #12, Vin = 11.9 V</c:v>
          </c:tx>
          <c:spPr>
            <a:ln w="9681">
              <a:solidFill>
                <a:srgbClr val="FF00FF"/>
              </a:solidFill>
              <a:prstDash val="solid"/>
            </a:ln>
          </c:spPr>
          <c:marker>
            <c:symbol val="square"/>
            <c:size val="3"/>
            <c:spPr>
              <a:solidFill>
                <a:srgbClr val="FF00FF"/>
              </a:solidFill>
              <a:ln>
                <a:solidFill>
                  <a:srgbClr val="FF00FF"/>
                </a:solidFill>
                <a:prstDash val="solid"/>
              </a:ln>
            </c:spPr>
          </c:marker>
          <c:xVal>
            <c:numRef>
              <c:f>'MAX #12, Vin = 11.9 V'!$E$3:$E$15</c:f>
              <c:numCache>
                <c:formatCode>General</c:formatCode>
                <c:ptCount val="13"/>
                <c:pt idx="0">
                  <c:v>0.285019036</c:v>
                </c:pt>
                <c:pt idx="1">
                  <c:v>0.63180379600000003</c:v>
                </c:pt>
                <c:pt idx="2">
                  <c:v>0.97839482199999994</c:v>
                </c:pt>
                <c:pt idx="3">
                  <c:v>1.3250082739999998</c:v>
                </c:pt>
                <c:pt idx="4">
                  <c:v>1.6716282060000001</c:v>
                </c:pt>
                <c:pt idx="5">
                  <c:v>2.0176805600000001</c:v>
                </c:pt>
                <c:pt idx="6">
                  <c:v>2.3640625200000001</c:v>
                </c:pt>
                <c:pt idx="7">
                  <c:v>2.7103909799999997</c:v>
                </c:pt>
                <c:pt idx="8">
                  <c:v>3.0569919999999997</c:v>
                </c:pt>
                <c:pt idx="9">
                  <c:v>3.40411514</c:v>
                </c:pt>
                <c:pt idx="10">
                  <c:v>3.7511208599999999</c:v>
                </c:pt>
                <c:pt idx="11">
                  <c:v>4.0987894000000002</c:v>
                </c:pt>
                <c:pt idx="12">
                  <c:v>4.4466599799999997</c:v>
                </c:pt>
              </c:numCache>
            </c:numRef>
          </c:xVal>
          <c:yVal>
            <c:numRef>
              <c:f>'MAX #12, Vin = 11.9 V'!$J$3:$J$15</c:f>
              <c:numCache>
                <c:formatCode>General</c:formatCode>
                <c:ptCount val="13"/>
                <c:pt idx="0">
                  <c:v>33.428763150787255</c:v>
                </c:pt>
                <c:pt idx="1">
                  <c:v>50.896278998009414</c:v>
                </c:pt>
                <c:pt idx="2">
                  <c:v>59.487423197542441</c:v>
                </c:pt>
                <c:pt idx="3">
                  <c:v>64.303772653070723</c:v>
                </c:pt>
                <c:pt idx="4">
                  <c:v>66.953892885210522</c:v>
                </c:pt>
                <c:pt idx="5">
                  <c:v>68.299862475039703</c:v>
                </c:pt>
                <c:pt idx="6">
                  <c:v>68.768881231903492</c:v>
                </c:pt>
                <c:pt idx="7">
                  <c:v>68.763512061462166</c:v>
                </c:pt>
                <c:pt idx="8">
                  <c:v>68.629897804267117</c:v>
                </c:pt>
                <c:pt idx="9">
                  <c:v>68.252465665553032</c:v>
                </c:pt>
                <c:pt idx="10">
                  <c:v>67.681676377165132</c:v>
                </c:pt>
                <c:pt idx="11">
                  <c:v>66.958444978593462</c:v>
                </c:pt>
                <c:pt idx="12">
                  <c:v>66.127634412321839</c:v>
                </c:pt>
              </c:numCache>
            </c:numRef>
          </c:yVal>
          <c:smooth val="0"/>
        </c:ser>
        <c:ser>
          <c:idx val="5"/>
          <c:order val="1"/>
          <c:tx>
            <c:v>MAX #17, Vin = 11.8 V</c:v>
          </c:tx>
          <c:spPr>
            <a:ln w="9681">
              <a:solidFill>
                <a:srgbClr val="FF0000"/>
              </a:solidFill>
              <a:prstDash val="solid"/>
            </a:ln>
          </c:spPr>
          <c:marker>
            <c:symbol val="circle"/>
            <c:size val="3"/>
            <c:spPr>
              <a:solidFill>
                <a:srgbClr val="FF0000"/>
              </a:solidFill>
              <a:ln>
                <a:solidFill>
                  <a:srgbClr val="FF0000"/>
                </a:solidFill>
                <a:prstDash val="solid"/>
              </a:ln>
            </c:spPr>
          </c:marker>
          <c:xVal>
            <c:numRef>
              <c:f>'MAX #17, Vin = 11.8 V'!$E$3:$E$15</c:f>
              <c:numCache>
                <c:formatCode>General</c:formatCode>
                <c:ptCount val="13"/>
                <c:pt idx="0">
                  <c:v>0.28161058199999994</c:v>
                </c:pt>
                <c:pt idx="1">
                  <c:v>0.628809332</c:v>
                </c:pt>
                <c:pt idx="2">
                  <c:v>0.97589120200000001</c:v>
                </c:pt>
                <c:pt idx="3">
                  <c:v>1.3229441639999999</c:v>
                </c:pt>
                <c:pt idx="4">
                  <c:v>1.6699323059999998</c:v>
                </c:pt>
                <c:pt idx="5">
                  <c:v>2.0164236399999997</c:v>
                </c:pt>
                <c:pt idx="6">
                  <c:v>2.3633511399999998</c:v>
                </c:pt>
                <c:pt idx="7">
                  <c:v>2.7099832799999999</c:v>
                </c:pt>
                <c:pt idx="8">
                  <c:v>3.0570930199999999</c:v>
                </c:pt>
                <c:pt idx="9">
                  <c:v>3.4046459200000001</c:v>
                </c:pt>
                <c:pt idx="10">
                  <c:v>3.7521606599999999</c:v>
                </c:pt>
                <c:pt idx="11">
                  <c:v>4.1002601399999996</c:v>
                </c:pt>
                <c:pt idx="12">
                  <c:v>4.4484999800000002</c:v>
                </c:pt>
              </c:numCache>
            </c:numRef>
          </c:xVal>
          <c:yVal>
            <c:numRef>
              <c:f>'MAX #17, Vin = 11.8 V'!$J$3:$J$15</c:f>
              <c:numCache>
                <c:formatCode>General</c:formatCode>
                <c:ptCount val="13"/>
                <c:pt idx="0">
                  <c:v>41.842767177253968</c:v>
                </c:pt>
                <c:pt idx="1">
                  <c:v>60.143207822744763</c:v>
                </c:pt>
                <c:pt idx="2">
                  <c:v>68.465122842658701</c:v>
                </c:pt>
                <c:pt idx="3">
                  <c:v>73.073065320551407</c:v>
                </c:pt>
                <c:pt idx="4">
                  <c:v>75.66370348575073</c:v>
                </c:pt>
                <c:pt idx="5">
                  <c:v>77.042522239743548</c:v>
                </c:pt>
                <c:pt idx="6">
                  <c:v>77.599532864993478</c:v>
                </c:pt>
                <c:pt idx="7">
                  <c:v>77.713630200959315</c:v>
                </c:pt>
                <c:pt idx="8">
                  <c:v>77.860252320847181</c:v>
                </c:pt>
                <c:pt idx="9">
                  <c:v>77.806309213658835</c:v>
                </c:pt>
                <c:pt idx="10">
                  <c:v>77.60379522723558</c:v>
                </c:pt>
                <c:pt idx="11">
                  <c:v>77.278182141796478</c:v>
                </c:pt>
                <c:pt idx="12">
                  <c:v>76.874939115086946</c:v>
                </c:pt>
              </c:numCache>
            </c:numRef>
          </c:yVal>
          <c:smooth val="0"/>
        </c:ser>
        <c:ser>
          <c:idx val="4"/>
          <c:order val="2"/>
          <c:tx>
            <c:v>MAX #2, Vin = 12.0 V</c:v>
          </c:tx>
          <c:spPr>
            <a:ln w="9681">
              <a:solidFill>
                <a:srgbClr val="0000FF"/>
              </a:solidFill>
              <a:prstDash val="solid"/>
            </a:ln>
          </c:spPr>
          <c:marker>
            <c:symbol val="star"/>
            <c:size val="3"/>
            <c:spPr>
              <a:solidFill>
                <a:srgbClr val="0000FF"/>
              </a:solidFill>
              <a:ln>
                <a:solidFill>
                  <a:srgbClr val="0000FF"/>
                </a:solidFill>
                <a:prstDash val="solid"/>
              </a:ln>
            </c:spPr>
          </c:marker>
          <c:xVal>
            <c:numRef>
              <c:f>'MAX #2, Vin = 12.0 V #2'!$E$3:$E$15</c:f>
              <c:numCache>
                <c:formatCode>General</c:formatCode>
                <c:ptCount val="13"/>
                <c:pt idx="0">
                  <c:v>0.27990484599999998</c:v>
                </c:pt>
                <c:pt idx="1">
                  <c:v>0.627138168</c:v>
                </c:pt>
                <c:pt idx="2">
                  <c:v>0.97429722600000002</c:v>
                </c:pt>
                <c:pt idx="3">
                  <c:v>1.3215115660000001</c:v>
                </c:pt>
                <c:pt idx="4">
                  <c:v>1.668722182</c:v>
                </c:pt>
                <c:pt idx="5">
                  <c:v>2.0155212199999997</c:v>
                </c:pt>
                <c:pt idx="6">
                  <c:v>2.36283362</c:v>
                </c:pt>
                <c:pt idx="7">
                  <c:v>2.7097025600000002</c:v>
                </c:pt>
                <c:pt idx="8">
                  <c:v>3.0569803799999997</c:v>
                </c:pt>
                <c:pt idx="9">
                  <c:v>3.4049281399999995</c:v>
                </c:pt>
                <c:pt idx="10">
                  <c:v>3.7529483400000001</c:v>
                </c:pt>
                <c:pt idx="11">
                  <c:v>4.1016227000000001</c:v>
                </c:pt>
                <c:pt idx="12">
                  <c:v>4.4504022599999997</c:v>
                </c:pt>
              </c:numCache>
            </c:numRef>
          </c:xVal>
          <c:yVal>
            <c:numRef>
              <c:f>'MAX #2, Vin = 12.0 V #2'!$J$3:$J$15</c:f>
              <c:numCache>
                <c:formatCode>General</c:formatCode>
                <c:ptCount val="13"/>
                <c:pt idx="0">
                  <c:v>49.87387400693995</c:v>
                </c:pt>
                <c:pt idx="1">
                  <c:v>67.676734950680824</c:v>
                </c:pt>
                <c:pt idx="2">
                  <c:v>75.061994260158386</c:v>
                </c:pt>
                <c:pt idx="3">
                  <c:v>78.893857584296711</c:v>
                </c:pt>
                <c:pt idx="4">
                  <c:v>81.201195138022939</c:v>
                </c:pt>
                <c:pt idx="5">
                  <c:v>82.443046616235648</c:v>
                </c:pt>
                <c:pt idx="6">
                  <c:v>83.011288228927754</c:v>
                </c:pt>
                <c:pt idx="7">
                  <c:v>83.028011188269957</c:v>
                </c:pt>
                <c:pt idx="8">
                  <c:v>82.725449911105699</c:v>
                </c:pt>
                <c:pt idx="9">
                  <c:v>82.670883140144554</c:v>
                </c:pt>
                <c:pt idx="10">
                  <c:v>82.506821927102337</c:v>
                </c:pt>
                <c:pt idx="11">
                  <c:v>82.252834455499979</c:v>
                </c:pt>
                <c:pt idx="12">
                  <c:v>81.926869640878692</c:v>
                </c:pt>
              </c:numCache>
            </c:numRef>
          </c:yVal>
          <c:smooth val="0"/>
        </c:ser>
        <c:dLbls>
          <c:showLegendKey val="0"/>
          <c:showVal val="0"/>
          <c:showCatName val="0"/>
          <c:showSerName val="0"/>
          <c:showPercent val="0"/>
          <c:showBubbleSize val="0"/>
        </c:dLbls>
        <c:axId val="32823168"/>
        <c:axId val="32829824"/>
      </c:scatterChart>
      <c:valAx>
        <c:axId val="32823168"/>
        <c:scaling>
          <c:orientation val="minMax"/>
        </c:scaling>
        <c:delete val="0"/>
        <c:axPos val="b"/>
        <c:title>
          <c:tx>
            <c:rich>
              <a:bodyPr/>
              <a:lstStyle/>
              <a:p>
                <a:pPr>
                  <a:defRPr sz="1391" b="1" i="0" u="none" strike="noStrike" baseline="0">
                    <a:solidFill>
                      <a:srgbClr val="000000"/>
                    </a:solidFill>
                    <a:latin typeface="Arial"/>
                    <a:ea typeface="Arial"/>
                    <a:cs typeface="Arial"/>
                  </a:defRPr>
                </a:pPr>
                <a:r>
                  <a:rPr lang="en-US"/>
                  <a:t>Output current (amps)</a:t>
                </a:r>
              </a:p>
            </c:rich>
          </c:tx>
          <c:layout>
            <c:manualLayout>
              <c:xMode val="edge"/>
              <c:yMode val="edge"/>
              <c:x val="0.40982218458933106"/>
              <c:y val="0.83138780804150458"/>
            </c:manualLayout>
          </c:layout>
          <c:overlay val="0"/>
          <c:spPr>
            <a:noFill/>
            <a:ln w="19361">
              <a:noFill/>
            </a:ln>
          </c:spPr>
        </c:title>
        <c:numFmt formatCode="General" sourceLinked="1"/>
        <c:majorTickMark val="out"/>
        <c:minorTickMark val="none"/>
        <c:tickLblPos val="nextTo"/>
        <c:spPr>
          <a:ln w="2420">
            <a:solidFill>
              <a:srgbClr val="000000"/>
            </a:solidFill>
            <a:prstDash val="solid"/>
          </a:ln>
        </c:spPr>
        <c:txPr>
          <a:bodyPr rot="0" vert="horz"/>
          <a:lstStyle/>
          <a:p>
            <a:pPr>
              <a:defRPr sz="1201" b="0" i="0" u="none" strike="noStrike" baseline="0">
                <a:solidFill>
                  <a:srgbClr val="000000"/>
                </a:solidFill>
                <a:latin typeface="Arial"/>
                <a:ea typeface="Arial"/>
                <a:cs typeface="Arial"/>
              </a:defRPr>
            </a:pPr>
            <a:endParaRPr lang="en-US"/>
          </a:p>
        </c:txPr>
        <c:crossAx val="32829824"/>
        <c:crosses val="autoZero"/>
        <c:crossBetween val="midCat"/>
      </c:valAx>
      <c:valAx>
        <c:axId val="32829824"/>
        <c:scaling>
          <c:orientation val="minMax"/>
          <c:max val="100"/>
          <c:min val="0"/>
        </c:scaling>
        <c:delete val="0"/>
        <c:axPos val="l"/>
        <c:majorGridlines>
          <c:spPr>
            <a:ln w="2420">
              <a:solidFill>
                <a:srgbClr val="000000"/>
              </a:solidFill>
              <a:prstDash val="solid"/>
            </a:ln>
          </c:spPr>
        </c:majorGridlines>
        <c:title>
          <c:tx>
            <c:rich>
              <a:bodyPr/>
              <a:lstStyle/>
              <a:p>
                <a:pPr>
                  <a:defRPr sz="1391" b="1" i="0" u="none" strike="noStrike" baseline="0">
                    <a:solidFill>
                      <a:srgbClr val="000000"/>
                    </a:solidFill>
                    <a:latin typeface="Arial"/>
                    <a:ea typeface="Arial"/>
                    <a:cs typeface="Arial"/>
                  </a:defRPr>
                </a:pPr>
                <a:r>
                  <a:rPr lang="en-US"/>
                  <a:t>Efficiency (%)</a:t>
                </a:r>
              </a:p>
            </c:rich>
          </c:tx>
          <c:layout>
            <c:manualLayout>
              <c:xMode val="edge"/>
              <c:yMode val="edge"/>
              <c:x val="0"/>
              <c:y val="0.35408560311284049"/>
            </c:manualLayout>
          </c:layout>
          <c:overlay val="0"/>
          <c:spPr>
            <a:noFill/>
            <a:ln w="19361">
              <a:noFill/>
            </a:ln>
          </c:spPr>
        </c:title>
        <c:numFmt formatCode="General" sourceLinked="1"/>
        <c:majorTickMark val="out"/>
        <c:minorTickMark val="none"/>
        <c:tickLblPos val="nextTo"/>
        <c:spPr>
          <a:ln w="2420">
            <a:solidFill>
              <a:srgbClr val="000000"/>
            </a:solidFill>
            <a:prstDash val="solid"/>
          </a:ln>
        </c:spPr>
        <c:txPr>
          <a:bodyPr rot="0" vert="horz"/>
          <a:lstStyle/>
          <a:p>
            <a:pPr>
              <a:defRPr sz="1201" b="0" i="0" u="none" strike="noStrike" baseline="0">
                <a:solidFill>
                  <a:srgbClr val="000000"/>
                </a:solidFill>
                <a:latin typeface="Arial"/>
                <a:ea typeface="Arial"/>
                <a:cs typeface="Arial"/>
              </a:defRPr>
            </a:pPr>
            <a:endParaRPr lang="en-US"/>
          </a:p>
        </c:txPr>
        <c:crossAx val="32823168"/>
        <c:crosses val="autoZero"/>
        <c:crossBetween val="midCat"/>
      </c:valAx>
      <c:spPr>
        <a:solidFill>
          <a:srgbClr val="C0C0C0"/>
        </a:solidFill>
        <a:ln w="9681">
          <a:solidFill>
            <a:srgbClr val="808080"/>
          </a:solidFill>
          <a:prstDash val="solid"/>
        </a:ln>
      </c:spPr>
    </c:plotArea>
    <c:legend>
      <c:legendPos val="b"/>
      <c:layout>
        <c:manualLayout>
          <c:xMode val="edge"/>
          <c:yMode val="edge"/>
          <c:x val="0.21845893310753597"/>
          <c:y val="0.953307392996109"/>
          <c:w val="0.61727349703640977"/>
          <c:h val="4.0207522697795074E-2"/>
        </c:manualLayout>
      </c:layout>
      <c:overlay val="0"/>
      <c:spPr>
        <a:solidFill>
          <a:srgbClr val="FFFFFF"/>
        </a:solidFill>
        <a:ln w="2420">
          <a:solidFill>
            <a:srgbClr val="000000"/>
          </a:solidFill>
          <a:prstDash val="solid"/>
        </a:ln>
      </c:spPr>
      <c:txPr>
        <a:bodyPr/>
        <a:lstStyle/>
        <a:p>
          <a:pPr>
            <a:defRPr sz="1052" b="0" i="0" u="none" strike="noStrike" baseline="0">
              <a:solidFill>
                <a:srgbClr val="000000"/>
              </a:solidFill>
              <a:latin typeface="Arial"/>
              <a:ea typeface="Arial"/>
              <a:cs typeface="Arial"/>
            </a:defRPr>
          </a:pPr>
          <a:endParaRPr lang="en-US"/>
        </a:p>
      </c:txPr>
    </c:legend>
    <c:plotVisOnly val="1"/>
    <c:dispBlanksAs val="gap"/>
    <c:showDLblsOverMax val="0"/>
  </c:chart>
  <c:spPr>
    <a:noFill/>
    <a:ln>
      <a:noFill/>
    </a:ln>
  </c:spPr>
  <c:txPr>
    <a:bodyPr/>
    <a:lstStyle/>
    <a:p>
      <a:pPr>
        <a:defRPr sz="915"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004394683705814"/>
          <c:y val="0.10614615766365214"/>
          <c:w val="0.71475750293204132"/>
          <c:h val="0.7107118856228879"/>
        </c:manualLayout>
      </c:layout>
      <c:scatterChart>
        <c:scatterStyle val="lineMarker"/>
        <c:varyColors val="0"/>
        <c:ser>
          <c:idx val="0"/>
          <c:order val="0"/>
          <c:xVal>
            <c:numRef>
              <c:f>'May 18 2013'!$F$10:$F$24</c:f>
              <c:numCache>
                <c:formatCode>General</c:formatCode>
                <c:ptCount val="15"/>
                <c:pt idx="0">
                  <c:v>4</c:v>
                </c:pt>
                <c:pt idx="1">
                  <c:v>4</c:v>
                </c:pt>
                <c:pt idx="2">
                  <c:v>8</c:v>
                </c:pt>
                <c:pt idx="3">
                  <c:v>12</c:v>
                </c:pt>
                <c:pt idx="4">
                  <c:v>16</c:v>
                </c:pt>
                <c:pt idx="5">
                  <c:v>20</c:v>
                </c:pt>
                <c:pt idx="6">
                  <c:v>28</c:v>
                </c:pt>
                <c:pt idx="7">
                  <c:v>36</c:v>
                </c:pt>
                <c:pt idx="8">
                  <c:v>40</c:v>
                </c:pt>
                <c:pt idx="9">
                  <c:v>48</c:v>
                </c:pt>
                <c:pt idx="10">
                  <c:v>56</c:v>
                </c:pt>
                <c:pt idx="11">
                  <c:v>64</c:v>
                </c:pt>
                <c:pt idx="12">
                  <c:v>72</c:v>
                </c:pt>
                <c:pt idx="13">
                  <c:v>80</c:v>
                </c:pt>
                <c:pt idx="14">
                  <c:v>88</c:v>
                </c:pt>
              </c:numCache>
            </c:numRef>
          </c:xVal>
          <c:yVal>
            <c:numRef>
              <c:f>'May 18 2013'!$H$10:$H$24</c:f>
              <c:numCache>
                <c:formatCode>General</c:formatCode>
                <c:ptCount val="15"/>
                <c:pt idx="0">
                  <c:v>27</c:v>
                </c:pt>
                <c:pt idx="1">
                  <c:v>141</c:v>
                </c:pt>
                <c:pt idx="2">
                  <c:v>111</c:v>
                </c:pt>
                <c:pt idx="3">
                  <c:v>90</c:v>
                </c:pt>
                <c:pt idx="4">
                  <c:v>78</c:v>
                </c:pt>
                <c:pt idx="5">
                  <c:v>68</c:v>
                </c:pt>
                <c:pt idx="6">
                  <c:v>56</c:v>
                </c:pt>
                <c:pt idx="7">
                  <c:v>48</c:v>
                </c:pt>
                <c:pt idx="8">
                  <c:v>43</c:v>
                </c:pt>
                <c:pt idx="9">
                  <c:v>39</c:v>
                </c:pt>
                <c:pt idx="10">
                  <c:v>38</c:v>
                </c:pt>
                <c:pt idx="11">
                  <c:v>36</c:v>
                </c:pt>
                <c:pt idx="12">
                  <c:v>34</c:v>
                </c:pt>
                <c:pt idx="13">
                  <c:v>33</c:v>
                </c:pt>
                <c:pt idx="14">
                  <c:v>33</c:v>
                </c:pt>
              </c:numCache>
            </c:numRef>
          </c:yVal>
          <c:smooth val="0"/>
        </c:ser>
        <c:ser>
          <c:idx val="1"/>
          <c:order val="1"/>
          <c:tx>
            <c:v>b</c:v>
          </c:tx>
          <c:xVal>
            <c:numRef>
              <c:f>'May 18 2013'!$F$10:$F$24</c:f>
              <c:numCache>
                <c:formatCode>General</c:formatCode>
                <c:ptCount val="15"/>
                <c:pt idx="0">
                  <c:v>4</c:v>
                </c:pt>
                <c:pt idx="1">
                  <c:v>4</c:v>
                </c:pt>
                <c:pt idx="2">
                  <c:v>8</c:v>
                </c:pt>
                <c:pt idx="3">
                  <c:v>12</c:v>
                </c:pt>
                <c:pt idx="4">
                  <c:v>16</c:v>
                </c:pt>
                <c:pt idx="5">
                  <c:v>20</c:v>
                </c:pt>
                <c:pt idx="6">
                  <c:v>28</c:v>
                </c:pt>
                <c:pt idx="7">
                  <c:v>36</c:v>
                </c:pt>
                <c:pt idx="8">
                  <c:v>40</c:v>
                </c:pt>
                <c:pt idx="9">
                  <c:v>48</c:v>
                </c:pt>
                <c:pt idx="10">
                  <c:v>56</c:v>
                </c:pt>
                <c:pt idx="11">
                  <c:v>64</c:v>
                </c:pt>
                <c:pt idx="12">
                  <c:v>72</c:v>
                </c:pt>
                <c:pt idx="13">
                  <c:v>80</c:v>
                </c:pt>
                <c:pt idx="14">
                  <c:v>88</c:v>
                </c:pt>
              </c:numCache>
            </c:numRef>
          </c:xVal>
          <c:yVal>
            <c:numRef>
              <c:f>'May 18 2013'!$I$10:$I$24</c:f>
              <c:numCache>
                <c:formatCode>General</c:formatCode>
                <c:ptCount val="15"/>
                <c:pt idx="0">
                  <c:v>22</c:v>
                </c:pt>
                <c:pt idx="1">
                  <c:v>129</c:v>
                </c:pt>
                <c:pt idx="2">
                  <c:v>100</c:v>
                </c:pt>
                <c:pt idx="3">
                  <c:v>79</c:v>
                </c:pt>
                <c:pt idx="4">
                  <c:v>63</c:v>
                </c:pt>
                <c:pt idx="5">
                  <c:v>58</c:v>
                </c:pt>
                <c:pt idx="6">
                  <c:v>46</c:v>
                </c:pt>
                <c:pt idx="7">
                  <c:v>40</c:v>
                </c:pt>
                <c:pt idx="8">
                  <c:v>36</c:v>
                </c:pt>
                <c:pt idx="9">
                  <c:v>33</c:v>
                </c:pt>
                <c:pt idx="10">
                  <c:v>31</c:v>
                </c:pt>
                <c:pt idx="11">
                  <c:v>30</c:v>
                </c:pt>
                <c:pt idx="12">
                  <c:v>28</c:v>
                </c:pt>
                <c:pt idx="13">
                  <c:v>27</c:v>
                </c:pt>
                <c:pt idx="14">
                  <c:v>26</c:v>
                </c:pt>
              </c:numCache>
            </c:numRef>
          </c:yVal>
          <c:smooth val="0"/>
        </c:ser>
        <c:ser>
          <c:idx val="2"/>
          <c:order val="2"/>
          <c:tx>
            <c:v>c</c:v>
          </c:tx>
          <c:xVal>
            <c:numRef>
              <c:f>'May 18 2013'!$F$10:$F$24</c:f>
              <c:numCache>
                <c:formatCode>General</c:formatCode>
                <c:ptCount val="15"/>
                <c:pt idx="0">
                  <c:v>4</c:v>
                </c:pt>
                <c:pt idx="1">
                  <c:v>4</c:v>
                </c:pt>
                <c:pt idx="2">
                  <c:v>8</c:v>
                </c:pt>
                <c:pt idx="3">
                  <c:v>12</c:v>
                </c:pt>
                <c:pt idx="4">
                  <c:v>16</c:v>
                </c:pt>
                <c:pt idx="5">
                  <c:v>20</c:v>
                </c:pt>
                <c:pt idx="6">
                  <c:v>28</c:v>
                </c:pt>
                <c:pt idx="7">
                  <c:v>36</c:v>
                </c:pt>
                <c:pt idx="8">
                  <c:v>40</c:v>
                </c:pt>
                <c:pt idx="9">
                  <c:v>48</c:v>
                </c:pt>
                <c:pt idx="10">
                  <c:v>56</c:v>
                </c:pt>
                <c:pt idx="11">
                  <c:v>64</c:v>
                </c:pt>
                <c:pt idx="12">
                  <c:v>72</c:v>
                </c:pt>
                <c:pt idx="13">
                  <c:v>80</c:v>
                </c:pt>
                <c:pt idx="14">
                  <c:v>88</c:v>
                </c:pt>
              </c:numCache>
            </c:numRef>
          </c:xVal>
          <c:yVal>
            <c:numRef>
              <c:f>'May 18 2013'!$J$10:$J$24</c:f>
              <c:numCache>
                <c:formatCode>General</c:formatCode>
                <c:ptCount val="15"/>
                <c:pt idx="0">
                  <c:v>20</c:v>
                </c:pt>
                <c:pt idx="1">
                  <c:v>81</c:v>
                </c:pt>
                <c:pt idx="2">
                  <c:v>61</c:v>
                </c:pt>
                <c:pt idx="3">
                  <c:v>50</c:v>
                </c:pt>
                <c:pt idx="4">
                  <c:v>42</c:v>
                </c:pt>
                <c:pt idx="5">
                  <c:v>36</c:v>
                </c:pt>
                <c:pt idx="6">
                  <c:v>31</c:v>
                </c:pt>
                <c:pt idx="7">
                  <c:v>26</c:v>
                </c:pt>
                <c:pt idx="8">
                  <c:v>24</c:v>
                </c:pt>
                <c:pt idx="9">
                  <c:v>22</c:v>
                </c:pt>
                <c:pt idx="10">
                  <c:v>21</c:v>
                </c:pt>
                <c:pt idx="11">
                  <c:v>21</c:v>
                </c:pt>
                <c:pt idx="12">
                  <c:v>20</c:v>
                </c:pt>
                <c:pt idx="13">
                  <c:v>20</c:v>
                </c:pt>
                <c:pt idx="14">
                  <c:v>19</c:v>
                </c:pt>
              </c:numCache>
            </c:numRef>
          </c:yVal>
          <c:smooth val="0"/>
        </c:ser>
        <c:ser>
          <c:idx val="3"/>
          <c:order val="3"/>
          <c:tx>
            <c:v>a</c:v>
          </c:tx>
          <c:xVal>
            <c:numRef>
              <c:f>'May 18 2013'!$F$10:$F$24</c:f>
              <c:numCache>
                <c:formatCode>General</c:formatCode>
                <c:ptCount val="15"/>
                <c:pt idx="0">
                  <c:v>4</c:v>
                </c:pt>
                <c:pt idx="1">
                  <c:v>4</c:v>
                </c:pt>
                <c:pt idx="2">
                  <c:v>8</c:v>
                </c:pt>
                <c:pt idx="3">
                  <c:v>12</c:v>
                </c:pt>
                <c:pt idx="4">
                  <c:v>16</c:v>
                </c:pt>
                <c:pt idx="5">
                  <c:v>20</c:v>
                </c:pt>
                <c:pt idx="6">
                  <c:v>28</c:v>
                </c:pt>
                <c:pt idx="7">
                  <c:v>36</c:v>
                </c:pt>
                <c:pt idx="8">
                  <c:v>40</c:v>
                </c:pt>
                <c:pt idx="9">
                  <c:v>48</c:v>
                </c:pt>
                <c:pt idx="10">
                  <c:v>56</c:v>
                </c:pt>
                <c:pt idx="11">
                  <c:v>64</c:v>
                </c:pt>
                <c:pt idx="12">
                  <c:v>72</c:v>
                </c:pt>
                <c:pt idx="13">
                  <c:v>80</c:v>
                </c:pt>
                <c:pt idx="14">
                  <c:v>88</c:v>
                </c:pt>
              </c:numCache>
            </c:numRef>
          </c:xVal>
          <c:yVal>
            <c:numRef>
              <c:f>'May 18 2013'!$K$10:$K$24</c:f>
              <c:numCache>
                <c:formatCode>General</c:formatCode>
                <c:ptCount val="15"/>
                <c:pt idx="0">
                  <c:v>37</c:v>
                </c:pt>
                <c:pt idx="1">
                  <c:v>91</c:v>
                </c:pt>
                <c:pt idx="2">
                  <c:v>71</c:v>
                </c:pt>
                <c:pt idx="3">
                  <c:v>61</c:v>
                </c:pt>
                <c:pt idx="4">
                  <c:v>54</c:v>
                </c:pt>
                <c:pt idx="5">
                  <c:v>45</c:v>
                </c:pt>
                <c:pt idx="6">
                  <c:v>38</c:v>
                </c:pt>
                <c:pt idx="7">
                  <c:v>33</c:v>
                </c:pt>
                <c:pt idx="8">
                  <c:v>28</c:v>
                </c:pt>
                <c:pt idx="9">
                  <c:v>27</c:v>
                </c:pt>
                <c:pt idx="10">
                  <c:v>27</c:v>
                </c:pt>
                <c:pt idx="11">
                  <c:v>27</c:v>
                </c:pt>
                <c:pt idx="12">
                  <c:v>27</c:v>
                </c:pt>
                <c:pt idx="13">
                  <c:v>27</c:v>
                </c:pt>
                <c:pt idx="14">
                  <c:v>26</c:v>
                </c:pt>
              </c:numCache>
            </c:numRef>
          </c:yVal>
          <c:smooth val="0"/>
        </c:ser>
        <c:dLbls>
          <c:showLegendKey val="0"/>
          <c:showVal val="0"/>
          <c:showCatName val="0"/>
          <c:showSerName val="0"/>
          <c:showPercent val="0"/>
          <c:showBubbleSize val="0"/>
        </c:dLbls>
        <c:axId val="41312640"/>
        <c:axId val="41314176"/>
      </c:scatterChart>
      <c:valAx>
        <c:axId val="41312640"/>
        <c:scaling>
          <c:orientation val="minMax"/>
        </c:scaling>
        <c:delete val="0"/>
        <c:axPos val="b"/>
        <c:numFmt formatCode="General" sourceLinked="1"/>
        <c:majorTickMark val="out"/>
        <c:minorTickMark val="none"/>
        <c:tickLblPos val="nextTo"/>
        <c:crossAx val="41314176"/>
        <c:crosses val="autoZero"/>
        <c:crossBetween val="midCat"/>
      </c:valAx>
      <c:valAx>
        <c:axId val="41314176"/>
        <c:scaling>
          <c:orientation val="minMax"/>
        </c:scaling>
        <c:delete val="0"/>
        <c:axPos val="l"/>
        <c:majorGridlines/>
        <c:numFmt formatCode="General" sourceLinked="1"/>
        <c:majorTickMark val="out"/>
        <c:minorTickMark val="none"/>
        <c:tickLblPos val="nextTo"/>
        <c:crossAx val="41312640"/>
        <c:crosses val="autoZero"/>
        <c:crossBetween val="midCat"/>
      </c:valAx>
    </c:plotArea>
    <c:legend>
      <c:legendPos val="r"/>
      <c:layout/>
      <c:overlay val="0"/>
    </c:legend>
    <c:plotVisOnly val="1"/>
    <c:dispBlanksAs val="gap"/>
    <c:showDLblsOverMax val="0"/>
  </c:chart>
  <c:externalData r:id="rId1">
    <c:autoUpdate val="0"/>
  </c:externalData>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10.png"/></Relationships>
</file>

<file path=ppt/drawings/drawing1.xml><?xml version="1.0" encoding="utf-8"?>
<c:userShapes xmlns:c="http://schemas.openxmlformats.org/drawingml/2006/chart">
  <cdr:relSizeAnchor xmlns:cdr="http://schemas.openxmlformats.org/drawingml/2006/chartDrawing">
    <cdr:from>
      <cdr:x>0.31573</cdr:x>
      <cdr:y>0.53854</cdr:y>
    </cdr:from>
    <cdr:to>
      <cdr:x>0.4458</cdr:x>
      <cdr:y>0.65415</cdr:y>
    </cdr:to>
    <cdr:sp macro="" textlink="">
      <cdr:nvSpPr>
        <cdr:cNvPr id="2" name="TextBox 1"/>
        <cdr:cNvSpPr txBox="1"/>
      </cdr:nvSpPr>
      <cdr:spPr>
        <a:xfrm xmlns:a="http://schemas.openxmlformats.org/drawingml/2006/main">
          <a:off x="2219643" y="425926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0.22902</cdr:x>
      <cdr:y>0.67342</cdr:y>
    </cdr:from>
    <cdr:to>
      <cdr:x>0.35909</cdr:x>
      <cdr:y>0.71196</cdr:y>
    </cdr:to>
    <cdr:sp macro="" textlink="">
      <cdr:nvSpPr>
        <cdr:cNvPr id="3" name="TextBox 2"/>
        <cdr:cNvSpPr txBox="1"/>
      </cdr:nvSpPr>
      <cdr:spPr>
        <a:xfrm xmlns:a="http://schemas.openxmlformats.org/drawingml/2006/main">
          <a:off x="1610043" y="5326062"/>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smtClean="0"/>
            <a:t>No Lines</a:t>
          </a:r>
          <a:r>
            <a:rPr lang="en-US" sz="1100" dirty="0" smtClean="0"/>
            <a:t> 9 turns</a:t>
          </a:r>
          <a:endParaRPr lang="en-US" sz="1100" dirty="0"/>
        </a:p>
      </cdr:txBody>
    </cdr:sp>
  </cdr:relSizeAnchor>
  <cdr:relSizeAnchor xmlns:cdr="http://schemas.openxmlformats.org/drawingml/2006/chartDrawing">
    <cdr:from>
      <cdr:x>0.36993</cdr:x>
      <cdr:y>0.55781</cdr:y>
    </cdr:from>
    <cdr:to>
      <cdr:x>0.5</cdr:x>
      <cdr:y>0.59635</cdr:y>
    </cdr:to>
    <cdr:sp macro="" textlink="">
      <cdr:nvSpPr>
        <cdr:cNvPr id="4" name="TextBox 3"/>
        <cdr:cNvSpPr txBox="1"/>
      </cdr:nvSpPr>
      <cdr:spPr>
        <a:xfrm xmlns:a="http://schemas.openxmlformats.org/drawingml/2006/main">
          <a:off x="2600643" y="4411662"/>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Spiral 7 turns</a:t>
          </a:r>
          <a:endParaRPr lang="en-US" sz="1100" dirty="0"/>
        </a:p>
      </cdr:txBody>
    </cdr:sp>
  </cdr:relSizeAnchor>
  <cdr:relSizeAnchor xmlns:cdr="http://schemas.openxmlformats.org/drawingml/2006/chartDrawing">
    <cdr:from>
      <cdr:x>0.4458</cdr:x>
      <cdr:y>0.65415</cdr:y>
    </cdr:from>
    <cdr:to>
      <cdr:x>0.57587</cdr:x>
      <cdr:y>0.69269</cdr:y>
    </cdr:to>
    <cdr:sp macro="" textlink="">
      <cdr:nvSpPr>
        <cdr:cNvPr id="5" name="TextBox 4"/>
        <cdr:cNvSpPr txBox="1"/>
      </cdr:nvSpPr>
      <cdr:spPr>
        <a:xfrm xmlns:a="http://schemas.openxmlformats.org/drawingml/2006/main">
          <a:off x="3134043" y="5173662"/>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No Spiral 7 turns</a:t>
          </a:r>
          <a:endParaRPr lang="en-US" sz="1100" dirty="0"/>
        </a:p>
      </cdr:txBody>
    </cdr:sp>
  </cdr:relSizeAnchor>
  <cdr:relSizeAnchor xmlns:cdr="http://schemas.openxmlformats.org/drawingml/2006/chartDrawing">
    <cdr:from>
      <cdr:x>0.27238</cdr:x>
      <cdr:y>0.63489</cdr:y>
    </cdr:from>
    <cdr:to>
      <cdr:x>0.40245</cdr:x>
      <cdr:y>0.67342</cdr:y>
    </cdr:to>
    <cdr:sp macro="" textlink="">
      <cdr:nvSpPr>
        <cdr:cNvPr id="6" name="TextBox 5"/>
        <cdr:cNvSpPr txBox="1"/>
      </cdr:nvSpPr>
      <cdr:spPr>
        <a:xfrm xmlns:a="http://schemas.openxmlformats.org/drawingml/2006/main">
          <a:off x="1914843" y="5021262"/>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smtClean="0"/>
            <a:t>Lines</a:t>
          </a:r>
          <a:r>
            <a:rPr lang="en-US" sz="1100" dirty="0" smtClean="0"/>
            <a:t> 9 turns</a:t>
          </a:r>
          <a:endParaRPr lang="en-US" sz="1100" dirty="0"/>
        </a:p>
      </cdr:txBody>
    </cdr:sp>
  </cdr:relSizeAnchor>
  <cdr:relSizeAnchor xmlns:cdr="http://schemas.openxmlformats.org/drawingml/2006/chartDrawing">
    <cdr:from>
      <cdr:x>0</cdr:x>
      <cdr:y>0</cdr:y>
    </cdr:from>
    <cdr:to>
      <cdr:x>0.84726</cdr:x>
      <cdr:y>0.06244</cdr:y>
    </cdr:to>
    <cdr:pic>
      <cdr:nvPicPr>
        <cdr:cNvPr id="8"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5956308" cy="493819"/>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BFE4302-D076-4A3B-A042-446F34937987}" type="datetimeFigureOut">
              <a:rPr lang="en-US" smtClean="0"/>
              <a:t>5/13/2014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7BDCDA5F-433C-4A20-AEE3-C20478AAF56A}" type="slidenum">
              <a:rPr lang="en-US" smtClean="0"/>
              <a:t>‹#›</a:t>
            </a:fld>
            <a:endParaRPr lang="en-US"/>
          </a:p>
        </p:txBody>
      </p:sp>
    </p:spTree>
    <p:extLst>
      <p:ext uri="{BB962C8B-B14F-4D97-AF65-F5344CB8AC3E}">
        <p14:creationId xmlns:p14="http://schemas.microsoft.com/office/powerpoint/2010/main" val="206147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r>
              <a:rPr lang="en-US" altLang="en-US" smtClean="0"/>
              <a:t>Pout  = 125 kW  30 m cabels 100 kW LDO’s</a:t>
            </a:r>
          </a:p>
        </p:txBody>
      </p:sp>
      <p:sp>
        <p:nvSpPr>
          <p:cNvPr id="55300" name="Slide Number Placeholder 3"/>
          <p:cNvSpPr>
            <a:spLocks noGrp="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4659" indent="-286407" eaLnBrk="0" hangingPunct="0">
              <a:defRPr>
                <a:solidFill>
                  <a:schemeClr val="tx1"/>
                </a:solidFill>
                <a:latin typeface="Arial" pitchFamily="34" charset="0"/>
                <a:cs typeface="Arial" pitchFamily="34" charset="0"/>
              </a:defRPr>
            </a:lvl2pPr>
            <a:lvl3pPr marL="1145629" indent="-229126" eaLnBrk="0" hangingPunct="0">
              <a:defRPr>
                <a:solidFill>
                  <a:schemeClr val="tx1"/>
                </a:solidFill>
                <a:latin typeface="Arial" pitchFamily="34" charset="0"/>
                <a:cs typeface="Arial" pitchFamily="34" charset="0"/>
              </a:defRPr>
            </a:lvl3pPr>
            <a:lvl4pPr marL="1603880" indent="-229126" eaLnBrk="0" hangingPunct="0">
              <a:defRPr>
                <a:solidFill>
                  <a:schemeClr val="tx1"/>
                </a:solidFill>
                <a:latin typeface="Arial" pitchFamily="34" charset="0"/>
                <a:cs typeface="Arial" pitchFamily="34" charset="0"/>
              </a:defRPr>
            </a:lvl4pPr>
            <a:lvl5pPr marL="2062132" indent="-229126" eaLnBrk="0" hangingPunct="0">
              <a:defRPr>
                <a:solidFill>
                  <a:schemeClr val="tx1"/>
                </a:solidFill>
                <a:latin typeface="Arial" pitchFamily="34" charset="0"/>
                <a:cs typeface="Arial" pitchFamily="34" charset="0"/>
              </a:defRPr>
            </a:lvl5pPr>
            <a:lvl6pPr marL="2520384" indent="-229126" eaLnBrk="0" fontAlgn="base" hangingPunct="0">
              <a:spcBef>
                <a:spcPct val="0"/>
              </a:spcBef>
              <a:spcAft>
                <a:spcPct val="0"/>
              </a:spcAft>
              <a:defRPr>
                <a:solidFill>
                  <a:schemeClr val="tx1"/>
                </a:solidFill>
                <a:latin typeface="Arial" pitchFamily="34" charset="0"/>
                <a:cs typeface="Arial" pitchFamily="34" charset="0"/>
              </a:defRPr>
            </a:lvl6pPr>
            <a:lvl7pPr marL="2978635" indent="-229126" eaLnBrk="0" fontAlgn="base" hangingPunct="0">
              <a:spcBef>
                <a:spcPct val="0"/>
              </a:spcBef>
              <a:spcAft>
                <a:spcPct val="0"/>
              </a:spcAft>
              <a:defRPr>
                <a:solidFill>
                  <a:schemeClr val="tx1"/>
                </a:solidFill>
                <a:latin typeface="Arial" pitchFamily="34" charset="0"/>
                <a:cs typeface="Arial" pitchFamily="34" charset="0"/>
              </a:defRPr>
            </a:lvl7pPr>
            <a:lvl8pPr marL="3436887" indent="-229126" eaLnBrk="0" fontAlgn="base" hangingPunct="0">
              <a:spcBef>
                <a:spcPct val="0"/>
              </a:spcBef>
              <a:spcAft>
                <a:spcPct val="0"/>
              </a:spcAft>
              <a:defRPr>
                <a:solidFill>
                  <a:schemeClr val="tx1"/>
                </a:solidFill>
                <a:latin typeface="Arial" pitchFamily="34" charset="0"/>
                <a:cs typeface="Arial" pitchFamily="34" charset="0"/>
              </a:defRPr>
            </a:lvl8pPr>
            <a:lvl9pPr marL="3895138" indent="-229126"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5663709-8C11-4B13-9A89-14E481A2D342}" type="slidenum">
              <a:rPr lang="en-US" altLang="en-US" smtClean="0"/>
              <a:pPr eaLnBrk="1" hangingPunct="1"/>
              <a:t>3</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D7B7D1-5BF6-4AB0-BA21-9966C75D3BF0}" type="slidenum">
              <a:rPr lang="en-US" altLang="en-US"/>
              <a:pPr/>
              <a:t>9</a:t>
            </a:fld>
            <a:endParaRPr lang="en-US" altLang="en-US"/>
          </a:p>
        </p:txBody>
      </p:sp>
      <p:sp>
        <p:nvSpPr>
          <p:cNvPr id="139266" name="Rectangle 2"/>
          <p:cNvSpPr txBox="1">
            <a:spLocks noGrp="1" noRot="1" noChangeAspect="1" noChangeArrowheads="1" noTextEdit="1"/>
          </p:cNvSpPr>
          <p:nvPr>
            <p:ph type="sldImg"/>
          </p:nvPr>
        </p:nvSpPr>
        <p:spPr>
          <a:ln/>
        </p:spPr>
      </p:sp>
      <p:sp>
        <p:nvSpPr>
          <p:cNvPr id="139267" name="Rectangle 3"/>
          <p:cNvSpPr txBox="1">
            <a:spLocks noGrp="1" noChangeArrowheads="1"/>
          </p:cNvSpPr>
          <p:nvPr>
            <p:ph type="body" idx="1"/>
          </p:nvPr>
        </p:nvSpPr>
        <p:spPr>
          <a:ln/>
          <a:extLst>
            <a:ext uri="{91240B29-F687-4F45-9708-019B960494DF}">
              <a14:hiddenLine xmlns:a14="http://schemas.microsoft.com/office/drawing/2010/main" w="9525">
                <a:solidFill>
                  <a:srgbClr val="000000"/>
                </a:solidFill>
                <a:round/>
                <a:headEnd/>
                <a:tailEnd/>
              </a14:hiddenLine>
            </a:ext>
          </a:extLst>
        </p:spPr>
        <p:txBody>
          <a:bodyPr wrap="none" lIns="93172" tIns="46587" rIns="93172" bIns="46587"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txBox="1">
            <a:spLocks noGrp="1"/>
          </p:cNvSpPr>
          <p:nvPr/>
        </p:nvSpPr>
        <p:spPr bwMode="auto">
          <a:xfrm>
            <a:off x="3970784" y="8830643"/>
            <a:ext cx="3038049" cy="464315"/>
          </a:xfrm>
          <a:prstGeom prst="rect">
            <a:avLst/>
          </a:prstGeom>
          <a:noFill/>
          <a:ln w="9525">
            <a:noFill/>
            <a:miter lim="800000"/>
            <a:headEnd/>
            <a:tailEnd/>
          </a:ln>
        </p:spPr>
        <p:txBody>
          <a:bodyPr lIns="93190" tIns="46595" rIns="93190" bIns="46595" anchor="b"/>
          <a:lstStyle/>
          <a:p>
            <a:pPr algn="r"/>
            <a:fld id="{F51D4C01-C107-4C58-B313-9F5480CC95FE}" type="slidenum">
              <a:rPr lang="en-GB" sz="1200">
                <a:solidFill>
                  <a:prstClr val="black"/>
                </a:solidFill>
                <a:latin typeface="Calibri" pitchFamily="34" charset="0"/>
              </a:rPr>
              <a:pPr algn="r"/>
              <a:t>19</a:t>
            </a:fld>
            <a:endParaRPr lang="en-GB" sz="1200">
              <a:solidFill>
                <a:prstClr val="black"/>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DCDA5F-433C-4A20-AEE3-C20478AAF56A}" type="slidenum">
              <a:rPr lang="en-US" smtClean="0"/>
              <a:t>22</a:t>
            </a:fld>
            <a:endParaRPr lang="en-US"/>
          </a:p>
        </p:txBody>
      </p:sp>
    </p:spTree>
    <p:extLst>
      <p:ext uri="{BB962C8B-B14F-4D97-AF65-F5344CB8AC3E}">
        <p14:creationId xmlns:p14="http://schemas.microsoft.com/office/powerpoint/2010/main" val="145798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E8F0D0-158D-41E6-9F42-51590FC8FFE9}" type="datetime1">
              <a:rPr lang="en-US" smtClean="0"/>
              <a:t>5/13/2014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08794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66D58-3D9B-42E0-82F9-F2595FC3DC02}" type="datetime1">
              <a:rPr lang="en-US" smtClean="0"/>
              <a:t>5/13/2014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478731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666CB2-0F03-4C03-A188-E3B1297C9EEB}" type="datetime1">
              <a:rPr lang="en-US" smtClean="0"/>
              <a:t>5/13/2014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1654477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38C56A-70C5-4484-8386-30B0C6EED063}" type="datetime1">
              <a:rPr lang="en-US" smtClean="0"/>
              <a:t>5/13/2014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863655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211993-6946-4018-A27E-6BA6ACAFAFEB}" type="datetime1">
              <a:rPr lang="en-US" smtClean="0"/>
              <a:t>5/13/2014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943505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55FB4-6FA7-44AE-9AA3-F038E2EB7B07}" type="datetime1">
              <a:rPr lang="en-US" smtClean="0"/>
              <a:t>5/13/2014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575879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069E0E-61EC-4DA7-B70D-3891494393E3}" type="datetime1">
              <a:rPr lang="en-US" smtClean="0"/>
              <a:t>5/13/2014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1206578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7959DB-264C-4DD0-B667-8F3CAB556186}" type="datetime1">
              <a:rPr lang="en-US" smtClean="0"/>
              <a:t>5/13/2014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32388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F89AF-CAA2-46C5-9F55-24AEEE8CA04D}" type="datetime1">
              <a:rPr lang="en-US" smtClean="0"/>
              <a:t>5/13/2014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780093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DED370-351C-418C-81B5-9F42A4B65E8E}" type="datetime1">
              <a:rPr lang="en-US" smtClean="0"/>
              <a:t>5/13/2014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825941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DE4C7-1ACF-40EF-8135-D89BC0C9A8A5}" type="datetime1">
              <a:rPr lang="en-US" smtClean="0"/>
              <a:t>5/13/2014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87185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63EF0-5A63-493E-8560-913EAFE1708E}" type="datetime1">
              <a:rPr lang="en-US" smtClean="0"/>
              <a:t>5/13/2014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98241-5F5B-4310-8014-82CF8FB48A96}" type="slidenum">
              <a:rPr lang="en-US" smtClean="0"/>
              <a:t>‹#›</a:t>
            </a:fld>
            <a:endParaRPr lang="en-US" dirty="0"/>
          </a:p>
        </p:txBody>
      </p:sp>
    </p:spTree>
    <p:extLst>
      <p:ext uri="{BB962C8B-B14F-4D97-AF65-F5344CB8AC3E}">
        <p14:creationId xmlns:p14="http://schemas.microsoft.com/office/powerpoint/2010/main" val="3410170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64031" y="715963"/>
            <a:ext cx="6781023" cy="646331"/>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3600" dirty="0" smtClean="0">
                <a:solidFill>
                  <a:srgbClr val="FF3300"/>
                </a:solidFill>
                <a:latin typeface="Comic Sans MS" pitchFamily="66" charset="0"/>
              </a:rPr>
              <a:t>Powering of Detector Systems</a:t>
            </a:r>
            <a:endParaRPr lang="en-US" altLang="en-US" sz="3600" dirty="0">
              <a:solidFill>
                <a:srgbClr val="FF3300"/>
              </a:solidFill>
              <a:latin typeface="Comic Sans MS" pitchFamily="66" charset="0"/>
            </a:endParaRPr>
          </a:p>
        </p:txBody>
      </p:sp>
      <p:sp>
        <p:nvSpPr>
          <p:cNvPr id="2051" name="Text Box 3"/>
          <p:cNvSpPr txBox="1">
            <a:spLocks noChangeArrowheads="1"/>
          </p:cNvSpPr>
          <p:nvPr/>
        </p:nvSpPr>
        <p:spPr bwMode="auto">
          <a:xfrm>
            <a:off x="2008900" y="2971800"/>
            <a:ext cx="490871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2400" dirty="0" smtClean="0"/>
              <a:t>Satish Dhawan, Yale University</a:t>
            </a:r>
          </a:p>
          <a:p>
            <a:pPr algn="ctr" eaLnBrk="1" hangingPunct="1"/>
            <a:r>
              <a:rPr lang="en-US" altLang="en-US" sz="2400" dirty="0" smtClean="0"/>
              <a:t>Richard Sumner , CMCAMAC LLC</a:t>
            </a:r>
            <a:endParaRPr lang="en-US" altLang="en-US" sz="2400" dirty="0"/>
          </a:p>
        </p:txBody>
      </p:sp>
      <p:sp>
        <p:nvSpPr>
          <p:cNvPr id="2052" name="Text Box 5"/>
          <p:cNvSpPr txBox="1">
            <a:spLocks noChangeArrowheads="1"/>
          </p:cNvSpPr>
          <p:nvPr/>
        </p:nvSpPr>
        <p:spPr bwMode="auto">
          <a:xfrm>
            <a:off x="228600" y="6096000"/>
            <a:ext cx="2438400" cy="619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dirty="0" smtClean="0"/>
              <a:t>AWLC 2014, Fermilab</a:t>
            </a:r>
            <a:endParaRPr lang="en-US" altLang="en-US" sz="1400" dirty="0"/>
          </a:p>
          <a:p>
            <a:pPr eaLnBrk="1" hangingPunct="1"/>
            <a:r>
              <a:rPr lang="en-US" altLang="en-US" sz="1400" dirty="0" smtClean="0"/>
              <a:t>May 12 - 16, 2014</a:t>
            </a:r>
            <a:r>
              <a:rPr lang="en-US" altLang="en-US" sz="2000" dirty="0" smtClean="0"/>
              <a:t> </a:t>
            </a:r>
            <a:endParaRPr lang="en-US" altLang="en-US" sz="2000" dirty="0"/>
          </a:p>
        </p:txBody>
      </p:sp>
      <p:pic>
        <p:nvPicPr>
          <p:cNvPr id="2053" name="Picture 6" descr="Yale Logo"/>
          <p:cNvPicPr>
            <a:picLocks noChangeAspect="1" noChangeArrowheads="1"/>
          </p:cNvPicPr>
          <p:nvPr/>
        </p:nvPicPr>
        <p:blipFill>
          <a:blip r:embed="rId2" cstate="print">
            <a:extLst>
              <a:ext uri="{28A0092B-C50C-407E-A947-70E740481C1C}">
                <a14:useLocalDpi xmlns:a14="http://schemas.microsoft.com/office/drawing/2010/main" val="0"/>
              </a:ext>
            </a:extLst>
          </a:blip>
          <a:srcRect l="37273" t="25882" r="15454" b="23529"/>
          <a:stretch>
            <a:fillRect/>
          </a:stretch>
        </p:blipFill>
        <p:spPr bwMode="auto">
          <a:xfrm>
            <a:off x="304800" y="4038600"/>
            <a:ext cx="168116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Slide Number Placeholder 1"/>
          <p:cNvSpPr>
            <a:spLocks noGrp="1"/>
          </p:cNvSpPr>
          <p:nvPr>
            <p:ph type="sldNum" sz="quarter" idx="12"/>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929900F-4A56-4031-8215-08C8E329D2D2}" type="slidenum">
              <a:rPr lang="en-US" altLang="en-US" smtClean="0"/>
              <a:pPr eaLnBrk="1" hangingPunct="1"/>
              <a:t>1</a:t>
            </a:fld>
            <a:endParaRPr lang="en-US" altLang="en-US" smtClean="0"/>
          </a:p>
        </p:txBody>
      </p:sp>
    </p:spTree>
    <p:extLst>
      <p:ext uri="{BB962C8B-B14F-4D97-AF65-F5344CB8AC3E}">
        <p14:creationId xmlns:p14="http://schemas.microsoft.com/office/powerpoint/2010/main" val="554143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0011" y="2209800"/>
            <a:ext cx="381000" cy="1828800"/>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2518266" y="2981020"/>
            <a:ext cx="0" cy="109795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576945" y="3314699"/>
            <a:ext cx="0" cy="685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994266" y="2209800"/>
            <a:ext cx="0" cy="1828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60866" y="2802143"/>
            <a:ext cx="623889" cy="276999"/>
          </a:xfrm>
          <a:prstGeom prst="rect">
            <a:avLst/>
          </a:prstGeom>
          <a:noFill/>
        </p:spPr>
        <p:txBody>
          <a:bodyPr wrap="none" rtlCol="0">
            <a:spAutoFit/>
          </a:bodyPr>
          <a:lstStyle/>
          <a:p>
            <a:r>
              <a:rPr lang="en-US" sz="1200" dirty="0" smtClean="0"/>
              <a:t>36 mm</a:t>
            </a:r>
            <a:endParaRPr lang="en-US" sz="1200" dirty="0"/>
          </a:p>
        </p:txBody>
      </p:sp>
      <p:cxnSp>
        <p:nvCxnSpPr>
          <p:cNvPr id="13" name="Straight Connector 12"/>
          <p:cNvCxnSpPr/>
          <p:nvPr/>
        </p:nvCxnSpPr>
        <p:spPr>
          <a:xfrm>
            <a:off x="1971011" y="3276600"/>
            <a:ext cx="0" cy="6858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59087" y="4299466"/>
            <a:ext cx="1112997" cy="276999"/>
          </a:xfrm>
          <a:prstGeom prst="rect">
            <a:avLst/>
          </a:prstGeom>
          <a:noFill/>
        </p:spPr>
        <p:txBody>
          <a:bodyPr wrap="none" rtlCol="0">
            <a:spAutoFit/>
          </a:bodyPr>
          <a:lstStyle/>
          <a:p>
            <a:r>
              <a:rPr lang="en-US" sz="1200" dirty="0" smtClean="0">
                <a:solidFill>
                  <a:srgbClr val="FF0000"/>
                </a:solidFill>
              </a:rPr>
              <a:t>Spiral Inductor</a:t>
            </a:r>
            <a:endParaRPr lang="en-US" sz="1200" dirty="0">
              <a:solidFill>
                <a:srgbClr val="FF0000"/>
              </a:solidFill>
            </a:endParaRPr>
          </a:p>
        </p:txBody>
      </p:sp>
      <p:sp>
        <p:nvSpPr>
          <p:cNvPr id="17" name="TextBox 16"/>
          <p:cNvSpPr txBox="1"/>
          <p:nvPr/>
        </p:nvSpPr>
        <p:spPr>
          <a:xfrm>
            <a:off x="979977" y="3176200"/>
            <a:ext cx="623889" cy="276999"/>
          </a:xfrm>
          <a:prstGeom prst="rect">
            <a:avLst/>
          </a:prstGeom>
          <a:noFill/>
        </p:spPr>
        <p:txBody>
          <a:bodyPr wrap="none" rtlCol="0">
            <a:spAutoFit/>
          </a:bodyPr>
          <a:lstStyle/>
          <a:p>
            <a:r>
              <a:rPr lang="en-US" sz="1200" dirty="0" smtClean="0"/>
              <a:t>15 mm</a:t>
            </a:r>
            <a:endParaRPr lang="en-US" sz="1200" dirty="0"/>
          </a:p>
        </p:txBody>
      </p:sp>
      <p:sp>
        <p:nvSpPr>
          <p:cNvPr id="18" name="TextBox 17"/>
          <p:cNvSpPr txBox="1"/>
          <p:nvPr/>
        </p:nvSpPr>
        <p:spPr>
          <a:xfrm>
            <a:off x="2682209" y="3581261"/>
            <a:ext cx="1310743" cy="276999"/>
          </a:xfrm>
          <a:prstGeom prst="rect">
            <a:avLst/>
          </a:prstGeom>
          <a:noFill/>
        </p:spPr>
        <p:txBody>
          <a:bodyPr wrap="none" rtlCol="0">
            <a:spAutoFit/>
          </a:bodyPr>
          <a:lstStyle/>
          <a:p>
            <a:r>
              <a:rPr lang="en-US" sz="1200" dirty="0" smtClean="0">
                <a:solidFill>
                  <a:srgbClr val="00B0F0"/>
                </a:solidFill>
              </a:rPr>
              <a:t>4 mil Copper Tape</a:t>
            </a:r>
            <a:endParaRPr lang="en-US" sz="1200" dirty="0">
              <a:solidFill>
                <a:srgbClr val="00B0F0"/>
              </a:solidFill>
            </a:endParaRPr>
          </a:p>
        </p:txBody>
      </p:sp>
      <p:sp>
        <p:nvSpPr>
          <p:cNvPr id="20" name="TextBox 19"/>
          <p:cNvSpPr txBox="1"/>
          <p:nvPr/>
        </p:nvSpPr>
        <p:spPr>
          <a:xfrm>
            <a:off x="2518266" y="4114800"/>
            <a:ext cx="1268296" cy="461665"/>
          </a:xfrm>
          <a:prstGeom prst="rect">
            <a:avLst/>
          </a:prstGeom>
          <a:noFill/>
        </p:spPr>
        <p:txBody>
          <a:bodyPr wrap="none" rtlCol="0">
            <a:spAutoFit/>
          </a:bodyPr>
          <a:lstStyle/>
          <a:p>
            <a:r>
              <a:rPr lang="en-US" sz="1200" dirty="0" smtClean="0"/>
              <a:t>4 mil  thick Mylar</a:t>
            </a:r>
          </a:p>
          <a:p>
            <a:r>
              <a:rPr lang="en-US" sz="1200" dirty="0" smtClean="0"/>
              <a:t>25 cms  x 25 cms</a:t>
            </a:r>
            <a:endParaRPr lang="en-US" sz="1200" dirty="0"/>
          </a:p>
        </p:txBody>
      </p:sp>
      <p:sp>
        <p:nvSpPr>
          <p:cNvPr id="21" name="TextBox 20"/>
          <p:cNvSpPr txBox="1"/>
          <p:nvPr/>
        </p:nvSpPr>
        <p:spPr>
          <a:xfrm>
            <a:off x="322755" y="1752600"/>
            <a:ext cx="1712392" cy="276999"/>
          </a:xfrm>
          <a:prstGeom prst="rect">
            <a:avLst/>
          </a:prstGeom>
          <a:noFill/>
        </p:spPr>
        <p:txBody>
          <a:bodyPr wrap="none" rtlCol="0">
            <a:spAutoFit/>
          </a:bodyPr>
          <a:lstStyle/>
          <a:p>
            <a:r>
              <a:rPr lang="en-US" sz="1200" dirty="0" smtClean="0"/>
              <a:t>34 mil thick 4 layer  PCB </a:t>
            </a:r>
            <a:endParaRPr lang="en-US" sz="1200" dirty="0"/>
          </a:p>
        </p:txBody>
      </p:sp>
      <p:cxnSp>
        <p:nvCxnSpPr>
          <p:cNvPr id="24" name="Straight Connector 23"/>
          <p:cNvCxnSpPr/>
          <p:nvPr/>
        </p:nvCxnSpPr>
        <p:spPr>
          <a:xfrm>
            <a:off x="2097058" y="2981020"/>
            <a:ext cx="0" cy="109795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232598" y="2981020"/>
            <a:ext cx="0" cy="109795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365866" y="2981020"/>
            <a:ext cx="0" cy="109795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147615" y="2639199"/>
            <a:ext cx="1828321" cy="276999"/>
          </a:xfrm>
          <a:prstGeom prst="rect">
            <a:avLst/>
          </a:prstGeom>
          <a:noFill/>
        </p:spPr>
        <p:txBody>
          <a:bodyPr wrap="none" rtlCol="0">
            <a:spAutoFit/>
          </a:bodyPr>
          <a:lstStyle/>
          <a:p>
            <a:r>
              <a:rPr lang="en-US" sz="1200" dirty="0" smtClean="0"/>
              <a:t>Spacers 2, 8 &amp; 32 mil thick</a:t>
            </a:r>
            <a:endParaRPr lang="en-US" sz="1200" dirty="0"/>
          </a:p>
        </p:txBody>
      </p:sp>
      <p:sp>
        <p:nvSpPr>
          <p:cNvPr id="28" name="TextBox 27"/>
          <p:cNvSpPr txBox="1"/>
          <p:nvPr/>
        </p:nvSpPr>
        <p:spPr>
          <a:xfrm>
            <a:off x="78120" y="4762500"/>
            <a:ext cx="3986348" cy="461665"/>
          </a:xfrm>
          <a:prstGeom prst="rect">
            <a:avLst/>
          </a:prstGeom>
          <a:noFill/>
          <a:ln>
            <a:solidFill>
              <a:schemeClr val="tx1"/>
            </a:solidFill>
          </a:ln>
        </p:spPr>
        <p:txBody>
          <a:bodyPr wrap="none" rtlCol="0">
            <a:spAutoFit/>
          </a:bodyPr>
          <a:lstStyle/>
          <a:p>
            <a:r>
              <a:rPr lang="en-US" sz="1200" dirty="0" smtClean="0"/>
              <a:t>Measure IC current vs distance between spiral &amp; copper tape</a:t>
            </a:r>
          </a:p>
          <a:p>
            <a:r>
              <a:rPr lang="en-US" sz="1200" dirty="0" smtClean="0"/>
              <a:t>Put finger pressure between copper tape and PCB</a:t>
            </a:r>
            <a:endParaRPr lang="en-US" sz="1200" dirty="0"/>
          </a:p>
        </p:txBody>
      </p:sp>
      <p:sp>
        <p:nvSpPr>
          <p:cNvPr id="29" name="TextBox 28"/>
          <p:cNvSpPr txBox="1"/>
          <p:nvPr/>
        </p:nvSpPr>
        <p:spPr>
          <a:xfrm>
            <a:off x="475934" y="6324600"/>
            <a:ext cx="1166473" cy="461665"/>
          </a:xfrm>
          <a:prstGeom prst="rect">
            <a:avLst/>
          </a:prstGeom>
          <a:noFill/>
        </p:spPr>
        <p:txBody>
          <a:bodyPr wrap="none" rtlCol="0">
            <a:spAutoFit/>
          </a:bodyPr>
          <a:lstStyle/>
          <a:p>
            <a:r>
              <a:rPr lang="en-US" sz="1200" dirty="0" smtClean="0"/>
              <a:t>Yale University</a:t>
            </a:r>
          </a:p>
          <a:p>
            <a:r>
              <a:rPr lang="en-US" sz="1200" dirty="0" smtClean="0"/>
              <a:t>January 2, 2014</a:t>
            </a:r>
            <a:endParaRPr lang="en-US" sz="1200" dirty="0"/>
          </a:p>
        </p:txBody>
      </p:sp>
      <p:sp>
        <p:nvSpPr>
          <p:cNvPr id="30" name="TextBox 29"/>
          <p:cNvSpPr txBox="1"/>
          <p:nvPr/>
        </p:nvSpPr>
        <p:spPr>
          <a:xfrm>
            <a:off x="1311585" y="838200"/>
            <a:ext cx="5673669" cy="369332"/>
          </a:xfrm>
          <a:prstGeom prst="rect">
            <a:avLst/>
          </a:prstGeom>
          <a:noFill/>
        </p:spPr>
        <p:txBody>
          <a:bodyPr wrap="none" rtlCol="0">
            <a:spAutoFit/>
          </a:bodyPr>
          <a:lstStyle/>
          <a:p>
            <a:r>
              <a:rPr lang="en-US" dirty="0" smtClean="0"/>
              <a:t>Measurement of RF field (by eddy current loss) vs distance </a:t>
            </a:r>
            <a:endParaRPr lang="en-US" dirty="0"/>
          </a:p>
        </p:txBody>
      </p:sp>
      <p:sp>
        <p:nvSpPr>
          <p:cNvPr id="22" name="TextBox 21"/>
          <p:cNvSpPr txBox="1"/>
          <p:nvPr/>
        </p:nvSpPr>
        <p:spPr>
          <a:xfrm>
            <a:off x="975388" y="152400"/>
            <a:ext cx="1927131" cy="523220"/>
          </a:xfrm>
          <a:prstGeom prst="rect">
            <a:avLst/>
          </a:prstGeom>
          <a:noFill/>
          <a:ln>
            <a:solidFill>
              <a:srgbClr val="00B0F0"/>
            </a:solidFill>
          </a:ln>
        </p:spPr>
        <p:txBody>
          <a:bodyPr wrap="none" rtlCol="0">
            <a:spAutoFit/>
          </a:bodyPr>
          <a:lstStyle/>
          <a:p>
            <a:r>
              <a:rPr lang="en-US" sz="2800" dirty="0" smtClean="0">
                <a:solidFill>
                  <a:srgbClr val="FF0000"/>
                </a:solidFill>
              </a:rPr>
              <a:t>RF shielding</a:t>
            </a:r>
            <a:endParaRPr lang="en-US" sz="2800" dirty="0">
              <a:solidFill>
                <a:srgbClr val="FF0000"/>
              </a:solidFill>
            </a:endParaRPr>
          </a:p>
        </p:txBody>
      </p:sp>
      <p:pic>
        <p:nvPicPr>
          <p:cNvPr id="23" name="Picture 3" descr="D:\_UserD01\_Talks Given\_Talks Given 2014\IMG_216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140" r="33612" b="23999"/>
          <a:stretch/>
        </p:blipFill>
        <p:spPr bwMode="auto">
          <a:xfrm>
            <a:off x="4114800" y="1551631"/>
            <a:ext cx="4937760" cy="5003801"/>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33A98241-5F5B-4310-8014-82CF8FB48A96}" type="slidenum">
              <a:rPr lang="en-US" smtClean="0"/>
              <a:t>10</a:t>
            </a:fld>
            <a:endParaRPr lang="en-US" dirty="0"/>
          </a:p>
        </p:txBody>
      </p:sp>
    </p:spTree>
    <p:extLst>
      <p:ext uri="{BB962C8B-B14F-4D97-AF65-F5344CB8AC3E}">
        <p14:creationId xmlns:p14="http://schemas.microsoft.com/office/powerpoint/2010/main" val="42229420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812460592"/>
              </p:ext>
            </p:extLst>
          </p:nvPr>
        </p:nvGraphicFramePr>
        <p:xfrm>
          <a:off x="1056957" y="-525462"/>
          <a:ext cx="7030085" cy="7908925"/>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2"/>
          </p:nvPr>
        </p:nvSpPr>
        <p:spPr/>
        <p:txBody>
          <a:bodyPr/>
          <a:lstStyle/>
          <a:p>
            <a:fld id="{33A98241-5F5B-4310-8014-82CF8FB48A96}" type="slidenum">
              <a:rPr lang="en-US" smtClean="0"/>
              <a:t>11</a:t>
            </a:fld>
            <a:endParaRPr lang="en-US" dirty="0"/>
          </a:p>
        </p:txBody>
      </p:sp>
    </p:spTree>
    <p:extLst>
      <p:ext uri="{BB962C8B-B14F-4D97-AF65-F5344CB8AC3E}">
        <p14:creationId xmlns:p14="http://schemas.microsoft.com/office/powerpoint/2010/main" val="4070446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5220" y="816034"/>
            <a:ext cx="5867400" cy="518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350151" y="309541"/>
            <a:ext cx="5897833" cy="369332"/>
          </a:xfrm>
          <a:prstGeom prst="rect">
            <a:avLst/>
          </a:prstGeom>
          <a:noFill/>
          <a:ln>
            <a:solidFill>
              <a:schemeClr val="accent1"/>
            </a:solidFill>
          </a:ln>
        </p:spPr>
        <p:txBody>
          <a:bodyPr wrap="none" rtlCol="0">
            <a:spAutoFit/>
          </a:bodyPr>
          <a:lstStyle/>
          <a:p>
            <a:r>
              <a:rPr lang="en-US" dirty="0" smtClean="0"/>
              <a:t>Eddy Current Loss vs Distance between Spiral to Copper Tape</a:t>
            </a:r>
            <a:endParaRPr lang="en-US" dirty="0"/>
          </a:p>
        </p:txBody>
      </p:sp>
      <p:sp>
        <p:nvSpPr>
          <p:cNvPr id="5" name="TextBox 4"/>
          <p:cNvSpPr txBox="1"/>
          <p:nvPr/>
        </p:nvSpPr>
        <p:spPr>
          <a:xfrm>
            <a:off x="2514600" y="6216011"/>
            <a:ext cx="3118867" cy="369332"/>
          </a:xfrm>
          <a:prstGeom prst="rect">
            <a:avLst/>
          </a:prstGeom>
          <a:noFill/>
          <a:ln>
            <a:solidFill>
              <a:schemeClr val="accent1"/>
            </a:solidFill>
          </a:ln>
        </p:spPr>
        <p:txBody>
          <a:bodyPr wrap="none" rtlCol="0">
            <a:spAutoFit/>
          </a:bodyPr>
          <a:lstStyle/>
          <a:p>
            <a:r>
              <a:rPr lang="en-US" dirty="0" smtClean="0"/>
              <a:t>Current in mA   Distance in mils</a:t>
            </a:r>
          </a:p>
        </p:txBody>
      </p:sp>
      <p:sp>
        <p:nvSpPr>
          <p:cNvPr id="3" name="Slide Number Placeholder 2"/>
          <p:cNvSpPr>
            <a:spLocks noGrp="1"/>
          </p:cNvSpPr>
          <p:nvPr>
            <p:ph type="sldNum" sz="quarter" idx="12"/>
          </p:nvPr>
        </p:nvSpPr>
        <p:spPr/>
        <p:txBody>
          <a:bodyPr/>
          <a:lstStyle/>
          <a:p>
            <a:fld id="{33A98241-5F5B-4310-8014-82CF8FB48A96}" type="slidenum">
              <a:rPr lang="en-US" smtClean="0"/>
              <a:t>12</a:t>
            </a:fld>
            <a:endParaRPr lang="en-US" dirty="0"/>
          </a:p>
        </p:txBody>
      </p:sp>
    </p:spTree>
    <p:extLst>
      <p:ext uri="{BB962C8B-B14F-4D97-AF65-F5344CB8AC3E}">
        <p14:creationId xmlns:p14="http://schemas.microsoft.com/office/powerpoint/2010/main" val="186474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417" y="181618"/>
            <a:ext cx="7110983" cy="6447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33A98241-5F5B-4310-8014-82CF8FB48A96}" type="slidenum">
              <a:rPr lang="en-US" smtClean="0"/>
              <a:t>13</a:t>
            </a:fld>
            <a:endParaRPr lang="en-US" dirty="0"/>
          </a:p>
        </p:txBody>
      </p:sp>
    </p:spTree>
    <p:extLst>
      <p:ext uri="{BB962C8B-B14F-4D97-AF65-F5344CB8AC3E}">
        <p14:creationId xmlns:p14="http://schemas.microsoft.com/office/powerpoint/2010/main" val="1623566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8570"/>
          <a:stretch/>
        </p:blipFill>
        <p:spPr bwMode="auto">
          <a:xfrm>
            <a:off x="2895600" y="509185"/>
            <a:ext cx="6217920" cy="5059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19368" y="146634"/>
            <a:ext cx="2347759" cy="461665"/>
          </a:xfrm>
          <a:prstGeom prst="rect">
            <a:avLst/>
          </a:prstGeom>
          <a:noFill/>
        </p:spPr>
        <p:txBody>
          <a:bodyPr wrap="none" rtlCol="0">
            <a:spAutoFit/>
          </a:bodyPr>
          <a:lstStyle/>
          <a:p>
            <a:r>
              <a:rPr lang="en-US" sz="1200" dirty="0" smtClean="0"/>
              <a:t>Seminar 9: Wireless charging of EV</a:t>
            </a:r>
          </a:p>
          <a:p>
            <a:r>
              <a:rPr lang="en-US" sz="1200" dirty="0" smtClean="0"/>
              <a:t>Chris </a:t>
            </a:r>
            <a:r>
              <a:rPr lang="en-US" sz="1200" dirty="0" err="1" smtClean="0"/>
              <a:t>Mi</a:t>
            </a:r>
            <a:r>
              <a:rPr lang="en-US" sz="1200" dirty="0" smtClean="0"/>
              <a:t> . U of Michigan</a:t>
            </a:r>
            <a:endParaRPr lang="en-US" sz="1200" dirty="0"/>
          </a:p>
        </p:txBody>
      </p:sp>
      <p:sp>
        <p:nvSpPr>
          <p:cNvPr id="4" name="TextBox 3"/>
          <p:cNvSpPr txBox="1"/>
          <p:nvPr/>
        </p:nvSpPr>
        <p:spPr>
          <a:xfrm>
            <a:off x="91235" y="1361409"/>
            <a:ext cx="3749744" cy="261610"/>
          </a:xfrm>
          <a:prstGeom prst="rect">
            <a:avLst/>
          </a:prstGeom>
          <a:noFill/>
        </p:spPr>
        <p:txBody>
          <a:bodyPr wrap="none" rtlCol="0">
            <a:spAutoFit/>
          </a:bodyPr>
          <a:lstStyle/>
          <a:p>
            <a:r>
              <a:rPr lang="en-US" sz="1100" dirty="0" smtClean="0"/>
              <a:t>Al Plate 600 mm x 800mm 1 mm thick for mechanical strength </a:t>
            </a:r>
            <a:endParaRPr lang="en-US" sz="1100" dirty="0"/>
          </a:p>
        </p:txBody>
      </p:sp>
      <p:sp>
        <p:nvSpPr>
          <p:cNvPr id="5" name="TextBox 4"/>
          <p:cNvSpPr txBox="1"/>
          <p:nvPr/>
        </p:nvSpPr>
        <p:spPr>
          <a:xfrm>
            <a:off x="947007" y="2178192"/>
            <a:ext cx="934871" cy="261610"/>
          </a:xfrm>
          <a:prstGeom prst="rect">
            <a:avLst/>
          </a:prstGeom>
          <a:noFill/>
        </p:spPr>
        <p:txBody>
          <a:bodyPr wrap="none" rtlCol="0">
            <a:spAutoFit/>
          </a:bodyPr>
          <a:lstStyle/>
          <a:p>
            <a:r>
              <a:rPr lang="en-US" sz="1100" dirty="0" smtClean="0"/>
              <a:t>Coil - Bottom</a:t>
            </a:r>
            <a:endParaRPr lang="en-US" sz="1100" dirty="0"/>
          </a:p>
        </p:txBody>
      </p:sp>
      <p:sp>
        <p:nvSpPr>
          <p:cNvPr id="6" name="TextBox 5"/>
          <p:cNvSpPr txBox="1"/>
          <p:nvPr/>
        </p:nvSpPr>
        <p:spPr>
          <a:xfrm>
            <a:off x="1186977" y="1618103"/>
            <a:ext cx="721672" cy="261610"/>
          </a:xfrm>
          <a:prstGeom prst="rect">
            <a:avLst/>
          </a:prstGeom>
          <a:noFill/>
        </p:spPr>
        <p:txBody>
          <a:bodyPr wrap="none" rtlCol="0">
            <a:spAutoFit/>
          </a:bodyPr>
          <a:lstStyle/>
          <a:p>
            <a:r>
              <a:rPr lang="en-US" sz="1100" dirty="0" smtClean="0"/>
              <a:t>Coil - Top</a:t>
            </a:r>
            <a:endParaRPr lang="en-US" sz="1100" dirty="0"/>
          </a:p>
        </p:txBody>
      </p:sp>
      <p:sp>
        <p:nvSpPr>
          <p:cNvPr id="7" name="TextBox 6"/>
          <p:cNvSpPr txBox="1"/>
          <p:nvPr/>
        </p:nvSpPr>
        <p:spPr>
          <a:xfrm>
            <a:off x="1220390" y="815021"/>
            <a:ext cx="745717" cy="261610"/>
          </a:xfrm>
          <a:prstGeom prst="rect">
            <a:avLst/>
          </a:prstGeom>
          <a:noFill/>
        </p:spPr>
        <p:txBody>
          <a:bodyPr wrap="none" rtlCol="0">
            <a:spAutoFit/>
          </a:bodyPr>
          <a:lstStyle/>
          <a:p>
            <a:r>
              <a:rPr lang="en-US" sz="1100" dirty="0" smtClean="0"/>
              <a:t>Car Metal</a:t>
            </a:r>
            <a:endParaRPr lang="en-US" sz="1100" dirty="0"/>
          </a:p>
        </p:txBody>
      </p:sp>
      <p:sp>
        <p:nvSpPr>
          <p:cNvPr id="8" name="TextBox 7"/>
          <p:cNvSpPr txBox="1"/>
          <p:nvPr/>
        </p:nvSpPr>
        <p:spPr>
          <a:xfrm>
            <a:off x="178798" y="4724400"/>
            <a:ext cx="4971939" cy="1384995"/>
          </a:xfrm>
          <a:prstGeom prst="rect">
            <a:avLst/>
          </a:prstGeom>
          <a:noFill/>
        </p:spPr>
        <p:txBody>
          <a:bodyPr wrap="none" rtlCol="0">
            <a:spAutoFit/>
          </a:bodyPr>
          <a:lstStyle/>
          <a:p>
            <a:endParaRPr lang="en-US" sz="1200" dirty="0" smtClean="0"/>
          </a:p>
          <a:p>
            <a:r>
              <a:rPr lang="en-US" sz="1200" dirty="0" smtClean="0">
                <a:solidFill>
                  <a:srgbClr val="00B050"/>
                </a:solidFill>
              </a:rPr>
              <a:t>Frequency = 85 KHz</a:t>
            </a:r>
          </a:p>
          <a:p>
            <a:r>
              <a:rPr lang="en-US" sz="1200" dirty="0" smtClean="0">
                <a:solidFill>
                  <a:srgbClr val="00B050"/>
                </a:solidFill>
              </a:rPr>
              <a:t>Power transmitted = 10KW </a:t>
            </a:r>
          </a:p>
          <a:p>
            <a:r>
              <a:rPr lang="en-US" sz="1200" dirty="0" smtClean="0">
                <a:solidFill>
                  <a:srgbClr val="00B050"/>
                </a:solidFill>
              </a:rPr>
              <a:t>Inefficiency without Al shield = 20 %</a:t>
            </a:r>
          </a:p>
          <a:p>
            <a:r>
              <a:rPr lang="en-US" sz="1200" dirty="0" smtClean="0">
                <a:solidFill>
                  <a:srgbClr val="00B050"/>
                </a:solidFill>
              </a:rPr>
              <a:t>Inefficiency with       Al </a:t>
            </a:r>
            <a:r>
              <a:rPr lang="en-US" sz="1200" dirty="0">
                <a:solidFill>
                  <a:srgbClr val="00B050"/>
                </a:solidFill>
              </a:rPr>
              <a:t>shield = </a:t>
            </a:r>
            <a:r>
              <a:rPr lang="en-US" sz="1200" dirty="0" smtClean="0">
                <a:solidFill>
                  <a:srgbClr val="00B050"/>
                </a:solidFill>
              </a:rPr>
              <a:t>  1 </a:t>
            </a:r>
            <a:r>
              <a:rPr lang="en-US" sz="1200" dirty="0">
                <a:solidFill>
                  <a:srgbClr val="00B050"/>
                </a:solidFill>
              </a:rPr>
              <a:t>%</a:t>
            </a:r>
          </a:p>
          <a:p>
            <a:r>
              <a:rPr lang="en-US" sz="1200" dirty="0" smtClean="0">
                <a:solidFill>
                  <a:srgbClr val="00B050"/>
                </a:solidFill>
              </a:rPr>
              <a:t>Power loss in Car metal without  Al shield = 2 KW   &gt; 15C rise in temperature </a:t>
            </a:r>
          </a:p>
          <a:p>
            <a:r>
              <a:rPr lang="en-US" sz="1200" dirty="0">
                <a:solidFill>
                  <a:srgbClr val="00B050"/>
                </a:solidFill>
              </a:rPr>
              <a:t>Power loss in </a:t>
            </a:r>
            <a:r>
              <a:rPr lang="en-US" sz="1200" dirty="0" smtClean="0">
                <a:solidFill>
                  <a:srgbClr val="00B050"/>
                </a:solidFill>
              </a:rPr>
              <a:t>Al shield	                       =  0.1 KW</a:t>
            </a:r>
            <a:endParaRPr lang="en-US" sz="1200" dirty="0">
              <a:solidFill>
                <a:srgbClr val="00B050"/>
              </a:solidFill>
            </a:endParaRPr>
          </a:p>
        </p:txBody>
      </p:sp>
      <p:sp>
        <p:nvSpPr>
          <p:cNvPr id="9" name="TextBox 8"/>
          <p:cNvSpPr txBox="1"/>
          <p:nvPr/>
        </p:nvSpPr>
        <p:spPr>
          <a:xfrm>
            <a:off x="135194" y="6361752"/>
            <a:ext cx="1151277" cy="430887"/>
          </a:xfrm>
          <a:prstGeom prst="rect">
            <a:avLst/>
          </a:prstGeom>
          <a:noFill/>
          <a:ln>
            <a:solidFill>
              <a:srgbClr val="002060"/>
            </a:solidFill>
          </a:ln>
        </p:spPr>
        <p:txBody>
          <a:bodyPr wrap="none" rtlCol="0">
            <a:spAutoFit/>
          </a:bodyPr>
          <a:lstStyle/>
          <a:p>
            <a:r>
              <a:rPr lang="en-US" sz="1100" dirty="0" smtClean="0"/>
              <a:t>Yale University </a:t>
            </a:r>
          </a:p>
          <a:p>
            <a:r>
              <a:rPr lang="en-US" sz="1100" dirty="0" smtClean="0"/>
              <a:t>March  21, 2014</a:t>
            </a:r>
            <a:endParaRPr lang="en-US" sz="1100" dirty="0"/>
          </a:p>
        </p:txBody>
      </p:sp>
      <p:cxnSp>
        <p:nvCxnSpPr>
          <p:cNvPr id="10" name="Straight Arrow Connector 9"/>
          <p:cNvCxnSpPr>
            <a:stCxn id="7" idx="3"/>
          </p:cNvCxnSpPr>
          <p:nvPr/>
        </p:nvCxnSpPr>
        <p:spPr>
          <a:xfrm>
            <a:off x="1966107" y="945826"/>
            <a:ext cx="3520293" cy="933887"/>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881878" y="2297764"/>
            <a:ext cx="3001928" cy="216836"/>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p:cNvCxnSpPr>
          <p:nvPr/>
        </p:nvCxnSpPr>
        <p:spPr>
          <a:xfrm>
            <a:off x="1908649" y="1748908"/>
            <a:ext cx="2663351" cy="270735"/>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581400" y="1492214"/>
            <a:ext cx="1302406" cy="527429"/>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724400" y="54302"/>
            <a:ext cx="3576364" cy="276999"/>
          </a:xfrm>
          <a:prstGeom prst="rect">
            <a:avLst/>
          </a:prstGeom>
          <a:noFill/>
        </p:spPr>
        <p:txBody>
          <a:bodyPr wrap="none" rtlCol="0">
            <a:spAutoFit/>
          </a:bodyPr>
          <a:lstStyle/>
          <a:p>
            <a:r>
              <a:rPr lang="en-US" sz="1200" dirty="0"/>
              <a:t>http://www-personal.engin.umd.umich.edu/~chrismi/</a:t>
            </a:r>
          </a:p>
        </p:txBody>
      </p:sp>
      <p:sp>
        <p:nvSpPr>
          <p:cNvPr id="3" name="Slide Number Placeholder 2"/>
          <p:cNvSpPr>
            <a:spLocks noGrp="1"/>
          </p:cNvSpPr>
          <p:nvPr>
            <p:ph type="sldNum" sz="quarter" idx="12"/>
          </p:nvPr>
        </p:nvSpPr>
        <p:spPr/>
        <p:txBody>
          <a:bodyPr/>
          <a:lstStyle/>
          <a:p>
            <a:fld id="{33A98241-5F5B-4310-8014-82CF8FB48A96}" type="slidenum">
              <a:rPr lang="en-US" smtClean="0"/>
              <a:t>14</a:t>
            </a:fld>
            <a:endParaRPr lang="en-US" dirty="0"/>
          </a:p>
        </p:txBody>
      </p:sp>
    </p:spTree>
    <p:extLst>
      <p:ext uri="{BB962C8B-B14F-4D97-AF65-F5344CB8AC3E}">
        <p14:creationId xmlns:p14="http://schemas.microsoft.com/office/powerpoint/2010/main" val="3387592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228599"/>
            <a:ext cx="4648200" cy="584775"/>
          </a:xfrm>
          <a:prstGeom prst="rect">
            <a:avLst/>
          </a:prstGeom>
          <a:noFill/>
        </p:spPr>
        <p:txBody>
          <a:bodyPr wrap="square" rtlCol="0">
            <a:spAutoFit/>
          </a:bodyPr>
          <a:lstStyle/>
          <a:p>
            <a:r>
              <a:rPr lang="en-US" sz="3200" dirty="0" smtClean="0"/>
              <a:t>Wireless Power Groups</a:t>
            </a:r>
            <a:endParaRPr lang="en-US" sz="3200" dirty="0"/>
          </a:p>
        </p:txBody>
      </p:sp>
      <p:sp>
        <p:nvSpPr>
          <p:cNvPr id="3" name="TextBox 2"/>
          <p:cNvSpPr txBox="1"/>
          <p:nvPr/>
        </p:nvSpPr>
        <p:spPr>
          <a:xfrm flipH="1">
            <a:off x="381000" y="1717118"/>
            <a:ext cx="8382000" cy="1200329"/>
          </a:xfrm>
          <a:prstGeom prst="rect">
            <a:avLst/>
          </a:prstGeom>
          <a:noFill/>
          <a:ln>
            <a:solidFill>
              <a:srgbClr val="002060"/>
            </a:solidFill>
          </a:ln>
        </p:spPr>
        <p:txBody>
          <a:bodyPr wrap="square" rtlCol="0">
            <a:spAutoFit/>
          </a:bodyPr>
          <a:lstStyle/>
          <a:p>
            <a:pPr marL="342900" indent="-342900">
              <a:buFont typeface="Arial" panose="020B0604020202020204" pitchFamily="34" charset="0"/>
              <a:buChar char="•"/>
            </a:pPr>
            <a:r>
              <a:rPr lang="en-US" sz="2400" dirty="0" smtClean="0"/>
              <a:t>Automobile Charging</a:t>
            </a:r>
          </a:p>
          <a:p>
            <a:pPr marL="342900" indent="-342900">
              <a:buFont typeface="Arial" panose="020B0604020202020204" pitchFamily="34" charset="0"/>
              <a:buChar char="•"/>
            </a:pPr>
            <a:r>
              <a:rPr lang="en-US" sz="2400" dirty="0" smtClean="0"/>
              <a:t>Cell phone Mats  - 3  Groups. Each has &gt; 50 companies involved</a:t>
            </a:r>
          </a:p>
          <a:p>
            <a:pPr marL="342900" indent="-342900">
              <a:buFont typeface="Arial" panose="020B0604020202020204" pitchFamily="34" charset="0"/>
              <a:buChar char="•"/>
            </a:pPr>
            <a:r>
              <a:rPr lang="en-US" sz="2400" dirty="0" smtClean="0"/>
              <a:t>Wireless Kitchen  - ISM Band 6.78 MHz &amp; multiples. GaN </a:t>
            </a:r>
            <a:endParaRPr lang="en-US" sz="2400" dirty="0"/>
          </a:p>
        </p:txBody>
      </p:sp>
      <p:sp>
        <p:nvSpPr>
          <p:cNvPr id="4" name="Slide Number Placeholder 3"/>
          <p:cNvSpPr>
            <a:spLocks noGrp="1"/>
          </p:cNvSpPr>
          <p:nvPr>
            <p:ph type="sldNum" sz="quarter" idx="12"/>
          </p:nvPr>
        </p:nvSpPr>
        <p:spPr/>
        <p:txBody>
          <a:bodyPr/>
          <a:lstStyle/>
          <a:p>
            <a:fld id="{33A98241-5F5B-4310-8014-82CF8FB48A96}" type="slidenum">
              <a:rPr lang="en-US" smtClean="0"/>
              <a:t>15</a:t>
            </a:fld>
            <a:endParaRPr lang="en-US" dirty="0"/>
          </a:p>
        </p:txBody>
      </p:sp>
    </p:spTree>
    <p:extLst>
      <p:ext uri="{BB962C8B-B14F-4D97-AF65-F5344CB8AC3E}">
        <p14:creationId xmlns:p14="http://schemas.microsoft.com/office/powerpoint/2010/main" val="3808413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98" r="3605"/>
          <a:stretch/>
        </p:blipFill>
        <p:spPr bwMode="auto">
          <a:xfrm>
            <a:off x="38100" y="2310824"/>
            <a:ext cx="8906600" cy="384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20191" y="48696"/>
            <a:ext cx="5029200" cy="369332"/>
          </a:xfrm>
          <a:prstGeom prst="rect">
            <a:avLst/>
          </a:prstGeom>
          <a:noFill/>
        </p:spPr>
        <p:txBody>
          <a:bodyPr wrap="square" rtlCol="0">
            <a:spAutoFit/>
          </a:bodyPr>
          <a:lstStyle/>
          <a:p>
            <a:r>
              <a:rPr lang="en-US" dirty="0" smtClean="0">
                <a:solidFill>
                  <a:srgbClr val="FF0000"/>
                </a:solidFill>
              </a:rPr>
              <a:t>Intel 4</a:t>
            </a:r>
            <a:r>
              <a:rPr lang="en-US" baseline="30000" dirty="0" smtClean="0">
                <a:solidFill>
                  <a:srgbClr val="FF0000"/>
                </a:solidFill>
              </a:rPr>
              <a:t>th</a:t>
            </a:r>
            <a:r>
              <a:rPr lang="en-US" dirty="0" smtClean="0">
                <a:solidFill>
                  <a:srgbClr val="FF0000"/>
                </a:solidFill>
              </a:rPr>
              <a:t> Generation Core Processor: June 2013 </a:t>
            </a:r>
            <a:endParaRPr lang="en-US" dirty="0">
              <a:solidFill>
                <a:srgbClr val="FF0000"/>
              </a:solidFill>
            </a:endParaRPr>
          </a:p>
        </p:txBody>
      </p:sp>
      <p:sp>
        <p:nvSpPr>
          <p:cNvPr id="4" name="TextBox 3"/>
          <p:cNvSpPr txBox="1"/>
          <p:nvPr/>
        </p:nvSpPr>
        <p:spPr>
          <a:xfrm>
            <a:off x="1914524" y="518041"/>
            <a:ext cx="5400676" cy="1754326"/>
          </a:xfrm>
          <a:prstGeom prst="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US" dirty="0" smtClean="0">
                <a:solidFill>
                  <a:srgbClr val="0070C0"/>
                </a:solidFill>
              </a:rPr>
              <a:t>Input = 1.8V </a:t>
            </a:r>
          </a:p>
          <a:p>
            <a:pPr marL="285750" indent="-285750">
              <a:buFont typeface="Arial" panose="020B0604020202020204" pitchFamily="34" charset="0"/>
              <a:buChar char="•"/>
            </a:pPr>
            <a:r>
              <a:rPr lang="en-US" dirty="0" smtClean="0">
                <a:solidFill>
                  <a:srgbClr val="0070C0"/>
                </a:solidFill>
              </a:rPr>
              <a:t>Maximum Current = 700 Amps  </a:t>
            </a:r>
          </a:p>
          <a:p>
            <a:pPr marL="285750" indent="-285750">
              <a:buFont typeface="Arial" panose="020B0604020202020204" pitchFamily="34" charset="0"/>
              <a:buChar char="•"/>
            </a:pPr>
            <a:r>
              <a:rPr lang="en-US" dirty="0" smtClean="0">
                <a:solidFill>
                  <a:srgbClr val="0070C0"/>
                </a:solidFill>
              </a:rPr>
              <a:t>Output ~ 1 V Multiple </a:t>
            </a:r>
            <a:r>
              <a:rPr lang="en-US" dirty="0" smtClean="0">
                <a:solidFill>
                  <a:srgbClr val="0070C0"/>
                </a:solidFill>
              </a:rPr>
              <a:t>Domains – up to 16 Phases</a:t>
            </a:r>
            <a:endParaRPr lang="en-US" dirty="0" smtClean="0">
              <a:solidFill>
                <a:srgbClr val="0070C0"/>
              </a:solidFill>
            </a:endParaRPr>
          </a:p>
          <a:p>
            <a:pPr marL="285750" indent="-285750">
              <a:buFont typeface="Arial" panose="020B0604020202020204" pitchFamily="34" charset="0"/>
              <a:buChar char="•"/>
            </a:pPr>
            <a:r>
              <a:rPr lang="en-US" dirty="0" smtClean="0">
                <a:solidFill>
                  <a:srgbClr val="0070C0"/>
                </a:solidFill>
              </a:rPr>
              <a:t>Turn output On when needed</a:t>
            </a:r>
          </a:p>
          <a:p>
            <a:pPr marL="285750" indent="-285750">
              <a:buFont typeface="Arial" panose="020B0604020202020204" pitchFamily="34" charset="0"/>
              <a:buChar char="•"/>
            </a:pPr>
            <a:r>
              <a:rPr lang="en-US" dirty="0" smtClean="0">
                <a:solidFill>
                  <a:srgbClr val="0070C0"/>
                </a:solidFill>
              </a:rPr>
              <a:t>Inductors on Die / on Package</a:t>
            </a:r>
          </a:p>
          <a:p>
            <a:pPr marL="285750" indent="-285750">
              <a:buFont typeface="Arial" panose="020B0604020202020204" pitchFamily="34" charset="0"/>
              <a:buChar char="•"/>
            </a:pPr>
            <a:r>
              <a:rPr lang="en-US" dirty="0" smtClean="0">
                <a:solidFill>
                  <a:srgbClr val="0070C0"/>
                </a:solidFill>
              </a:rPr>
              <a:t>Efficiency = 90%</a:t>
            </a:r>
            <a:endParaRPr lang="en-US" dirty="0">
              <a:solidFill>
                <a:srgbClr val="0070C0"/>
              </a:solidFill>
            </a:endParaRPr>
          </a:p>
        </p:txBody>
      </p:sp>
      <p:sp>
        <p:nvSpPr>
          <p:cNvPr id="5" name="TextBox 4"/>
          <p:cNvSpPr txBox="1"/>
          <p:nvPr/>
        </p:nvSpPr>
        <p:spPr>
          <a:xfrm>
            <a:off x="2057400" y="6151304"/>
            <a:ext cx="1600200" cy="369332"/>
          </a:xfrm>
          <a:prstGeom prst="rect">
            <a:avLst/>
          </a:prstGeom>
          <a:noFill/>
        </p:spPr>
        <p:txBody>
          <a:bodyPr wrap="square" rtlCol="0">
            <a:spAutoFit/>
          </a:bodyPr>
          <a:lstStyle/>
          <a:p>
            <a:r>
              <a:rPr lang="en-US" dirty="0" smtClean="0">
                <a:solidFill>
                  <a:srgbClr val="FF0000"/>
                </a:solidFill>
              </a:rPr>
              <a:t>Mac Pro Air !!!</a:t>
            </a:r>
          </a:p>
        </p:txBody>
      </p:sp>
      <p:sp>
        <p:nvSpPr>
          <p:cNvPr id="3" name="Slide Number Placeholder 2"/>
          <p:cNvSpPr>
            <a:spLocks noGrp="1"/>
          </p:cNvSpPr>
          <p:nvPr>
            <p:ph type="sldNum" sz="quarter" idx="12"/>
          </p:nvPr>
        </p:nvSpPr>
        <p:spPr/>
        <p:txBody>
          <a:bodyPr/>
          <a:lstStyle/>
          <a:p>
            <a:fld id="{33A98241-5F5B-4310-8014-82CF8FB48A96}" type="slidenum">
              <a:rPr lang="en-US" smtClean="0"/>
              <a:t>16</a:t>
            </a:fld>
            <a:endParaRPr lang="en-US" dirty="0"/>
          </a:p>
        </p:txBody>
      </p:sp>
    </p:spTree>
    <p:extLst>
      <p:ext uri="{BB962C8B-B14F-4D97-AF65-F5344CB8AC3E}">
        <p14:creationId xmlns:p14="http://schemas.microsoft.com/office/powerpoint/2010/main" val="1693175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59401F86-368B-4C56-90D8-BD4174661E76}" type="slidenum">
              <a:rPr lang="en-US" altLang="en-US" smtClean="0"/>
              <a:pPr/>
              <a:t>17</a:t>
            </a:fld>
            <a:r>
              <a:rPr lang="en-US" altLang="en-US" dirty="0" smtClean="0"/>
              <a:t>P</a:t>
            </a:r>
            <a:endParaRPr lang="en-US" altLang="en-US" dirty="0"/>
          </a:p>
        </p:txBody>
      </p:sp>
      <p:pic>
        <p:nvPicPr>
          <p:cNvPr id="1167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962" y="1676400"/>
            <a:ext cx="3903662" cy="183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6741" name="Rectangle 5"/>
          <p:cNvSpPr>
            <a:spLocks noChangeArrowheads="1"/>
          </p:cNvSpPr>
          <p:nvPr/>
        </p:nvSpPr>
        <p:spPr bwMode="auto">
          <a:xfrm>
            <a:off x="533400" y="838200"/>
            <a:ext cx="2819400" cy="5588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STV10 DC-DC Convertor From CERN group </a:t>
            </a:r>
          </a:p>
          <a:p>
            <a:pPr lvl="1"/>
            <a:r>
              <a:rPr lang="en-US" altLang="en-US" sz="1000"/>
              <a:t>Based on commercial LT chip </a:t>
            </a:r>
          </a:p>
          <a:p>
            <a:pPr lvl="1"/>
            <a:r>
              <a:rPr lang="en-US" altLang="en-US" sz="1000"/>
              <a:t>10V in, 2.6V out, up to 5A</a:t>
            </a:r>
            <a:endParaRPr lang="en-US" altLang="en-US" sz="1000">
              <a:solidFill>
                <a:srgbClr val="000000"/>
              </a:solidFill>
              <a:latin typeface="Calibri" pitchFamily="34" charset="0"/>
            </a:endParaRPr>
          </a:p>
        </p:txBody>
      </p:sp>
      <p:pic>
        <p:nvPicPr>
          <p:cNvPr id="1167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4071144"/>
            <a:ext cx="61880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74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399" y="990600"/>
            <a:ext cx="4132263"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6744" name="Text Box 8"/>
          <p:cNvSpPr txBox="1">
            <a:spLocks noChangeArrowheads="1"/>
          </p:cNvSpPr>
          <p:nvPr/>
        </p:nvSpPr>
        <p:spPr bwMode="auto">
          <a:xfrm>
            <a:off x="762000" y="221179"/>
            <a:ext cx="3720506" cy="461665"/>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smtClean="0">
                <a:solidFill>
                  <a:srgbClr val="FF0000"/>
                </a:solidFill>
              </a:rPr>
              <a:t>ATLAS DC-DC </a:t>
            </a:r>
            <a:r>
              <a:rPr lang="en-US" altLang="en-US" sz="2400" dirty="0">
                <a:solidFill>
                  <a:srgbClr val="FF0000"/>
                </a:solidFill>
              </a:rPr>
              <a:t>Powered Stave</a:t>
            </a:r>
          </a:p>
        </p:txBody>
      </p:sp>
      <p:sp>
        <p:nvSpPr>
          <p:cNvPr id="116745" name="Rectangle 9"/>
          <p:cNvSpPr>
            <a:spLocks noChangeArrowheads="1"/>
          </p:cNvSpPr>
          <p:nvPr/>
        </p:nvSpPr>
        <p:spPr bwMode="auto">
          <a:xfrm>
            <a:off x="490537" y="5985669"/>
            <a:ext cx="14478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Peter W Phillips </a:t>
            </a:r>
          </a:p>
          <a:p>
            <a:r>
              <a:rPr lang="en-US" altLang="en-US" sz="1200"/>
              <a:t>STFC RAL </a:t>
            </a:r>
          </a:p>
          <a:p>
            <a:r>
              <a:rPr lang="en-US" altLang="en-US" sz="1200"/>
              <a:t>14/11/11</a:t>
            </a:r>
            <a:r>
              <a:rPr lang="en-US" altLang="en-US"/>
              <a:t> </a:t>
            </a: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0023" y="4234934"/>
            <a:ext cx="2581275"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rot="20310592">
            <a:off x="6336268" y="4371003"/>
            <a:ext cx="1191160" cy="369332"/>
          </a:xfrm>
          <a:prstGeom prst="rect">
            <a:avLst/>
          </a:prstGeom>
          <a:solidFill>
            <a:srgbClr val="FFFF00"/>
          </a:solidFill>
        </p:spPr>
        <p:txBody>
          <a:bodyPr wrap="none" rtlCol="0">
            <a:spAutoFit/>
          </a:bodyPr>
          <a:lstStyle/>
          <a:p>
            <a:r>
              <a:rPr lang="en-US" dirty="0" smtClean="0">
                <a:solidFill>
                  <a:srgbClr val="FF0000"/>
                </a:solidFill>
              </a:rPr>
              <a:t>PCB Toroid</a:t>
            </a:r>
            <a:endParaRPr lang="en-US" dirty="0">
              <a:solidFill>
                <a:srgbClr val="FF0000"/>
              </a:solidFill>
            </a:endParaRPr>
          </a:p>
        </p:txBody>
      </p:sp>
    </p:spTree>
    <p:extLst>
      <p:ext uri="{BB962C8B-B14F-4D97-AF65-F5344CB8AC3E}">
        <p14:creationId xmlns:p14="http://schemas.microsoft.com/office/powerpoint/2010/main" val="2941419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50FAB6E-2883-465D-B155-98DC82FEE559}" type="slidenum">
              <a:rPr lang="en-US" altLang="en-US"/>
              <a:pPr/>
              <a:t>18</a:t>
            </a:fld>
            <a:endParaRPr lang="en-US" altLang="en-US"/>
          </a:p>
        </p:txBody>
      </p:sp>
      <p:pic>
        <p:nvPicPr>
          <p:cNvPr id="154628" name="Picture 4" descr="Card Thickness"/>
          <p:cNvPicPr>
            <a:picLocks noChangeAspect="1" noChangeArrowheads="1"/>
          </p:cNvPicPr>
          <p:nvPr/>
        </p:nvPicPr>
        <p:blipFill>
          <a:blip r:embed="rId2">
            <a:extLst>
              <a:ext uri="{28A0092B-C50C-407E-A947-70E740481C1C}">
                <a14:useLocalDpi xmlns:a14="http://schemas.microsoft.com/office/drawing/2010/main" val="0"/>
              </a:ext>
            </a:extLst>
          </a:blip>
          <a:srcRect l="3000" t="74667" r="3000" b="1334"/>
          <a:stretch>
            <a:fillRect/>
          </a:stretch>
        </p:blipFill>
        <p:spPr bwMode="auto">
          <a:xfrm>
            <a:off x="0" y="4343400"/>
            <a:ext cx="85931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09800" y="914309"/>
            <a:ext cx="4520597" cy="400110"/>
          </a:xfrm>
          <a:prstGeom prst="rect">
            <a:avLst/>
          </a:prstGeom>
          <a:noFill/>
          <a:ln>
            <a:solidFill>
              <a:srgbClr val="00B0F0"/>
            </a:solidFill>
          </a:ln>
        </p:spPr>
        <p:txBody>
          <a:bodyPr wrap="none" rtlCol="0">
            <a:spAutoFit/>
          </a:bodyPr>
          <a:lstStyle/>
          <a:p>
            <a:r>
              <a:rPr lang="en-US" sz="2000" dirty="0" smtClean="0"/>
              <a:t>Last Proposal to DoE to develop Inductors</a:t>
            </a:r>
            <a:endParaRPr lang="en-US" sz="2000" dirty="0"/>
          </a:p>
        </p:txBody>
      </p:sp>
      <p:sp>
        <p:nvSpPr>
          <p:cNvPr id="5" name="TextBox 4"/>
          <p:cNvSpPr txBox="1"/>
          <p:nvPr/>
        </p:nvSpPr>
        <p:spPr>
          <a:xfrm>
            <a:off x="1493226" y="6096000"/>
            <a:ext cx="3158942" cy="400110"/>
          </a:xfrm>
          <a:prstGeom prst="rect">
            <a:avLst/>
          </a:prstGeom>
          <a:noFill/>
          <a:ln>
            <a:solidFill>
              <a:srgbClr val="00B0F0"/>
            </a:solidFill>
          </a:ln>
        </p:spPr>
        <p:txBody>
          <a:bodyPr wrap="none" rtlCol="0">
            <a:spAutoFit/>
          </a:bodyPr>
          <a:lstStyle/>
          <a:p>
            <a:r>
              <a:rPr lang="en-US" sz="2000" dirty="0" smtClean="0"/>
              <a:t>Generic / Project funding???</a:t>
            </a:r>
            <a:endParaRPr lang="en-US" sz="2000" dirty="0"/>
          </a:p>
        </p:txBody>
      </p:sp>
      <p:pic>
        <p:nvPicPr>
          <p:cNvPr id="6" name="Picture 2" descr="IMG_2101"/>
          <p:cNvPicPr>
            <a:picLocks noChangeAspect="1" noChangeArrowheads="1"/>
          </p:cNvPicPr>
          <p:nvPr/>
        </p:nvPicPr>
        <p:blipFill>
          <a:blip r:embed="rId3" cstate="print">
            <a:extLst>
              <a:ext uri="{28A0092B-C50C-407E-A947-70E740481C1C}">
                <a14:useLocalDpi xmlns:a14="http://schemas.microsoft.com/office/drawing/2010/main" val="0"/>
              </a:ext>
            </a:extLst>
          </a:blip>
          <a:srcRect l="4500" t="30000" b="24001"/>
          <a:stretch>
            <a:fillRect/>
          </a:stretch>
        </p:blipFill>
        <p:spPr bwMode="auto">
          <a:xfrm>
            <a:off x="2835275" y="2293143"/>
            <a:ext cx="4652963"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2560638" y="1928018"/>
            <a:ext cx="2293937" cy="2540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An air core Toroid solution with shield</a:t>
            </a:r>
          </a:p>
        </p:txBody>
      </p:sp>
      <p:sp>
        <p:nvSpPr>
          <p:cNvPr id="8" name="Text Box 4"/>
          <p:cNvSpPr txBox="1">
            <a:spLocks noChangeArrowheads="1"/>
          </p:cNvSpPr>
          <p:nvPr/>
        </p:nvSpPr>
        <p:spPr bwMode="auto">
          <a:xfrm>
            <a:off x="4937125" y="1928018"/>
            <a:ext cx="4084638" cy="4064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2009 Yale Solution with Embedded air core Spiral inductors in a</a:t>
            </a:r>
          </a:p>
          <a:p>
            <a:r>
              <a:rPr lang="en-US" altLang="en-US" sz="1000"/>
              <a:t>4 layer Standard PCB. Not shown an electrostatic 10 </a:t>
            </a:r>
            <a:r>
              <a:rPr lang="en-US" altLang="en-US" sz="1000">
                <a:cs typeface="Arial" charset="0"/>
              </a:rPr>
              <a:t>µm Al foil Shield</a:t>
            </a:r>
          </a:p>
        </p:txBody>
      </p:sp>
      <p:sp>
        <p:nvSpPr>
          <p:cNvPr id="9" name="Text Box 5"/>
          <p:cNvSpPr txBox="1">
            <a:spLocks noChangeArrowheads="1"/>
          </p:cNvSpPr>
          <p:nvPr/>
        </p:nvSpPr>
        <p:spPr bwMode="auto">
          <a:xfrm>
            <a:off x="3565525" y="4031456"/>
            <a:ext cx="5245100" cy="2540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Yale version can be made same size as the Toroid solution by changing power connectors</a:t>
            </a:r>
          </a:p>
        </p:txBody>
      </p:sp>
      <p:pic>
        <p:nvPicPr>
          <p:cNvPr id="1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l="5392" t="9517" r="7704" b="10875"/>
          <a:stretch>
            <a:fillRect/>
          </a:stretch>
        </p:blipFill>
        <p:spPr bwMode="auto">
          <a:xfrm>
            <a:off x="274638" y="2477293"/>
            <a:ext cx="2286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8"/>
          <p:cNvSpPr txBox="1">
            <a:spLocks noChangeArrowheads="1"/>
          </p:cNvSpPr>
          <p:nvPr/>
        </p:nvSpPr>
        <p:spPr bwMode="auto">
          <a:xfrm>
            <a:off x="274638" y="1928018"/>
            <a:ext cx="2193925" cy="2540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Another air core Toroid solution </a:t>
            </a:r>
          </a:p>
        </p:txBody>
      </p:sp>
    </p:spTree>
    <p:extLst>
      <p:ext uri="{BB962C8B-B14F-4D97-AF65-F5344CB8AC3E}">
        <p14:creationId xmlns:p14="http://schemas.microsoft.com/office/powerpoint/2010/main" val="1460660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611960" y="493894"/>
            <a:ext cx="8229600" cy="430212"/>
          </a:xfrm>
          <a:noFill/>
        </p:spPr>
        <p:txBody>
          <a:bodyPr/>
          <a:lstStyle/>
          <a:p>
            <a:pPr eaLnBrk="1" hangingPunct="1"/>
            <a:r>
              <a:rPr lang="en-GB" sz="1800" dirty="0" smtClean="0">
                <a:latin typeface="Arial" pitchFamily="34" charset="0"/>
                <a:cs typeface="Arial" pitchFamily="34" charset="0"/>
              </a:rPr>
              <a:t>Planar Coil – “Up Close and Personal”</a:t>
            </a:r>
          </a:p>
        </p:txBody>
      </p:sp>
      <p:sp>
        <p:nvSpPr>
          <p:cNvPr id="25" name="TextBox 24"/>
          <p:cNvSpPr txBox="1"/>
          <p:nvPr/>
        </p:nvSpPr>
        <p:spPr>
          <a:xfrm>
            <a:off x="247758" y="924106"/>
            <a:ext cx="4680520" cy="276999"/>
          </a:xfrm>
          <a:prstGeom prst="rect">
            <a:avLst/>
          </a:prstGeom>
          <a:noFill/>
        </p:spPr>
        <p:txBody>
          <a:bodyPr wrap="square" rtlCol="0">
            <a:spAutoFit/>
          </a:bodyPr>
          <a:lstStyle/>
          <a:p>
            <a:pPr indent="176213" algn="l"/>
            <a:r>
              <a:rPr lang="en-GB" sz="1200" dirty="0" smtClean="0">
                <a:solidFill>
                  <a:prstClr val="black"/>
                </a:solidFill>
              </a:rPr>
              <a:t>Double Trigger Noise (DTN)</a:t>
            </a:r>
            <a:endParaRPr lang="en-GB" sz="1200" b="0" dirty="0" smtClean="0">
              <a:solidFill>
                <a:prstClr val="black"/>
              </a:solidFill>
            </a:endParaRPr>
          </a:p>
        </p:txBody>
      </p:sp>
      <p:pic>
        <p:nvPicPr>
          <p:cNvPr id="3074" name="Picture 2"/>
          <p:cNvPicPr>
            <a:picLocks noChangeAspect="1" noChangeArrowheads="1"/>
          </p:cNvPicPr>
          <p:nvPr/>
        </p:nvPicPr>
        <p:blipFill>
          <a:blip r:embed="rId3" cstate="print"/>
          <a:srcRect b="50739"/>
          <a:stretch>
            <a:fillRect/>
          </a:stretch>
        </p:blipFill>
        <p:spPr bwMode="auto">
          <a:xfrm>
            <a:off x="611960" y="1700808"/>
            <a:ext cx="3600000" cy="1268974"/>
          </a:xfrm>
          <a:prstGeom prst="rect">
            <a:avLst/>
          </a:prstGeom>
          <a:noFill/>
          <a:ln w="9525">
            <a:noFill/>
            <a:miter lim="800000"/>
            <a:headEnd/>
            <a:tailEnd/>
          </a:ln>
        </p:spPr>
      </p:pic>
      <p:sp>
        <p:nvSpPr>
          <p:cNvPr id="27" name="Rectangle 26"/>
          <p:cNvSpPr/>
          <p:nvPr/>
        </p:nvSpPr>
        <p:spPr>
          <a:xfrm>
            <a:off x="431541" y="1432213"/>
            <a:ext cx="3996444" cy="246221"/>
          </a:xfrm>
          <a:prstGeom prst="rect">
            <a:avLst/>
          </a:prstGeom>
        </p:spPr>
        <p:txBody>
          <a:bodyPr wrap="square">
            <a:spAutoFit/>
          </a:bodyPr>
          <a:lstStyle/>
          <a:p>
            <a:r>
              <a:rPr lang="en-GB" sz="1000" dirty="0" smtClean="0">
                <a:solidFill>
                  <a:prstClr val="black"/>
                </a:solidFill>
              </a:rPr>
              <a:t>Reference measurement (CERN STV10 converter) @ 0.5fC</a:t>
            </a:r>
            <a:endParaRPr lang="en-GB" sz="1000" dirty="0">
              <a:solidFill>
                <a:prstClr val="black"/>
              </a:solidFill>
            </a:endParaRPr>
          </a:p>
        </p:txBody>
      </p:sp>
      <p:pic>
        <p:nvPicPr>
          <p:cNvPr id="3075" name="Picture 3"/>
          <p:cNvPicPr>
            <a:picLocks noChangeAspect="1" noChangeArrowheads="1"/>
          </p:cNvPicPr>
          <p:nvPr/>
        </p:nvPicPr>
        <p:blipFill>
          <a:blip r:embed="rId4" cstate="print"/>
          <a:srcRect b="49559"/>
          <a:stretch>
            <a:fillRect/>
          </a:stretch>
        </p:blipFill>
        <p:spPr bwMode="auto">
          <a:xfrm>
            <a:off x="4987103" y="1644892"/>
            <a:ext cx="3571650" cy="1299373"/>
          </a:xfrm>
          <a:prstGeom prst="rect">
            <a:avLst/>
          </a:prstGeom>
          <a:noFill/>
          <a:ln w="9525">
            <a:noFill/>
            <a:miter lim="800000"/>
            <a:headEnd/>
            <a:tailEnd/>
          </a:ln>
        </p:spPr>
      </p:pic>
      <p:sp>
        <p:nvSpPr>
          <p:cNvPr id="34" name="Rectangle 33"/>
          <p:cNvSpPr/>
          <p:nvPr/>
        </p:nvSpPr>
        <p:spPr>
          <a:xfrm>
            <a:off x="4760810" y="1360403"/>
            <a:ext cx="4104456" cy="246221"/>
          </a:xfrm>
          <a:prstGeom prst="rect">
            <a:avLst/>
          </a:prstGeom>
        </p:spPr>
        <p:txBody>
          <a:bodyPr wrap="square">
            <a:spAutoFit/>
          </a:bodyPr>
          <a:lstStyle/>
          <a:p>
            <a:r>
              <a:rPr lang="en-GB" sz="1000" dirty="0" smtClean="0">
                <a:solidFill>
                  <a:prstClr val="black"/>
                </a:solidFill>
              </a:rPr>
              <a:t>Approx &lt;3mm from wire bonds with improved reference @ 0.5fC</a:t>
            </a:r>
            <a:endParaRPr lang="en-GB" sz="1000" dirty="0">
              <a:solidFill>
                <a:prstClr val="black"/>
              </a:solidFill>
            </a:endParaRPr>
          </a:p>
        </p:txBody>
      </p:sp>
      <p:sp>
        <p:nvSpPr>
          <p:cNvPr id="36" name="Rectangle 35"/>
          <p:cNvSpPr/>
          <p:nvPr/>
        </p:nvSpPr>
        <p:spPr>
          <a:xfrm>
            <a:off x="521550" y="3029180"/>
            <a:ext cx="3996444" cy="461665"/>
          </a:xfrm>
          <a:prstGeom prst="rect">
            <a:avLst/>
          </a:prstGeom>
        </p:spPr>
        <p:txBody>
          <a:bodyPr wrap="square">
            <a:spAutoFit/>
          </a:bodyPr>
          <a:lstStyle/>
          <a:p>
            <a:pPr indent="176213" algn="l">
              <a:buFont typeface="Arial" pitchFamily="34" charset="0"/>
              <a:buChar char="•"/>
            </a:pPr>
            <a:r>
              <a:rPr lang="en-GB" sz="1200" b="0" dirty="0" smtClean="0">
                <a:solidFill>
                  <a:prstClr val="black"/>
                </a:solidFill>
              </a:rPr>
              <a:t>CERN converter registers zero occupancy until 0.5fC, </a:t>
            </a:r>
          </a:p>
          <a:p>
            <a:pPr indent="176213" algn="l"/>
            <a:r>
              <a:rPr lang="en-GB" sz="1200" b="0" dirty="0" smtClean="0">
                <a:solidFill>
                  <a:prstClr val="black"/>
                </a:solidFill>
              </a:rPr>
              <a:t>then registers 528/244 hits</a:t>
            </a:r>
            <a:endParaRPr lang="en-GB" sz="1200" b="0" dirty="0">
              <a:solidFill>
                <a:prstClr val="black"/>
              </a:solidFill>
            </a:endParaRPr>
          </a:p>
        </p:txBody>
      </p:sp>
      <p:sp>
        <p:nvSpPr>
          <p:cNvPr id="37" name="Rectangle 36"/>
          <p:cNvSpPr/>
          <p:nvPr/>
        </p:nvSpPr>
        <p:spPr>
          <a:xfrm>
            <a:off x="5026077" y="2969782"/>
            <a:ext cx="3384376" cy="830997"/>
          </a:xfrm>
          <a:prstGeom prst="rect">
            <a:avLst/>
          </a:prstGeom>
        </p:spPr>
        <p:txBody>
          <a:bodyPr wrap="square">
            <a:spAutoFit/>
          </a:bodyPr>
          <a:lstStyle/>
          <a:p>
            <a:pPr indent="176213" algn="l">
              <a:buFont typeface="Arial" pitchFamily="34" charset="0"/>
              <a:buChar char="•"/>
            </a:pPr>
            <a:r>
              <a:rPr lang="en-GB" sz="1200" b="0" dirty="0" smtClean="0">
                <a:solidFill>
                  <a:prstClr val="black"/>
                </a:solidFill>
              </a:rPr>
              <a:t>For conducted noise configuration, Planar </a:t>
            </a:r>
          </a:p>
          <a:p>
            <a:pPr indent="176213" algn="l"/>
            <a:r>
              <a:rPr lang="en-GB" sz="1200" b="0" dirty="0" smtClean="0">
                <a:solidFill>
                  <a:prstClr val="black"/>
                </a:solidFill>
              </a:rPr>
              <a:t>coil registers  zero occupancy(even at 0.5fC)</a:t>
            </a:r>
          </a:p>
          <a:p>
            <a:pPr indent="176213" algn="l">
              <a:buFont typeface="Arial" pitchFamily="34" charset="0"/>
              <a:buChar char="•"/>
            </a:pPr>
            <a:r>
              <a:rPr lang="en-GB" sz="1200" b="0" dirty="0" smtClean="0">
                <a:solidFill>
                  <a:prstClr val="black"/>
                </a:solidFill>
              </a:rPr>
              <a:t>Only when close to </a:t>
            </a:r>
            <a:r>
              <a:rPr lang="en-GB" sz="1200" b="0" dirty="0" err="1" smtClean="0">
                <a:solidFill>
                  <a:prstClr val="black"/>
                </a:solidFill>
              </a:rPr>
              <a:t>asics</a:t>
            </a:r>
            <a:r>
              <a:rPr lang="en-GB" sz="1200" b="0" dirty="0" smtClean="0">
                <a:solidFill>
                  <a:prstClr val="black"/>
                </a:solidFill>
              </a:rPr>
              <a:t> are hits registered, </a:t>
            </a:r>
          </a:p>
          <a:p>
            <a:pPr indent="176213" algn="l"/>
            <a:r>
              <a:rPr lang="en-GB" sz="1200" b="0" dirty="0" smtClean="0">
                <a:solidFill>
                  <a:prstClr val="black"/>
                </a:solidFill>
              </a:rPr>
              <a:t>3/2 counts at 0.5fC, see above</a:t>
            </a:r>
            <a:endParaRPr lang="en-GB" sz="1200" b="0" dirty="0">
              <a:solidFill>
                <a:prstClr val="black"/>
              </a:solidFill>
            </a:endParaRPr>
          </a:p>
        </p:txBody>
      </p:sp>
      <p:sp>
        <p:nvSpPr>
          <p:cNvPr id="43" name="Slide Number Placeholder 42"/>
          <p:cNvSpPr>
            <a:spLocks noGrp="1"/>
          </p:cNvSpPr>
          <p:nvPr>
            <p:ph type="sldNum" sz="quarter" idx="12"/>
          </p:nvPr>
        </p:nvSpPr>
        <p:spPr>
          <a:xfrm>
            <a:off x="6553200" y="6484255"/>
            <a:ext cx="2133600" cy="365125"/>
          </a:xfrm>
        </p:spPr>
        <p:txBody>
          <a:bodyPr/>
          <a:lstStyle/>
          <a:p>
            <a:pPr>
              <a:defRPr/>
            </a:pPr>
            <a:fld id="{DB1B63EA-2BBC-42D4-BC6A-458F6EE5F357}" type="slidenum">
              <a:rPr lang="en-GB" smtClean="0">
                <a:solidFill>
                  <a:prstClr val="black">
                    <a:tint val="75000"/>
                  </a:prstClr>
                </a:solidFill>
              </a:rPr>
              <a:pPr>
                <a:defRPr/>
              </a:pPr>
              <a:t>19</a:t>
            </a:fld>
            <a:endParaRPr lang="en-GB" dirty="0">
              <a:solidFill>
                <a:prstClr val="black">
                  <a:tint val="75000"/>
                </a:prstClr>
              </a:solidFill>
            </a:endParaRPr>
          </a:p>
        </p:txBody>
      </p:sp>
      <p:sp>
        <p:nvSpPr>
          <p:cNvPr id="2" name="Rectangle 1"/>
          <p:cNvSpPr/>
          <p:nvPr/>
        </p:nvSpPr>
        <p:spPr>
          <a:xfrm>
            <a:off x="395536" y="3800778"/>
            <a:ext cx="8244916" cy="29405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493658" y="1208664"/>
            <a:ext cx="1800200" cy="276999"/>
          </a:xfrm>
          <a:prstGeom prst="rect">
            <a:avLst/>
          </a:prstGeom>
          <a:noFill/>
        </p:spPr>
        <p:txBody>
          <a:bodyPr wrap="square" rtlCol="0">
            <a:spAutoFit/>
          </a:bodyPr>
          <a:lstStyle/>
          <a:p>
            <a:r>
              <a:rPr lang="en-US" sz="1200" dirty="0" smtClean="0"/>
              <a:t>With Toroid Converter</a:t>
            </a:r>
            <a:endParaRPr lang="en-US" sz="1200" dirty="0"/>
          </a:p>
        </p:txBody>
      </p:sp>
      <p:sp>
        <p:nvSpPr>
          <p:cNvPr id="17" name="TextBox 16"/>
          <p:cNvSpPr txBox="1"/>
          <p:nvPr/>
        </p:nvSpPr>
        <p:spPr>
          <a:xfrm>
            <a:off x="5904148" y="1083404"/>
            <a:ext cx="1800200" cy="276999"/>
          </a:xfrm>
          <a:prstGeom prst="rect">
            <a:avLst/>
          </a:prstGeom>
          <a:noFill/>
        </p:spPr>
        <p:txBody>
          <a:bodyPr wrap="square" rtlCol="0">
            <a:spAutoFit/>
          </a:bodyPr>
          <a:lstStyle/>
          <a:p>
            <a:r>
              <a:rPr lang="en-US" sz="1200" dirty="0" smtClean="0"/>
              <a:t>With Planar Converter</a:t>
            </a:r>
            <a:endParaRPr lang="en-US" sz="1200" dirty="0"/>
          </a:p>
        </p:txBody>
      </p:sp>
      <p:sp>
        <p:nvSpPr>
          <p:cNvPr id="4" name="TextBox 3"/>
          <p:cNvSpPr txBox="1"/>
          <p:nvPr/>
        </p:nvSpPr>
        <p:spPr>
          <a:xfrm>
            <a:off x="444034" y="4164178"/>
            <a:ext cx="4500500" cy="1477328"/>
          </a:xfrm>
          <a:prstGeom prst="rect">
            <a:avLst/>
          </a:prstGeom>
          <a:noFill/>
          <a:ln>
            <a:solidFill>
              <a:srgbClr val="00B050"/>
            </a:solidFill>
          </a:ln>
        </p:spPr>
        <p:txBody>
          <a:bodyPr wrap="square" rtlCol="0">
            <a:spAutoFit/>
          </a:bodyPr>
          <a:lstStyle/>
          <a:p>
            <a:r>
              <a:rPr lang="en-US" sz="1200" dirty="0" smtClean="0">
                <a:solidFill>
                  <a:srgbClr val="00B050"/>
                </a:solidFill>
              </a:rPr>
              <a:t>Noise in Electrons Measured @ Liverpool </a:t>
            </a:r>
          </a:p>
          <a:p>
            <a:r>
              <a:rPr lang="en-US" sz="1200" dirty="0" err="1"/>
              <a:t>cern</a:t>
            </a:r>
            <a:r>
              <a:rPr lang="en-US" sz="1200" dirty="0"/>
              <a:t> stv10 noise   589, 604  average </a:t>
            </a:r>
            <a:r>
              <a:rPr lang="en-US" sz="1200" dirty="0" smtClean="0"/>
              <a:t> = 601</a:t>
            </a:r>
            <a:endParaRPr lang="en-US" sz="1200" dirty="0"/>
          </a:p>
          <a:p>
            <a:r>
              <a:rPr lang="en-US" sz="1200" dirty="0" err="1"/>
              <a:t>yale</a:t>
            </a:r>
            <a:r>
              <a:rPr lang="en-US" sz="1200" dirty="0"/>
              <a:t> planar noise  587, 589  </a:t>
            </a:r>
            <a:r>
              <a:rPr lang="en-US" sz="1200" dirty="0" smtClean="0"/>
              <a:t>average  = 588</a:t>
            </a:r>
            <a:endParaRPr lang="en-US" sz="1200" dirty="0"/>
          </a:p>
          <a:p>
            <a:r>
              <a:rPr lang="en-US" sz="1200" dirty="0"/>
              <a:t>noise with dc supplies (no </a:t>
            </a:r>
            <a:r>
              <a:rPr lang="en-US" sz="1200" dirty="0" err="1" smtClean="0"/>
              <a:t>dcdc</a:t>
            </a:r>
            <a:r>
              <a:rPr lang="en-US" sz="1200" dirty="0" smtClean="0"/>
              <a:t>)       = 580</a:t>
            </a:r>
          </a:p>
          <a:p>
            <a:r>
              <a:rPr lang="en-US" sz="1000" b="0" dirty="0"/>
              <a:t>assuming the noise adds in quadrature, extract noise due to </a:t>
            </a:r>
            <a:r>
              <a:rPr lang="en-US" sz="1000" b="0" dirty="0" err="1"/>
              <a:t>dcdc</a:t>
            </a:r>
            <a:r>
              <a:rPr lang="en-US" sz="1000" b="0" dirty="0"/>
              <a:t> converter</a:t>
            </a:r>
            <a:r>
              <a:rPr lang="en-US" sz="1000" b="0" dirty="0" smtClean="0"/>
              <a:t>:</a:t>
            </a:r>
          </a:p>
          <a:p>
            <a:r>
              <a:rPr lang="en-US" sz="1000" dirty="0" smtClean="0"/>
              <a:t>	</a:t>
            </a:r>
            <a:r>
              <a:rPr lang="en-US" sz="1000" dirty="0" err="1" smtClean="0"/>
              <a:t>cern</a:t>
            </a:r>
            <a:r>
              <a:rPr lang="en-US" sz="1000" dirty="0" smtClean="0"/>
              <a:t> </a:t>
            </a:r>
            <a:r>
              <a:rPr lang="en-US" sz="1000" dirty="0"/>
              <a:t>stv10 </a:t>
            </a:r>
            <a:r>
              <a:rPr lang="en-US" sz="1000" dirty="0" smtClean="0"/>
              <a:t>Additional noise = </a:t>
            </a:r>
            <a:r>
              <a:rPr lang="en-US" sz="1000" dirty="0"/>
              <a:t>157</a:t>
            </a:r>
          </a:p>
          <a:p>
            <a:r>
              <a:rPr lang="en-US" sz="1000" dirty="0"/>
              <a:t> </a:t>
            </a:r>
            <a:r>
              <a:rPr lang="en-US" sz="1000" dirty="0" smtClean="0"/>
              <a:t>                      </a:t>
            </a:r>
            <a:r>
              <a:rPr lang="en-US" sz="1000" dirty="0" err="1" smtClean="0"/>
              <a:t>yale</a:t>
            </a:r>
            <a:r>
              <a:rPr lang="en-US" sz="1000" dirty="0" smtClean="0"/>
              <a:t> </a:t>
            </a:r>
            <a:r>
              <a:rPr lang="en-US" sz="1000" dirty="0"/>
              <a:t>planar </a:t>
            </a:r>
            <a:r>
              <a:rPr lang="en-US" sz="1000" dirty="0" smtClean="0"/>
              <a:t>Additional noise = 96</a:t>
            </a:r>
            <a:endParaRPr lang="en-US" sz="1000" dirty="0"/>
          </a:p>
          <a:p>
            <a:r>
              <a:rPr lang="en-US" sz="1000" b="0" dirty="0" smtClean="0"/>
              <a:t>Planar Converter uses the same components except Inductor coil</a:t>
            </a:r>
            <a:endParaRPr lang="en-US" sz="1000" b="0" dirty="0"/>
          </a:p>
        </p:txBody>
      </p:sp>
      <p:sp>
        <p:nvSpPr>
          <p:cNvPr id="5" name="TextBox 4"/>
          <p:cNvSpPr txBox="1"/>
          <p:nvPr/>
        </p:nvSpPr>
        <p:spPr>
          <a:xfrm>
            <a:off x="1341405" y="3815658"/>
            <a:ext cx="2356734" cy="246221"/>
          </a:xfrm>
          <a:prstGeom prst="rect">
            <a:avLst/>
          </a:prstGeom>
          <a:noFill/>
        </p:spPr>
        <p:txBody>
          <a:bodyPr wrap="none" rtlCol="0">
            <a:spAutoFit/>
          </a:bodyPr>
          <a:lstStyle/>
          <a:p>
            <a:r>
              <a:rPr lang="en-US" sz="1000" b="0" i="1" dirty="0" smtClean="0">
                <a:solidFill>
                  <a:srgbClr val="0070C0"/>
                </a:solidFill>
              </a:rPr>
              <a:t>Comments inserted by Yale University</a:t>
            </a:r>
            <a:endParaRPr lang="en-US" sz="1000" b="0" i="1" dirty="0">
              <a:solidFill>
                <a:srgbClr val="0070C0"/>
              </a:solidFill>
            </a:endParaRPr>
          </a:p>
        </p:txBody>
      </p:sp>
      <p:sp>
        <p:nvSpPr>
          <p:cNvPr id="6" name="TextBox 5"/>
          <p:cNvSpPr txBox="1"/>
          <p:nvPr/>
        </p:nvSpPr>
        <p:spPr>
          <a:xfrm>
            <a:off x="628312" y="5717075"/>
            <a:ext cx="3611886" cy="1015663"/>
          </a:xfrm>
          <a:prstGeom prst="rect">
            <a:avLst/>
          </a:prstGeom>
          <a:noFill/>
          <a:ln>
            <a:solidFill>
              <a:srgbClr val="00B050"/>
            </a:solidFill>
          </a:ln>
        </p:spPr>
        <p:txBody>
          <a:bodyPr wrap="none" rtlCol="0">
            <a:spAutoFit/>
          </a:bodyPr>
          <a:lstStyle/>
          <a:p>
            <a:r>
              <a:rPr lang="en-US" sz="1000" dirty="0" smtClean="0"/>
              <a:t>Thickness of </a:t>
            </a:r>
            <a:r>
              <a:rPr lang="en-US" sz="1000" dirty="0" err="1" smtClean="0"/>
              <a:t>stv</a:t>
            </a:r>
            <a:r>
              <a:rPr lang="en-US" sz="1000" dirty="0" smtClean="0"/>
              <a:t> = 8 mm vs 3mm for Planar</a:t>
            </a:r>
          </a:p>
          <a:p>
            <a:endParaRPr lang="en-US" sz="1000" dirty="0" smtClean="0"/>
          </a:p>
          <a:p>
            <a:r>
              <a:rPr lang="en-US" sz="1000" dirty="0" smtClean="0"/>
              <a:t>Shield to Silicon strips are Electrostatics &amp; Eddy current</a:t>
            </a:r>
          </a:p>
          <a:p>
            <a:r>
              <a:rPr lang="en-US" sz="1000" dirty="0" smtClean="0"/>
              <a:t>Bottom side shield 2 mm from Planar coil traces</a:t>
            </a:r>
          </a:p>
          <a:p>
            <a:r>
              <a:rPr lang="en-US" sz="1000" dirty="0" smtClean="0"/>
              <a:t>Can be mounted on the sensor with 50 µm Kapton</a:t>
            </a:r>
          </a:p>
          <a:p>
            <a:r>
              <a:rPr lang="en-US" sz="1000" dirty="0" smtClean="0"/>
              <a:t>Cooling via sensor</a:t>
            </a:r>
          </a:p>
        </p:txBody>
      </p:sp>
      <p:sp>
        <p:nvSpPr>
          <p:cNvPr id="7" name="TextBox 6"/>
          <p:cNvSpPr txBox="1"/>
          <p:nvPr/>
        </p:nvSpPr>
        <p:spPr>
          <a:xfrm>
            <a:off x="2588018" y="3290790"/>
            <a:ext cx="2691763" cy="369332"/>
          </a:xfrm>
          <a:prstGeom prst="rect">
            <a:avLst/>
          </a:prstGeom>
          <a:noFill/>
          <a:ln>
            <a:solidFill>
              <a:srgbClr val="00B050"/>
            </a:solidFill>
          </a:ln>
        </p:spPr>
        <p:txBody>
          <a:bodyPr wrap="none" rtlCol="0">
            <a:spAutoFit/>
          </a:bodyPr>
          <a:lstStyle/>
          <a:p>
            <a:r>
              <a:rPr lang="en-US" sz="900" dirty="0" smtClean="0">
                <a:solidFill>
                  <a:srgbClr val="FF0000"/>
                </a:solidFill>
              </a:rPr>
              <a:t>Above picture is Double trigger noise </a:t>
            </a:r>
          </a:p>
          <a:p>
            <a:r>
              <a:rPr lang="en-US" sz="900" dirty="0" smtClean="0">
                <a:solidFill>
                  <a:srgbClr val="FF0000"/>
                </a:solidFill>
              </a:rPr>
              <a:t>i.e. after a hit ; spurious counts are registered</a:t>
            </a:r>
            <a:endParaRPr lang="en-US" sz="900" dirty="0">
              <a:solidFill>
                <a:srgbClr val="FF0000"/>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6283" y="4034465"/>
            <a:ext cx="2815930" cy="247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6455752" y="4309954"/>
            <a:ext cx="747320" cy="246221"/>
          </a:xfrm>
          <a:prstGeom prst="rect">
            <a:avLst/>
          </a:prstGeom>
          <a:solidFill>
            <a:schemeClr val="bg1"/>
          </a:solidFill>
          <a:ln>
            <a:solidFill>
              <a:schemeClr val="bg2"/>
            </a:solidFill>
          </a:ln>
        </p:spPr>
        <p:txBody>
          <a:bodyPr wrap="none" rtlCol="0">
            <a:spAutoFit/>
          </a:bodyPr>
          <a:lstStyle/>
          <a:p>
            <a:r>
              <a:rPr lang="en-US" sz="1000" b="0" i="1" dirty="0" smtClean="0">
                <a:solidFill>
                  <a:srgbClr val="FF0000"/>
                </a:solidFill>
              </a:rPr>
              <a:t>CERN </a:t>
            </a:r>
            <a:r>
              <a:rPr lang="en-US" sz="1000" b="0" i="1" dirty="0" err="1">
                <a:solidFill>
                  <a:srgbClr val="FF0000"/>
                </a:solidFill>
              </a:rPr>
              <a:t>s</a:t>
            </a:r>
            <a:r>
              <a:rPr lang="en-US" sz="1000" b="0" i="1" dirty="0" err="1" smtClean="0">
                <a:solidFill>
                  <a:srgbClr val="FF0000"/>
                </a:solidFill>
              </a:rPr>
              <a:t>tv</a:t>
            </a:r>
            <a:endParaRPr lang="en-US" sz="1000" b="0" i="1" dirty="0">
              <a:solidFill>
                <a:srgbClr val="FF0000"/>
              </a:solidFill>
            </a:endParaRPr>
          </a:p>
        </p:txBody>
      </p:sp>
      <p:sp>
        <p:nvSpPr>
          <p:cNvPr id="22" name="TextBox 21"/>
          <p:cNvSpPr txBox="1"/>
          <p:nvPr/>
        </p:nvSpPr>
        <p:spPr>
          <a:xfrm>
            <a:off x="7282597" y="4852090"/>
            <a:ext cx="843501" cy="246221"/>
          </a:xfrm>
          <a:prstGeom prst="rect">
            <a:avLst/>
          </a:prstGeom>
          <a:solidFill>
            <a:schemeClr val="bg1"/>
          </a:solidFill>
          <a:ln>
            <a:solidFill>
              <a:schemeClr val="bg2"/>
            </a:solidFill>
          </a:ln>
        </p:spPr>
        <p:txBody>
          <a:bodyPr wrap="none" rtlCol="0">
            <a:spAutoFit/>
          </a:bodyPr>
          <a:lstStyle/>
          <a:p>
            <a:r>
              <a:rPr lang="en-US" sz="1000" b="0" i="1" dirty="0" smtClean="0">
                <a:solidFill>
                  <a:srgbClr val="FF0000"/>
                </a:solidFill>
              </a:rPr>
              <a:t>Yale Planar</a:t>
            </a:r>
            <a:endParaRPr lang="en-US" sz="1000" b="0" i="1" dirty="0">
              <a:solidFill>
                <a:srgbClr val="FF0000"/>
              </a:solidFill>
            </a:endParaRPr>
          </a:p>
        </p:txBody>
      </p:sp>
      <p:sp>
        <p:nvSpPr>
          <p:cNvPr id="8" name="TextBox 7"/>
          <p:cNvSpPr txBox="1"/>
          <p:nvPr/>
        </p:nvSpPr>
        <p:spPr>
          <a:xfrm rot="20724074">
            <a:off x="427292" y="2166528"/>
            <a:ext cx="3524338" cy="369332"/>
          </a:xfrm>
          <a:prstGeom prst="rect">
            <a:avLst/>
          </a:prstGeom>
          <a:solidFill>
            <a:srgbClr val="FFFF00"/>
          </a:solidFill>
        </p:spPr>
        <p:txBody>
          <a:bodyPr wrap="square" rtlCol="0">
            <a:spAutoFit/>
          </a:bodyPr>
          <a:lstStyle/>
          <a:p>
            <a:r>
              <a:rPr lang="en-US" dirty="0" smtClean="0">
                <a:solidFill>
                  <a:srgbClr val="FF0000"/>
                </a:solidFill>
              </a:rPr>
              <a:t>Ashley  Greenall , UK Group</a:t>
            </a:r>
            <a:endParaRPr lang="en-US" dirty="0">
              <a:solidFill>
                <a:srgbClr val="FF0000"/>
              </a:solidFill>
            </a:endParaRPr>
          </a:p>
        </p:txBody>
      </p:sp>
    </p:spTree>
    <p:extLst>
      <p:ext uri="{BB962C8B-B14F-4D97-AF65-F5344CB8AC3E}">
        <p14:creationId xmlns:p14="http://schemas.microsoft.com/office/powerpoint/2010/main" val="1575528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867400" cy="3970318"/>
          </a:xfrm>
          <a:prstGeom prst="rect">
            <a:avLst/>
          </a:prstGeom>
          <a:noFill/>
          <a:ln>
            <a:solidFill>
              <a:schemeClr val="accent1"/>
            </a:solidFill>
          </a:ln>
        </p:spPr>
        <p:txBody>
          <a:bodyPr wrap="square" rtlCol="0">
            <a:spAutoFit/>
          </a:bodyPr>
          <a:lstStyle/>
          <a:p>
            <a:r>
              <a:rPr lang="en-US" sz="1400" dirty="0" smtClean="0"/>
              <a:t>Agenda</a:t>
            </a:r>
          </a:p>
          <a:p>
            <a:r>
              <a:rPr lang="en-US" sz="1400" dirty="0" smtClean="0"/>
              <a:t>Prior / Current Status </a:t>
            </a:r>
          </a:p>
          <a:p>
            <a:pPr lvl="1"/>
            <a:r>
              <a:rPr lang="en-US" sz="1400" dirty="0" smtClean="0"/>
              <a:t>LDO Powering  Efficiency</a:t>
            </a:r>
          </a:p>
          <a:p>
            <a:pPr lvl="1"/>
            <a:r>
              <a:rPr lang="en-US" sz="1400" dirty="0" smtClean="0"/>
              <a:t>Buck Converter</a:t>
            </a:r>
          </a:p>
          <a:p>
            <a:pPr lvl="1"/>
            <a:r>
              <a:rPr lang="en-US" sz="1400" dirty="0" smtClean="0"/>
              <a:t>Frequency limited by </a:t>
            </a:r>
            <a:r>
              <a:rPr lang="en-US" sz="1400" dirty="0" err="1" smtClean="0"/>
              <a:t>FeCo</a:t>
            </a:r>
            <a:endParaRPr lang="en-US" sz="1400" dirty="0" smtClean="0"/>
          </a:p>
          <a:p>
            <a:pPr lvl="1"/>
            <a:r>
              <a:rPr lang="en-US" sz="1400" dirty="0" smtClean="0"/>
              <a:t>Commercial Devices limited by 200 KHz – 4 MHz  - Core losses</a:t>
            </a:r>
          </a:p>
          <a:p>
            <a:r>
              <a:rPr lang="en-US" sz="1400" dirty="0" smtClean="0"/>
              <a:t> </a:t>
            </a:r>
          </a:p>
          <a:p>
            <a:r>
              <a:rPr lang="en-US" sz="1400" dirty="0" smtClean="0"/>
              <a:t>Higher  Frequency  &gt; smaller components</a:t>
            </a:r>
          </a:p>
          <a:p>
            <a:endParaRPr lang="en-US" sz="1400" dirty="0"/>
          </a:p>
          <a:p>
            <a:r>
              <a:rPr lang="en-US" sz="1400" dirty="0" smtClean="0"/>
              <a:t>Wireless Charging, Intel 4</a:t>
            </a:r>
            <a:r>
              <a:rPr lang="en-US" sz="1400" baseline="30000" dirty="0" smtClean="0"/>
              <a:t>th</a:t>
            </a:r>
            <a:r>
              <a:rPr lang="en-US" sz="1400" dirty="0" smtClean="0"/>
              <a:t> Generation Core</a:t>
            </a:r>
          </a:p>
          <a:p>
            <a:r>
              <a:rPr lang="en-US" sz="1400" dirty="0" smtClean="0"/>
              <a:t>Air Core Toroid vs Planar (spirals). PC Traces @ &gt; 100 MHz</a:t>
            </a:r>
          </a:p>
          <a:p>
            <a:r>
              <a:rPr lang="en-US" sz="1400" dirty="0" smtClean="0"/>
              <a:t>Shielding Electrostatic &amp; RF</a:t>
            </a:r>
          </a:p>
          <a:p>
            <a:endParaRPr lang="en-US" sz="1400" dirty="0" smtClean="0"/>
          </a:p>
          <a:p>
            <a:endParaRPr lang="en-US" sz="1400" dirty="0"/>
          </a:p>
          <a:p>
            <a:r>
              <a:rPr lang="en-US" sz="1400" dirty="0" smtClean="0"/>
              <a:t>ATLAS Tracker </a:t>
            </a:r>
          </a:p>
          <a:p>
            <a:endParaRPr lang="en-US" sz="1400" dirty="0" smtClean="0"/>
          </a:p>
          <a:p>
            <a:r>
              <a:rPr lang="en-US" sz="1400" dirty="0" smtClean="0"/>
              <a:t>Future</a:t>
            </a:r>
          </a:p>
          <a:p>
            <a:endParaRPr lang="en-US" sz="1400" dirty="0"/>
          </a:p>
        </p:txBody>
      </p:sp>
      <p:sp>
        <p:nvSpPr>
          <p:cNvPr id="3" name="Slide Number Placeholder 2"/>
          <p:cNvSpPr>
            <a:spLocks noGrp="1"/>
          </p:cNvSpPr>
          <p:nvPr>
            <p:ph type="sldNum" sz="quarter" idx="12"/>
          </p:nvPr>
        </p:nvSpPr>
        <p:spPr/>
        <p:txBody>
          <a:bodyPr/>
          <a:lstStyle/>
          <a:p>
            <a:fld id="{33A98241-5F5B-4310-8014-82CF8FB48A96}" type="slidenum">
              <a:rPr lang="en-US" smtClean="0"/>
              <a:t>2</a:t>
            </a:fld>
            <a:endParaRPr lang="en-US" dirty="0"/>
          </a:p>
        </p:txBody>
      </p:sp>
    </p:spTree>
    <p:extLst>
      <p:ext uri="{BB962C8B-B14F-4D97-AF65-F5344CB8AC3E}">
        <p14:creationId xmlns:p14="http://schemas.microsoft.com/office/powerpoint/2010/main" val="10991679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840067" y="1442657"/>
          <a:ext cx="7463866" cy="4841050"/>
        </p:xfrm>
        <a:graphic>
          <a:graphicData uri="http://schemas.openxmlformats.org/drawingml/2006/table">
            <a:tbl>
              <a:tblPr/>
              <a:tblGrid>
                <a:gridCol w="1895003"/>
                <a:gridCol w="724380"/>
                <a:gridCol w="742719"/>
                <a:gridCol w="742719"/>
                <a:gridCol w="742719"/>
                <a:gridCol w="892485"/>
                <a:gridCol w="892485"/>
                <a:gridCol w="831356"/>
              </a:tblGrid>
              <a:tr h="155752">
                <a:tc>
                  <a:txBody>
                    <a:bodyPr/>
                    <a:lstStyle/>
                    <a:p>
                      <a:pPr algn="ctr" fontAlgn="b"/>
                      <a:r>
                        <a:rPr lang="en-US" sz="1000" b="0" i="0" u="none" strike="noStrike">
                          <a:solidFill>
                            <a:srgbClr val="000000"/>
                          </a:solidFill>
                          <a:effectLst/>
                          <a:latin typeface="Arial"/>
                        </a:rPr>
                        <a:t>3-Feb-14</a:t>
                      </a:r>
                    </a:p>
                  </a:txBody>
                  <a:tcPr marL="9162" marR="9162" marT="916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4">
                  <a:txBody>
                    <a:bodyPr/>
                    <a:lstStyle/>
                    <a:p>
                      <a:pPr algn="l" fontAlgn="b"/>
                      <a:r>
                        <a:rPr lang="en-US" sz="1000" b="0" i="0" u="none" strike="noStrike">
                          <a:solidFill>
                            <a:srgbClr val="000000"/>
                          </a:solidFill>
                          <a:effectLst/>
                          <a:latin typeface="Arial"/>
                        </a:rPr>
                        <a:t>Comparison of Coils for DC-DC Converters</a:t>
                      </a: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5752">
                <a:tc>
                  <a:txBody>
                    <a:bodyPr/>
                    <a:lstStyle/>
                    <a:p>
                      <a:pPr algn="ctr" fontAlgn="b"/>
                      <a:r>
                        <a:rPr lang="en-US" sz="1000" b="0" i="0" u="none" strike="noStrike">
                          <a:solidFill>
                            <a:srgbClr val="000000"/>
                          </a:solidFill>
                          <a:effectLst/>
                          <a:latin typeface="Arial"/>
                        </a:rPr>
                        <a:t>3:30 PM</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Yale University</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l"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CERN</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Yale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Yale</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Yale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Yale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Yale</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Model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AMIS5MP</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9 mm ID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9 mm ID</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9 mm ID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6 mm ID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6 mm ID</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 </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Data Sheet</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proto coil</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proto coil</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estimated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Model 2156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Model 2156a</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coil shape</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oval toroid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 layer spiral</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 layer spiral</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 layer spiral</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 layer spiral</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 layer spiral</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Total number of turns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29</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9</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conductor</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Cu wire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Cu wire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Cu wire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Cu wire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pcb trace</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pcb trace</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equivalent wire gauge</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25</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22</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22</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25</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29</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Coil dimensions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mm</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10 x 15</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14.5 OD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13 OD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12 OD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14.5 OD</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15.5 OD</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FF0000"/>
                          </a:solidFill>
                          <a:effectLst/>
                          <a:latin typeface="Arial"/>
                        </a:rPr>
                        <a:t>thickness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FF0000"/>
                          </a:solidFill>
                          <a:effectLst/>
                          <a:latin typeface="Arial"/>
                        </a:rPr>
                        <a:t>mm</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4.00</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1.80</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1.80</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1.20</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0.50</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0.50</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Inductance</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nH</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430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836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469</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469</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487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811</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DC Resistance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mOhms</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39</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13</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26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83</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Weight grams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Grams</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0.537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0.978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0.702</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0.360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0.203</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0.220</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Length of Wire</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mm</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370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336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240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240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221.000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307.000</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Power Loss in Coil @ 4 Amps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Arial"/>
                        </a:rPr>
                        <a:t>Watts</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0.608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0.288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0.208</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0.416</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0.752</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1.328</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ctr" fontAlgn="b"/>
                      <a:r>
                        <a:rPr lang="en-US" sz="1000" b="0" i="0" u="none" strike="noStrike">
                          <a:solidFill>
                            <a:srgbClr val="000000"/>
                          </a:solidFill>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normalized weight</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1.00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1.82</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1.31</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0.67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0.41</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solidFill>
                            <a:srgbClr val="000000"/>
                          </a:solidFill>
                          <a:effectLst/>
                          <a:latin typeface="Arial"/>
                        </a:rPr>
                        <a:t>normalized power loss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1.00</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0.47</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0.34</a:t>
                      </a:r>
                    </a:p>
                  </a:txBody>
                  <a:tcPr marL="9162" marR="9162" marT="9162"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0.68</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1.24</a:t>
                      </a:r>
                    </a:p>
                  </a:txBody>
                  <a:tcPr marL="9162" marR="9162" marT="9162"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2.18</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ctr" fontAlgn="b"/>
                      <a:r>
                        <a:rPr lang="en-US" sz="1000" b="0" i="0" u="none" strike="noStrike">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l" fontAlgn="b"/>
                      <a:r>
                        <a:rPr lang="en-US" sz="1000" b="0" i="0" u="none" strike="noStrike">
                          <a:effectLst/>
                          <a:latin typeface="Arial"/>
                        </a:rPr>
                        <a:t>DC DC ripple current in inductor</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effectLst/>
                          <a:latin typeface="Arial"/>
                        </a:rPr>
                        <a:t>RMS Amps</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0.657</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0.340</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0.602</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0.602</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0.580</a:t>
                      </a: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0.348</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a:txBody>
                    <a:bodyPr/>
                    <a:lstStyle/>
                    <a:p>
                      <a:pPr algn="ctr" fontAlgn="b"/>
                      <a:r>
                        <a:rPr lang="en-US" sz="1000" b="0" i="0" u="none" strike="noStrike">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55752">
                <a:tc gridSpan="6">
                  <a:txBody>
                    <a:bodyPr/>
                    <a:lstStyle/>
                    <a:p>
                      <a:pPr algn="l" fontAlgn="b"/>
                      <a:r>
                        <a:rPr lang="en-US" sz="1000" b="0" i="0" u="none" strike="noStrike">
                          <a:effectLst/>
                          <a:latin typeface="Arial"/>
                        </a:rPr>
                        <a:t>Note: the Inductor ripple current produces the AC magnetic field, which must be shielded from the sensors</a:t>
                      </a:r>
                    </a:p>
                  </a:txBody>
                  <a:tcPr marL="9162" marR="9162" marT="9162"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endParaRPr lang="en-US" sz="1000" b="0" i="0" u="none" strike="noStrike">
                        <a:effectLst/>
                        <a:latin typeface="Arial"/>
                      </a:endParaRPr>
                    </a:p>
                  </a:txBody>
                  <a:tcPr marL="9162" marR="9162" marT="9162" marB="0" anchor="b">
                    <a:lnL>
                      <a:noFill/>
                    </a:lnL>
                    <a:lnR>
                      <a:noFill/>
                    </a:lnR>
                    <a:lnT>
                      <a:noFill/>
                    </a:lnT>
                    <a:lnB>
                      <a:noFill/>
                    </a:lnB>
                  </a:tcPr>
                </a:tc>
                <a:tc>
                  <a:txBody>
                    <a:bodyPr/>
                    <a:lstStyle/>
                    <a:p>
                      <a:pPr algn="ctr" fontAlgn="b"/>
                      <a:r>
                        <a:rPr lang="en-US" sz="1000" b="0" i="0" u="none" strike="noStrike">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a:noFill/>
                    </a:lnB>
                  </a:tcPr>
                </a:tc>
              </a:tr>
              <a:tr h="164914">
                <a:tc>
                  <a:txBody>
                    <a:bodyPr/>
                    <a:lstStyle/>
                    <a:p>
                      <a:pPr algn="ctr" fontAlgn="b"/>
                      <a:r>
                        <a:rPr lang="en-US" sz="1000" b="0" i="0" u="none" strike="noStrike">
                          <a:effectLst/>
                          <a:latin typeface="Arial"/>
                        </a:rPr>
                        <a:t> </a:t>
                      </a:r>
                    </a:p>
                  </a:txBody>
                  <a:tcPr marL="9162" marR="9162" marT="916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 </a:t>
                      </a:r>
                    </a:p>
                  </a:txBody>
                  <a:tcPr marL="9162" marR="9162" marT="916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5752">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000" b="0" i="0" u="none" strike="noStrike" dirty="0">
                        <a:effectLst/>
                        <a:latin typeface="Arial"/>
                      </a:endParaRPr>
                    </a:p>
                  </a:txBody>
                  <a:tcPr marL="9162" marR="9162" marT="9162"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2" name="Slide Number Placeholder 1"/>
          <p:cNvSpPr>
            <a:spLocks noGrp="1"/>
          </p:cNvSpPr>
          <p:nvPr>
            <p:ph type="sldNum" sz="quarter" idx="12"/>
          </p:nvPr>
        </p:nvSpPr>
        <p:spPr/>
        <p:txBody>
          <a:bodyPr/>
          <a:lstStyle/>
          <a:p>
            <a:fld id="{33A98241-5F5B-4310-8014-82CF8FB48A96}" type="slidenum">
              <a:rPr lang="en-US" smtClean="0"/>
              <a:t>20</a:t>
            </a:fld>
            <a:endParaRPr lang="en-US" dirty="0"/>
          </a:p>
        </p:txBody>
      </p:sp>
    </p:spTree>
    <p:extLst>
      <p:ext uri="{BB962C8B-B14F-4D97-AF65-F5344CB8AC3E}">
        <p14:creationId xmlns:p14="http://schemas.microsoft.com/office/powerpoint/2010/main" val="1063164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9014" y="645623"/>
            <a:ext cx="1781000" cy="276999"/>
          </a:xfrm>
          <a:prstGeom prst="rect">
            <a:avLst/>
          </a:prstGeom>
          <a:noFill/>
        </p:spPr>
        <p:txBody>
          <a:bodyPr wrap="none" rtlCol="0">
            <a:spAutoFit/>
          </a:bodyPr>
          <a:lstStyle/>
          <a:p>
            <a:r>
              <a:rPr lang="en-US" sz="1200" dirty="0" smtClean="0"/>
              <a:t>PCB size = 8 mm x 26 mm</a:t>
            </a:r>
            <a:endParaRPr lang="en-US" sz="1200" dirty="0"/>
          </a:p>
        </p:txBody>
      </p:sp>
      <p:sp>
        <p:nvSpPr>
          <p:cNvPr id="5" name="TextBox 4"/>
          <p:cNvSpPr txBox="1"/>
          <p:nvPr/>
        </p:nvSpPr>
        <p:spPr>
          <a:xfrm>
            <a:off x="2807027" y="110018"/>
            <a:ext cx="2610138" cy="307777"/>
          </a:xfrm>
          <a:prstGeom prst="rect">
            <a:avLst/>
          </a:prstGeom>
          <a:noFill/>
          <a:ln>
            <a:solidFill>
              <a:srgbClr val="00B050"/>
            </a:solidFill>
          </a:ln>
        </p:spPr>
        <p:txBody>
          <a:bodyPr wrap="none" rtlCol="0">
            <a:spAutoFit/>
          </a:bodyPr>
          <a:lstStyle/>
          <a:p>
            <a:r>
              <a:rPr lang="en-US" sz="1400" dirty="0" smtClean="0">
                <a:solidFill>
                  <a:srgbClr val="FF0000"/>
                </a:solidFill>
              </a:rPr>
              <a:t>Proposed Thinner Converter: Coil</a:t>
            </a:r>
            <a:endParaRPr lang="en-US" sz="1400" dirty="0">
              <a:solidFill>
                <a:srgbClr val="FF0000"/>
              </a:solidFill>
            </a:endParaRPr>
          </a:p>
        </p:txBody>
      </p:sp>
      <p:pic>
        <p:nvPicPr>
          <p:cNvPr id="6" name="Picture 3" descr="D:\_UserD01\_Talks Given\_Talks Given 2013\Air Core Coils\Sumner Feb 2014\DSCN013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805" y="2819400"/>
            <a:ext cx="3048000" cy="24193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524000" y="5791200"/>
            <a:ext cx="6080704" cy="1015663"/>
          </a:xfrm>
          <a:prstGeom prst="rect">
            <a:avLst/>
          </a:prstGeom>
          <a:noFill/>
          <a:ln>
            <a:solidFill>
              <a:srgbClr val="00B0F0"/>
            </a:solidFill>
          </a:ln>
        </p:spPr>
        <p:txBody>
          <a:bodyPr wrap="none" rtlCol="0">
            <a:spAutoFit/>
          </a:bodyPr>
          <a:lstStyle/>
          <a:p>
            <a:r>
              <a:rPr lang="en-US" sz="1200" dirty="0" smtClean="0"/>
              <a:t>Yale Model  2156a  </a:t>
            </a:r>
          </a:p>
          <a:p>
            <a:r>
              <a:rPr lang="en-US" sz="1200" dirty="0" smtClean="0"/>
              <a:t>PCB size   24mm x 36 mm</a:t>
            </a:r>
          </a:p>
          <a:p>
            <a:r>
              <a:rPr lang="en-US" sz="1200" dirty="0" smtClean="0"/>
              <a:t>Coil size  16 mm dia. Embedded in 4 layer PCB. Inner 2 layer spirals are in series is the inductor.</a:t>
            </a:r>
          </a:p>
          <a:p>
            <a:r>
              <a:rPr lang="en-US" sz="1200" dirty="0" smtClean="0"/>
              <a:t>2 versions: Total 6 or 9 turns</a:t>
            </a:r>
          </a:p>
          <a:p>
            <a:r>
              <a:rPr lang="en-US" sz="1200" dirty="0" smtClean="0"/>
              <a:t>Hand wound coil (Short solenoid) is 24 AWG. Lower DCR for same inductance  </a:t>
            </a:r>
            <a:endParaRPr lang="en-US" sz="1200" dirty="0"/>
          </a:p>
        </p:txBody>
      </p:sp>
      <p:sp>
        <p:nvSpPr>
          <p:cNvPr id="10" name="TextBox 9"/>
          <p:cNvSpPr txBox="1"/>
          <p:nvPr/>
        </p:nvSpPr>
        <p:spPr>
          <a:xfrm>
            <a:off x="6481383" y="2345617"/>
            <a:ext cx="2246641" cy="646331"/>
          </a:xfrm>
          <a:prstGeom prst="rect">
            <a:avLst/>
          </a:prstGeom>
          <a:noFill/>
          <a:ln>
            <a:solidFill>
              <a:srgbClr val="00B0F0"/>
            </a:solidFill>
          </a:ln>
        </p:spPr>
        <p:txBody>
          <a:bodyPr wrap="none" rtlCol="0">
            <a:spAutoFit/>
          </a:bodyPr>
          <a:lstStyle/>
          <a:p>
            <a:r>
              <a:rPr lang="en-US" sz="1200" dirty="0"/>
              <a:t>Embedded </a:t>
            </a:r>
            <a:r>
              <a:rPr lang="en-US" sz="1200" dirty="0" smtClean="0"/>
              <a:t>Spirals</a:t>
            </a:r>
            <a:endParaRPr lang="en-US" sz="1200" dirty="0"/>
          </a:p>
          <a:p>
            <a:r>
              <a:rPr lang="en-US" sz="1200" dirty="0" smtClean="0"/>
              <a:t>Disabled for the hand wound coil</a:t>
            </a:r>
          </a:p>
          <a:p>
            <a:r>
              <a:rPr lang="en-US" sz="1200" dirty="0" smtClean="0"/>
              <a:t>Height  = 2 mm plus shield</a:t>
            </a:r>
            <a:endParaRPr lang="en-US" sz="1200" dirty="0"/>
          </a:p>
        </p:txBody>
      </p:sp>
      <p:sp>
        <p:nvSpPr>
          <p:cNvPr id="12" name="TextBox 11"/>
          <p:cNvSpPr txBox="1"/>
          <p:nvPr/>
        </p:nvSpPr>
        <p:spPr>
          <a:xfrm>
            <a:off x="649014" y="242500"/>
            <a:ext cx="1592744" cy="276999"/>
          </a:xfrm>
          <a:prstGeom prst="rect">
            <a:avLst/>
          </a:prstGeom>
          <a:noFill/>
        </p:spPr>
        <p:txBody>
          <a:bodyPr wrap="none" rtlCol="0">
            <a:spAutoFit/>
          </a:bodyPr>
          <a:lstStyle/>
          <a:p>
            <a:r>
              <a:rPr lang="en-US" sz="1200" dirty="0" smtClean="0"/>
              <a:t>No magnetic materials</a:t>
            </a:r>
            <a:endParaRPr lang="en-US" sz="1200" dirty="0"/>
          </a:p>
        </p:txBody>
      </p:sp>
      <p:sp>
        <p:nvSpPr>
          <p:cNvPr id="13" name="TextBox 12"/>
          <p:cNvSpPr txBox="1"/>
          <p:nvPr/>
        </p:nvSpPr>
        <p:spPr>
          <a:xfrm>
            <a:off x="135194" y="6361752"/>
            <a:ext cx="1064715" cy="430887"/>
          </a:xfrm>
          <a:prstGeom prst="rect">
            <a:avLst/>
          </a:prstGeom>
          <a:noFill/>
          <a:ln>
            <a:solidFill>
              <a:srgbClr val="002060"/>
            </a:solidFill>
          </a:ln>
        </p:spPr>
        <p:txBody>
          <a:bodyPr wrap="none" rtlCol="0">
            <a:spAutoFit/>
          </a:bodyPr>
          <a:lstStyle/>
          <a:p>
            <a:r>
              <a:rPr lang="en-US" sz="1100" dirty="0" smtClean="0"/>
              <a:t>Yale University </a:t>
            </a:r>
          </a:p>
          <a:p>
            <a:r>
              <a:rPr lang="en-US" sz="1100" dirty="0" smtClean="0"/>
              <a:t>April 07, 2014</a:t>
            </a:r>
            <a:endParaRPr lang="en-US" sz="1100"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5674" y="3056193"/>
            <a:ext cx="2815930" cy="247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459560" y="1066800"/>
            <a:ext cx="3564396" cy="684075"/>
            <a:chOff x="2699792" y="5661248"/>
            <a:chExt cx="3564396" cy="684075"/>
          </a:xfrm>
        </p:grpSpPr>
        <p:cxnSp>
          <p:nvCxnSpPr>
            <p:cNvPr id="16" name="Straight Arrow Connector 15"/>
            <p:cNvCxnSpPr/>
            <p:nvPr/>
          </p:nvCxnSpPr>
          <p:spPr>
            <a:xfrm>
              <a:off x="5616116" y="5661248"/>
              <a:ext cx="11084" cy="682567"/>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08104" y="5661248"/>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519188" y="6343815"/>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580112" y="5852301"/>
              <a:ext cx="684076" cy="276999"/>
            </a:xfrm>
            <a:prstGeom prst="rect">
              <a:avLst/>
            </a:prstGeom>
            <a:noFill/>
          </p:spPr>
          <p:txBody>
            <a:bodyPr wrap="square" rtlCol="0">
              <a:spAutoFit/>
            </a:bodyPr>
            <a:lstStyle/>
            <a:p>
              <a:r>
                <a:rPr lang="en-GB" sz="1200" b="0" dirty="0" smtClean="0"/>
                <a:t>4mm</a:t>
              </a:r>
              <a:endParaRPr lang="en-GB" sz="1200" b="0" dirty="0"/>
            </a:p>
          </p:txBody>
        </p:sp>
        <p:grpSp>
          <p:nvGrpSpPr>
            <p:cNvPr id="20" name="Group 19"/>
            <p:cNvGrpSpPr/>
            <p:nvPr/>
          </p:nvGrpSpPr>
          <p:grpSpPr>
            <a:xfrm>
              <a:off x="2699792" y="5661248"/>
              <a:ext cx="2806494" cy="684075"/>
              <a:chOff x="1081430" y="5337213"/>
              <a:chExt cx="2806494" cy="684075"/>
            </a:xfrm>
          </p:grpSpPr>
          <p:sp>
            <p:nvSpPr>
              <p:cNvPr id="21" name="Rectangle 20"/>
              <p:cNvSpPr/>
              <p:nvPr/>
            </p:nvSpPr>
            <p:spPr>
              <a:xfrm>
                <a:off x="1081430" y="5904152"/>
                <a:ext cx="2806494" cy="117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842198" y="5677466"/>
                <a:ext cx="215881" cy="23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2115646" y="5687112"/>
                <a:ext cx="215881" cy="2218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2525819" y="5802867"/>
                <a:ext cx="841934" cy="106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691680" y="5337213"/>
                <a:ext cx="2088232" cy="576064"/>
              </a:xfrm>
              <a:prstGeom prst="rect">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dirty="0" smtClean="0">
                    <a:latin typeface="Arial" pitchFamily="34" charset="0"/>
                    <a:cs typeface="Arial" pitchFamily="34" charset="0"/>
                  </a:rPr>
                  <a:t>Shield Box</a:t>
                </a:r>
                <a:endParaRPr lang="en-GB" sz="1200" dirty="0">
                  <a:latin typeface="Arial" pitchFamily="34" charset="0"/>
                  <a:cs typeface="Arial" pitchFamily="34" charset="0"/>
                </a:endParaRPr>
              </a:p>
            </p:txBody>
          </p:sp>
          <p:sp>
            <p:nvSpPr>
              <p:cNvPr id="26" name="Rectangle 25"/>
              <p:cNvSpPr/>
              <p:nvPr/>
            </p:nvSpPr>
            <p:spPr>
              <a:xfrm>
                <a:off x="2411760" y="5589240"/>
                <a:ext cx="1093245" cy="1035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Arial" pitchFamily="34" charset="0"/>
                    <a:cs typeface="Arial" pitchFamily="34" charset="0"/>
                  </a:rPr>
                  <a:t>Coil</a:t>
                </a:r>
                <a:endParaRPr lang="en-GB" dirty="0">
                  <a:latin typeface="Arial" pitchFamily="34" charset="0"/>
                  <a:cs typeface="Arial" pitchFamily="34" charset="0"/>
                </a:endParaRPr>
              </a:p>
            </p:txBody>
          </p:sp>
          <p:sp>
            <p:nvSpPr>
              <p:cNvPr id="27" name="Block Arc 26"/>
              <p:cNvSpPr/>
              <p:nvPr/>
            </p:nvSpPr>
            <p:spPr>
              <a:xfrm rot="5400000">
                <a:off x="3275856" y="5589240"/>
                <a:ext cx="432048" cy="432048"/>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sp>
        <p:nvSpPr>
          <p:cNvPr id="28" name="TextBox 27"/>
          <p:cNvSpPr txBox="1"/>
          <p:nvPr/>
        </p:nvSpPr>
        <p:spPr>
          <a:xfrm>
            <a:off x="3886200" y="2539350"/>
            <a:ext cx="2477794" cy="461665"/>
          </a:xfrm>
          <a:prstGeom prst="rect">
            <a:avLst/>
          </a:prstGeom>
          <a:noFill/>
          <a:ln>
            <a:solidFill>
              <a:srgbClr val="00B0F0"/>
            </a:solidFill>
          </a:ln>
        </p:spPr>
        <p:txBody>
          <a:bodyPr wrap="none" rtlCol="0">
            <a:spAutoFit/>
          </a:bodyPr>
          <a:lstStyle/>
          <a:p>
            <a:r>
              <a:rPr lang="en-US" sz="1200" dirty="0" smtClean="0"/>
              <a:t>Toroid Inductor with Shield on toroid</a:t>
            </a:r>
          </a:p>
          <a:p>
            <a:r>
              <a:rPr lang="en-US" sz="1200" dirty="0" smtClean="0"/>
              <a:t>height </a:t>
            </a:r>
            <a:r>
              <a:rPr lang="en-US" sz="1200" dirty="0"/>
              <a:t>= 8 mm </a:t>
            </a:r>
            <a:endParaRPr lang="en-US" sz="1200" dirty="0" smtClean="0"/>
          </a:p>
        </p:txBody>
      </p:sp>
      <p:sp>
        <p:nvSpPr>
          <p:cNvPr id="7" name="TextBox 6"/>
          <p:cNvSpPr txBox="1"/>
          <p:nvPr/>
        </p:nvSpPr>
        <p:spPr>
          <a:xfrm>
            <a:off x="4112096" y="682408"/>
            <a:ext cx="4727104" cy="1600438"/>
          </a:xfrm>
          <a:prstGeom prst="rect">
            <a:avLst/>
          </a:prstGeom>
          <a:noFill/>
          <a:ln w="22225">
            <a:solidFill>
              <a:srgbClr val="00B050"/>
            </a:solidFill>
          </a:ln>
        </p:spPr>
        <p:txBody>
          <a:bodyPr wrap="square" rtlCol="0">
            <a:spAutoFit/>
          </a:bodyPr>
          <a:lstStyle/>
          <a:p>
            <a:r>
              <a:rPr lang="en-US" sz="1400" b="1" dirty="0" smtClean="0">
                <a:solidFill>
                  <a:srgbClr val="FF0000"/>
                </a:solidFill>
              </a:rPr>
              <a:t>Question on Air Core Coil </a:t>
            </a:r>
            <a:r>
              <a:rPr lang="en-US" sz="1200" dirty="0" smtClean="0"/>
              <a:t>(</a:t>
            </a:r>
            <a:r>
              <a:rPr lang="en-US" sz="1200" dirty="0"/>
              <a:t>change to oval shape as </a:t>
            </a:r>
            <a:r>
              <a:rPr lang="en-US" sz="1200" dirty="0" smtClean="0"/>
              <a:t>width is limited</a:t>
            </a:r>
            <a:r>
              <a:rPr lang="en-US" sz="1400" dirty="0" smtClean="0"/>
              <a:t>)</a:t>
            </a:r>
          </a:p>
          <a:p>
            <a:r>
              <a:rPr lang="en-US" sz="1400" dirty="0" smtClean="0"/>
              <a:t>Take this coil and squeeze/ stretch  it to  8 mm x 26 mm.</a:t>
            </a:r>
          </a:p>
          <a:p>
            <a:r>
              <a:rPr lang="en-US" sz="1400" dirty="0" smtClean="0"/>
              <a:t> wire size 24 - 28 AWG   Frequency 2 MHz; Later 10 MHz</a:t>
            </a:r>
          </a:p>
          <a:p>
            <a:r>
              <a:rPr lang="en-US" sz="1400" dirty="0" smtClean="0"/>
              <a:t>L = 800 nH  </a:t>
            </a:r>
          </a:p>
          <a:p>
            <a:r>
              <a:rPr lang="en-US" sz="1400" dirty="0" smtClean="0"/>
              <a:t>Losses are limited by DCR and not ACR.</a:t>
            </a:r>
          </a:p>
          <a:p>
            <a:r>
              <a:rPr lang="en-US" sz="1400" dirty="0" smtClean="0"/>
              <a:t># of turns =?</a:t>
            </a:r>
          </a:p>
          <a:p>
            <a:r>
              <a:rPr lang="en-US" sz="1400" dirty="0" smtClean="0"/>
              <a:t>ACR &amp; DCR with wire Gauge</a:t>
            </a:r>
          </a:p>
        </p:txBody>
      </p:sp>
      <p:cxnSp>
        <p:nvCxnSpPr>
          <p:cNvPr id="29" name="Straight Arrow Connector 28"/>
          <p:cNvCxnSpPr/>
          <p:nvPr/>
        </p:nvCxnSpPr>
        <p:spPr>
          <a:xfrm>
            <a:off x="5029200" y="3001015"/>
            <a:ext cx="685800" cy="199385"/>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431637" y="4419600"/>
            <a:ext cx="2740563" cy="152400"/>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315200" y="3001015"/>
            <a:ext cx="152400" cy="1113785"/>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1308035" y="4123050"/>
            <a:ext cx="117118" cy="2462394"/>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305903" y="6567031"/>
            <a:ext cx="302440" cy="762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1417739" y="987446"/>
            <a:ext cx="2773424" cy="2590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2654080" y="519499"/>
            <a:ext cx="750725" cy="73835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3A98241-5F5B-4310-8014-82CF8FB48A96}" type="slidenum">
              <a:rPr lang="en-US" smtClean="0"/>
              <a:t>21</a:t>
            </a:fld>
            <a:endParaRPr lang="en-US" dirty="0"/>
          </a:p>
        </p:txBody>
      </p:sp>
    </p:spTree>
    <p:extLst>
      <p:ext uri="{BB962C8B-B14F-4D97-AF65-F5344CB8AC3E}">
        <p14:creationId xmlns:p14="http://schemas.microsoft.com/office/powerpoint/2010/main" val="4187895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60" y="685800"/>
            <a:ext cx="7533167"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071" y="2400300"/>
            <a:ext cx="7711656"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886200" y="228600"/>
            <a:ext cx="1764842" cy="369332"/>
          </a:xfrm>
          <a:prstGeom prst="rect">
            <a:avLst/>
          </a:prstGeom>
          <a:noFill/>
          <a:ln>
            <a:solidFill>
              <a:srgbClr val="002060"/>
            </a:solidFill>
          </a:ln>
        </p:spPr>
        <p:txBody>
          <a:bodyPr wrap="none" rtlCol="0">
            <a:spAutoFit/>
          </a:bodyPr>
          <a:lstStyle/>
          <a:p>
            <a:r>
              <a:rPr lang="en-US" dirty="0" smtClean="0">
                <a:solidFill>
                  <a:srgbClr val="FF0000"/>
                </a:solidFill>
              </a:rPr>
              <a:t>Work in Progress</a:t>
            </a:r>
            <a:endParaRPr lang="en-US" dirty="0">
              <a:solidFill>
                <a:srgbClr val="FF0000"/>
              </a:solidFill>
            </a:endParaRPr>
          </a:p>
        </p:txBody>
      </p:sp>
      <p:sp>
        <p:nvSpPr>
          <p:cNvPr id="3" name="TextBox 2"/>
          <p:cNvSpPr txBox="1"/>
          <p:nvPr/>
        </p:nvSpPr>
        <p:spPr>
          <a:xfrm>
            <a:off x="7813089" y="2920484"/>
            <a:ext cx="723275" cy="369332"/>
          </a:xfrm>
          <a:prstGeom prst="rect">
            <a:avLst/>
          </a:prstGeom>
          <a:noFill/>
        </p:spPr>
        <p:txBody>
          <a:bodyPr wrap="none" rtlCol="0">
            <a:spAutoFit/>
          </a:bodyPr>
          <a:lstStyle/>
          <a:p>
            <a:r>
              <a:rPr lang="en-US" dirty="0" smtClean="0"/>
              <a:t>8 mm</a:t>
            </a:r>
            <a:endParaRPr lang="en-US" dirty="0"/>
          </a:p>
        </p:txBody>
      </p:sp>
      <p:sp>
        <p:nvSpPr>
          <p:cNvPr id="6" name="TextBox 5"/>
          <p:cNvSpPr txBox="1"/>
          <p:nvPr/>
        </p:nvSpPr>
        <p:spPr>
          <a:xfrm>
            <a:off x="6248400" y="2215634"/>
            <a:ext cx="840295" cy="369332"/>
          </a:xfrm>
          <a:prstGeom prst="rect">
            <a:avLst/>
          </a:prstGeom>
          <a:noFill/>
        </p:spPr>
        <p:txBody>
          <a:bodyPr wrap="none" rtlCol="0">
            <a:spAutoFit/>
          </a:bodyPr>
          <a:lstStyle/>
          <a:p>
            <a:r>
              <a:rPr lang="en-US" dirty="0" smtClean="0"/>
              <a:t>22 mm</a:t>
            </a:r>
            <a:endParaRPr lang="en-US" dirty="0"/>
          </a:p>
        </p:txBody>
      </p:sp>
      <p:sp>
        <p:nvSpPr>
          <p:cNvPr id="7" name="TextBox 6"/>
          <p:cNvSpPr txBox="1"/>
          <p:nvPr/>
        </p:nvSpPr>
        <p:spPr>
          <a:xfrm>
            <a:off x="7924800" y="1448871"/>
            <a:ext cx="723275" cy="369332"/>
          </a:xfrm>
          <a:prstGeom prst="rect">
            <a:avLst/>
          </a:prstGeom>
          <a:noFill/>
        </p:spPr>
        <p:txBody>
          <a:bodyPr wrap="none" rtlCol="0">
            <a:spAutoFit/>
          </a:bodyPr>
          <a:lstStyle/>
          <a:p>
            <a:r>
              <a:rPr lang="en-US" dirty="0" smtClean="0"/>
              <a:t>8 mm</a:t>
            </a:r>
            <a:endParaRPr lang="en-US" dirty="0"/>
          </a:p>
        </p:txBody>
      </p:sp>
      <p:sp>
        <p:nvSpPr>
          <p:cNvPr id="8" name="TextBox 7"/>
          <p:cNvSpPr txBox="1"/>
          <p:nvPr/>
        </p:nvSpPr>
        <p:spPr>
          <a:xfrm>
            <a:off x="4768621" y="685800"/>
            <a:ext cx="840295" cy="369332"/>
          </a:xfrm>
          <a:prstGeom prst="rect">
            <a:avLst/>
          </a:prstGeom>
          <a:noFill/>
        </p:spPr>
        <p:txBody>
          <a:bodyPr wrap="none" rtlCol="0">
            <a:spAutoFit/>
          </a:bodyPr>
          <a:lstStyle/>
          <a:p>
            <a:r>
              <a:rPr lang="en-US" dirty="0" smtClean="0"/>
              <a:t>48 mm</a:t>
            </a:r>
            <a:endParaRPr lang="en-US" dirty="0"/>
          </a:p>
        </p:txBody>
      </p:sp>
      <p:cxnSp>
        <p:nvCxnSpPr>
          <p:cNvPr id="5" name="Straight Connector 4"/>
          <p:cNvCxnSpPr/>
          <p:nvPr/>
        </p:nvCxnSpPr>
        <p:spPr>
          <a:xfrm>
            <a:off x="5334000" y="2215634"/>
            <a:ext cx="0" cy="184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789276" y="2301359"/>
            <a:ext cx="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rot="20523247">
            <a:off x="2766470" y="4495704"/>
            <a:ext cx="5135060" cy="1200329"/>
          </a:xfrm>
          <a:prstGeom prst="rect">
            <a:avLst/>
          </a:prstGeom>
          <a:noFill/>
        </p:spPr>
        <p:txBody>
          <a:bodyPr wrap="none" rtlCol="0">
            <a:spAutoFit/>
          </a:bodyPr>
          <a:lstStyle/>
          <a:p>
            <a:r>
              <a:rPr lang="en-US" sz="3600" dirty="0" smtClean="0"/>
              <a:t>Coil to fit in 8 mm x 22mm</a:t>
            </a:r>
          </a:p>
          <a:p>
            <a:r>
              <a:rPr lang="en-US" sz="3600" dirty="0" smtClean="0"/>
              <a:t>Embed in PCB? </a:t>
            </a:r>
            <a:endParaRPr lang="en-US" sz="3600" dirty="0"/>
          </a:p>
        </p:txBody>
      </p:sp>
      <p:sp>
        <p:nvSpPr>
          <p:cNvPr id="9" name="Slide Number Placeholder 8"/>
          <p:cNvSpPr>
            <a:spLocks noGrp="1"/>
          </p:cNvSpPr>
          <p:nvPr>
            <p:ph type="sldNum" sz="quarter" idx="12"/>
          </p:nvPr>
        </p:nvSpPr>
        <p:spPr/>
        <p:txBody>
          <a:bodyPr/>
          <a:lstStyle/>
          <a:p>
            <a:fld id="{33A98241-5F5B-4310-8014-82CF8FB48A96}" type="slidenum">
              <a:rPr lang="en-US" smtClean="0"/>
              <a:t>22</a:t>
            </a:fld>
            <a:endParaRPr lang="en-US" dirty="0"/>
          </a:p>
        </p:txBody>
      </p:sp>
    </p:spTree>
    <p:extLst>
      <p:ext uri="{BB962C8B-B14F-4D97-AF65-F5344CB8AC3E}">
        <p14:creationId xmlns:p14="http://schemas.microsoft.com/office/powerpoint/2010/main" val="1096858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_UserD01\_Talks Given\_Talks Given 2014\IMG_216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26" t="1250" r="-623" b="1250"/>
          <a:stretch/>
        </p:blipFill>
        <p:spPr bwMode="auto">
          <a:xfrm rot="5400000">
            <a:off x="1512916" y="975360"/>
            <a:ext cx="4754880" cy="35661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715000" y="1981200"/>
            <a:ext cx="728405" cy="276999"/>
          </a:xfrm>
          <a:prstGeom prst="rect">
            <a:avLst/>
          </a:prstGeom>
          <a:noFill/>
        </p:spPr>
        <p:txBody>
          <a:bodyPr wrap="none" rtlCol="0">
            <a:spAutoFit/>
          </a:bodyPr>
          <a:lstStyle/>
          <a:p>
            <a:r>
              <a:rPr lang="en-US" sz="1200" dirty="0" smtClean="0"/>
              <a:t>AWG 24 </a:t>
            </a:r>
            <a:endParaRPr lang="en-US" sz="1200" dirty="0"/>
          </a:p>
        </p:txBody>
      </p:sp>
      <p:sp>
        <p:nvSpPr>
          <p:cNvPr id="4" name="TextBox 3"/>
          <p:cNvSpPr txBox="1"/>
          <p:nvPr/>
        </p:nvSpPr>
        <p:spPr>
          <a:xfrm>
            <a:off x="5735053" y="3581400"/>
            <a:ext cx="1882247" cy="276999"/>
          </a:xfrm>
          <a:prstGeom prst="rect">
            <a:avLst/>
          </a:prstGeom>
          <a:noFill/>
        </p:spPr>
        <p:txBody>
          <a:bodyPr wrap="none" rtlCol="0">
            <a:spAutoFit/>
          </a:bodyPr>
          <a:lstStyle/>
          <a:p>
            <a:r>
              <a:rPr lang="en-US" sz="1200" dirty="0" smtClean="0"/>
              <a:t>g-2 Ribbon 9 mils x 90 mils</a:t>
            </a:r>
            <a:endParaRPr lang="en-US" sz="1200" dirty="0"/>
          </a:p>
        </p:txBody>
      </p:sp>
      <p:sp>
        <p:nvSpPr>
          <p:cNvPr id="5" name="TextBox 4"/>
          <p:cNvSpPr txBox="1"/>
          <p:nvPr/>
        </p:nvSpPr>
        <p:spPr>
          <a:xfrm>
            <a:off x="5791200" y="4495799"/>
            <a:ext cx="1982979" cy="461665"/>
          </a:xfrm>
          <a:prstGeom prst="rect">
            <a:avLst/>
          </a:prstGeom>
          <a:noFill/>
        </p:spPr>
        <p:txBody>
          <a:bodyPr wrap="none" rtlCol="0">
            <a:spAutoFit/>
          </a:bodyPr>
          <a:lstStyle/>
          <a:p>
            <a:r>
              <a:rPr lang="en-US" sz="1200" dirty="0" smtClean="0"/>
              <a:t>5 turns. Inductance = 715 nH</a:t>
            </a:r>
          </a:p>
          <a:p>
            <a:r>
              <a:rPr lang="en-US" sz="1200" dirty="0" smtClean="0"/>
              <a:t>DCR = &lt;100 m</a:t>
            </a:r>
            <a:r>
              <a:rPr lang="el-GR" sz="1200" dirty="0" smtClean="0"/>
              <a:t>Ω</a:t>
            </a:r>
            <a:endParaRPr lang="en-US" sz="1200" dirty="0"/>
          </a:p>
        </p:txBody>
      </p:sp>
      <p:sp>
        <p:nvSpPr>
          <p:cNvPr id="6" name="TextBox 5"/>
          <p:cNvSpPr txBox="1"/>
          <p:nvPr/>
        </p:nvSpPr>
        <p:spPr>
          <a:xfrm>
            <a:off x="135194" y="2975811"/>
            <a:ext cx="1864293" cy="646331"/>
          </a:xfrm>
          <a:prstGeom prst="rect">
            <a:avLst/>
          </a:prstGeom>
          <a:noFill/>
          <a:ln>
            <a:solidFill>
              <a:schemeClr val="accent1"/>
            </a:solidFill>
          </a:ln>
        </p:spPr>
        <p:txBody>
          <a:bodyPr wrap="none" rtlCol="0">
            <a:spAutoFit/>
          </a:bodyPr>
          <a:lstStyle/>
          <a:p>
            <a:r>
              <a:rPr lang="en-US" sz="1200" dirty="0" smtClean="0"/>
              <a:t>Winding Frame</a:t>
            </a:r>
          </a:p>
          <a:p>
            <a:r>
              <a:rPr lang="en-US" sz="1200" dirty="0" smtClean="0"/>
              <a:t>8 mm x 22 mm</a:t>
            </a:r>
          </a:p>
          <a:p>
            <a:r>
              <a:rPr lang="en-US" sz="1200" dirty="0" smtClean="0"/>
              <a:t>Slot in middle to hold wire</a:t>
            </a:r>
            <a:endParaRPr lang="en-US" sz="1200" dirty="0"/>
          </a:p>
        </p:txBody>
      </p:sp>
      <p:sp>
        <p:nvSpPr>
          <p:cNvPr id="7" name="TextBox 6"/>
          <p:cNvSpPr txBox="1"/>
          <p:nvPr/>
        </p:nvSpPr>
        <p:spPr>
          <a:xfrm>
            <a:off x="135194" y="6361752"/>
            <a:ext cx="1064715" cy="430887"/>
          </a:xfrm>
          <a:prstGeom prst="rect">
            <a:avLst/>
          </a:prstGeom>
          <a:noFill/>
          <a:ln>
            <a:solidFill>
              <a:srgbClr val="002060"/>
            </a:solidFill>
          </a:ln>
        </p:spPr>
        <p:txBody>
          <a:bodyPr wrap="none" rtlCol="0">
            <a:spAutoFit/>
          </a:bodyPr>
          <a:lstStyle/>
          <a:p>
            <a:r>
              <a:rPr lang="en-US" sz="1100" dirty="0" smtClean="0"/>
              <a:t>Yale University </a:t>
            </a:r>
          </a:p>
          <a:p>
            <a:r>
              <a:rPr lang="en-US" sz="1100" dirty="0" smtClean="0"/>
              <a:t>May 10, 2014</a:t>
            </a:r>
            <a:endParaRPr lang="en-US" sz="1100" dirty="0"/>
          </a:p>
        </p:txBody>
      </p:sp>
      <p:sp>
        <p:nvSpPr>
          <p:cNvPr id="3" name="TextBox 2"/>
          <p:cNvSpPr txBox="1"/>
          <p:nvPr/>
        </p:nvSpPr>
        <p:spPr>
          <a:xfrm>
            <a:off x="2341017" y="5135880"/>
            <a:ext cx="2918876" cy="1661993"/>
          </a:xfrm>
          <a:prstGeom prst="rect">
            <a:avLst/>
          </a:prstGeom>
          <a:noFill/>
        </p:spPr>
        <p:txBody>
          <a:bodyPr wrap="none" rtlCol="0">
            <a:spAutoFit/>
          </a:bodyPr>
          <a:lstStyle/>
          <a:p>
            <a:r>
              <a:rPr lang="en-US" sz="2400" dirty="0" smtClean="0">
                <a:solidFill>
                  <a:srgbClr val="FF0000"/>
                </a:solidFill>
              </a:rPr>
              <a:t>Lower Inductance</a:t>
            </a:r>
          </a:p>
          <a:p>
            <a:pPr marL="342900" indent="-342900">
              <a:buFont typeface="Wingdings" panose="05000000000000000000" pitchFamily="2" charset="2"/>
              <a:buChar char="v"/>
            </a:pPr>
            <a:r>
              <a:rPr lang="en-US" sz="2400" dirty="0" smtClean="0">
                <a:solidFill>
                  <a:srgbClr val="FF0000"/>
                </a:solidFill>
              </a:rPr>
              <a:t> </a:t>
            </a:r>
            <a:r>
              <a:rPr lang="en-US" dirty="0" smtClean="0">
                <a:solidFill>
                  <a:srgbClr val="FF0000"/>
                </a:solidFill>
              </a:rPr>
              <a:t>2 turns vs 5 turns</a:t>
            </a:r>
          </a:p>
          <a:p>
            <a:pPr marL="285750" indent="-285750">
              <a:buFont typeface="Wingdings" panose="05000000000000000000" pitchFamily="2" charset="2"/>
              <a:buChar char="v"/>
            </a:pPr>
            <a:r>
              <a:rPr lang="en-US" dirty="0" smtClean="0">
                <a:solidFill>
                  <a:srgbClr val="FF0000"/>
                </a:solidFill>
              </a:rPr>
              <a:t> Higher Ripple current</a:t>
            </a:r>
          </a:p>
          <a:p>
            <a:pPr marL="285750" indent="-285750">
              <a:buFont typeface="Wingdings" panose="05000000000000000000" pitchFamily="2" charset="2"/>
              <a:buChar char="v"/>
            </a:pPr>
            <a:r>
              <a:rPr lang="en-US" dirty="0" smtClean="0">
                <a:solidFill>
                  <a:srgbClr val="FF0000"/>
                </a:solidFill>
              </a:rPr>
              <a:t>Shield distance is higher</a:t>
            </a:r>
          </a:p>
          <a:p>
            <a:pPr marL="285750" indent="-285750">
              <a:buFont typeface="Wingdings" panose="05000000000000000000" pitchFamily="2" charset="2"/>
              <a:buChar char="v"/>
            </a:pPr>
            <a:r>
              <a:rPr lang="en-US" dirty="0">
                <a:solidFill>
                  <a:srgbClr val="FF0000"/>
                </a:solidFill>
              </a:rPr>
              <a:t> </a:t>
            </a:r>
            <a:r>
              <a:rPr lang="en-US" dirty="0" smtClean="0">
                <a:solidFill>
                  <a:srgbClr val="FF0000"/>
                </a:solidFill>
              </a:rPr>
              <a:t>More lost power in shield</a:t>
            </a:r>
            <a:endParaRPr lang="en-US" dirty="0">
              <a:solidFill>
                <a:srgbClr val="FF0000"/>
              </a:solidFill>
            </a:endParaRPr>
          </a:p>
        </p:txBody>
      </p:sp>
      <p:sp>
        <p:nvSpPr>
          <p:cNvPr id="8" name="Slide Number Placeholder 7"/>
          <p:cNvSpPr>
            <a:spLocks noGrp="1"/>
          </p:cNvSpPr>
          <p:nvPr>
            <p:ph type="sldNum" sz="quarter" idx="12"/>
          </p:nvPr>
        </p:nvSpPr>
        <p:spPr/>
        <p:txBody>
          <a:bodyPr/>
          <a:lstStyle/>
          <a:p>
            <a:fld id="{33A98241-5F5B-4310-8014-82CF8FB48A96}" type="slidenum">
              <a:rPr lang="en-US" smtClean="0"/>
              <a:t>23</a:t>
            </a:fld>
            <a:endParaRPr lang="en-US" dirty="0"/>
          </a:p>
        </p:txBody>
      </p:sp>
    </p:spTree>
    <p:extLst>
      <p:ext uri="{BB962C8B-B14F-4D97-AF65-F5344CB8AC3E}">
        <p14:creationId xmlns:p14="http://schemas.microsoft.com/office/powerpoint/2010/main" val="2486170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600200"/>
            <a:ext cx="8001000" cy="3754874"/>
          </a:xfrm>
          <a:prstGeom prst="rect">
            <a:avLst/>
          </a:prstGeom>
          <a:noFill/>
          <a:ln>
            <a:solidFill>
              <a:schemeClr val="accent1"/>
            </a:solidFill>
          </a:ln>
        </p:spPr>
        <p:txBody>
          <a:bodyPr wrap="square" rtlCol="0">
            <a:spAutoFit/>
          </a:bodyPr>
          <a:lstStyle/>
          <a:p>
            <a:r>
              <a:rPr lang="en-US" sz="1400" dirty="0"/>
              <a:t>We want to understand the efficiency costs of the external shield for the planar coils.</a:t>
            </a:r>
          </a:p>
          <a:p>
            <a:endParaRPr lang="en-US" sz="1400" dirty="0"/>
          </a:p>
          <a:p>
            <a:r>
              <a:rPr lang="en-US" sz="1400" dirty="0"/>
              <a:t>For a given planar coil we would like a plot of the energy loss in the shields as a function of distance from the coil. There should be a shield on each side of the coil placed symmetrically. The inductance of the coil changes as the distance to the shields changes. Since the ripple current is inversely proportional to the inductance this must be included in the calculation.</a:t>
            </a:r>
          </a:p>
          <a:p>
            <a:endParaRPr lang="en-US" sz="1400" dirty="0"/>
          </a:p>
          <a:p>
            <a:r>
              <a:rPr lang="en-US" sz="1400" dirty="0"/>
              <a:t>I expect that the energy loss in the shield will be linearly proportional to the ripple current but we should check this by simulating two different ripple currents for the same configuration.</a:t>
            </a:r>
          </a:p>
          <a:p>
            <a:endParaRPr lang="en-US" sz="1400" dirty="0"/>
          </a:p>
          <a:p>
            <a:r>
              <a:rPr lang="en-US" sz="1400" dirty="0"/>
              <a:t>For each coil configuration we would like to plots, inductance and energy loss over a range of shield distances from 0.5 mm to 10 mm with appropriate step sizes. The energy loss plot should be for 1 amp at the 10 mm spacing, with the current increasing as the inductance decreases. The frequency should be 2 </a:t>
            </a:r>
            <a:r>
              <a:rPr lang="en-US" sz="1400" dirty="0" err="1"/>
              <a:t>MHz.</a:t>
            </a:r>
            <a:r>
              <a:rPr lang="en-US" sz="1400" dirty="0"/>
              <a:t> Use five mill thick copper for the shields.</a:t>
            </a:r>
          </a:p>
          <a:p>
            <a:endParaRPr lang="en-US" sz="1400" dirty="0"/>
          </a:p>
          <a:p>
            <a:r>
              <a:rPr lang="en-US" sz="1400" dirty="0"/>
              <a:t>Start with the standard nine turn two layer coil and see how it goes. After that we will want to try other coil configurations and possibly other shield thickness and material.</a:t>
            </a:r>
          </a:p>
        </p:txBody>
      </p:sp>
      <p:sp>
        <p:nvSpPr>
          <p:cNvPr id="3" name="TextBox 2"/>
          <p:cNvSpPr txBox="1"/>
          <p:nvPr/>
        </p:nvSpPr>
        <p:spPr>
          <a:xfrm>
            <a:off x="2743200" y="457200"/>
            <a:ext cx="2958887" cy="738664"/>
          </a:xfrm>
          <a:prstGeom prst="rect">
            <a:avLst/>
          </a:prstGeom>
          <a:noFill/>
          <a:ln>
            <a:solidFill>
              <a:srgbClr val="00B050"/>
            </a:solidFill>
          </a:ln>
        </p:spPr>
        <p:txBody>
          <a:bodyPr wrap="none" rtlCol="0">
            <a:spAutoFit/>
          </a:bodyPr>
          <a:lstStyle/>
          <a:p>
            <a:pPr algn="ctr"/>
            <a:r>
              <a:rPr lang="en-US" sz="2400" dirty="0" smtClean="0">
                <a:solidFill>
                  <a:srgbClr val="0070C0"/>
                </a:solidFill>
              </a:rPr>
              <a:t>Simulations</a:t>
            </a:r>
          </a:p>
          <a:p>
            <a:pPr algn="ctr"/>
            <a:r>
              <a:rPr lang="en-US" dirty="0" smtClean="0">
                <a:solidFill>
                  <a:srgbClr val="0070C0"/>
                </a:solidFill>
              </a:rPr>
              <a:t>s. </a:t>
            </a:r>
            <a:r>
              <a:rPr lang="en-US" dirty="0" err="1" smtClean="0">
                <a:solidFill>
                  <a:srgbClr val="0070C0"/>
                </a:solidFill>
              </a:rPr>
              <a:t>Kalani</a:t>
            </a:r>
            <a:r>
              <a:rPr lang="en-US" dirty="0" smtClean="0">
                <a:solidFill>
                  <a:srgbClr val="0070C0"/>
                </a:solidFill>
              </a:rPr>
              <a:t>  UCL; UK Atlas Group</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33A98241-5F5B-4310-8014-82CF8FB48A96}" type="slidenum">
              <a:rPr lang="en-US" smtClean="0"/>
              <a:t>24</a:t>
            </a:fld>
            <a:endParaRPr lang="en-US" dirty="0"/>
          </a:p>
        </p:txBody>
      </p:sp>
    </p:spTree>
    <p:extLst>
      <p:ext uri="{BB962C8B-B14F-4D97-AF65-F5344CB8AC3E}">
        <p14:creationId xmlns:p14="http://schemas.microsoft.com/office/powerpoint/2010/main" val="195432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148253" y="-1218088"/>
            <a:ext cx="6858000" cy="929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rot="19271448">
            <a:off x="-32789" y="1008072"/>
            <a:ext cx="1499257" cy="646331"/>
          </a:xfrm>
          <a:prstGeom prst="rect">
            <a:avLst/>
          </a:prstGeom>
          <a:noFill/>
          <a:ln>
            <a:solidFill>
              <a:srgbClr val="002060"/>
            </a:solidFill>
          </a:ln>
        </p:spPr>
        <p:txBody>
          <a:bodyPr wrap="none" rtlCol="0">
            <a:spAutoFit/>
          </a:bodyPr>
          <a:lstStyle/>
          <a:p>
            <a:r>
              <a:rPr lang="en-US" sz="3600" dirty="0" smtClean="0">
                <a:solidFill>
                  <a:srgbClr val="FF0000"/>
                </a:solidFill>
              </a:rPr>
              <a:t>For </a:t>
            </a:r>
            <a:r>
              <a:rPr lang="en-US" sz="3600" dirty="0" err="1" smtClean="0">
                <a:solidFill>
                  <a:srgbClr val="FF0000"/>
                </a:solidFill>
              </a:rPr>
              <a:t>SiD</a:t>
            </a:r>
            <a:endParaRPr lang="en-US" sz="3600" dirty="0">
              <a:solidFill>
                <a:srgbClr val="FF0000"/>
              </a:solidFill>
            </a:endParaRPr>
          </a:p>
        </p:txBody>
      </p:sp>
      <p:sp>
        <p:nvSpPr>
          <p:cNvPr id="2" name="Slide Number Placeholder 1"/>
          <p:cNvSpPr>
            <a:spLocks noGrp="1"/>
          </p:cNvSpPr>
          <p:nvPr>
            <p:ph type="sldNum" sz="quarter" idx="12"/>
          </p:nvPr>
        </p:nvSpPr>
        <p:spPr/>
        <p:txBody>
          <a:bodyPr/>
          <a:lstStyle/>
          <a:p>
            <a:fld id="{33A98241-5F5B-4310-8014-82CF8FB48A96}" type="slidenum">
              <a:rPr lang="en-US" smtClean="0"/>
              <a:t>25</a:t>
            </a:fld>
            <a:endParaRPr lang="en-US" dirty="0"/>
          </a:p>
        </p:txBody>
      </p:sp>
    </p:spTree>
    <p:extLst>
      <p:ext uri="{BB962C8B-B14F-4D97-AF65-F5344CB8AC3E}">
        <p14:creationId xmlns:p14="http://schemas.microsoft.com/office/powerpoint/2010/main" val="3850163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_UserD01\_Talks Given\_Talks Given 2014\IMG_216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676" t="30352" r="23371" b="43629"/>
          <a:stretch/>
        </p:blipFill>
        <p:spPr bwMode="auto">
          <a:xfrm>
            <a:off x="-152400" y="2057400"/>
            <a:ext cx="10121272" cy="42062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712250" y="433077"/>
            <a:ext cx="4391972" cy="923330"/>
          </a:xfrm>
          <a:prstGeom prst="rect">
            <a:avLst/>
          </a:prstGeom>
          <a:noFill/>
          <a:ln>
            <a:solidFill>
              <a:srgbClr val="00B0F0"/>
            </a:solidFill>
          </a:ln>
        </p:spPr>
        <p:txBody>
          <a:bodyPr wrap="none" rtlCol="0">
            <a:spAutoFit/>
          </a:bodyPr>
          <a:lstStyle/>
          <a:p>
            <a:pPr algn="ctr"/>
            <a:r>
              <a:rPr lang="en-US" dirty="0" smtClean="0"/>
              <a:t>Semtech SC220:  20 MHz  0.6 </a:t>
            </a:r>
            <a:r>
              <a:rPr lang="en-US" dirty="0" smtClean="0"/>
              <a:t>Amps:  </a:t>
            </a:r>
          </a:p>
          <a:p>
            <a:pPr algn="ctr"/>
            <a:r>
              <a:rPr lang="en-US" dirty="0" smtClean="0"/>
              <a:t> North / South Coils for  far Field cancellation</a:t>
            </a:r>
          </a:p>
          <a:p>
            <a:pPr algn="ctr"/>
            <a:r>
              <a:rPr lang="en-US" dirty="0" smtClean="0"/>
              <a:t>DCR becomes a problem</a:t>
            </a:r>
            <a:endParaRPr lang="en-US" dirty="0"/>
          </a:p>
        </p:txBody>
      </p:sp>
      <p:sp>
        <p:nvSpPr>
          <p:cNvPr id="4" name="TextBox 3"/>
          <p:cNvSpPr txBox="1"/>
          <p:nvPr/>
        </p:nvSpPr>
        <p:spPr>
          <a:xfrm>
            <a:off x="3209468" y="1461172"/>
            <a:ext cx="3397533" cy="369332"/>
          </a:xfrm>
          <a:prstGeom prst="rect">
            <a:avLst/>
          </a:prstGeom>
          <a:noFill/>
          <a:ln>
            <a:solidFill>
              <a:srgbClr val="00B0F0"/>
            </a:solidFill>
          </a:ln>
        </p:spPr>
        <p:txBody>
          <a:bodyPr wrap="none" rtlCol="0">
            <a:spAutoFit/>
          </a:bodyPr>
          <a:lstStyle/>
          <a:p>
            <a:r>
              <a:rPr lang="en-US" dirty="0" smtClean="0"/>
              <a:t>Enpirion EL711</a:t>
            </a:r>
            <a:r>
              <a:rPr lang="en-US" dirty="0"/>
              <a:t>: </a:t>
            </a:r>
            <a:r>
              <a:rPr lang="en-US" dirty="0" smtClean="0"/>
              <a:t>18 MHz  </a:t>
            </a:r>
            <a:r>
              <a:rPr lang="en-US" dirty="0"/>
              <a:t>0.6 Amps</a:t>
            </a:r>
          </a:p>
        </p:txBody>
      </p:sp>
      <p:sp>
        <p:nvSpPr>
          <p:cNvPr id="5" name="TextBox 4"/>
          <p:cNvSpPr txBox="1"/>
          <p:nvPr/>
        </p:nvSpPr>
        <p:spPr>
          <a:xfrm rot="21317169">
            <a:off x="221201" y="506119"/>
            <a:ext cx="1806713" cy="707886"/>
          </a:xfrm>
          <a:prstGeom prst="rect">
            <a:avLst/>
          </a:prstGeom>
          <a:noFill/>
          <a:ln>
            <a:solidFill>
              <a:srgbClr val="002060"/>
            </a:solidFill>
          </a:ln>
        </p:spPr>
        <p:txBody>
          <a:bodyPr wrap="none" rtlCol="0">
            <a:spAutoFit/>
          </a:bodyPr>
          <a:lstStyle/>
          <a:p>
            <a:r>
              <a:rPr lang="en-US" sz="2000" dirty="0" smtClean="0">
                <a:solidFill>
                  <a:srgbClr val="FF0000"/>
                </a:solidFill>
              </a:rPr>
              <a:t>High Frequency</a:t>
            </a:r>
          </a:p>
          <a:p>
            <a:r>
              <a:rPr lang="en-US" sz="2000" dirty="0" smtClean="0">
                <a:solidFill>
                  <a:srgbClr val="FF0000"/>
                </a:solidFill>
              </a:rPr>
              <a:t>Input = 5 V</a:t>
            </a:r>
            <a:endParaRPr lang="en-US" sz="2000" dirty="0">
              <a:solidFill>
                <a:srgbClr val="FF0000"/>
              </a:solidFill>
            </a:endParaRPr>
          </a:p>
        </p:txBody>
      </p:sp>
      <p:sp>
        <p:nvSpPr>
          <p:cNvPr id="3" name="Slide Number Placeholder 2"/>
          <p:cNvSpPr>
            <a:spLocks noGrp="1"/>
          </p:cNvSpPr>
          <p:nvPr>
            <p:ph type="sldNum" sz="quarter" idx="12"/>
          </p:nvPr>
        </p:nvSpPr>
        <p:spPr/>
        <p:txBody>
          <a:bodyPr/>
          <a:lstStyle/>
          <a:p>
            <a:fld id="{33A98241-5F5B-4310-8014-82CF8FB48A96}" type="slidenum">
              <a:rPr lang="en-US" smtClean="0"/>
              <a:t>26</a:t>
            </a:fld>
            <a:endParaRPr lang="en-US" dirty="0"/>
          </a:p>
        </p:txBody>
      </p:sp>
    </p:spTree>
    <p:extLst>
      <p:ext uri="{BB962C8B-B14F-4D97-AF65-F5344CB8AC3E}">
        <p14:creationId xmlns:p14="http://schemas.microsoft.com/office/powerpoint/2010/main" val="14207126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14774" y="622816"/>
            <a:ext cx="2486025" cy="461665"/>
          </a:xfrm>
          <a:prstGeom prst="rect">
            <a:avLst/>
          </a:prstGeom>
          <a:noFill/>
        </p:spPr>
        <p:txBody>
          <a:bodyPr wrap="square" rtlCol="0">
            <a:spAutoFit/>
          </a:bodyPr>
          <a:lstStyle/>
          <a:p>
            <a:r>
              <a:rPr lang="en-US" sz="2400" dirty="0" smtClean="0"/>
              <a:t>GaN Update</a:t>
            </a:r>
            <a:endParaRPr lang="en-US" sz="2400" dirty="0"/>
          </a:p>
        </p:txBody>
      </p:sp>
      <p:sp>
        <p:nvSpPr>
          <p:cNvPr id="3" name="TextBox 2"/>
          <p:cNvSpPr txBox="1"/>
          <p:nvPr/>
        </p:nvSpPr>
        <p:spPr>
          <a:xfrm>
            <a:off x="743545" y="1524000"/>
            <a:ext cx="7943255" cy="1754326"/>
          </a:xfrm>
          <a:prstGeom prst="rect">
            <a:avLst/>
          </a:prstGeom>
          <a:noFill/>
          <a:ln>
            <a:solidFill>
              <a:srgbClr val="00B050"/>
            </a:solidFill>
          </a:ln>
        </p:spPr>
        <p:txBody>
          <a:bodyPr wrap="square" rtlCol="0">
            <a:spAutoFit/>
          </a:bodyPr>
          <a:lstStyle/>
          <a:p>
            <a:pPr marL="285750" indent="-285750">
              <a:buFont typeface="Wingdings" panose="05000000000000000000" pitchFamily="2" charset="2"/>
              <a:buChar char="v"/>
            </a:pPr>
            <a:r>
              <a:rPr lang="en-US" dirty="0" smtClean="0"/>
              <a:t>600 Volt is the holy grail</a:t>
            </a:r>
          </a:p>
          <a:p>
            <a:pPr marL="285750" indent="-285750">
              <a:buFont typeface="Wingdings" panose="05000000000000000000" pitchFamily="2" charset="2"/>
              <a:buChar char="v"/>
            </a:pPr>
            <a:r>
              <a:rPr lang="en-US" dirty="0" smtClean="0"/>
              <a:t>EPC is the only one delivering Devices thru distribution</a:t>
            </a:r>
          </a:p>
          <a:p>
            <a:pPr marL="285750" indent="-285750">
              <a:buFont typeface="Wingdings" panose="05000000000000000000" pitchFamily="2" charset="2"/>
              <a:buChar char="v"/>
            </a:pPr>
            <a:r>
              <a:rPr lang="en-US" dirty="0" smtClean="0"/>
              <a:t>LM5113: driver </a:t>
            </a:r>
            <a:r>
              <a:rPr lang="en-US" dirty="0" smtClean="0"/>
              <a:t>for </a:t>
            </a:r>
            <a:r>
              <a:rPr lang="en-US" dirty="0" smtClean="0"/>
              <a:t>eGaN</a:t>
            </a:r>
          </a:p>
          <a:p>
            <a:pPr marL="285750" indent="-285750">
              <a:buFont typeface="Wingdings" panose="05000000000000000000" pitchFamily="2" charset="2"/>
              <a:buChar char="v"/>
            </a:pPr>
            <a:r>
              <a:rPr lang="en-US" dirty="0" smtClean="0"/>
              <a:t>1Q2015: Half bridge. ( 2LM5113  + FETS) in 6 mmx 5mm x 1.5mm. 5 -10 MHz External PWM </a:t>
            </a:r>
          </a:p>
          <a:p>
            <a:pPr marL="285750" indent="-285750">
              <a:buFont typeface="Wingdings" panose="05000000000000000000" pitchFamily="2" charset="2"/>
              <a:buChar char="v"/>
            </a:pPr>
            <a:r>
              <a:rPr lang="en-US" dirty="0" smtClean="0"/>
              <a:t>GaN driver on FET Die Several companies. Panasonic Roadmap 2016</a:t>
            </a:r>
            <a:endParaRPr lang="en-US" dirty="0"/>
          </a:p>
        </p:txBody>
      </p:sp>
      <p:sp>
        <p:nvSpPr>
          <p:cNvPr id="4" name="Slide Number Placeholder 3"/>
          <p:cNvSpPr>
            <a:spLocks noGrp="1"/>
          </p:cNvSpPr>
          <p:nvPr>
            <p:ph type="sldNum" sz="quarter" idx="12"/>
          </p:nvPr>
        </p:nvSpPr>
        <p:spPr/>
        <p:txBody>
          <a:bodyPr/>
          <a:lstStyle/>
          <a:p>
            <a:fld id="{33A98241-5F5B-4310-8014-82CF8FB48A96}" type="slidenum">
              <a:rPr lang="en-US" smtClean="0"/>
              <a:t>27</a:t>
            </a:fld>
            <a:endParaRPr lang="en-US" dirty="0"/>
          </a:p>
        </p:txBody>
      </p:sp>
    </p:spTree>
    <p:extLst>
      <p:ext uri="{BB962C8B-B14F-4D97-AF65-F5344CB8AC3E}">
        <p14:creationId xmlns:p14="http://schemas.microsoft.com/office/powerpoint/2010/main" val="3173324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35194" y="6361752"/>
            <a:ext cx="1064715" cy="430887"/>
          </a:xfrm>
          <a:prstGeom prst="rect">
            <a:avLst/>
          </a:prstGeom>
          <a:noFill/>
          <a:ln>
            <a:solidFill>
              <a:srgbClr val="002060"/>
            </a:solidFill>
          </a:ln>
        </p:spPr>
        <p:txBody>
          <a:bodyPr wrap="none" rtlCol="0">
            <a:spAutoFit/>
          </a:bodyPr>
          <a:lstStyle/>
          <a:p>
            <a:r>
              <a:rPr lang="en-US" sz="1100" dirty="0" smtClean="0"/>
              <a:t>Yale University </a:t>
            </a:r>
          </a:p>
          <a:p>
            <a:r>
              <a:rPr lang="en-US" sz="1100" dirty="0" smtClean="0"/>
              <a:t>April 15, 2014</a:t>
            </a:r>
            <a:endParaRPr lang="en-US" sz="1100" dirty="0"/>
          </a:p>
        </p:txBody>
      </p:sp>
      <p:pic>
        <p:nvPicPr>
          <p:cNvPr id="22" name="Picture 2" descr="E:\DCDC_Tests_March2014\IntegretedPoweredModule.jpg"/>
          <p:cNvPicPr>
            <a:picLocks noChangeAspect="1" noChangeArrowheads="1"/>
          </p:cNvPicPr>
          <p:nvPr/>
        </p:nvPicPr>
        <p:blipFill>
          <a:blip r:embed="rId2" cstate="print"/>
          <a:srcRect l="2614" t="13317" r="3478" b="7934"/>
          <a:stretch>
            <a:fillRect/>
          </a:stretch>
        </p:blipFill>
        <p:spPr bwMode="auto">
          <a:xfrm>
            <a:off x="177745" y="2797079"/>
            <a:ext cx="2747825" cy="1728192"/>
          </a:xfrm>
          <a:prstGeom prst="rect">
            <a:avLst/>
          </a:prstGeom>
          <a:noFill/>
          <a:ln>
            <a:solidFill>
              <a:srgbClr val="00B050"/>
            </a:solidFill>
          </a:ln>
        </p:spPr>
      </p:pic>
      <p:pic>
        <p:nvPicPr>
          <p:cNvPr id="2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67" r="7307" b="22359"/>
          <a:stretch/>
        </p:blipFill>
        <p:spPr bwMode="auto">
          <a:xfrm>
            <a:off x="2991437" y="2605031"/>
            <a:ext cx="2377440" cy="1920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1527934" y="385350"/>
            <a:ext cx="6279668" cy="1415772"/>
          </a:xfrm>
          <a:prstGeom prst="rect">
            <a:avLst/>
          </a:prstGeom>
          <a:noFill/>
          <a:ln>
            <a:solidFill>
              <a:schemeClr val="accent1"/>
            </a:solidFill>
          </a:ln>
        </p:spPr>
        <p:txBody>
          <a:bodyPr wrap="none" rtlCol="0">
            <a:spAutoFit/>
          </a:bodyPr>
          <a:lstStyle/>
          <a:p>
            <a:pPr marL="171450" indent="-171450">
              <a:buFont typeface="Arial" panose="020B0604020202020204" pitchFamily="34" charset="0"/>
              <a:buChar char="•"/>
            </a:pPr>
            <a:r>
              <a:rPr lang="en-US" sz="1400" dirty="0" smtClean="0">
                <a:solidFill>
                  <a:srgbClr val="00B050"/>
                </a:solidFill>
              </a:rPr>
              <a:t>No magnetic materials </a:t>
            </a:r>
            <a:r>
              <a:rPr lang="en-US" sz="1200" dirty="0" smtClean="0"/>
              <a:t>– All instruments in 4 Tesla magnetic field</a:t>
            </a:r>
          </a:p>
          <a:p>
            <a:pPr marL="171450" indent="-171450">
              <a:buFont typeface="Arial" panose="020B0604020202020204" pitchFamily="34" charset="0"/>
              <a:buChar char="•"/>
            </a:pPr>
            <a:r>
              <a:rPr lang="en-US" sz="1200" dirty="0" smtClean="0"/>
              <a:t>Design Goal = Size of converter 8 mm x 26 mm x 4 mm thickness including eddy current shield</a:t>
            </a:r>
          </a:p>
          <a:p>
            <a:pPr marL="171450" indent="-171450">
              <a:buFont typeface="Arial" panose="020B0604020202020204" pitchFamily="34" charset="0"/>
              <a:buChar char="•"/>
            </a:pPr>
            <a:r>
              <a:rPr lang="en-US" sz="1200" dirty="0"/>
              <a:t>Vin = 12 V: Vout = 2.5 V / 1.5 V: I_out  = 3 A</a:t>
            </a:r>
            <a:r>
              <a:rPr lang="en-US" sz="1200" dirty="0" smtClean="0"/>
              <a:t>mps   Frequency </a:t>
            </a:r>
            <a:r>
              <a:rPr lang="en-US" sz="1200" dirty="0"/>
              <a:t>= 2 MHz</a:t>
            </a:r>
          </a:p>
          <a:p>
            <a:pPr marL="171450" indent="-171450">
              <a:buFont typeface="Arial" panose="020B0604020202020204" pitchFamily="34" charset="0"/>
              <a:buChar char="•"/>
            </a:pPr>
            <a:r>
              <a:rPr lang="en-US" sz="1200" dirty="0" smtClean="0"/>
              <a:t>Toroid leak H fields: Spiral /Planar 2 layer 9 turn &gt; Inductance =  800 nH </a:t>
            </a:r>
          </a:p>
          <a:p>
            <a:pPr marL="171450" indent="-171450">
              <a:buFont typeface="Arial" panose="020B0604020202020204" pitchFamily="34" charset="0"/>
              <a:buChar char="•"/>
            </a:pPr>
            <a:r>
              <a:rPr lang="en-US" sz="1200" dirty="0" smtClean="0"/>
              <a:t>Need Low DCR &amp; Lower mass to reduce noise created by protons passing thru  inactive material</a:t>
            </a:r>
          </a:p>
          <a:p>
            <a:pPr marL="171450" indent="-171450">
              <a:buFont typeface="Arial" panose="020B0604020202020204" pitchFamily="34" charset="0"/>
              <a:buChar char="•"/>
            </a:pPr>
            <a:r>
              <a:rPr lang="en-US" sz="1200" dirty="0" smtClean="0"/>
              <a:t>Lower ripple current limits H field range &gt; thinner package</a:t>
            </a:r>
          </a:p>
          <a:p>
            <a:pPr marL="171450" indent="-171450">
              <a:buFont typeface="Arial" panose="020B0604020202020204" pitchFamily="34" charset="0"/>
              <a:buChar char="•"/>
            </a:pPr>
            <a:r>
              <a:rPr lang="en-US" sz="1200" dirty="0" smtClean="0"/>
              <a:t>Why GaN ? High frequency  &gt; smaller inductor &amp; passives. Smaller foot print</a:t>
            </a:r>
            <a:endParaRPr lang="en-US" sz="1200" dirty="0"/>
          </a:p>
        </p:txBody>
      </p:sp>
      <p:sp>
        <p:nvSpPr>
          <p:cNvPr id="39" name="TextBox 38"/>
          <p:cNvSpPr txBox="1"/>
          <p:nvPr/>
        </p:nvSpPr>
        <p:spPr>
          <a:xfrm>
            <a:off x="5492351" y="2895600"/>
            <a:ext cx="3414461" cy="276999"/>
          </a:xfrm>
          <a:prstGeom prst="rect">
            <a:avLst/>
          </a:prstGeom>
          <a:noFill/>
          <a:ln>
            <a:solidFill>
              <a:srgbClr val="00B050"/>
            </a:solidFill>
          </a:ln>
        </p:spPr>
        <p:txBody>
          <a:bodyPr wrap="none" rtlCol="0">
            <a:spAutoFit/>
          </a:bodyPr>
          <a:lstStyle/>
          <a:p>
            <a:r>
              <a:rPr lang="en-US" sz="1200" dirty="0" smtClean="0"/>
              <a:t>Size of PCB = 23 mm x 35 mm x 1.5 mm  plus shield </a:t>
            </a:r>
            <a:endParaRPr lang="en-US" sz="1200" dirty="0"/>
          </a:p>
        </p:txBody>
      </p:sp>
      <p:sp>
        <p:nvSpPr>
          <p:cNvPr id="40" name="TextBox 39"/>
          <p:cNvSpPr txBox="1"/>
          <p:nvPr/>
        </p:nvSpPr>
        <p:spPr>
          <a:xfrm>
            <a:off x="85679" y="2328032"/>
            <a:ext cx="2931956" cy="276999"/>
          </a:xfrm>
          <a:prstGeom prst="rect">
            <a:avLst/>
          </a:prstGeom>
          <a:noFill/>
          <a:ln>
            <a:solidFill>
              <a:srgbClr val="00B050"/>
            </a:solidFill>
          </a:ln>
        </p:spPr>
        <p:txBody>
          <a:bodyPr wrap="none" rtlCol="0">
            <a:spAutoFit/>
          </a:bodyPr>
          <a:lstStyle/>
          <a:p>
            <a:r>
              <a:rPr lang="en-US" sz="1200" dirty="0" smtClean="0"/>
              <a:t>CERN design size is o</a:t>
            </a:r>
            <a:r>
              <a:rPr lang="en-US" sz="1200" dirty="0"/>
              <a:t>k</a:t>
            </a:r>
            <a:r>
              <a:rPr lang="en-US" sz="1200" dirty="0" smtClean="0"/>
              <a:t> but thickness = 9 mm</a:t>
            </a:r>
            <a:endParaRPr lang="en-US" sz="1200" dirty="0"/>
          </a:p>
        </p:txBody>
      </p:sp>
      <p:sp>
        <p:nvSpPr>
          <p:cNvPr id="42" name="TextBox 41"/>
          <p:cNvSpPr txBox="1"/>
          <p:nvPr/>
        </p:nvSpPr>
        <p:spPr>
          <a:xfrm>
            <a:off x="5838342" y="3650696"/>
            <a:ext cx="2722477" cy="461665"/>
          </a:xfrm>
          <a:prstGeom prst="rect">
            <a:avLst/>
          </a:prstGeom>
          <a:noFill/>
          <a:ln>
            <a:solidFill>
              <a:srgbClr val="00B050"/>
            </a:solidFill>
          </a:ln>
        </p:spPr>
        <p:txBody>
          <a:bodyPr wrap="none" rtlCol="0">
            <a:spAutoFit/>
          </a:bodyPr>
          <a:lstStyle/>
          <a:p>
            <a:r>
              <a:rPr lang="en-US" sz="1200" dirty="0" smtClean="0"/>
              <a:t>Spiral inductor embedded in 4 layer PCB.</a:t>
            </a:r>
          </a:p>
          <a:p>
            <a:r>
              <a:rPr lang="en-US" sz="1200" dirty="0" smtClean="0"/>
              <a:t>Spirals are 15 mm dia. </a:t>
            </a:r>
            <a:endParaRPr lang="en-US" sz="1200" dirty="0"/>
          </a:p>
        </p:txBody>
      </p:sp>
      <p:sp>
        <p:nvSpPr>
          <p:cNvPr id="45" name="TextBox 44"/>
          <p:cNvSpPr txBox="1"/>
          <p:nvPr/>
        </p:nvSpPr>
        <p:spPr>
          <a:xfrm>
            <a:off x="3115782" y="2311494"/>
            <a:ext cx="5236755" cy="276999"/>
          </a:xfrm>
          <a:prstGeom prst="rect">
            <a:avLst/>
          </a:prstGeom>
          <a:noFill/>
          <a:ln>
            <a:solidFill>
              <a:srgbClr val="00B050"/>
            </a:solidFill>
          </a:ln>
        </p:spPr>
        <p:txBody>
          <a:bodyPr wrap="none" rtlCol="0">
            <a:spAutoFit/>
          </a:bodyPr>
          <a:lstStyle/>
          <a:p>
            <a:r>
              <a:rPr lang="en-US" sz="1200" dirty="0" smtClean="0"/>
              <a:t>Yale design thickness is ok. Foot print Ok for circuit only but no room for inductor</a:t>
            </a:r>
            <a:endParaRPr lang="en-US" sz="1200" dirty="0"/>
          </a:p>
        </p:txBody>
      </p:sp>
      <p:sp>
        <p:nvSpPr>
          <p:cNvPr id="46" name="TextBox 45"/>
          <p:cNvSpPr txBox="1"/>
          <p:nvPr/>
        </p:nvSpPr>
        <p:spPr>
          <a:xfrm>
            <a:off x="2819400" y="76200"/>
            <a:ext cx="1910972" cy="276999"/>
          </a:xfrm>
          <a:prstGeom prst="rect">
            <a:avLst/>
          </a:prstGeom>
          <a:noFill/>
          <a:ln>
            <a:solidFill>
              <a:schemeClr val="accent1"/>
            </a:solidFill>
          </a:ln>
        </p:spPr>
        <p:txBody>
          <a:bodyPr wrap="none" rtlCol="0">
            <a:spAutoFit/>
          </a:bodyPr>
          <a:lstStyle/>
          <a:p>
            <a:r>
              <a:rPr lang="en-US" sz="1200" dirty="0" smtClean="0">
                <a:solidFill>
                  <a:srgbClr val="FF0000"/>
                </a:solidFill>
              </a:rPr>
              <a:t>Why Yale design needs GaN</a:t>
            </a:r>
            <a:endParaRPr lang="en-US" sz="1200" dirty="0">
              <a:solidFill>
                <a:srgbClr val="FF0000"/>
              </a:solidFill>
            </a:endParaRPr>
          </a:p>
        </p:txBody>
      </p:sp>
      <p:sp>
        <p:nvSpPr>
          <p:cNvPr id="44" name="TextBox 43"/>
          <p:cNvSpPr txBox="1"/>
          <p:nvPr/>
        </p:nvSpPr>
        <p:spPr>
          <a:xfrm>
            <a:off x="3349000" y="1842701"/>
            <a:ext cx="1662315" cy="276999"/>
          </a:xfrm>
          <a:prstGeom prst="rect">
            <a:avLst/>
          </a:prstGeom>
          <a:noFill/>
          <a:ln>
            <a:solidFill>
              <a:srgbClr val="00B050"/>
            </a:solidFill>
          </a:ln>
        </p:spPr>
        <p:txBody>
          <a:bodyPr wrap="none" rtlCol="0">
            <a:spAutoFit/>
          </a:bodyPr>
          <a:lstStyle/>
          <a:p>
            <a:r>
              <a:rPr lang="en-US" sz="1200" dirty="0" smtClean="0">
                <a:solidFill>
                  <a:srgbClr val="FF0000"/>
                </a:solidFill>
              </a:rPr>
              <a:t>Current  Design / Status</a:t>
            </a:r>
            <a:endParaRPr lang="en-US" sz="1200" dirty="0">
              <a:solidFill>
                <a:srgbClr val="FF0000"/>
              </a:solidFill>
            </a:endParaRPr>
          </a:p>
        </p:txBody>
      </p:sp>
      <p:cxnSp>
        <p:nvCxnSpPr>
          <p:cNvPr id="53" name="Straight Connector 52"/>
          <p:cNvCxnSpPr/>
          <p:nvPr/>
        </p:nvCxnSpPr>
        <p:spPr>
          <a:xfrm flipV="1">
            <a:off x="5096212" y="1981200"/>
            <a:ext cx="3420692" cy="15765"/>
          </a:xfrm>
          <a:prstGeom prst="line">
            <a:avLst/>
          </a:prstGeom>
          <a:ln>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67668" y="1989083"/>
            <a:ext cx="3128050" cy="7882"/>
          </a:xfrm>
          <a:prstGeom prst="line">
            <a:avLst/>
          </a:prstGeom>
          <a:ln>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48" name="Picture 2" descr="F:\DCIM\100MEDIA\IMAG0752.jpg"/>
          <p:cNvPicPr>
            <a:picLocks noChangeAspect="1" noChangeArrowheads="1"/>
          </p:cNvPicPr>
          <p:nvPr/>
        </p:nvPicPr>
        <p:blipFill>
          <a:blip r:embed="rId4" cstate="print"/>
          <a:srcRect l="21173" t="18960" r="18015" b="18632"/>
          <a:stretch>
            <a:fillRect/>
          </a:stretch>
        </p:blipFill>
        <p:spPr bwMode="auto">
          <a:xfrm>
            <a:off x="3605138" y="4934702"/>
            <a:ext cx="1406221" cy="864095"/>
          </a:xfrm>
          <a:prstGeom prst="rect">
            <a:avLst/>
          </a:prstGeom>
          <a:noFill/>
        </p:spPr>
      </p:pic>
      <p:grpSp>
        <p:nvGrpSpPr>
          <p:cNvPr id="49" name="Group 48"/>
          <p:cNvGrpSpPr/>
          <p:nvPr/>
        </p:nvGrpSpPr>
        <p:grpSpPr>
          <a:xfrm>
            <a:off x="287349" y="5011188"/>
            <a:ext cx="3564396" cy="684075"/>
            <a:chOff x="2699792" y="5661248"/>
            <a:chExt cx="3564396" cy="684075"/>
          </a:xfrm>
        </p:grpSpPr>
        <p:cxnSp>
          <p:nvCxnSpPr>
            <p:cNvPr id="55" name="Straight Arrow Connector 54"/>
            <p:cNvCxnSpPr/>
            <p:nvPr/>
          </p:nvCxnSpPr>
          <p:spPr>
            <a:xfrm>
              <a:off x="5616116" y="5661248"/>
              <a:ext cx="11084" cy="682567"/>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08104" y="5661248"/>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519188" y="6343815"/>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580112" y="5852301"/>
              <a:ext cx="684076" cy="276999"/>
            </a:xfrm>
            <a:prstGeom prst="rect">
              <a:avLst/>
            </a:prstGeom>
            <a:noFill/>
          </p:spPr>
          <p:txBody>
            <a:bodyPr wrap="square" rtlCol="0">
              <a:spAutoFit/>
            </a:bodyPr>
            <a:lstStyle/>
            <a:p>
              <a:r>
                <a:rPr lang="en-GB" sz="1200" b="0" dirty="0" smtClean="0"/>
                <a:t>4mm</a:t>
              </a:r>
              <a:endParaRPr lang="en-GB" sz="1200" b="0" dirty="0"/>
            </a:p>
          </p:txBody>
        </p:sp>
        <p:grpSp>
          <p:nvGrpSpPr>
            <p:cNvPr id="59" name="Group 58"/>
            <p:cNvGrpSpPr/>
            <p:nvPr/>
          </p:nvGrpSpPr>
          <p:grpSpPr>
            <a:xfrm>
              <a:off x="2699792" y="5661248"/>
              <a:ext cx="2806494" cy="684075"/>
              <a:chOff x="1081430" y="5337213"/>
              <a:chExt cx="2806494" cy="684075"/>
            </a:xfrm>
          </p:grpSpPr>
          <p:sp>
            <p:nvSpPr>
              <p:cNvPr id="60" name="Rectangle 59"/>
              <p:cNvSpPr/>
              <p:nvPr/>
            </p:nvSpPr>
            <p:spPr>
              <a:xfrm>
                <a:off x="1081430" y="5904152"/>
                <a:ext cx="2806494" cy="117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1842198" y="5677466"/>
                <a:ext cx="215881" cy="23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2115646" y="5687112"/>
                <a:ext cx="215881" cy="2218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p:nvPr/>
            </p:nvSpPr>
            <p:spPr>
              <a:xfrm>
                <a:off x="2525819" y="5802867"/>
                <a:ext cx="841934" cy="106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1691680" y="5337213"/>
                <a:ext cx="2088232" cy="576064"/>
              </a:xfrm>
              <a:prstGeom prst="rect">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dirty="0" smtClean="0">
                    <a:latin typeface="Arial" pitchFamily="34" charset="0"/>
                    <a:cs typeface="Arial" pitchFamily="34" charset="0"/>
                  </a:rPr>
                  <a:t>Shield Box</a:t>
                </a:r>
                <a:endParaRPr lang="en-GB" sz="1200" dirty="0">
                  <a:latin typeface="Arial" pitchFamily="34" charset="0"/>
                  <a:cs typeface="Arial" pitchFamily="34" charset="0"/>
                </a:endParaRPr>
              </a:p>
            </p:txBody>
          </p:sp>
          <p:sp>
            <p:nvSpPr>
              <p:cNvPr id="65" name="Rectangle 64"/>
              <p:cNvSpPr/>
              <p:nvPr/>
            </p:nvSpPr>
            <p:spPr>
              <a:xfrm>
                <a:off x="2411760" y="5589240"/>
                <a:ext cx="1093245" cy="1035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Arial" pitchFamily="34" charset="0"/>
                    <a:cs typeface="Arial" pitchFamily="34" charset="0"/>
                  </a:rPr>
                  <a:t>Coil</a:t>
                </a:r>
                <a:endParaRPr lang="en-GB" dirty="0">
                  <a:latin typeface="Arial" pitchFamily="34" charset="0"/>
                  <a:cs typeface="Arial" pitchFamily="34" charset="0"/>
                </a:endParaRPr>
              </a:p>
            </p:txBody>
          </p:sp>
          <p:sp>
            <p:nvSpPr>
              <p:cNvPr id="66" name="Block Arc 65"/>
              <p:cNvSpPr/>
              <p:nvPr/>
            </p:nvSpPr>
            <p:spPr>
              <a:xfrm rot="5400000">
                <a:off x="3275856" y="5589240"/>
                <a:ext cx="432048" cy="432048"/>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sp>
        <p:nvSpPr>
          <p:cNvPr id="67" name="TextBox 66"/>
          <p:cNvSpPr txBox="1"/>
          <p:nvPr/>
        </p:nvSpPr>
        <p:spPr>
          <a:xfrm>
            <a:off x="6172200" y="4822486"/>
            <a:ext cx="2718693" cy="1046440"/>
          </a:xfrm>
          <a:prstGeom prst="rect">
            <a:avLst/>
          </a:prstGeom>
          <a:noFill/>
          <a:ln>
            <a:solidFill>
              <a:schemeClr val="accent1"/>
            </a:solidFill>
          </a:ln>
        </p:spPr>
        <p:txBody>
          <a:bodyPr wrap="none" rtlCol="0">
            <a:spAutoFit/>
          </a:bodyPr>
          <a:lstStyle/>
          <a:p>
            <a:r>
              <a:rPr lang="en-US" sz="1400" dirty="0" smtClean="0">
                <a:solidFill>
                  <a:srgbClr val="FF0000"/>
                </a:solidFill>
              </a:rPr>
              <a:t>What GaN Buys us</a:t>
            </a:r>
          </a:p>
          <a:p>
            <a:r>
              <a:rPr lang="en-US" sz="1200" dirty="0" smtClean="0"/>
              <a:t>Higher operating frequency</a:t>
            </a:r>
          </a:p>
          <a:p>
            <a:r>
              <a:rPr lang="en-US" sz="1200" dirty="0" smtClean="0"/>
              <a:t> &gt; smaller air core inductor &amp; lower DCR </a:t>
            </a:r>
          </a:p>
          <a:p>
            <a:r>
              <a:rPr lang="en-US" sz="1200" dirty="0" smtClean="0"/>
              <a:t>Higher efficiency &gt; Lower heat loss</a:t>
            </a:r>
          </a:p>
          <a:p>
            <a:r>
              <a:rPr lang="en-US" sz="1200" dirty="0" smtClean="0"/>
              <a:t>Smaller package </a:t>
            </a:r>
            <a:r>
              <a:rPr lang="en-US" sz="1200" i="1" dirty="0" smtClean="0">
                <a:solidFill>
                  <a:srgbClr val="FF0000"/>
                </a:solidFill>
              </a:rPr>
              <a:t>PowerSoC technology </a:t>
            </a:r>
            <a:endParaRPr lang="en-US" sz="1200" i="1" dirty="0">
              <a:solidFill>
                <a:srgbClr val="FF0000"/>
              </a:solidFill>
            </a:endParaRPr>
          </a:p>
        </p:txBody>
      </p:sp>
      <p:sp>
        <p:nvSpPr>
          <p:cNvPr id="68" name="TextBox 67"/>
          <p:cNvSpPr txBox="1"/>
          <p:nvPr/>
        </p:nvSpPr>
        <p:spPr>
          <a:xfrm>
            <a:off x="154021" y="5867400"/>
            <a:ext cx="3073149" cy="276999"/>
          </a:xfrm>
          <a:prstGeom prst="rect">
            <a:avLst/>
          </a:prstGeom>
          <a:noFill/>
          <a:ln>
            <a:solidFill>
              <a:schemeClr val="accent1"/>
            </a:solidFill>
          </a:ln>
        </p:spPr>
        <p:txBody>
          <a:bodyPr wrap="none" rtlCol="0">
            <a:spAutoFit/>
          </a:bodyPr>
          <a:lstStyle/>
          <a:p>
            <a:r>
              <a:rPr lang="en-US" sz="1200" dirty="0" smtClean="0"/>
              <a:t>Fold Coil &gt; Squeeze 2 layer spiral to oval shape</a:t>
            </a:r>
            <a:endParaRPr lang="en-US" sz="1200" dirty="0"/>
          </a:p>
        </p:txBody>
      </p:sp>
      <p:sp>
        <p:nvSpPr>
          <p:cNvPr id="69" name="TextBox 68"/>
          <p:cNvSpPr txBox="1"/>
          <p:nvPr/>
        </p:nvSpPr>
        <p:spPr>
          <a:xfrm>
            <a:off x="3605138" y="5908335"/>
            <a:ext cx="1362296" cy="276999"/>
          </a:xfrm>
          <a:prstGeom prst="rect">
            <a:avLst/>
          </a:prstGeom>
          <a:noFill/>
          <a:ln>
            <a:solidFill>
              <a:schemeClr val="accent1"/>
            </a:solidFill>
          </a:ln>
        </p:spPr>
        <p:txBody>
          <a:bodyPr wrap="none" rtlCol="0">
            <a:spAutoFit/>
          </a:bodyPr>
          <a:lstStyle/>
          <a:p>
            <a:r>
              <a:rPr lang="en-US" sz="1200" dirty="0" smtClean="0"/>
              <a:t>Oval Aircore Toroid</a:t>
            </a:r>
            <a:endParaRPr lang="en-US" sz="1200" dirty="0"/>
          </a:p>
        </p:txBody>
      </p:sp>
      <p:pic>
        <p:nvPicPr>
          <p:cNvPr id="70" name="Picture 2" descr="D:\_UserD01\_Talks Given\_Talks Given 2013\Air Core Coils\Sumner Feb 2014\DSCN013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479" t="-3" r="27240" b="64002"/>
          <a:stretch/>
        </p:blipFill>
        <p:spPr bwMode="auto">
          <a:xfrm>
            <a:off x="5096257" y="5000528"/>
            <a:ext cx="829892" cy="829892"/>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5088374" y="5908334"/>
            <a:ext cx="1796710" cy="276999"/>
          </a:xfrm>
          <a:prstGeom prst="rect">
            <a:avLst/>
          </a:prstGeom>
          <a:noFill/>
          <a:ln>
            <a:solidFill>
              <a:schemeClr val="accent1"/>
            </a:solidFill>
          </a:ln>
        </p:spPr>
        <p:txBody>
          <a:bodyPr wrap="none" rtlCol="0">
            <a:spAutoFit/>
          </a:bodyPr>
          <a:lstStyle/>
          <a:p>
            <a:r>
              <a:rPr lang="en-US" sz="1200" dirty="0" smtClean="0"/>
              <a:t>Short Solenoid &gt; Low DCR</a:t>
            </a:r>
            <a:endParaRPr lang="en-US" sz="1200" dirty="0"/>
          </a:p>
        </p:txBody>
      </p:sp>
      <p:sp>
        <p:nvSpPr>
          <p:cNvPr id="72" name="TextBox 71"/>
          <p:cNvSpPr txBox="1"/>
          <p:nvPr/>
        </p:nvSpPr>
        <p:spPr>
          <a:xfrm>
            <a:off x="3500818" y="4622761"/>
            <a:ext cx="926087" cy="276999"/>
          </a:xfrm>
          <a:prstGeom prst="rect">
            <a:avLst/>
          </a:prstGeom>
          <a:noFill/>
          <a:ln>
            <a:solidFill>
              <a:srgbClr val="00B050"/>
            </a:solidFill>
          </a:ln>
        </p:spPr>
        <p:txBody>
          <a:bodyPr wrap="none" rtlCol="0">
            <a:spAutoFit/>
          </a:bodyPr>
          <a:lstStyle/>
          <a:p>
            <a:r>
              <a:rPr lang="en-US" sz="1200" dirty="0" smtClean="0">
                <a:solidFill>
                  <a:srgbClr val="FF0000"/>
                </a:solidFill>
              </a:rPr>
              <a:t>New Design</a:t>
            </a:r>
            <a:endParaRPr lang="en-US" sz="1200" dirty="0">
              <a:solidFill>
                <a:srgbClr val="FF0000"/>
              </a:solidFill>
            </a:endParaRPr>
          </a:p>
        </p:txBody>
      </p:sp>
      <p:cxnSp>
        <p:nvCxnSpPr>
          <p:cNvPr id="73" name="Straight Connector 72"/>
          <p:cNvCxnSpPr/>
          <p:nvPr/>
        </p:nvCxnSpPr>
        <p:spPr>
          <a:xfrm flipV="1">
            <a:off x="4495800" y="4729804"/>
            <a:ext cx="4065019" cy="31457"/>
          </a:xfrm>
          <a:prstGeom prst="line">
            <a:avLst/>
          </a:prstGeom>
          <a:ln>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126570" y="4761260"/>
            <a:ext cx="3222430" cy="1"/>
          </a:xfrm>
          <a:prstGeom prst="line">
            <a:avLst/>
          </a:prstGeom>
          <a:ln>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p:nvPr/>
        </p:nvCxnSpPr>
        <p:spPr>
          <a:xfrm>
            <a:off x="1690596" y="2895600"/>
            <a:ext cx="1403247"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42" idx="1"/>
          </p:cNvCxnSpPr>
          <p:nvPr/>
        </p:nvCxnSpPr>
        <p:spPr>
          <a:xfrm>
            <a:off x="4751605" y="3767960"/>
            <a:ext cx="1086737" cy="113569"/>
          </a:xfrm>
          <a:prstGeom prst="straightConnector1">
            <a:avLst/>
          </a:prstGeom>
          <a:ln w="254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3851745" y="3068076"/>
            <a:ext cx="1659057" cy="497075"/>
          </a:xfrm>
          <a:prstGeom prst="straightConnector1">
            <a:avLst/>
          </a:prstGeom>
          <a:ln w="254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9271448">
            <a:off x="16936" y="520114"/>
            <a:ext cx="1557542" cy="400110"/>
          </a:xfrm>
          <a:prstGeom prst="rect">
            <a:avLst/>
          </a:prstGeom>
          <a:noFill/>
          <a:ln>
            <a:solidFill>
              <a:srgbClr val="002060"/>
            </a:solidFill>
          </a:ln>
        </p:spPr>
        <p:txBody>
          <a:bodyPr wrap="none" rtlCol="0">
            <a:spAutoFit/>
          </a:bodyPr>
          <a:lstStyle/>
          <a:p>
            <a:r>
              <a:rPr lang="en-US" sz="2000" dirty="0" smtClean="0">
                <a:solidFill>
                  <a:srgbClr val="FF0000"/>
                </a:solidFill>
              </a:rPr>
              <a:t>For GaN NDA</a:t>
            </a:r>
            <a:endParaRPr lang="en-US" sz="2000" dirty="0">
              <a:solidFill>
                <a:srgbClr val="FF0000"/>
              </a:solidFill>
            </a:endParaRPr>
          </a:p>
        </p:txBody>
      </p:sp>
      <p:sp>
        <p:nvSpPr>
          <p:cNvPr id="2" name="Slide Number Placeholder 1"/>
          <p:cNvSpPr>
            <a:spLocks noGrp="1"/>
          </p:cNvSpPr>
          <p:nvPr>
            <p:ph type="sldNum" sz="quarter" idx="12"/>
          </p:nvPr>
        </p:nvSpPr>
        <p:spPr/>
        <p:txBody>
          <a:bodyPr/>
          <a:lstStyle/>
          <a:p>
            <a:fld id="{33A98241-5F5B-4310-8014-82CF8FB48A96}" type="slidenum">
              <a:rPr lang="en-US" smtClean="0"/>
              <a:t>28</a:t>
            </a:fld>
            <a:endParaRPr lang="en-US" dirty="0"/>
          </a:p>
        </p:txBody>
      </p:sp>
    </p:spTree>
    <p:extLst>
      <p:ext uri="{BB962C8B-B14F-4D97-AF65-F5344CB8AC3E}">
        <p14:creationId xmlns:p14="http://schemas.microsoft.com/office/powerpoint/2010/main" val="3006431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5600" y="1371600"/>
            <a:ext cx="2903552" cy="584775"/>
          </a:xfrm>
          <a:prstGeom prst="rect">
            <a:avLst/>
          </a:prstGeom>
          <a:noFill/>
        </p:spPr>
        <p:txBody>
          <a:bodyPr wrap="none" rtlCol="0">
            <a:spAutoFit/>
          </a:bodyPr>
          <a:lstStyle/>
          <a:p>
            <a:r>
              <a:rPr lang="en-US" sz="3200" dirty="0" smtClean="0"/>
              <a:t>Closing Remarks</a:t>
            </a:r>
          </a:p>
        </p:txBody>
      </p:sp>
      <p:sp>
        <p:nvSpPr>
          <p:cNvPr id="3" name="TextBox 2"/>
          <p:cNvSpPr txBox="1"/>
          <p:nvPr/>
        </p:nvSpPr>
        <p:spPr>
          <a:xfrm>
            <a:off x="1228894" y="2514600"/>
            <a:ext cx="7252883" cy="3046988"/>
          </a:xfrm>
          <a:prstGeom prst="rect">
            <a:avLst/>
          </a:prstGeom>
          <a:noFill/>
        </p:spPr>
        <p:txBody>
          <a:bodyPr wrap="none" rtlCol="0">
            <a:spAutoFit/>
          </a:bodyPr>
          <a:lstStyle/>
          <a:p>
            <a:pPr marL="457200" indent="-457200">
              <a:buFont typeface="Wingdings" panose="05000000000000000000" pitchFamily="2" charset="2"/>
              <a:buChar char="v"/>
            </a:pPr>
            <a:r>
              <a:rPr lang="en-US" sz="3200" dirty="0" smtClean="0"/>
              <a:t>48 V into Detector: 2 Stages</a:t>
            </a:r>
          </a:p>
          <a:p>
            <a:pPr marL="457200" indent="-457200">
              <a:buFont typeface="Wingdings" panose="05000000000000000000" pitchFamily="2" charset="2"/>
              <a:buChar char="v"/>
            </a:pPr>
            <a:r>
              <a:rPr lang="en-US" sz="3200" dirty="0" smtClean="0"/>
              <a:t>IC 2 step: 12 V &gt; 1.2V High efficiency</a:t>
            </a:r>
          </a:p>
          <a:p>
            <a:pPr marL="457200" indent="-457200">
              <a:buFont typeface="Wingdings" panose="05000000000000000000" pitchFamily="2" charset="2"/>
              <a:buChar char="v"/>
            </a:pPr>
            <a:r>
              <a:rPr lang="en-US" sz="3200" dirty="0" smtClean="0"/>
              <a:t>GaN: Driver on Die may be Rad Tolerant</a:t>
            </a:r>
          </a:p>
          <a:p>
            <a:pPr marL="457200" indent="-457200">
              <a:buFont typeface="Wingdings" panose="05000000000000000000" pitchFamily="2" charset="2"/>
              <a:buChar char="v"/>
            </a:pPr>
            <a:r>
              <a:rPr lang="en-US" sz="3200" dirty="0"/>
              <a:t> </a:t>
            </a:r>
            <a:r>
              <a:rPr lang="en-US" sz="3200" dirty="0" smtClean="0"/>
              <a:t>Need lower power loss in detector</a:t>
            </a:r>
          </a:p>
          <a:p>
            <a:endParaRPr lang="en-US" sz="3200" dirty="0" smtClean="0"/>
          </a:p>
          <a:p>
            <a:endParaRPr lang="en-US" sz="3200" dirty="0" smtClean="0"/>
          </a:p>
        </p:txBody>
      </p:sp>
      <p:sp>
        <p:nvSpPr>
          <p:cNvPr id="4" name="Slide Number Placeholder 3"/>
          <p:cNvSpPr>
            <a:spLocks noGrp="1"/>
          </p:cNvSpPr>
          <p:nvPr>
            <p:ph type="sldNum" sz="quarter" idx="12"/>
          </p:nvPr>
        </p:nvSpPr>
        <p:spPr/>
        <p:txBody>
          <a:bodyPr/>
          <a:lstStyle/>
          <a:p>
            <a:fld id="{33A98241-5F5B-4310-8014-82CF8FB48A96}" type="slidenum">
              <a:rPr lang="en-US" smtClean="0"/>
              <a:t>29</a:t>
            </a:fld>
            <a:endParaRPr lang="en-US" dirty="0"/>
          </a:p>
        </p:txBody>
      </p:sp>
    </p:spTree>
    <p:extLst>
      <p:ext uri="{BB962C8B-B14F-4D97-AF65-F5344CB8AC3E}">
        <p14:creationId xmlns:p14="http://schemas.microsoft.com/office/powerpoint/2010/main" val="1558485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ALCPG11"/>
          <p:cNvPicPr>
            <a:picLocks noChangeAspect="1" noChangeArrowheads="1"/>
          </p:cNvPicPr>
          <p:nvPr/>
        </p:nvPicPr>
        <p:blipFill>
          <a:blip r:embed="rId3">
            <a:extLst>
              <a:ext uri="{28A0092B-C50C-407E-A947-70E740481C1C}">
                <a14:useLocalDpi xmlns:a14="http://schemas.microsoft.com/office/drawing/2010/main" val="0"/>
              </a:ext>
            </a:extLst>
          </a:blip>
          <a:srcRect l="7001" t="38667" r="14000" b="10667"/>
          <a:stretch>
            <a:fillRect/>
          </a:stretch>
        </p:blipFill>
        <p:spPr bwMode="auto">
          <a:xfrm>
            <a:off x="381000" y="1219200"/>
            <a:ext cx="8547100" cy="411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 Box 3"/>
          <p:cNvSpPr txBox="1">
            <a:spLocks noChangeArrowheads="1"/>
          </p:cNvSpPr>
          <p:nvPr/>
        </p:nvSpPr>
        <p:spPr bwMode="auto">
          <a:xfrm>
            <a:off x="1143000" y="533400"/>
            <a:ext cx="6707188" cy="457200"/>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Clr>
                <a:srgbClr val="000000"/>
              </a:buClr>
              <a:buSzPct val="100000"/>
              <a:buFont typeface="Times New Roman" pitchFamily="18" charset="0"/>
              <a:buNone/>
            </a:pPr>
            <a:r>
              <a:rPr lang="en-US" altLang="en-US" sz="2400">
                <a:solidFill>
                  <a:srgbClr val="FF0000"/>
                </a:solidFill>
              </a:rPr>
              <a:t>Power Efficiency _ Inefficiency _ Wasted Power</a:t>
            </a:r>
            <a:r>
              <a:rPr lang="en-US" altLang="en-US" sz="2400">
                <a:solidFill>
                  <a:schemeClr val="bg1"/>
                </a:solidFill>
              </a:rPr>
              <a:t> </a:t>
            </a:r>
          </a:p>
        </p:txBody>
      </p:sp>
      <p:sp>
        <p:nvSpPr>
          <p:cNvPr id="11268" name="Slide Number Placeholder 1"/>
          <p:cNvSpPr>
            <a:spLocks noGrp="1"/>
          </p:cNvSpPr>
          <p:nvPr>
            <p:ph type="sldNum" sz="quarter" idx="12"/>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E5F9EDA-C29D-47CD-8A16-FB828EF4D362}" type="slidenum">
              <a:rPr lang="en-US" altLang="en-US" smtClean="0"/>
              <a:pPr eaLnBrk="1" hangingPunct="1"/>
              <a:t>3</a:t>
            </a:fld>
            <a:endParaRPr lang="en-US" altLang="en-US" smtClean="0"/>
          </a:p>
        </p:txBody>
      </p:sp>
      <p:sp>
        <p:nvSpPr>
          <p:cNvPr id="5" name="Text Box 24"/>
          <p:cNvSpPr txBox="1">
            <a:spLocks noChangeArrowheads="1"/>
          </p:cNvSpPr>
          <p:nvPr/>
        </p:nvSpPr>
        <p:spPr bwMode="auto">
          <a:xfrm>
            <a:off x="3201987" y="5332413"/>
            <a:ext cx="4037013"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r>
              <a:rPr lang="en-US" altLang="en-US" dirty="0">
                <a:solidFill>
                  <a:srgbClr val="FF0000"/>
                </a:solidFill>
                <a:latin typeface="Calibri" pitchFamily="34" charset="0"/>
                <a:ea typeface="MS PGothic" pitchFamily="34" charset="-128"/>
              </a:rPr>
              <a:t>Power delivery Efficiency</a:t>
            </a:r>
            <a:r>
              <a:rPr lang="en-US" altLang="en-US" sz="2400" dirty="0">
                <a:solidFill>
                  <a:srgbClr val="FF0000"/>
                </a:solidFill>
                <a:latin typeface="Calibri" pitchFamily="34" charset="0"/>
                <a:ea typeface="MS PGothic" pitchFamily="34" charset="-128"/>
              </a:rPr>
              <a:t> </a:t>
            </a:r>
            <a:r>
              <a:rPr lang="en-US" altLang="en-US" sz="2400" dirty="0" smtClean="0">
                <a:solidFill>
                  <a:srgbClr val="FF0000"/>
                </a:solidFill>
                <a:latin typeface="Calibri" pitchFamily="34" charset="0"/>
                <a:ea typeface="MS PGothic" pitchFamily="34" charset="-128"/>
              </a:rPr>
              <a:t>= </a:t>
            </a:r>
            <a:r>
              <a:rPr lang="en-US" altLang="en-US" sz="2400" dirty="0">
                <a:solidFill>
                  <a:srgbClr val="FF0000"/>
                </a:solidFill>
                <a:latin typeface="Calibri" pitchFamily="34" charset="0"/>
                <a:ea typeface="MS PGothic" pitchFamily="34" charset="-128"/>
              </a:rPr>
              <a:t>30 </a:t>
            </a:r>
            <a:r>
              <a:rPr lang="en-US" altLang="en-US" sz="2400" dirty="0" smtClean="0">
                <a:solidFill>
                  <a:srgbClr val="FF0000"/>
                </a:solidFill>
                <a:latin typeface="Calibri" pitchFamily="34" charset="0"/>
                <a:ea typeface="MS PGothic" pitchFamily="34" charset="-128"/>
              </a:rPr>
              <a:t>%</a:t>
            </a:r>
          </a:p>
          <a:p>
            <a:pPr algn="ctr"/>
            <a:r>
              <a:rPr lang="en-US" altLang="en-US" dirty="0" smtClean="0">
                <a:solidFill>
                  <a:srgbClr val="FF0000"/>
                </a:solidFill>
                <a:latin typeface="Calibri" pitchFamily="34" charset="0"/>
                <a:ea typeface="MS PGothic" pitchFamily="34" charset="-128"/>
              </a:rPr>
              <a:t>with </a:t>
            </a:r>
            <a:r>
              <a:rPr lang="en-US" altLang="en-US" dirty="0">
                <a:solidFill>
                  <a:srgbClr val="FF0000"/>
                </a:solidFill>
                <a:latin typeface="Calibri" pitchFamily="34" charset="0"/>
                <a:ea typeface="MS PGothic" pitchFamily="34" charset="-128"/>
              </a:rPr>
              <a:t>Power for Heat Removal </a:t>
            </a:r>
            <a:r>
              <a:rPr lang="en-US" altLang="en-US" dirty="0" smtClean="0">
                <a:solidFill>
                  <a:srgbClr val="FF0000"/>
                </a:solidFill>
                <a:latin typeface="Calibri" pitchFamily="34" charset="0"/>
                <a:ea typeface="MS PGothic" pitchFamily="34" charset="-128"/>
              </a:rPr>
              <a:t> </a:t>
            </a:r>
            <a:r>
              <a:rPr lang="en-US" altLang="en-US" sz="2400" dirty="0" smtClean="0">
                <a:solidFill>
                  <a:srgbClr val="FF0000"/>
                </a:solidFill>
                <a:latin typeface="Calibri" pitchFamily="34" charset="0"/>
                <a:ea typeface="MS PGothic" pitchFamily="34" charset="-128"/>
              </a:rPr>
              <a:t>= </a:t>
            </a:r>
            <a:r>
              <a:rPr lang="en-US" altLang="en-US" sz="2400" dirty="0">
                <a:solidFill>
                  <a:srgbClr val="FF0000"/>
                </a:solidFill>
                <a:latin typeface="Calibri" pitchFamily="34" charset="0"/>
                <a:ea typeface="MS PGothic" pitchFamily="34" charset="-128"/>
              </a:rPr>
              <a:t>20 </a:t>
            </a:r>
            <a:r>
              <a:rPr lang="en-US" altLang="en-US" dirty="0" smtClean="0">
                <a:solidFill>
                  <a:srgbClr val="FF0000"/>
                </a:solidFill>
                <a:latin typeface="Calibri" pitchFamily="34" charset="0"/>
                <a:ea typeface="MS PGothic" pitchFamily="34" charset="-128"/>
              </a:rPr>
              <a:t>%</a:t>
            </a:r>
            <a:endParaRPr lang="en-US" altLang="en-US" dirty="0">
              <a:solidFill>
                <a:srgbClr val="FF0000"/>
              </a:solidFill>
              <a:latin typeface="Calibri" pitchFamily="34" charset="0"/>
              <a:ea typeface="MS PGothic" pitchFamily="34" charset="-128"/>
            </a:endParaRPr>
          </a:p>
        </p:txBody>
      </p:sp>
    </p:spTree>
    <p:extLst>
      <p:ext uri="{BB962C8B-B14F-4D97-AF65-F5344CB8AC3E}">
        <p14:creationId xmlns:p14="http://schemas.microsoft.com/office/powerpoint/2010/main" val="538720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Fig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891" y="381000"/>
            <a:ext cx="9116974" cy="6096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72000" y="430068"/>
            <a:ext cx="3437672" cy="1292662"/>
          </a:xfrm>
          <a:prstGeom prst="rect">
            <a:avLst/>
          </a:prstGeom>
          <a:noFill/>
          <a:ln>
            <a:solidFill>
              <a:srgbClr val="00B050"/>
            </a:solidFill>
          </a:ln>
        </p:spPr>
        <p:txBody>
          <a:bodyPr wrap="none" rtlCol="0">
            <a:spAutoFit/>
          </a:bodyPr>
          <a:lstStyle/>
          <a:p>
            <a:r>
              <a:rPr lang="en-US" sz="2400" dirty="0" smtClean="0">
                <a:solidFill>
                  <a:srgbClr val="FF0000"/>
                </a:solidFill>
              </a:rPr>
              <a:t>Crucial element - Inductor</a:t>
            </a:r>
          </a:p>
          <a:p>
            <a:r>
              <a:rPr lang="en-US" dirty="0" smtClean="0">
                <a:solidFill>
                  <a:srgbClr val="FF0000"/>
                </a:solidFill>
              </a:rPr>
              <a:t>Low DCR for output current</a:t>
            </a:r>
          </a:p>
          <a:p>
            <a:r>
              <a:rPr lang="en-US" dirty="0" smtClean="0">
                <a:solidFill>
                  <a:srgbClr val="FF0000"/>
                </a:solidFill>
              </a:rPr>
              <a:t>Shielding to sensor</a:t>
            </a:r>
            <a:endParaRPr lang="en-US" dirty="0">
              <a:solidFill>
                <a:srgbClr val="FF0000"/>
              </a:solidFill>
            </a:endParaRPr>
          </a:p>
          <a:p>
            <a:r>
              <a:rPr lang="en-US" dirty="0" smtClean="0">
                <a:solidFill>
                  <a:srgbClr val="FF0000"/>
                </a:solidFill>
              </a:rPr>
              <a:t>Cooling</a:t>
            </a:r>
            <a:endParaRPr lang="en-US" dirty="0">
              <a:solidFill>
                <a:srgbClr val="FF0000"/>
              </a:solidFill>
            </a:endParaRPr>
          </a:p>
        </p:txBody>
      </p:sp>
      <p:cxnSp>
        <p:nvCxnSpPr>
          <p:cNvPr id="5" name="Straight Arrow Connector 4"/>
          <p:cNvCxnSpPr/>
          <p:nvPr/>
        </p:nvCxnSpPr>
        <p:spPr>
          <a:xfrm flipH="1">
            <a:off x="4885378" y="1722730"/>
            <a:ext cx="296222" cy="41087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33A98241-5F5B-4310-8014-82CF8FB48A96}" type="slidenum">
              <a:rPr lang="en-US" smtClean="0"/>
              <a:t>4</a:t>
            </a:fld>
            <a:endParaRPr lang="en-US" dirty="0"/>
          </a:p>
        </p:txBody>
      </p:sp>
    </p:spTree>
    <p:extLst>
      <p:ext uri="{BB962C8B-B14F-4D97-AF65-F5344CB8AC3E}">
        <p14:creationId xmlns:p14="http://schemas.microsoft.com/office/powerpoint/2010/main" val="2403689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spiral stack-up"/>
          <p:cNvPicPr>
            <a:picLocks noChangeAspect="1" noChangeArrowheads="1"/>
          </p:cNvPicPr>
          <p:nvPr/>
        </p:nvPicPr>
        <p:blipFill>
          <a:blip r:embed="rId2" cstate="print">
            <a:extLst>
              <a:ext uri="{28A0092B-C50C-407E-A947-70E740481C1C}">
                <a14:useLocalDpi xmlns:a14="http://schemas.microsoft.com/office/drawing/2010/main" val="0"/>
              </a:ext>
            </a:extLst>
          </a:blip>
          <a:srcRect l="26801" t="4022" r="27487" b="6703"/>
          <a:stretch>
            <a:fillRect/>
          </a:stretch>
        </p:blipFill>
        <p:spPr bwMode="auto">
          <a:xfrm>
            <a:off x="6338888" y="1431925"/>
            <a:ext cx="241935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3" name="Group 3"/>
          <p:cNvGrpSpPr>
            <a:grpSpLocks/>
          </p:cNvGrpSpPr>
          <p:nvPr/>
        </p:nvGrpSpPr>
        <p:grpSpPr bwMode="auto">
          <a:xfrm>
            <a:off x="3497263" y="1508125"/>
            <a:ext cx="2841625" cy="2419350"/>
            <a:chOff x="267" y="1265"/>
            <a:chExt cx="1089" cy="605"/>
          </a:xfrm>
        </p:grpSpPr>
        <p:sp>
          <p:nvSpPr>
            <p:cNvPr id="15364" name="Rectangle 4"/>
            <p:cNvSpPr>
              <a:spLocks noChangeArrowheads="1"/>
            </p:cNvSpPr>
            <p:nvPr/>
          </p:nvSpPr>
          <p:spPr bwMode="auto">
            <a:xfrm>
              <a:off x="461" y="1773"/>
              <a:ext cx="620" cy="9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65" name="Rectangle 5"/>
            <p:cNvSpPr>
              <a:spLocks noChangeArrowheads="1"/>
            </p:cNvSpPr>
            <p:nvPr/>
          </p:nvSpPr>
          <p:spPr bwMode="auto">
            <a:xfrm>
              <a:off x="461" y="1579"/>
              <a:ext cx="620" cy="9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66" name="Rectangle 6"/>
            <p:cNvSpPr>
              <a:spLocks noChangeArrowheads="1"/>
            </p:cNvSpPr>
            <p:nvPr/>
          </p:nvSpPr>
          <p:spPr bwMode="auto">
            <a:xfrm>
              <a:off x="461" y="1458"/>
              <a:ext cx="620" cy="9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67" name="Rectangle 7"/>
            <p:cNvSpPr>
              <a:spLocks noChangeArrowheads="1"/>
            </p:cNvSpPr>
            <p:nvPr/>
          </p:nvSpPr>
          <p:spPr bwMode="auto">
            <a:xfrm>
              <a:off x="461" y="1265"/>
              <a:ext cx="620" cy="9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68" name="Rectangle 8"/>
            <p:cNvSpPr>
              <a:spLocks noChangeArrowheads="1"/>
            </p:cNvSpPr>
            <p:nvPr/>
          </p:nvSpPr>
          <p:spPr bwMode="auto">
            <a:xfrm>
              <a:off x="533" y="1289"/>
              <a:ext cx="459" cy="48"/>
            </a:xfrm>
            <a:prstGeom prst="rect">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69" name="Rectangle 9"/>
            <p:cNvSpPr>
              <a:spLocks noChangeArrowheads="1"/>
            </p:cNvSpPr>
            <p:nvPr/>
          </p:nvSpPr>
          <p:spPr bwMode="auto">
            <a:xfrm>
              <a:off x="533" y="1604"/>
              <a:ext cx="459" cy="48"/>
            </a:xfrm>
            <a:prstGeom prst="rect">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70" name="Rectangle 10"/>
            <p:cNvSpPr>
              <a:spLocks noChangeArrowheads="1"/>
            </p:cNvSpPr>
            <p:nvPr/>
          </p:nvSpPr>
          <p:spPr bwMode="auto">
            <a:xfrm>
              <a:off x="533" y="1797"/>
              <a:ext cx="459" cy="48"/>
            </a:xfrm>
            <a:prstGeom prst="rect">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71" name="Rectangle 11"/>
            <p:cNvSpPr>
              <a:spLocks noChangeArrowheads="1"/>
            </p:cNvSpPr>
            <p:nvPr/>
          </p:nvSpPr>
          <p:spPr bwMode="auto">
            <a:xfrm>
              <a:off x="533" y="1483"/>
              <a:ext cx="459" cy="48"/>
            </a:xfrm>
            <a:prstGeom prst="rect">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15372" name="Line 12"/>
            <p:cNvSpPr>
              <a:spLocks noChangeShapeType="1"/>
            </p:cNvSpPr>
            <p:nvPr/>
          </p:nvSpPr>
          <p:spPr bwMode="auto">
            <a:xfrm>
              <a:off x="993" y="1628"/>
              <a:ext cx="145" cy="0"/>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73" name="Line 13"/>
            <p:cNvSpPr>
              <a:spLocks noChangeShapeType="1"/>
            </p:cNvSpPr>
            <p:nvPr/>
          </p:nvSpPr>
          <p:spPr bwMode="auto">
            <a:xfrm>
              <a:off x="896" y="1507"/>
              <a:ext cx="0" cy="97"/>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74" name="Line 14"/>
            <p:cNvSpPr>
              <a:spLocks noChangeShapeType="1"/>
            </p:cNvSpPr>
            <p:nvPr/>
          </p:nvSpPr>
          <p:spPr bwMode="auto">
            <a:xfrm>
              <a:off x="267" y="1507"/>
              <a:ext cx="266" cy="0"/>
            </a:xfrm>
            <a:prstGeom prst="line">
              <a:avLst/>
            </a:prstGeom>
            <a:noFill/>
            <a:ln w="38100">
              <a:solidFill>
                <a:srgbClr val="FF33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75" name="Line 15"/>
            <p:cNvSpPr>
              <a:spLocks noChangeShapeType="1"/>
            </p:cNvSpPr>
            <p:nvPr/>
          </p:nvSpPr>
          <p:spPr bwMode="auto">
            <a:xfrm>
              <a:off x="1090" y="1628"/>
              <a:ext cx="266" cy="0"/>
            </a:xfrm>
            <a:prstGeom prst="line">
              <a:avLst/>
            </a:prstGeom>
            <a:noFill/>
            <a:ln w="38100">
              <a:solidFill>
                <a:srgbClr val="FF33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grpSp>
      <p:sp>
        <p:nvSpPr>
          <p:cNvPr id="15376" name="Text Box 16"/>
          <p:cNvSpPr txBox="1">
            <a:spLocks noChangeArrowheads="1"/>
          </p:cNvSpPr>
          <p:nvPr/>
        </p:nvSpPr>
        <p:spPr bwMode="auto">
          <a:xfrm>
            <a:off x="3919538" y="855663"/>
            <a:ext cx="3111500" cy="650875"/>
          </a:xfrm>
          <a:prstGeom prst="rect">
            <a:avLst/>
          </a:prstGeom>
          <a:noFill/>
          <a:ln w="952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FF00FF"/>
                </a:solidFill>
                <a:latin typeface="Comic Sans MS" pitchFamily="66" charset="0"/>
              </a:rPr>
              <a:t>Coupled Air Core Inductor</a:t>
            </a:r>
          </a:p>
          <a:p>
            <a:r>
              <a:rPr lang="en-US" altLang="en-US" b="1">
                <a:solidFill>
                  <a:srgbClr val="FF00FF"/>
                </a:solidFill>
                <a:latin typeface="Comic Sans MS" pitchFamily="66" charset="0"/>
              </a:rPr>
              <a:t>Connected in Series</a:t>
            </a:r>
          </a:p>
        </p:txBody>
      </p:sp>
      <p:sp>
        <p:nvSpPr>
          <p:cNvPr id="15377" name="Text Box 17"/>
          <p:cNvSpPr txBox="1">
            <a:spLocks noChangeArrowheads="1"/>
          </p:cNvSpPr>
          <p:nvPr/>
        </p:nvSpPr>
        <p:spPr bwMode="auto">
          <a:xfrm>
            <a:off x="2613025" y="165100"/>
            <a:ext cx="6099175" cy="466725"/>
          </a:xfrm>
          <a:prstGeom prst="rect">
            <a:avLst/>
          </a:prstGeom>
          <a:solidFill>
            <a:srgbClr val="F1F9A5"/>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FF3300"/>
                </a:solidFill>
                <a:latin typeface="Comic Sans MS" pitchFamily="66" charset="0"/>
              </a:rPr>
              <a:t>Plug In Card with Shielded Buck Inductor</a:t>
            </a:r>
          </a:p>
        </p:txBody>
      </p:sp>
      <p:pic>
        <p:nvPicPr>
          <p:cNvPr id="15378" name="Picture 18" descr="IMG_3551"/>
          <p:cNvPicPr>
            <a:picLocks noChangeAspect="1" noChangeArrowheads="1"/>
          </p:cNvPicPr>
          <p:nvPr/>
        </p:nvPicPr>
        <p:blipFill>
          <a:blip r:embed="rId3" cstate="print">
            <a:extLst>
              <a:ext uri="{28A0092B-C50C-407E-A947-70E740481C1C}">
                <a14:useLocalDpi xmlns:a14="http://schemas.microsoft.com/office/drawing/2010/main" val="0"/>
              </a:ext>
            </a:extLst>
          </a:blip>
          <a:srcRect l="3308" t="5147" r="6618" b="2206"/>
          <a:stretch>
            <a:fillRect/>
          </a:stretch>
        </p:blipFill>
        <p:spPr bwMode="auto">
          <a:xfrm>
            <a:off x="193675" y="701675"/>
            <a:ext cx="29638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9" name="Text Box 19"/>
          <p:cNvSpPr txBox="1">
            <a:spLocks noChangeArrowheads="1"/>
          </p:cNvSpPr>
          <p:nvPr/>
        </p:nvSpPr>
        <p:spPr bwMode="auto">
          <a:xfrm>
            <a:off x="3265488" y="2584450"/>
            <a:ext cx="7762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solidFill>
                  <a:prstClr val="black"/>
                </a:solidFill>
              </a:rPr>
              <a:t>0.35 mm</a:t>
            </a:r>
          </a:p>
        </p:txBody>
      </p:sp>
      <p:sp>
        <p:nvSpPr>
          <p:cNvPr id="15380" name="Line 20"/>
          <p:cNvSpPr>
            <a:spLocks noChangeShapeType="1"/>
          </p:cNvSpPr>
          <p:nvPr/>
        </p:nvSpPr>
        <p:spPr bwMode="auto">
          <a:xfrm>
            <a:off x="3727450" y="1468438"/>
            <a:ext cx="0" cy="15398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81" name="Line 21"/>
          <p:cNvSpPr>
            <a:spLocks noChangeShapeType="1"/>
          </p:cNvSpPr>
          <p:nvPr/>
        </p:nvSpPr>
        <p:spPr bwMode="auto">
          <a:xfrm>
            <a:off x="3727450" y="1776413"/>
            <a:ext cx="0" cy="153987"/>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82" name="Line 22"/>
          <p:cNvSpPr>
            <a:spLocks noChangeShapeType="1"/>
          </p:cNvSpPr>
          <p:nvPr/>
        </p:nvSpPr>
        <p:spPr bwMode="auto">
          <a:xfrm>
            <a:off x="3649663" y="1930400"/>
            <a:ext cx="2317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83" name="Text Box 23"/>
          <p:cNvSpPr txBox="1">
            <a:spLocks noChangeArrowheads="1"/>
          </p:cNvSpPr>
          <p:nvPr/>
        </p:nvSpPr>
        <p:spPr bwMode="auto">
          <a:xfrm>
            <a:off x="5608638" y="2584450"/>
            <a:ext cx="692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solidFill>
                  <a:prstClr val="black"/>
                </a:solidFill>
              </a:rPr>
              <a:t>1.5 mm</a:t>
            </a:r>
          </a:p>
        </p:txBody>
      </p:sp>
      <p:sp>
        <p:nvSpPr>
          <p:cNvPr id="15384" name="Line 24"/>
          <p:cNvSpPr>
            <a:spLocks noChangeShapeType="1"/>
          </p:cNvSpPr>
          <p:nvPr/>
        </p:nvSpPr>
        <p:spPr bwMode="auto">
          <a:xfrm>
            <a:off x="5878513" y="1624013"/>
            <a:ext cx="0" cy="960437"/>
          </a:xfrm>
          <a:prstGeom prst="line">
            <a:avLst/>
          </a:prstGeom>
          <a:noFill/>
          <a:ln w="952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385" name="Line 25"/>
          <p:cNvSpPr>
            <a:spLocks noChangeShapeType="1"/>
          </p:cNvSpPr>
          <p:nvPr/>
        </p:nvSpPr>
        <p:spPr bwMode="auto">
          <a:xfrm>
            <a:off x="5878513" y="2814638"/>
            <a:ext cx="0" cy="1114425"/>
          </a:xfrm>
          <a:prstGeom prst="line">
            <a:avLst/>
          </a:prstGeom>
          <a:noFill/>
          <a:ln w="952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graphicFrame>
        <p:nvGraphicFramePr>
          <p:cNvPr id="15386" name="Group 26"/>
          <p:cNvGraphicFramePr>
            <a:graphicFrameLocks noGrp="1"/>
          </p:cNvGraphicFramePr>
          <p:nvPr/>
        </p:nvGraphicFramePr>
        <p:xfrm>
          <a:off x="5072063" y="4657725"/>
          <a:ext cx="3263900" cy="1374775"/>
        </p:xfrm>
        <a:graphic>
          <a:graphicData uri="http://schemas.openxmlformats.org/drawingml/2006/table">
            <a:tbl>
              <a:tblPr/>
              <a:tblGrid>
                <a:gridCol w="1363662"/>
                <a:gridCol w="844550"/>
                <a:gridCol w="1055688"/>
              </a:tblGrid>
              <a:tr h="460375">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Top</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Bottom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3 Oz  PCB</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57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46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0.25 mm Cu Foil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19.4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cs typeface="Arial" charset="0"/>
                        </a:rPr>
                        <a:t>17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404" name="Text Box 44"/>
          <p:cNvSpPr txBox="1">
            <a:spLocks noChangeArrowheads="1"/>
          </p:cNvSpPr>
          <p:nvPr/>
        </p:nvSpPr>
        <p:spPr bwMode="auto">
          <a:xfrm>
            <a:off x="5302250" y="4235450"/>
            <a:ext cx="2879725" cy="34607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solidFill>
                  <a:srgbClr val="FF3300"/>
                </a:solidFill>
              </a:rPr>
              <a:t>Spiral Coils Resistance in mΩ</a:t>
            </a:r>
          </a:p>
        </p:txBody>
      </p:sp>
      <p:sp>
        <p:nvSpPr>
          <p:cNvPr id="15405" name="Text Box 45"/>
          <p:cNvSpPr txBox="1">
            <a:spLocks noChangeArrowheads="1"/>
          </p:cNvSpPr>
          <p:nvPr/>
        </p:nvSpPr>
        <p:spPr bwMode="auto">
          <a:xfrm>
            <a:off x="269875" y="3121025"/>
            <a:ext cx="663575" cy="376238"/>
          </a:xfrm>
          <a:prstGeom prst="rect">
            <a:avLst/>
          </a:prstGeom>
          <a:noFill/>
          <a:ln w="9525">
            <a:solidFill>
              <a:srgbClr val="3333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0000FF"/>
                </a:solidFill>
              </a:rPr>
              <a:t>12 V</a:t>
            </a:r>
          </a:p>
        </p:txBody>
      </p:sp>
      <p:sp>
        <p:nvSpPr>
          <p:cNvPr id="15406" name="Text Box 46"/>
          <p:cNvSpPr txBox="1">
            <a:spLocks noChangeArrowheads="1"/>
          </p:cNvSpPr>
          <p:nvPr/>
        </p:nvSpPr>
        <p:spPr bwMode="auto">
          <a:xfrm>
            <a:off x="2420938" y="3044825"/>
            <a:ext cx="1266825" cy="650875"/>
          </a:xfrm>
          <a:prstGeom prst="rect">
            <a:avLst/>
          </a:prstGeom>
          <a:noFill/>
          <a:ln w="9525">
            <a:solidFill>
              <a:srgbClr val="3333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0000FF"/>
                </a:solidFill>
              </a:rPr>
              <a:t>2.5 V</a:t>
            </a:r>
          </a:p>
          <a:p>
            <a:r>
              <a:rPr lang="en-US" altLang="en-US" b="1">
                <a:solidFill>
                  <a:srgbClr val="0000FF"/>
                </a:solidFill>
              </a:rPr>
              <a:t>@ 6 amps</a:t>
            </a:r>
          </a:p>
        </p:txBody>
      </p:sp>
      <p:sp>
        <p:nvSpPr>
          <p:cNvPr id="15407" name="Line 47"/>
          <p:cNvSpPr>
            <a:spLocks noChangeShapeType="1"/>
          </p:cNvSpPr>
          <p:nvPr/>
        </p:nvSpPr>
        <p:spPr bwMode="auto">
          <a:xfrm flipV="1">
            <a:off x="501650" y="2466975"/>
            <a:ext cx="0" cy="615950"/>
          </a:xfrm>
          <a:prstGeom prst="line">
            <a:avLst/>
          </a:prstGeom>
          <a:noFill/>
          <a:ln w="57150">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408" name="Line 48"/>
          <p:cNvSpPr>
            <a:spLocks noChangeShapeType="1"/>
          </p:cNvSpPr>
          <p:nvPr/>
        </p:nvSpPr>
        <p:spPr bwMode="auto">
          <a:xfrm>
            <a:off x="2959100" y="2582863"/>
            <a:ext cx="0" cy="500062"/>
          </a:xfrm>
          <a:prstGeom prst="line">
            <a:avLst/>
          </a:prstGeom>
          <a:noFill/>
          <a:ln w="57150">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15409" name="Text Box 49"/>
          <p:cNvSpPr txBox="1">
            <a:spLocks noChangeArrowheads="1"/>
          </p:cNvSpPr>
          <p:nvPr/>
        </p:nvSpPr>
        <p:spPr bwMode="auto">
          <a:xfrm>
            <a:off x="152400" y="3657600"/>
            <a:ext cx="2603500" cy="1900238"/>
          </a:xfrm>
          <a:prstGeom prst="rect">
            <a:avLst/>
          </a:prstGeom>
          <a:noFill/>
          <a:ln w="952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00FF"/>
                </a:solidFill>
              </a:rPr>
              <a:t>    Different  Versions</a:t>
            </a:r>
          </a:p>
          <a:p>
            <a:pPr>
              <a:buFont typeface="Wingdings" pitchFamily="2" charset="2"/>
              <a:buChar char="v"/>
            </a:pPr>
            <a:r>
              <a:rPr lang="en-US" altLang="en-US">
                <a:solidFill>
                  <a:prstClr val="black"/>
                </a:solidFill>
              </a:rPr>
              <a:t> </a:t>
            </a:r>
            <a:r>
              <a:rPr lang="en-US" altLang="en-US" sz="1600">
                <a:solidFill>
                  <a:prstClr val="black"/>
                </a:solidFill>
              </a:rPr>
              <a:t>Converter Chips</a:t>
            </a:r>
          </a:p>
          <a:p>
            <a:r>
              <a:rPr lang="en-US" altLang="en-US" sz="1200">
                <a:solidFill>
                  <a:prstClr val="black"/>
                </a:solidFill>
              </a:rPr>
              <a:t>	Max8654 monolithic</a:t>
            </a:r>
          </a:p>
          <a:p>
            <a:r>
              <a:rPr lang="en-US" altLang="en-US" sz="1200">
                <a:solidFill>
                  <a:prstClr val="black"/>
                </a:solidFill>
              </a:rPr>
              <a:t>	IR8341 3 die MCM</a:t>
            </a:r>
          </a:p>
          <a:p>
            <a:pPr>
              <a:buFont typeface="Wingdings" pitchFamily="2" charset="2"/>
              <a:buChar char="v"/>
            </a:pPr>
            <a:r>
              <a:rPr lang="en-US" altLang="en-US" sz="1600">
                <a:solidFill>
                  <a:prstClr val="black"/>
                </a:solidFill>
              </a:rPr>
              <a:t> Coils</a:t>
            </a:r>
          </a:p>
          <a:p>
            <a:r>
              <a:rPr lang="en-US" altLang="en-US">
                <a:solidFill>
                  <a:prstClr val="black"/>
                </a:solidFill>
              </a:rPr>
              <a:t>	</a:t>
            </a:r>
            <a:r>
              <a:rPr lang="en-US" altLang="en-US" sz="1200">
                <a:solidFill>
                  <a:prstClr val="black"/>
                </a:solidFill>
              </a:rPr>
              <a:t>Embedded 3oz cu</a:t>
            </a:r>
          </a:p>
          <a:p>
            <a:r>
              <a:rPr lang="en-US" altLang="en-US" sz="1200">
                <a:solidFill>
                  <a:prstClr val="black"/>
                </a:solidFill>
              </a:rPr>
              <a:t>	Solenoid  15 mΩ</a:t>
            </a:r>
          </a:p>
          <a:p>
            <a:r>
              <a:rPr lang="en-US" altLang="en-US" sz="1200">
                <a:solidFill>
                  <a:prstClr val="black"/>
                </a:solidFill>
              </a:rPr>
              <a:t>	Spiral Etched 0.25mm</a:t>
            </a:r>
          </a:p>
        </p:txBody>
      </p:sp>
      <p:sp>
        <p:nvSpPr>
          <p:cNvPr id="15410" name="Text Box 50"/>
          <p:cNvSpPr txBox="1">
            <a:spLocks noChangeArrowheads="1"/>
          </p:cNvSpPr>
          <p:nvPr/>
        </p:nvSpPr>
        <p:spPr bwMode="auto">
          <a:xfrm>
            <a:off x="228600" y="6248400"/>
            <a:ext cx="8301038" cy="466725"/>
          </a:xfrm>
          <a:prstGeom prst="rect">
            <a:avLst/>
          </a:prstGeom>
          <a:solidFill>
            <a:srgbClr val="F1F9A5"/>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FF3300"/>
                </a:solidFill>
                <a:latin typeface="Comic Sans MS" pitchFamily="66" charset="0"/>
              </a:rPr>
              <a:t>Noise Tests Done: sLHC SiT prototype, 20 µm AL Shield </a:t>
            </a:r>
          </a:p>
        </p:txBody>
      </p:sp>
      <p:pic>
        <p:nvPicPr>
          <p:cNvPr id="34" name="Picture 4" descr="IMG_3491"/>
          <p:cNvPicPr>
            <a:picLocks noChangeAspect="1" noChangeArrowheads="1"/>
          </p:cNvPicPr>
          <p:nvPr/>
        </p:nvPicPr>
        <p:blipFill rotWithShape="1">
          <a:blip r:embed="rId4">
            <a:extLst>
              <a:ext uri="{28A0092B-C50C-407E-A947-70E740481C1C}">
                <a14:useLocalDpi xmlns:a14="http://schemas.microsoft.com/office/drawing/2010/main" val="0"/>
              </a:ext>
            </a:extLst>
          </a:blip>
          <a:srcRect l="43601" t="17659" r="40555" b="68855"/>
          <a:stretch/>
        </p:blipFill>
        <p:spPr bwMode="auto">
          <a:xfrm>
            <a:off x="2961416" y="4235450"/>
            <a:ext cx="1828800" cy="192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33A98241-5F5B-4310-8014-82CF8FB48A96}" type="slidenum">
              <a:rPr lang="en-US" smtClean="0"/>
              <a:t>5</a:t>
            </a:fld>
            <a:endParaRPr lang="en-US" dirty="0"/>
          </a:p>
        </p:txBody>
      </p:sp>
    </p:spTree>
    <p:extLst>
      <p:ext uri="{BB962C8B-B14F-4D97-AF65-F5344CB8AC3E}">
        <p14:creationId xmlns:p14="http://schemas.microsoft.com/office/powerpoint/2010/main" val="3818743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91BAEF50-CF79-414A-AD08-5B6021B3C0CE}" type="slidenum">
              <a:rPr lang="en-US" altLang="en-US">
                <a:solidFill>
                  <a:prstClr val="black">
                    <a:tint val="75000"/>
                  </a:prstClr>
                </a:solidFill>
              </a:rPr>
              <a:pPr/>
              <a:t>6</a:t>
            </a:fld>
            <a:endParaRPr lang="en-US" altLang="en-US">
              <a:solidFill>
                <a:prstClr val="black">
                  <a:tint val="75000"/>
                </a:prstClr>
              </a:solidFill>
            </a:endParaRPr>
          </a:p>
        </p:txBody>
      </p:sp>
      <p:graphicFrame>
        <p:nvGraphicFramePr>
          <p:cNvPr id="2" name="Object 2"/>
          <p:cNvGraphicFramePr>
            <a:graphicFrameLocks noChangeAspect="1"/>
          </p:cNvGraphicFramePr>
          <p:nvPr>
            <p:extLst>
              <p:ext uri="{D42A27DB-BD31-4B8C-83A1-F6EECF244321}">
                <p14:modId xmlns:p14="http://schemas.microsoft.com/office/powerpoint/2010/main" val="4000204337"/>
              </p:ext>
            </p:extLst>
          </p:nvPr>
        </p:nvGraphicFramePr>
        <p:xfrm>
          <a:off x="50800" y="582613"/>
          <a:ext cx="8886825" cy="5568950"/>
        </p:xfrm>
        <a:graphic>
          <a:graphicData uri="http://schemas.openxmlformats.org/drawingml/2006/chart">
            <c:chart xmlns:c="http://schemas.openxmlformats.org/drawingml/2006/chart" xmlns:r="http://schemas.openxmlformats.org/officeDocument/2006/relationships" r:id="rId2"/>
          </a:graphicData>
        </a:graphic>
      </p:graphicFrame>
      <p:sp>
        <p:nvSpPr>
          <p:cNvPr id="178179" name="Text Box 3"/>
          <p:cNvSpPr txBox="1">
            <a:spLocks noChangeArrowheads="1"/>
          </p:cNvSpPr>
          <p:nvPr/>
        </p:nvSpPr>
        <p:spPr bwMode="auto">
          <a:xfrm>
            <a:off x="5378450" y="2546350"/>
            <a:ext cx="1558925" cy="274638"/>
          </a:xfrm>
          <a:prstGeom prst="rect">
            <a:avLst/>
          </a:prstGeom>
          <a:solidFill>
            <a:srgbClr val="F1F9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solidFill>
                  <a:srgbClr val="FF00FF"/>
                </a:solidFill>
              </a:rPr>
              <a:t>PCB embedded Coil</a:t>
            </a:r>
          </a:p>
        </p:txBody>
      </p:sp>
      <p:sp>
        <p:nvSpPr>
          <p:cNvPr id="178180" name="Text Box 4"/>
          <p:cNvSpPr txBox="1">
            <a:spLocks noChangeArrowheads="1"/>
          </p:cNvSpPr>
          <p:nvPr/>
        </p:nvSpPr>
        <p:spPr bwMode="auto">
          <a:xfrm>
            <a:off x="7451725" y="2084388"/>
            <a:ext cx="1060450" cy="274637"/>
          </a:xfrm>
          <a:prstGeom prst="rect">
            <a:avLst/>
          </a:prstGeom>
          <a:solidFill>
            <a:srgbClr val="F1F9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solidFill>
                  <a:srgbClr val="FF3300"/>
                </a:solidFill>
              </a:rPr>
              <a:t>Copper Coils</a:t>
            </a:r>
          </a:p>
        </p:txBody>
      </p:sp>
      <p:sp>
        <p:nvSpPr>
          <p:cNvPr id="178181" name="Text Box 5"/>
          <p:cNvSpPr txBox="1">
            <a:spLocks noChangeArrowheads="1"/>
          </p:cNvSpPr>
          <p:nvPr/>
        </p:nvSpPr>
        <p:spPr bwMode="auto">
          <a:xfrm>
            <a:off x="6070600" y="1739900"/>
            <a:ext cx="773113" cy="274638"/>
          </a:xfrm>
          <a:prstGeom prst="rect">
            <a:avLst/>
          </a:prstGeom>
          <a:solidFill>
            <a:srgbClr val="F1F9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solidFill>
                  <a:srgbClr val="0000FF"/>
                </a:solidFill>
              </a:rPr>
              <a:t>Solenoid</a:t>
            </a:r>
          </a:p>
        </p:txBody>
      </p:sp>
      <p:sp>
        <p:nvSpPr>
          <p:cNvPr id="3" name="TextBox 2"/>
          <p:cNvSpPr txBox="1"/>
          <p:nvPr/>
        </p:nvSpPr>
        <p:spPr>
          <a:xfrm>
            <a:off x="533400" y="6400800"/>
            <a:ext cx="2769220" cy="369332"/>
          </a:xfrm>
          <a:prstGeom prst="rect">
            <a:avLst/>
          </a:prstGeom>
          <a:noFill/>
        </p:spPr>
        <p:txBody>
          <a:bodyPr wrap="none" rtlCol="0">
            <a:spAutoFit/>
          </a:bodyPr>
          <a:lstStyle/>
          <a:p>
            <a:r>
              <a:rPr lang="en-US" dirty="0" smtClean="0">
                <a:solidFill>
                  <a:prstClr val="black"/>
                </a:solidFill>
              </a:rPr>
              <a:t>From Fermilab Talk 041310 </a:t>
            </a:r>
            <a:endParaRPr lang="en-US" dirty="0">
              <a:solidFill>
                <a:prstClr val="black"/>
              </a:solidFill>
            </a:endParaRPr>
          </a:p>
        </p:txBody>
      </p:sp>
    </p:spTree>
    <p:extLst>
      <p:ext uri="{BB962C8B-B14F-4D97-AF65-F5344CB8AC3E}">
        <p14:creationId xmlns:p14="http://schemas.microsoft.com/office/powerpoint/2010/main" val="3162593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fld id="{8E5ECE78-15B3-4871-B004-3B2946224A7D}" type="slidenum">
              <a:rPr lang="en-US" altLang="en-US"/>
              <a:pPr/>
              <a:t>7</a:t>
            </a:fld>
            <a:endParaRPr lang="en-US" altLang="en-US"/>
          </a:p>
        </p:txBody>
      </p:sp>
      <p:pic>
        <p:nvPicPr>
          <p:cNvPr id="119818" name="Picture 10" descr="IMG_2116"/>
          <p:cNvPicPr>
            <a:picLocks noChangeAspect="1" noChangeArrowheads="1"/>
          </p:cNvPicPr>
          <p:nvPr/>
        </p:nvPicPr>
        <p:blipFill>
          <a:blip r:embed="rId2" cstate="print">
            <a:extLst>
              <a:ext uri="{28A0092B-C50C-407E-A947-70E740481C1C}">
                <a14:useLocalDpi xmlns:a14="http://schemas.microsoft.com/office/drawing/2010/main" val="0"/>
              </a:ext>
            </a:extLst>
          </a:blip>
          <a:srcRect l="11250" t="16800" r="25200" b="20399"/>
          <a:stretch>
            <a:fillRect/>
          </a:stretch>
        </p:blipFill>
        <p:spPr bwMode="auto">
          <a:xfrm>
            <a:off x="822325" y="1600200"/>
            <a:ext cx="6675438" cy="494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3" name="Text Box 5"/>
          <p:cNvSpPr txBox="1">
            <a:spLocks noChangeArrowheads="1"/>
          </p:cNvSpPr>
          <p:nvPr/>
        </p:nvSpPr>
        <p:spPr bwMode="auto">
          <a:xfrm>
            <a:off x="5394325" y="1050925"/>
            <a:ext cx="2927350" cy="711200"/>
          </a:xfrm>
          <a:prstGeom prst="rect">
            <a:avLst/>
          </a:prstGeom>
          <a:solidFill>
            <a:srgbClr val="CEE3BB"/>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GLAST Sensor [</a:t>
            </a:r>
            <a:r>
              <a:rPr lang="en-US" altLang="en-US" sz="800"/>
              <a:t>Nucl &amp; Instr Meth A 541 (2005)</a:t>
            </a:r>
            <a:r>
              <a:rPr lang="en-US" altLang="en-US" sz="1000"/>
              <a:t> </a:t>
            </a:r>
            <a:r>
              <a:rPr lang="en-US" altLang="en-US" sz="800"/>
              <a:t>29-39</a:t>
            </a:r>
            <a:r>
              <a:rPr lang="en-US" altLang="en-US" sz="1000"/>
              <a:t>] </a:t>
            </a:r>
          </a:p>
          <a:p>
            <a:r>
              <a:rPr lang="en-US" altLang="en-US" sz="1000"/>
              <a:t>64 strips- 228 </a:t>
            </a:r>
            <a:r>
              <a:rPr lang="en-US" altLang="en-US" sz="1000">
                <a:cs typeface="Arial" charset="0"/>
              </a:rPr>
              <a:t>µm pitch</a:t>
            </a:r>
          </a:p>
          <a:p>
            <a:r>
              <a:rPr lang="en-US" altLang="en-US" sz="1000">
                <a:cs typeface="Arial" charset="0"/>
              </a:rPr>
              <a:t>Size 15mm x 35mm</a:t>
            </a:r>
          </a:p>
          <a:p>
            <a:r>
              <a:rPr lang="en-US" altLang="en-US" sz="1000">
                <a:cs typeface="Arial" charset="0"/>
              </a:rPr>
              <a:t>Substrate Thickness = 410µm</a:t>
            </a:r>
          </a:p>
        </p:txBody>
      </p:sp>
      <p:sp>
        <p:nvSpPr>
          <p:cNvPr id="119814" name="Text Box 6"/>
          <p:cNvSpPr txBox="1">
            <a:spLocks noChangeArrowheads="1"/>
          </p:cNvSpPr>
          <p:nvPr/>
        </p:nvSpPr>
        <p:spPr bwMode="auto">
          <a:xfrm>
            <a:off x="2651125" y="1235075"/>
            <a:ext cx="1143000" cy="711200"/>
          </a:xfrm>
          <a:prstGeom prst="rect">
            <a:avLst/>
          </a:prstGeom>
          <a:solidFill>
            <a:srgbClr val="CEE3BB"/>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Charge Sensitive </a:t>
            </a:r>
          </a:p>
          <a:p>
            <a:r>
              <a:rPr lang="en-US" altLang="en-US" sz="1000"/>
              <a:t>Pre-amp</a:t>
            </a:r>
          </a:p>
          <a:p>
            <a:r>
              <a:rPr lang="en-US" altLang="en-US" sz="1000"/>
              <a:t>Cremat CR-110</a:t>
            </a:r>
            <a:endParaRPr lang="en-US" altLang="en-US" sz="1000">
              <a:cs typeface="Arial" charset="0"/>
            </a:endParaRPr>
          </a:p>
        </p:txBody>
      </p:sp>
      <p:sp>
        <p:nvSpPr>
          <p:cNvPr id="119815" name="Text Box 7"/>
          <p:cNvSpPr txBox="1">
            <a:spLocks noChangeArrowheads="1"/>
          </p:cNvSpPr>
          <p:nvPr/>
        </p:nvSpPr>
        <p:spPr bwMode="auto">
          <a:xfrm>
            <a:off x="3932238" y="1325563"/>
            <a:ext cx="1371600" cy="558800"/>
          </a:xfrm>
          <a:prstGeom prst="rect">
            <a:avLst/>
          </a:prstGeom>
          <a:solidFill>
            <a:srgbClr val="CEE3BB"/>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Switch Matrix</a:t>
            </a:r>
          </a:p>
          <a:p>
            <a:r>
              <a:rPr lang="en-US" altLang="en-US" sz="1000"/>
              <a:t>Select 8 strips of 64</a:t>
            </a:r>
          </a:p>
          <a:p>
            <a:r>
              <a:rPr lang="en-US" altLang="en-US" sz="1000"/>
              <a:t>For analog output</a:t>
            </a:r>
            <a:endParaRPr lang="en-US" altLang="en-US" sz="1000">
              <a:cs typeface="Arial" charset="0"/>
            </a:endParaRPr>
          </a:p>
        </p:txBody>
      </p:sp>
      <p:sp>
        <p:nvSpPr>
          <p:cNvPr id="119816" name="Text Box 8"/>
          <p:cNvSpPr txBox="1">
            <a:spLocks noChangeArrowheads="1"/>
          </p:cNvSpPr>
          <p:nvPr/>
        </p:nvSpPr>
        <p:spPr bwMode="auto">
          <a:xfrm>
            <a:off x="1279525" y="1600200"/>
            <a:ext cx="1143000" cy="254000"/>
          </a:xfrm>
          <a:prstGeom prst="rect">
            <a:avLst/>
          </a:prstGeom>
          <a:solidFill>
            <a:srgbClr val="CEE3BB"/>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Output Op amp</a:t>
            </a:r>
            <a:endParaRPr lang="en-US" altLang="en-US" sz="1000">
              <a:cs typeface="Arial" charset="0"/>
            </a:endParaRPr>
          </a:p>
        </p:txBody>
      </p:sp>
      <p:sp>
        <p:nvSpPr>
          <p:cNvPr id="119817" name="Text Box 9"/>
          <p:cNvSpPr txBox="1">
            <a:spLocks noChangeArrowheads="1"/>
          </p:cNvSpPr>
          <p:nvPr/>
        </p:nvSpPr>
        <p:spPr bwMode="auto">
          <a:xfrm>
            <a:off x="3108325" y="228600"/>
            <a:ext cx="2652713" cy="314325"/>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b="1">
                <a:solidFill>
                  <a:srgbClr val="FF00FF"/>
                </a:solidFill>
              </a:rPr>
              <a:t>Test Silicon Strip Detector</a:t>
            </a:r>
            <a:endParaRPr lang="en-US" altLang="en-US" sz="1400" b="1">
              <a:solidFill>
                <a:srgbClr val="FF00FF"/>
              </a:solidFill>
              <a:cs typeface="Arial" charset="0"/>
            </a:endParaRPr>
          </a:p>
        </p:txBody>
      </p:sp>
      <p:sp>
        <p:nvSpPr>
          <p:cNvPr id="119819" name="Text Box 11"/>
          <p:cNvSpPr txBox="1">
            <a:spLocks noChangeArrowheads="1"/>
          </p:cNvSpPr>
          <p:nvPr/>
        </p:nvSpPr>
        <p:spPr bwMode="auto">
          <a:xfrm>
            <a:off x="7589838" y="3611563"/>
            <a:ext cx="1371600" cy="741362"/>
          </a:xfrm>
          <a:prstGeom prst="rect">
            <a:avLst/>
          </a:prstGeom>
          <a:solidFill>
            <a:srgbClr val="F6F6A8"/>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solidFill>
                  <a:srgbClr val="FF00FF"/>
                </a:solidFill>
              </a:rPr>
              <a:t>64 Parallel Al Strips</a:t>
            </a:r>
          </a:p>
          <a:p>
            <a:r>
              <a:rPr lang="en-US" altLang="en-US" sz="1000">
                <a:solidFill>
                  <a:srgbClr val="FF00FF"/>
                </a:solidFill>
              </a:rPr>
              <a:t>Length = 35 mm</a:t>
            </a:r>
          </a:p>
          <a:p>
            <a:r>
              <a:rPr lang="en-US" altLang="en-US" sz="1000">
                <a:solidFill>
                  <a:srgbClr val="FF00FF"/>
                </a:solidFill>
              </a:rPr>
              <a:t>Width =  56</a:t>
            </a:r>
            <a:r>
              <a:rPr lang="en-US" altLang="en-US" sz="1000">
                <a:solidFill>
                  <a:srgbClr val="FF00FF"/>
                </a:solidFill>
                <a:cs typeface="Arial" charset="0"/>
              </a:rPr>
              <a:t>µm</a:t>
            </a:r>
            <a:endParaRPr lang="en-US" altLang="en-US" sz="1000">
              <a:solidFill>
                <a:srgbClr val="FF00FF"/>
              </a:solidFill>
            </a:endParaRPr>
          </a:p>
          <a:p>
            <a:r>
              <a:rPr lang="en-US" altLang="en-US" sz="1000">
                <a:solidFill>
                  <a:srgbClr val="FF00FF"/>
                </a:solidFill>
              </a:rPr>
              <a:t>Pitch = 228  </a:t>
            </a:r>
            <a:r>
              <a:rPr lang="en-US" altLang="en-US" sz="1000">
                <a:solidFill>
                  <a:srgbClr val="FF00FF"/>
                </a:solidFill>
                <a:cs typeface="Arial" charset="0"/>
              </a:rPr>
              <a:t>µm</a:t>
            </a:r>
            <a:r>
              <a:rPr lang="en-US" altLang="en-US" sz="1200"/>
              <a:t> </a:t>
            </a:r>
          </a:p>
        </p:txBody>
      </p:sp>
      <p:sp>
        <p:nvSpPr>
          <p:cNvPr id="119820" name="Line 12"/>
          <p:cNvSpPr>
            <a:spLocks noChangeShapeType="1"/>
          </p:cNvSpPr>
          <p:nvPr/>
        </p:nvSpPr>
        <p:spPr bwMode="auto">
          <a:xfrm flipH="1">
            <a:off x="6858000" y="3978275"/>
            <a:ext cx="731838"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9823" name="Text Box 15"/>
          <p:cNvSpPr txBox="1">
            <a:spLocks noChangeArrowheads="1"/>
          </p:cNvSpPr>
          <p:nvPr/>
        </p:nvSpPr>
        <p:spPr bwMode="auto">
          <a:xfrm>
            <a:off x="182563" y="6564313"/>
            <a:ext cx="9842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August  4, 2012</a:t>
            </a:r>
          </a:p>
        </p:txBody>
      </p:sp>
    </p:spTree>
    <p:extLst>
      <p:ext uri="{BB962C8B-B14F-4D97-AF65-F5344CB8AC3E}">
        <p14:creationId xmlns:p14="http://schemas.microsoft.com/office/powerpoint/2010/main" val="1753848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lide Number Placeholder 3"/>
          <p:cNvSpPr>
            <a:spLocks noGrp="1"/>
          </p:cNvSpPr>
          <p:nvPr>
            <p:ph type="sldNum" sz="quarter" idx="12"/>
          </p:nvPr>
        </p:nvSpPr>
        <p:spPr/>
        <p:txBody>
          <a:bodyPr/>
          <a:lstStyle/>
          <a:p>
            <a:fld id="{E730339A-6821-47BA-B0AD-1E35D7DC638E}" type="slidenum">
              <a:rPr lang="en-US" altLang="en-US"/>
              <a:pPr/>
              <a:t>8</a:t>
            </a:fld>
            <a:endParaRPr lang="en-US" altLang="en-US"/>
          </a:p>
        </p:txBody>
      </p:sp>
      <p:sp>
        <p:nvSpPr>
          <p:cNvPr id="135172" name="AutoShape 4"/>
          <p:cNvSpPr>
            <a:spLocks noChangeArrowheads="1"/>
          </p:cNvSpPr>
          <p:nvPr/>
        </p:nvSpPr>
        <p:spPr bwMode="auto">
          <a:xfrm rot="5400000">
            <a:off x="4937125" y="1327150"/>
            <a:ext cx="641350" cy="457200"/>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73" name="AutoShape 5"/>
          <p:cNvSpPr>
            <a:spLocks noChangeArrowheads="1"/>
          </p:cNvSpPr>
          <p:nvPr/>
        </p:nvSpPr>
        <p:spPr bwMode="auto">
          <a:xfrm rot="5400000">
            <a:off x="6308725" y="1327150"/>
            <a:ext cx="641350" cy="457200"/>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74" name="Text Box 6"/>
          <p:cNvSpPr txBox="1">
            <a:spLocks noChangeArrowheads="1"/>
          </p:cNvSpPr>
          <p:nvPr/>
        </p:nvSpPr>
        <p:spPr bwMode="auto">
          <a:xfrm>
            <a:off x="182563" y="6564313"/>
            <a:ext cx="9842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August  4, 2012</a:t>
            </a:r>
          </a:p>
        </p:txBody>
      </p:sp>
      <p:sp>
        <p:nvSpPr>
          <p:cNvPr id="135175" name="Text Box 7"/>
          <p:cNvSpPr txBox="1">
            <a:spLocks noChangeArrowheads="1"/>
          </p:cNvSpPr>
          <p:nvPr/>
        </p:nvSpPr>
        <p:spPr bwMode="auto">
          <a:xfrm>
            <a:off x="4846638" y="2057400"/>
            <a:ext cx="7651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1.4 mV / fC</a:t>
            </a:r>
          </a:p>
        </p:txBody>
      </p:sp>
      <p:sp>
        <p:nvSpPr>
          <p:cNvPr id="135176" name="Text Box 8"/>
          <p:cNvSpPr txBox="1">
            <a:spLocks noChangeArrowheads="1"/>
          </p:cNvSpPr>
          <p:nvPr/>
        </p:nvSpPr>
        <p:spPr bwMode="auto">
          <a:xfrm>
            <a:off x="4937125" y="777875"/>
            <a:ext cx="5715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CR110 </a:t>
            </a:r>
          </a:p>
          <a:p>
            <a:r>
              <a:rPr lang="en-US" altLang="en-US" sz="900"/>
              <a:t>Q Amp</a:t>
            </a:r>
          </a:p>
        </p:txBody>
      </p:sp>
      <p:sp>
        <p:nvSpPr>
          <p:cNvPr id="135179" name="Text Box 11"/>
          <p:cNvSpPr txBox="1">
            <a:spLocks noChangeArrowheads="1"/>
          </p:cNvSpPr>
          <p:nvPr/>
        </p:nvSpPr>
        <p:spPr bwMode="auto">
          <a:xfrm>
            <a:off x="6218238" y="2057400"/>
            <a:ext cx="37782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x10</a:t>
            </a:r>
            <a:endParaRPr lang="el-GR" altLang="en-US" sz="900">
              <a:cs typeface="Arial" charset="0"/>
            </a:endParaRPr>
          </a:p>
        </p:txBody>
      </p:sp>
      <p:sp>
        <p:nvSpPr>
          <p:cNvPr id="135184" name="Text Box 16"/>
          <p:cNvSpPr txBox="1">
            <a:spLocks noChangeArrowheads="1"/>
          </p:cNvSpPr>
          <p:nvPr/>
        </p:nvSpPr>
        <p:spPr bwMode="auto">
          <a:xfrm>
            <a:off x="6950075" y="1417638"/>
            <a:ext cx="4381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50 </a:t>
            </a:r>
            <a:r>
              <a:rPr lang="el-GR" altLang="en-US" sz="900">
                <a:cs typeface="Arial" charset="0"/>
              </a:rPr>
              <a:t>Ω</a:t>
            </a:r>
          </a:p>
        </p:txBody>
      </p:sp>
      <p:sp>
        <p:nvSpPr>
          <p:cNvPr id="135187" name="Text Box 19"/>
          <p:cNvSpPr txBox="1">
            <a:spLocks noChangeArrowheads="1"/>
          </p:cNvSpPr>
          <p:nvPr/>
        </p:nvSpPr>
        <p:spPr bwMode="auto">
          <a:xfrm>
            <a:off x="6308725" y="868363"/>
            <a:ext cx="5143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10 K</a:t>
            </a:r>
            <a:r>
              <a:rPr lang="el-GR" altLang="en-US" sz="900">
                <a:cs typeface="Arial" charset="0"/>
              </a:rPr>
              <a:t>Ω</a:t>
            </a:r>
          </a:p>
        </p:txBody>
      </p:sp>
      <p:sp>
        <p:nvSpPr>
          <p:cNvPr id="135188" name="Text Box 20"/>
          <p:cNvSpPr txBox="1">
            <a:spLocks noChangeArrowheads="1"/>
          </p:cNvSpPr>
          <p:nvPr/>
        </p:nvSpPr>
        <p:spPr bwMode="auto">
          <a:xfrm>
            <a:off x="5578475" y="1417638"/>
            <a:ext cx="547688"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00"/>
              <a:t>1 K</a:t>
            </a:r>
            <a:r>
              <a:rPr lang="el-GR" altLang="en-US" sz="900">
                <a:cs typeface="Arial" charset="0"/>
              </a:rPr>
              <a:t>Ω</a:t>
            </a:r>
          </a:p>
        </p:txBody>
      </p:sp>
      <p:sp>
        <p:nvSpPr>
          <p:cNvPr id="135189" name="Text Box 21"/>
          <p:cNvSpPr txBox="1">
            <a:spLocks noChangeArrowheads="1"/>
          </p:cNvSpPr>
          <p:nvPr/>
        </p:nvSpPr>
        <p:spPr bwMode="auto">
          <a:xfrm>
            <a:off x="7407275" y="1050925"/>
            <a:ext cx="519113"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0.1 </a:t>
            </a:r>
            <a:r>
              <a:rPr lang="en-US" altLang="en-US" sz="900">
                <a:cs typeface="Arial" charset="0"/>
              </a:rPr>
              <a:t>µF</a:t>
            </a:r>
          </a:p>
        </p:txBody>
      </p:sp>
      <p:sp>
        <p:nvSpPr>
          <p:cNvPr id="135190" name="Text Box 22"/>
          <p:cNvSpPr txBox="1">
            <a:spLocks noChangeArrowheads="1"/>
          </p:cNvSpPr>
          <p:nvPr/>
        </p:nvSpPr>
        <p:spPr bwMode="auto">
          <a:xfrm rot="5400000">
            <a:off x="8129588" y="1974850"/>
            <a:ext cx="4381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50 </a:t>
            </a:r>
            <a:r>
              <a:rPr lang="el-GR" altLang="en-US" sz="900">
                <a:cs typeface="Arial" charset="0"/>
              </a:rPr>
              <a:t>Ω</a:t>
            </a:r>
          </a:p>
        </p:txBody>
      </p:sp>
      <p:sp>
        <p:nvSpPr>
          <p:cNvPr id="135191" name="Line 23"/>
          <p:cNvSpPr>
            <a:spLocks noChangeShapeType="1"/>
          </p:cNvSpPr>
          <p:nvPr/>
        </p:nvSpPr>
        <p:spPr bwMode="auto">
          <a:xfrm flipV="1">
            <a:off x="5486400" y="1600200"/>
            <a:ext cx="92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2" name="Text Box 24"/>
          <p:cNvSpPr txBox="1">
            <a:spLocks noChangeArrowheads="1"/>
          </p:cNvSpPr>
          <p:nvPr/>
        </p:nvSpPr>
        <p:spPr bwMode="auto">
          <a:xfrm>
            <a:off x="7132638" y="2057400"/>
            <a:ext cx="4603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X 0.5</a:t>
            </a:r>
          </a:p>
        </p:txBody>
      </p:sp>
      <p:sp>
        <p:nvSpPr>
          <p:cNvPr id="135193" name="Line 25"/>
          <p:cNvSpPr>
            <a:spLocks noChangeShapeType="1"/>
          </p:cNvSpPr>
          <p:nvPr/>
        </p:nvSpPr>
        <p:spPr bwMode="auto">
          <a:xfrm flipV="1">
            <a:off x="6126163" y="1508125"/>
            <a:ext cx="2746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4" name="Line 26"/>
          <p:cNvSpPr>
            <a:spLocks noChangeShapeType="1"/>
          </p:cNvSpPr>
          <p:nvPr/>
        </p:nvSpPr>
        <p:spPr bwMode="auto">
          <a:xfrm flipH="1">
            <a:off x="4664075" y="1508125"/>
            <a:ext cx="365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6" name="Line 28"/>
          <p:cNvSpPr>
            <a:spLocks noChangeShapeType="1"/>
          </p:cNvSpPr>
          <p:nvPr/>
        </p:nvSpPr>
        <p:spPr bwMode="auto">
          <a:xfrm>
            <a:off x="6858000" y="1600200"/>
            <a:ext cx="92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7" name="Line 29"/>
          <p:cNvSpPr>
            <a:spLocks noChangeShapeType="1"/>
          </p:cNvSpPr>
          <p:nvPr/>
        </p:nvSpPr>
        <p:spPr bwMode="auto">
          <a:xfrm>
            <a:off x="7407275" y="1508125"/>
            <a:ext cx="2730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8" name="Line 30"/>
          <p:cNvSpPr>
            <a:spLocks noChangeShapeType="1"/>
          </p:cNvSpPr>
          <p:nvPr/>
        </p:nvSpPr>
        <p:spPr bwMode="auto">
          <a:xfrm flipV="1">
            <a:off x="8321675" y="1508125"/>
            <a:ext cx="0" cy="366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99" name="Line 31"/>
          <p:cNvSpPr>
            <a:spLocks noChangeShapeType="1"/>
          </p:cNvSpPr>
          <p:nvPr/>
        </p:nvSpPr>
        <p:spPr bwMode="auto">
          <a:xfrm flipH="1">
            <a:off x="7772400" y="1508125"/>
            <a:ext cx="92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1" name="Line 33"/>
          <p:cNvSpPr>
            <a:spLocks noChangeShapeType="1"/>
          </p:cNvSpPr>
          <p:nvPr/>
        </p:nvSpPr>
        <p:spPr bwMode="auto">
          <a:xfrm>
            <a:off x="8321675" y="2332038"/>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2" name="Line 34"/>
          <p:cNvSpPr>
            <a:spLocks noChangeShapeType="1"/>
          </p:cNvSpPr>
          <p:nvPr/>
        </p:nvSpPr>
        <p:spPr bwMode="auto">
          <a:xfrm>
            <a:off x="7680325" y="1417638"/>
            <a:ext cx="0" cy="1825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3" name="Line 35"/>
          <p:cNvSpPr>
            <a:spLocks noChangeShapeType="1"/>
          </p:cNvSpPr>
          <p:nvPr/>
        </p:nvSpPr>
        <p:spPr bwMode="auto">
          <a:xfrm>
            <a:off x="7772400" y="1417638"/>
            <a:ext cx="0" cy="1825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4" name="Line 36"/>
          <p:cNvSpPr>
            <a:spLocks noChangeShapeType="1"/>
          </p:cNvSpPr>
          <p:nvPr/>
        </p:nvSpPr>
        <p:spPr bwMode="auto">
          <a:xfrm flipH="1">
            <a:off x="8137525" y="1508125"/>
            <a:ext cx="1825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5" name="Line 37"/>
          <p:cNvSpPr>
            <a:spLocks noChangeShapeType="1"/>
          </p:cNvSpPr>
          <p:nvPr/>
        </p:nvSpPr>
        <p:spPr bwMode="auto">
          <a:xfrm>
            <a:off x="7864475" y="1508125"/>
            <a:ext cx="1825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6" name="Text Box 38"/>
          <p:cNvSpPr txBox="1">
            <a:spLocks noChangeArrowheads="1"/>
          </p:cNvSpPr>
          <p:nvPr/>
        </p:nvSpPr>
        <p:spPr bwMode="auto">
          <a:xfrm>
            <a:off x="8321675" y="1417638"/>
            <a:ext cx="51752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Scope</a:t>
            </a:r>
            <a:endParaRPr lang="en-US" altLang="en-US" sz="900">
              <a:cs typeface="Arial" charset="0"/>
            </a:endParaRPr>
          </a:p>
        </p:txBody>
      </p:sp>
      <p:sp>
        <p:nvSpPr>
          <p:cNvPr id="135207" name="Line 39"/>
          <p:cNvSpPr>
            <a:spLocks noChangeShapeType="1"/>
          </p:cNvSpPr>
          <p:nvPr/>
        </p:nvSpPr>
        <p:spPr bwMode="auto">
          <a:xfrm>
            <a:off x="6218238" y="960438"/>
            <a:ext cx="0" cy="5476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8" name="Line 40"/>
          <p:cNvSpPr>
            <a:spLocks noChangeShapeType="1"/>
          </p:cNvSpPr>
          <p:nvPr/>
        </p:nvSpPr>
        <p:spPr bwMode="auto">
          <a:xfrm>
            <a:off x="6858000" y="1050925"/>
            <a:ext cx="0" cy="5476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09" name="Line 41"/>
          <p:cNvSpPr>
            <a:spLocks noChangeShapeType="1"/>
          </p:cNvSpPr>
          <p:nvPr/>
        </p:nvSpPr>
        <p:spPr bwMode="auto">
          <a:xfrm>
            <a:off x="6218238" y="960438"/>
            <a:ext cx="904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0" name="Line 42"/>
          <p:cNvSpPr>
            <a:spLocks noChangeShapeType="1"/>
          </p:cNvSpPr>
          <p:nvPr/>
        </p:nvSpPr>
        <p:spPr bwMode="auto">
          <a:xfrm flipH="1">
            <a:off x="4206875" y="1508125"/>
            <a:ext cx="92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1" name="Line 43"/>
          <p:cNvSpPr>
            <a:spLocks noChangeShapeType="1"/>
          </p:cNvSpPr>
          <p:nvPr/>
        </p:nvSpPr>
        <p:spPr bwMode="auto">
          <a:xfrm>
            <a:off x="4114800" y="1417638"/>
            <a:ext cx="0" cy="1825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2" name="Line 44"/>
          <p:cNvSpPr>
            <a:spLocks noChangeShapeType="1"/>
          </p:cNvSpPr>
          <p:nvPr/>
        </p:nvSpPr>
        <p:spPr bwMode="auto">
          <a:xfrm>
            <a:off x="4206875" y="1417638"/>
            <a:ext cx="0" cy="1825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3" name="Line 45"/>
          <p:cNvSpPr>
            <a:spLocks noChangeShapeType="1"/>
          </p:cNvSpPr>
          <p:nvPr/>
        </p:nvSpPr>
        <p:spPr bwMode="auto">
          <a:xfrm>
            <a:off x="4297363" y="1508125"/>
            <a:ext cx="274637"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5" name="Text Box 47"/>
          <p:cNvSpPr txBox="1">
            <a:spLocks noChangeArrowheads="1"/>
          </p:cNvSpPr>
          <p:nvPr/>
        </p:nvSpPr>
        <p:spPr bwMode="auto">
          <a:xfrm>
            <a:off x="1279525" y="1417638"/>
            <a:ext cx="623888" cy="284162"/>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Pulser</a:t>
            </a:r>
            <a:endParaRPr lang="el-GR" altLang="en-US" sz="1200">
              <a:cs typeface="Arial" charset="0"/>
            </a:endParaRPr>
          </a:p>
        </p:txBody>
      </p:sp>
      <p:sp>
        <p:nvSpPr>
          <p:cNvPr id="135216" name="Text Box 48"/>
          <p:cNvSpPr txBox="1">
            <a:spLocks noChangeArrowheads="1"/>
          </p:cNvSpPr>
          <p:nvPr/>
        </p:nvSpPr>
        <p:spPr bwMode="auto">
          <a:xfrm>
            <a:off x="3017838" y="1417638"/>
            <a:ext cx="547687"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00"/>
              <a:t>1 K</a:t>
            </a:r>
            <a:r>
              <a:rPr lang="el-GR" altLang="en-US" sz="900">
                <a:cs typeface="Arial" charset="0"/>
              </a:rPr>
              <a:t>Ω</a:t>
            </a:r>
          </a:p>
        </p:txBody>
      </p:sp>
      <p:sp>
        <p:nvSpPr>
          <p:cNvPr id="135217" name="Line 49"/>
          <p:cNvSpPr>
            <a:spLocks noChangeShapeType="1"/>
          </p:cNvSpPr>
          <p:nvPr/>
        </p:nvSpPr>
        <p:spPr bwMode="auto">
          <a:xfrm>
            <a:off x="3565525" y="1508125"/>
            <a:ext cx="5492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18" name="Text Box 50"/>
          <p:cNvSpPr txBox="1">
            <a:spLocks noChangeArrowheads="1"/>
          </p:cNvSpPr>
          <p:nvPr/>
        </p:nvSpPr>
        <p:spPr bwMode="auto">
          <a:xfrm>
            <a:off x="4022725" y="1050925"/>
            <a:ext cx="4222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2 pF</a:t>
            </a:r>
            <a:endParaRPr lang="en-US" altLang="en-US" sz="900">
              <a:cs typeface="Arial" charset="0"/>
            </a:endParaRPr>
          </a:p>
        </p:txBody>
      </p:sp>
      <p:sp>
        <p:nvSpPr>
          <p:cNvPr id="135219" name="Text Box 51"/>
          <p:cNvSpPr txBox="1">
            <a:spLocks noChangeArrowheads="1"/>
          </p:cNvSpPr>
          <p:nvPr/>
        </p:nvSpPr>
        <p:spPr bwMode="auto">
          <a:xfrm>
            <a:off x="3657600" y="1782763"/>
            <a:ext cx="4381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00"/>
              <a:t>50 </a:t>
            </a:r>
            <a:r>
              <a:rPr lang="el-GR" altLang="en-US" sz="900">
                <a:cs typeface="Arial" charset="0"/>
              </a:rPr>
              <a:t>Ω</a:t>
            </a:r>
          </a:p>
        </p:txBody>
      </p:sp>
      <p:sp>
        <p:nvSpPr>
          <p:cNvPr id="135220" name="Line 52"/>
          <p:cNvSpPr>
            <a:spLocks noChangeShapeType="1"/>
          </p:cNvSpPr>
          <p:nvPr/>
        </p:nvSpPr>
        <p:spPr bwMode="auto">
          <a:xfrm>
            <a:off x="3840163" y="2057400"/>
            <a:ext cx="0" cy="1825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1" name="Line 53"/>
          <p:cNvSpPr>
            <a:spLocks noChangeShapeType="1"/>
          </p:cNvSpPr>
          <p:nvPr/>
        </p:nvSpPr>
        <p:spPr bwMode="auto">
          <a:xfrm>
            <a:off x="8321675" y="2332038"/>
            <a:ext cx="0" cy="182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2" name="Line 54"/>
          <p:cNvSpPr>
            <a:spLocks noChangeShapeType="1"/>
          </p:cNvSpPr>
          <p:nvPr/>
        </p:nvSpPr>
        <p:spPr bwMode="auto">
          <a:xfrm>
            <a:off x="3840163" y="1508125"/>
            <a:ext cx="0" cy="2746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3" name="Text Box 55"/>
          <p:cNvSpPr txBox="1">
            <a:spLocks noChangeArrowheads="1"/>
          </p:cNvSpPr>
          <p:nvPr/>
        </p:nvSpPr>
        <p:spPr bwMode="auto">
          <a:xfrm>
            <a:off x="2286000" y="1874838"/>
            <a:ext cx="4381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00"/>
              <a:t>50 </a:t>
            </a:r>
            <a:r>
              <a:rPr lang="el-GR" altLang="en-US" sz="900">
                <a:cs typeface="Arial" charset="0"/>
              </a:rPr>
              <a:t>Ω</a:t>
            </a:r>
          </a:p>
        </p:txBody>
      </p:sp>
      <p:sp>
        <p:nvSpPr>
          <p:cNvPr id="135224" name="Line 56"/>
          <p:cNvSpPr>
            <a:spLocks noChangeShapeType="1"/>
          </p:cNvSpPr>
          <p:nvPr/>
        </p:nvSpPr>
        <p:spPr bwMode="auto">
          <a:xfrm>
            <a:off x="2468563" y="2149475"/>
            <a:ext cx="0" cy="1825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5" name="Line 57"/>
          <p:cNvSpPr>
            <a:spLocks noChangeShapeType="1"/>
          </p:cNvSpPr>
          <p:nvPr/>
        </p:nvSpPr>
        <p:spPr bwMode="auto">
          <a:xfrm>
            <a:off x="2468563" y="1508125"/>
            <a:ext cx="0" cy="366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6" name="Line 58"/>
          <p:cNvSpPr>
            <a:spLocks noChangeShapeType="1"/>
          </p:cNvSpPr>
          <p:nvPr/>
        </p:nvSpPr>
        <p:spPr bwMode="auto">
          <a:xfrm>
            <a:off x="2468563" y="1508125"/>
            <a:ext cx="5492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8" name="Line 60"/>
          <p:cNvSpPr>
            <a:spLocks noChangeShapeType="1"/>
          </p:cNvSpPr>
          <p:nvPr/>
        </p:nvSpPr>
        <p:spPr bwMode="auto">
          <a:xfrm>
            <a:off x="1920875" y="1508125"/>
            <a:ext cx="5476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29" name="Text Box 61"/>
          <p:cNvSpPr txBox="1">
            <a:spLocks noChangeArrowheads="1"/>
          </p:cNvSpPr>
          <p:nvPr/>
        </p:nvSpPr>
        <p:spPr bwMode="auto">
          <a:xfrm>
            <a:off x="2925763" y="2149475"/>
            <a:ext cx="5238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X 0.05</a:t>
            </a:r>
          </a:p>
        </p:txBody>
      </p:sp>
      <p:sp>
        <p:nvSpPr>
          <p:cNvPr id="135230" name="Text Box 62"/>
          <p:cNvSpPr txBox="1">
            <a:spLocks noChangeArrowheads="1"/>
          </p:cNvSpPr>
          <p:nvPr/>
        </p:nvSpPr>
        <p:spPr bwMode="auto">
          <a:xfrm>
            <a:off x="1646238" y="2514600"/>
            <a:ext cx="5873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100 mV</a:t>
            </a:r>
          </a:p>
        </p:txBody>
      </p:sp>
      <p:sp>
        <p:nvSpPr>
          <p:cNvPr id="135231" name="Text Box 63"/>
          <p:cNvSpPr txBox="1">
            <a:spLocks noChangeArrowheads="1"/>
          </p:cNvSpPr>
          <p:nvPr/>
        </p:nvSpPr>
        <p:spPr bwMode="auto">
          <a:xfrm>
            <a:off x="457200" y="2514600"/>
            <a:ext cx="56832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Signals</a:t>
            </a:r>
          </a:p>
        </p:txBody>
      </p:sp>
      <p:sp>
        <p:nvSpPr>
          <p:cNvPr id="135232" name="Text Box 64"/>
          <p:cNvSpPr txBox="1">
            <a:spLocks noChangeArrowheads="1"/>
          </p:cNvSpPr>
          <p:nvPr/>
        </p:nvSpPr>
        <p:spPr bwMode="auto">
          <a:xfrm>
            <a:off x="4389438" y="2514600"/>
            <a:ext cx="46672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10 fC</a:t>
            </a:r>
          </a:p>
        </p:txBody>
      </p:sp>
      <p:sp>
        <p:nvSpPr>
          <p:cNvPr id="135233" name="Text Box 65"/>
          <p:cNvSpPr txBox="1">
            <a:spLocks noChangeArrowheads="1"/>
          </p:cNvSpPr>
          <p:nvPr/>
        </p:nvSpPr>
        <p:spPr bwMode="auto">
          <a:xfrm>
            <a:off x="3475038" y="2514600"/>
            <a:ext cx="4603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5 mV</a:t>
            </a:r>
          </a:p>
        </p:txBody>
      </p:sp>
      <p:sp>
        <p:nvSpPr>
          <p:cNvPr id="135236" name="Text Box 68"/>
          <p:cNvSpPr txBox="1">
            <a:spLocks noChangeArrowheads="1"/>
          </p:cNvSpPr>
          <p:nvPr/>
        </p:nvSpPr>
        <p:spPr bwMode="auto">
          <a:xfrm>
            <a:off x="5303838" y="2514600"/>
            <a:ext cx="5238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14 mV</a:t>
            </a:r>
          </a:p>
        </p:txBody>
      </p:sp>
      <p:sp>
        <p:nvSpPr>
          <p:cNvPr id="135237" name="Text Box 69"/>
          <p:cNvSpPr txBox="1">
            <a:spLocks noChangeArrowheads="1"/>
          </p:cNvSpPr>
          <p:nvPr/>
        </p:nvSpPr>
        <p:spPr bwMode="auto">
          <a:xfrm>
            <a:off x="6583363" y="2514600"/>
            <a:ext cx="587375"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140 mV</a:t>
            </a:r>
          </a:p>
        </p:txBody>
      </p:sp>
      <p:sp>
        <p:nvSpPr>
          <p:cNvPr id="135238" name="Text Box 70"/>
          <p:cNvSpPr txBox="1">
            <a:spLocks noChangeArrowheads="1"/>
          </p:cNvSpPr>
          <p:nvPr/>
        </p:nvSpPr>
        <p:spPr bwMode="auto">
          <a:xfrm>
            <a:off x="7864475" y="2514600"/>
            <a:ext cx="1000125" cy="374650"/>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70 mV</a:t>
            </a:r>
          </a:p>
          <a:p>
            <a:r>
              <a:rPr lang="en-US" altLang="en-US" sz="900"/>
              <a:t>Measure 45 mV</a:t>
            </a:r>
          </a:p>
        </p:txBody>
      </p:sp>
      <p:sp>
        <p:nvSpPr>
          <p:cNvPr id="135241" name="Text Box 73"/>
          <p:cNvSpPr txBox="1">
            <a:spLocks noChangeArrowheads="1"/>
          </p:cNvSpPr>
          <p:nvPr/>
        </p:nvSpPr>
        <p:spPr bwMode="auto">
          <a:xfrm>
            <a:off x="4022725" y="320675"/>
            <a:ext cx="1189038" cy="284163"/>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solidFill>
                  <a:srgbClr val="FF3300"/>
                </a:solidFill>
              </a:rPr>
              <a:t>Signal Chain</a:t>
            </a:r>
          </a:p>
        </p:txBody>
      </p:sp>
      <p:sp>
        <p:nvSpPr>
          <p:cNvPr id="135242" name="Text Box 74"/>
          <p:cNvSpPr txBox="1">
            <a:spLocks noChangeArrowheads="1"/>
          </p:cNvSpPr>
          <p:nvPr/>
        </p:nvSpPr>
        <p:spPr bwMode="auto">
          <a:xfrm>
            <a:off x="4114800" y="3063875"/>
            <a:ext cx="84455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 mip  = 7 fC</a:t>
            </a:r>
          </a:p>
        </p:txBody>
      </p:sp>
      <p:sp>
        <p:nvSpPr>
          <p:cNvPr id="135243" name="Text Box 75"/>
          <p:cNvSpPr txBox="1">
            <a:spLocks noChangeArrowheads="1"/>
          </p:cNvSpPr>
          <p:nvPr/>
        </p:nvSpPr>
        <p:spPr bwMode="auto">
          <a:xfrm>
            <a:off x="7954963" y="3063875"/>
            <a:ext cx="965200" cy="238125"/>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1 mip  = 32 mV</a:t>
            </a:r>
          </a:p>
        </p:txBody>
      </p:sp>
      <p:sp>
        <p:nvSpPr>
          <p:cNvPr id="135244" name="Rectangle 76"/>
          <p:cNvSpPr>
            <a:spLocks noChangeArrowheads="1"/>
          </p:cNvSpPr>
          <p:nvPr/>
        </p:nvSpPr>
        <p:spPr bwMode="auto">
          <a:xfrm>
            <a:off x="365125" y="2422525"/>
            <a:ext cx="8596313" cy="1096963"/>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245" name="Line 77"/>
          <p:cNvSpPr>
            <a:spLocks noChangeShapeType="1"/>
          </p:cNvSpPr>
          <p:nvPr/>
        </p:nvSpPr>
        <p:spPr bwMode="auto">
          <a:xfrm>
            <a:off x="2286000" y="2606675"/>
            <a:ext cx="1189038"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46" name="Line 78"/>
          <p:cNvSpPr>
            <a:spLocks noChangeShapeType="1"/>
          </p:cNvSpPr>
          <p:nvPr/>
        </p:nvSpPr>
        <p:spPr bwMode="auto">
          <a:xfrm>
            <a:off x="1006475" y="2606675"/>
            <a:ext cx="639763"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47" name="Line 79"/>
          <p:cNvSpPr>
            <a:spLocks noChangeShapeType="1"/>
          </p:cNvSpPr>
          <p:nvPr/>
        </p:nvSpPr>
        <p:spPr bwMode="auto">
          <a:xfrm>
            <a:off x="3932238" y="2606675"/>
            <a:ext cx="457200"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48" name="Line 80"/>
          <p:cNvSpPr>
            <a:spLocks noChangeShapeType="1"/>
          </p:cNvSpPr>
          <p:nvPr/>
        </p:nvSpPr>
        <p:spPr bwMode="auto">
          <a:xfrm>
            <a:off x="4846638" y="2606675"/>
            <a:ext cx="457200"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49" name="Line 81"/>
          <p:cNvSpPr>
            <a:spLocks noChangeShapeType="1"/>
          </p:cNvSpPr>
          <p:nvPr/>
        </p:nvSpPr>
        <p:spPr bwMode="auto">
          <a:xfrm>
            <a:off x="7132638" y="2606675"/>
            <a:ext cx="731837"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50" name="Line 82"/>
          <p:cNvSpPr>
            <a:spLocks noChangeShapeType="1"/>
          </p:cNvSpPr>
          <p:nvPr/>
        </p:nvSpPr>
        <p:spPr bwMode="auto">
          <a:xfrm>
            <a:off x="5851525" y="2606675"/>
            <a:ext cx="731838"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251" name="Line 83"/>
          <p:cNvSpPr>
            <a:spLocks noChangeShapeType="1"/>
          </p:cNvSpPr>
          <p:nvPr/>
        </p:nvSpPr>
        <p:spPr bwMode="auto">
          <a:xfrm>
            <a:off x="4937125" y="3154363"/>
            <a:ext cx="3017838"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760895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Oval 2"/>
          <p:cNvSpPr>
            <a:spLocks noChangeArrowheads="1"/>
          </p:cNvSpPr>
          <p:nvPr/>
        </p:nvSpPr>
        <p:spPr bwMode="auto">
          <a:xfrm>
            <a:off x="3236913" y="1892300"/>
            <a:ext cx="650875" cy="666750"/>
          </a:xfrm>
          <a:prstGeom prst="ellipse">
            <a:avLst/>
          </a:prstGeom>
          <a:noFill/>
          <a:ln w="38160">
            <a:solidFill>
              <a:srgbClr val="FF33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38243" name="Line 3"/>
          <p:cNvSpPr>
            <a:spLocks noChangeShapeType="1"/>
          </p:cNvSpPr>
          <p:nvPr/>
        </p:nvSpPr>
        <p:spPr bwMode="auto">
          <a:xfrm>
            <a:off x="3563938" y="777875"/>
            <a:ext cx="1587" cy="22288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44" name="Line 4"/>
          <p:cNvSpPr>
            <a:spLocks noChangeShapeType="1"/>
          </p:cNvSpPr>
          <p:nvPr/>
        </p:nvSpPr>
        <p:spPr bwMode="auto">
          <a:xfrm>
            <a:off x="4970463" y="1892300"/>
            <a:ext cx="1587" cy="669925"/>
          </a:xfrm>
          <a:prstGeom prst="line">
            <a:avLst/>
          </a:prstGeom>
          <a:noFill/>
          <a:ln w="38160">
            <a:solidFill>
              <a:srgbClr val="FF33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45" name="Line 5"/>
          <p:cNvSpPr>
            <a:spLocks noChangeShapeType="1"/>
          </p:cNvSpPr>
          <p:nvPr/>
        </p:nvSpPr>
        <p:spPr bwMode="auto">
          <a:xfrm>
            <a:off x="5394325" y="777875"/>
            <a:ext cx="1588" cy="22288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46" name="Text Box 6"/>
          <p:cNvSpPr txBox="1">
            <a:spLocks noChangeArrowheads="1"/>
          </p:cNvSpPr>
          <p:nvPr/>
        </p:nvSpPr>
        <p:spPr bwMode="auto">
          <a:xfrm>
            <a:off x="5621338" y="1222375"/>
            <a:ext cx="2163762"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Capacitive Coupling to Strip</a:t>
            </a:r>
          </a:p>
        </p:txBody>
      </p:sp>
      <p:sp>
        <p:nvSpPr>
          <p:cNvPr id="138247" name="AutoShape 7"/>
          <p:cNvSpPr>
            <a:spLocks noChangeArrowheads="1"/>
          </p:cNvSpPr>
          <p:nvPr/>
        </p:nvSpPr>
        <p:spPr bwMode="auto">
          <a:xfrm rot="10800000">
            <a:off x="5151438" y="2995613"/>
            <a:ext cx="474662" cy="528637"/>
          </a:xfrm>
          <a:prstGeom prst="triangle">
            <a:avLst>
              <a:gd name="adj" fmla="val 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38248" name="Text Box 8"/>
          <p:cNvSpPr txBox="1">
            <a:spLocks noChangeArrowheads="1"/>
          </p:cNvSpPr>
          <p:nvPr/>
        </p:nvSpPr>
        <p:spPr bwMode="auto">
          <a:xfrm>
            <a:off x="4937125" y="1325563"/>
            <a:ext cx="541338" cy="214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800">
                <a:solidFill>
                  <a:srgbClr val="000000"/>
                </a:solidFill>
                <a:ea typeface="Microsoft YaHei" pitchFamily="34" charset="-122"/>
              </a:rPr>
              <a:t>1 cm</a:t>
            </a:r>
          </a:p>
        </p:txBody>
      </p:sp>
      <p:sp>
        <p:nvSpPr>
          <p:cNvPr id="138249" name="Text Box 9"/>
          <p:cNvSpPr txBox="1">
            <a:spLocks noChangeArrowheads="1"/>
          </p:cNvSpPr>
          <p:nvPr/>
        </p:nvSpPr>
        <p:spPr bwMode="auto">
          <a:xfrm>
            <a:off x="3932238" y="3063875"/>
            <a:ext cx="1046162"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     Q Amp</a:t>
            </a:r>
          </a:p>
          <a:p>
            <a:pPr>
              <a:buSzPct val="100000"/>
            </a:pPr>
            <a:r>
              <a:rPr lang="en-US" altLang="en-US" sz="1000">
                <a:solidFill>
                  <a:srgbClr val="000000"/>
                </a:solidFill>
                <a:ea typeface="Microsoft YaHei" pitchFamily="34" charset="-122"/>
              </a:rPr>
              <a:t>Gain G = - 3K</a:t>
            </a:r>
          </a:p>
          <a:p>
            <a:pPr>
              <a:buSzPct val="100000"/>
            </a:pPr>
            <a:r>
              <a:rPr lang="en-US" altLang="en-US" sz="1000">
                <a:solidFill>
                  <a:srgbClr val="000000"/>
                </a:solidFill>
                <a:ea typeface="Microsoft YaHei" pitchFamily="34" charset="-122"/>
              </a:rPr>
              <a:t>1.4 mV / fC</a:t>
            </a:r>
          </a:p>
        </p:txBody>
      </p:sp>
      <p:sp>
        <p:nvSpPr>
          <p:cNvPr id="138250" name="Line 10"/>
          <p:cNvSpPr>
            <a:spLocks noChangeShapeType="1"/>
          </p:cNvSpPr>
          <p:nvPr/>
        </p:nvSpPr>
        <p:spPr bwMode="auto">
          <a:xfrm>
            <a:off x="5211763" y="1782763"/>
            <a:ext cx="0" cy="823912"/>
          </a:xfrm>
          <a:prstGeom prst="line">
            <a:avLst/>
          </a:prstGeom>
          <a:noFill/>
          <a:ln w="12600">
            <a:solidFill>
              <a:srgbClr val="009999"/>
            </a:solidFill>
            <a:prstDash val="lg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51" name="Text Box 11"/>
          <p:cNvSpPr txBox="1">
            <a:spLocks noChangeArrowheads="1"/>
          </p:cNvSpPr>
          <p:nvPr/>
        </p:nvSpPr>
        <p:spPr bwMode="auto">
          <a:xfrm>
            <a:off x="5851525" y="1692275"/>
            <a:ext cx="1731963" cy="711200"/>
          </a:xfrm>
          <a:prstGeom prst="rect">
            <a:avLst/>
          </a:prstGeom>
          <a:noFill/>
          <a:ln w="9360">
            <a:solidFill>
              <a:srgbClr val="0099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Electrostatic Shield </a:t>
            </a:r>
          </a:p>
          <a:p>
            <a:pPr>
              <a:buSzPct val="100000"/>
            </a:pPr>
            <a:r>
              <a:rPr lang="en-US" altLang="en-US" sz="1000">
                <a:solidFill>
                  <a:srgbClr val="000000"/>
                </a:solidFill>
                <a:ea typeface="Microsoft YaHei" pitchFamily="34" charset="-122"/>
              </a:rPr>
              <a:t>For eliminating Charge injection from spiral to strip</a:t>
            </a:r>
          </a:p>
          <a:p>
            <a:pPr>
              <a:buSzPct val="100000"/>
            </a:pPr>
            <a:r>
              <a:rPr lang="en-US" altLang="en-US" sz="1000">
                <a:solidFill>
                  <a:srgbClr val="000000"/>
                </a:solidFill>
                <a:ea typeface="Microsoft YaHei" pitchFamily="34" charset="-122"/>
              </a:rPr>
              <a:t>20 </a:t>
            </a:r>
            <a:r>
              <a:rPr lang="en-US" altLang="en-US" sz="1000">
                <a:solidFill>
                  <a:srgbClr val="000000"/>
                </a:solidFill>
                <a:ea typeface="Microsoft YaHei" pitchFamily="34" charset="-122"/>
                <a:cs typeface="Arial" charset="0"/>
              </a:rPr>
              <a:t>µm Al foil is OK</a:t>
            </a:r>
          </a:p>
        </p:txBody>
      </p:sp>
      <p:sp>
        <p:nvSpPr>
          <p:cNvPr id="138252" name="Line 12"/>
          <p:cNvSpPr>
            <a:spLocks noChangeShapeType="1"/>
          </p:cNvSpPr>
          <p:nvPr/>
        </p:nvSpPr>
        <p:spPr bwMode="auto">
          <a:xfrm>
            <a:off x="4662488" y="1270000"/>
            <a:ext cx="307975" cy="62230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53" name="Line 13"/>
          <p:cNvSpPr>
            <a:spLocks noChangeShapeType="1"/>
          </p:cNvSpPr>
          <p:nvPr/>
        </p:nvSpPr>
        <p:spPr bwMode="auto">
          <a:xfrm flipH="1">
            <a:off x="5121275" y="2149475"/>
            <a:ext cx="654050" cy="1588"/>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54" name="Text Box 14"/>
          <p:cNvSpPr txBox="1">
            <a:spLocks noChangeArrowheads="1"/>
          </p:cNvSpPr>
          <p:nvPr/>
        </p:nvSpPr>
        <p:spPr bwMode="auto">
          <a:xfrm>
            <a:off x="3667125" y="684213"/>
            <a:ext cx="1606550" cy="485775"/>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a:buSzPct val="100000"/>
            </a:pPr>
            <a:r>
              <a:rPr lang="en-US" altLang="en-US" sz="1000">
                <a:solidFill>
                  <a:srgbClr val="000000"/>
                </a:solidFill>
                <a:ea typeface="Microsoft YaHei" pitchFamily="34" charset="-122"/>
              </a:rPr>
              <a:t>12 V Square</a:t>
            </a:r>
          </a:p>
          <a:p>
            <a:pPr algn="ctr">
              <a:buSzPct val="100000"/>
            </a:pPr>
            <a:r>
              <a:rPr lang="en-US" altLang="en-US" sz="1000">
                <a:solidFill>
                  <a:srgbClr val="000000"/>
                </a:solidFill>
                <a:ea typeface="Microsoft YaHei" pitchFamily="34" charset="-122"/>
              </a:rPr>
              <a:t>Waves on Spiral Coil</a:t>
            </a:r>
          </a:p>
        </p:txBody>
      </p:sp>
      <p:sp>
        <p:nvSpPr>
          <p:cNvPr id="138255" name="Text Box 15"/>
          <p:cNvSpPr txBox="1">
            <a:spLocks noChangeArrowheads="1"/>
          </p:cNvSpPr>
          <p:nvPr/>
        </p:nvSpPr>
        <p:spPr bwMode="auto">
          <a:xfrm>
            <a:off x="3109913" y="265113"/>
            <a:ext cx="863600" cy="300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Top View</a:t>
            </a:r>
          </a:p>
        </p:txBody>
      </p:sp>
      <p:sp>
        <p:nvSpPr>
          <p:cNvPr id="138256" name="Text Box 16"/>
          <p:cNvSpPr txBox="1">
            <a:spLocks noChangeArrowheads="1"/>
          </p:cNvSpPr>
          <p:nvPr/>
        </p:nvSpPr>
        <p:spPr bwMode="auto">
          <a:xfrm>
            <a:off x="5013325" y="276225"/>
            <a:ext cx="108267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Side View</a:t>
            </a:r>
          </a:p>
        </p:txBody>
      </p:sp>
      <p:sp>
        <p:nvSpPr>
          <p:cNvPr id="138257" name="Text Box 17"/>
          <p:cNvSpPr txBox="1">
            <a:spLocks noChangeArrowheads="1"/>
          </p:cNvSpPr>
          <p:nvPr/>
        </p:nvSpPr>
        <p:spPr bwMode="auto">
          <a:xfrm>
            <a:off x="879475" y="1798638"/>
            <a:ext cx="1828800" cy="582612"/>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a:buSzPct val="100000"/>
            </a:pPr>
            <a:r>
              <a:rPr lang="en-US" altLang="en-US" sz="1000">
                <a:solidFill>
                  <a:srgbClr val="000000"/>
                </a:solidFill>
                <a:ea typeface="Microsoft YaHei" pitchFamily="34" charset="-122"/>
              </a:rPr>
              <a:t>Signal Induced</a:t>
            </a:r>
          </a:p>
          <a:p>
            <a:pPr algn="ctr">
              <a:buSzPct val="100000"/>
            </a:pPr>
            <a:r>
              <a:rPr lang="en-US" altLang="en-US" sz="1000">
                <a:solidFill>
                  <a:srgbClr val="000000"/>
                </a:solidFill>
                <a:ea typeface="Microsoft YaHei" pitchFamily="34" charset="-122"/>
              </a:rPr>
              <a:t>From spiral to a single strip</a:t>
            </a:r>
          </a:p>
          <a:p>
            <a:pPr algn="ctr">
              <a:buSzPct val="100000"/>
            </a:pPr>
            <a:r>
              <a:rPr lang="en-US" altLang="en-US" sz="1000">
                <a:solidFill>
                  <a:srgbClr val="FF00FF"/>
                </a:solidFill>
                <a:ea typeface="Microsoft YaHei" pitchFamily="34" charset="-122"/>
              </a:rPr>
              <a:t>Net effect is zero</a:t>
            </a:r>
          </a:p>
        </p:txBody>
      </p:sp>
      <p:sp>
        <p:nvSpPr>
          <p:cNvPr id="138258" name="Line 18"/>
          <p:cNvSpPr>
            <a:spLocks noChangeShapeType="1"/>
          </p:cNvSpPr>
          <p:nvPr/>
        </p:nvSpPr>
        <p:spPr bwMode="auto">
          <a:xfrm flipV="1">
            <a:off x="2697163" y="1778000"/>
            <a:ext cx="758825" cy="228600"/>
          </a:xfrm>
          <a:prstGeom prst="line">
            <a:avLst/>
          </a:prstGeom>
          <a:noFill/>
          <a:ln w="9360">
            <a:solidFill>
              <a:srgbClr val="FF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259" name="Line 19"/>
          <p:cNvSpPr>
            <a:spLocks noChangeShapeType="1"/>
          </p:cNvSpPr>
          <p:nvPr/>
        </p:nvSpPr>
        <p:spPr bwMode="auto">
          <a:xfrm>
            <a:off x="2697163" y="2227263"/>
            <a:ext cx="758825" cy="557212"/>
          </a:xfrm>
          <a:prstGeom prst="line">
            <a:avLst/>
          </a:prstGeom>
          <a:noFill/>
          <a:ln w="9360">
            <a:solidFill>
              <a:srgbClr val="FF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300" name="Text Box 60"/>
          <p:cNvSpPr txBox="1">
            <a:spLocks noChangeArrowheads="1"/>
          </p:cNvSpPr>
          <p:nvPr/>
        </p:nvSpPr>
        <p:spPr bwMode="auto">
          <a:xfrm>
            <a:off x="3481388" y="1989138"/>
            <a:ext cx="373062"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Clr>
                <a:srgbClr val="000000"/>
              </a:buClr>
              <a:buSzPct val="100000"/>
              <a:buFont typeface="Times New Roman" pitchFamily="18" charset="0"/>
              <a:buNone/>
            </a:pPr>
            <a:r>
              <a:rPr lang="en-US" altLang="en-US">
                <a:solidFill>
                  <a:srgbClr val="000000"/>
                </a:solidFill>
                <a:ea typeface="Microsoft YaHei" pitchFamily="34" charset="-122"/>
              </a:rPr>
              <a:t>+</a:t>
            </a:r>
          </a:p>
        </p:txBody>
      </p:sp>
      <p:sp>
        <p:nvSpPr>
          <p:cNvPr id="138301" name="Text Box 61"/>
          <p:cNvSpPr txBox="1">
            <a:spLocks noChangeArrowheads="1"/>
          </p:cNvSpPr>
          <p:nvPr/>
        </p:nvSpPr>
        <p:spPr bwMode="auto">
          <a:xfrm>
            <a:off x="3546475" y="1471613"/>
            <a:ext cx="3048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Clr>
                <a:srgbClr val="000000"/>
              </a:buClr>
              <a:buSzPct val="100000"/>
              <a:buFont typeface="Times New Roman" pitchFamily="18" charset="0"/>
              <a:buNone/>
            </a:pPr>
            <a:r>
              <a:rPr lang="en-US" altLang="en-US">
                <a:solidFill>
                  <a:srgbClr val="000000"/>
                </a:solidFill>
                <a:ea typeface="Microsoft YaHei" pitchFamily="34" charset="-122"/>
              </a:rPr>
              <a:t>-</a:t>
            </a:r>
          </a:p>
        </p:txBody>
      </p:sp>
      <p:sp>
        <p:nvSpPr>
          <p:cNvPr id="138302" name="Text Box 62"/>
          <p:cNvSpPr txBox="1">
            <a:spLocks noChangeArrowheads="1"/>
          </p:cNvSpPr>
          <p:nvPr/>
        </p:nvSpPr>
        <p:spPr bwMode="auto">
          <a:xfrm>
            <a:off x="3565525" y="2422525"/>
            <a:ext cx="304800"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Clr>
                <a:srgbClr val="000000"/>
              </a:buClr>
              <a:buSzPct val="100000"/>
              <a:buFont typeface="Times New Roman" pitchFamily="18" charset="0"/>
              <a:buNone/>
            </a:pPr>
            <a:r>
              <a:rPr lang="en-US" altLang="en-US">
                <a:solidFill>
                  <a:srgbClr val="000000"/>
                </a:solidFill>
                <a:ea typeface="Microsoft YaHei" pitchFamily="34" charset="-122"/>
              </a:rPr>
              <a:t>-</a:t>
            </a:r>
          </a:p>
        </p:txBody>
      </p:sp>
      <p:sp>
        <p:nvSpPr>
          <p:cNvPr id="138303" name="Text Box 63"/>
          <p:cNvSpPr txBox="1">
            <a:spLocks noChangeArrowheads="1"/>
          </p:cNvSpPr>
          <p:nvPr/>
        </p:nvSpPr>
        <p:spPr bwMode="auto">
          <a:xfrm>
            <a:off x="825500" y="1169988"/>
            <a:ext cx="2254250"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Clr>
                <a:srgbClr val="000000"/>
              </a:buClr>
              <a:buSzPct val="100000"/>
              <a:buFont typeface="Times New Roman" pitchFamily="18" charset="0"/>
              <a:buNone/>
            </a:pPr>
            <a:r>
              <a:rPr lang="en-US" altLang="en-US" sz="1200">
                <a:solidFill>
                  <a:srgbClr val="000000"/>
                </a:solidFill>
                <a:ea typeface="Microsoft YaHei" pitchFamily="34" charset="-122"/>
              </a:rPr>
              <a:t>Inductive coupling to strip</a:t>
            </a:r>
          </a:p>
        </p:txBody>
      </p:sp>
      <p:sp>
        <p:nvSpPr>
          <p:cNvPr id="138304" name="AutoShape 64"/>
          <p:cNvSpPr>
            <a:spLocks noChangeArrowheads="1"/>
          </p:cNvSpPr>
          <p:nvPr/>
        </p:nvSpPr>
        <p:spPr bwMode="auto">
          <a:xfrm rot="10800000">
            <a:off x="3328988" y="2981325"/>
            <a:ext cx="474662" cy="528638"/>
          </a:xfrm>
          <a:prstGeom prst="triangle">
            <a:avLst>
              <a:gd name="adj" fmla="val 50000"/>
            </a:avLst>
          </a:prstGeom>
          <a:solidFill>
            <a:srgbClr val="BBE0E3"/>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38305" name="Line 65"/>
          <p:cNvSpPr>
            <a:spLocks noChangeShapeType="1"/>
          </p:cNvSpPr>
          <p:nvPr/>
        </p:nvSpPr>
        <p:spPr bwMode="auto">
          <a:xfrm flipH="1">
            <a:off x="3794125" y="1255713"/>
            <a:ext cx="352425" cy="67310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8307" name="Line 67"/>
          <p:cNvSpPr>
            <a:spLocks noChangeShapeType="1"/>
          </p:cNvSpPr>
          <p:nvPr/>
        </p:nvSpPr>
        <p:spPr bwMode="auto">
          <a:xfrm>
            <a:off x="5851525" y="3246438"/>
            <a:ext cx="1841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8" name="Line 68"/>
          <p:cNvSpPr>
            <a:spLocks noChangeShapeType="1"/>
          </p:cNvSpPr>
          <p:nvPr/>
        </p:nvSpPr>
        <p:spPr bwMode="auto">
          <a:xfrm>
            <a:off x="5851525" y="3336925"/>
            <a:ext cx="1841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9" name="Line 69"/>
          <p:cNvSpPr>
            <a:spLocks noChangeShapeType="1"/>
          </p:cNvSpPr>
          <p:nvPr/>
        </p:nvSpPr>
        <p:spPr bwMode="auto">
          <a:xfrm>
            <a:off x="5394325" y="2879725"/>
            <a:ext cx="5492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0" name="Line 70"/>
          <p:cNvSpPr>
            <a:spLocks noChangeShapeType="1"/>
          </p:cNvSpPr>
          <p:nvPr/>
        </p:nvSpPr>
        <p:spPr bwMode="auto">
          <a:xfrm>
            <a:off x="5394325" y="3521075"/>
            <a:ext cx="5492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1" name="Line 71"/>
          <p:cNvSpPr>
            <a:spLocks noChangeShapeType="1"/>
          </p:cNvSpPr>
          <p:nvPr/>
        </p:nvSpPr>
        <p:spPr bwMode="auto">
          <a:xfrm>
            <a:off x="5943600" y="2879725"/>
            <a:ext cx="0" cy="366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2" name="Line 72"/>
          <p:cNvSpPr>
            <a:spLocks noChangeShapeType="1"/>
          </p:cNvSpPr>
          <p:nvPr/>
        </p:nvSpPr>
        <p:spPr bwMode="auto">
          <a:xfrm>
            <a:off x="5943600" y="3336925"/>
            <a:ext cx="0" cy="184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3" name="Line 73"/>
          <p:cNvSpPr>
            <a:spLocks noChangeShapeType="1"/>
          </p:cNvSpPr>
          <p:nvPr/>
        </p:nvSpPr>
        <p:spPr bwMode="auto">
          <a:xfrm>
            <a:off x="5394325" y="3521075"/>
            <a:ext cx="0" cy="3651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4" name="Text Box 74"/>
          <p:cNvSpPr txBox="1">
            <a:spLocks noChangeArrowheads="1"/>
          </p:cNvSpPr>
          <p:nvPr/>
        </p:nvSpPr>
        <p:spPr bwMode="auto">
          <a:xfrm>
            <a:off x="6126163" y="3154363"/>
            <a:ext cx="547687"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1.4 pF</a:t>
            </a:r>
          </a:p>
        </p:txBody>
      </p:sp>
      <p:sp>
        <p:nvSpPr>
          <p:cNvPr id="138315" name="Text Box 75"/>
          <p:cNvSpPr txBox="1">
            <a:spLocks noChangeArrowheads="1"/>
          </p:cNvSpPr>
          <p:nvPr/>
        </p:nvSpPr>
        <p:spPr bwMode="auto">
          <a:xfrm>
            <a:off x="5303838" y="3063875"/>
            <a:ext cx="274637"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G</a:t>
            </a:r>
          </a:p>
        </p:txBody>
      </p:sp>
      <p:sp>
        <p:nvSpPr>
          <p:cNvPr id="138316" name="Text Box 76"/>
          <p:cNvSpPr txBox="1">
            <a:spLocks noChangeArrowheads="1"/>
          </p:cNvSpPr>
          <p:nvPr/>
        </p:nvSpPr>
        <p:spPr bwMode="auto">
          <a:xfrm>
            <a:off x="5029200" y="2514600"/>
            <a:ext cx="54927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buSzPct val="100000"/>
            </a:pPr>
            <a:r>
              <a:rPr lang="en-US" altLang="en-US" sz="1000">
                <a:solidFill>
                  <a:srgbClr val="000000"/>
                </a:solidFill>
                <a:ea typeface="Microsoft YaHei" pitchFamily="34" charset="-122"/>
              </a:rPr>
              <a:t>Gnd</a:t>
            </a:r>
          </a:p>
        </p:txBody>
      </p:sp>
      <p:sp>
        <p:nvSpPr>
          <p:cNvPr id="138317" name="Line 77"/>
          <p:cNvSpPr>
            <a:spLocks noChangeShapeType="1"/>
          </p:cNvSpPr>
          <p:nvPr/>
        </p:nvSpPr>
        <p:spPr bwMode="auto">
          <a:xfrm>
            <a:off x="4937125" y="1235075"/>
            <a:ext cx="0" cy="2730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8" name="Line 78"/>
          <p:cNvSpPr>
            <a:spLocks noChangeShapeType="1"/>
          </p:cNvSpPr>
          <p:nvPr/>
        </p:nvSpPr>
        <p:spPr bwMode="auto">
          <a:xfrm>
            <a:off x="4937125" y="1325563"/>
            <a:ext cx="4572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38319" name="Picture 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399" y="4253345"/>
            <a:ext cx="7866177" cy="2500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33A98241-5F5B-4310-8014-82CF8FB48A96}" type="slidenum">
              <a:rPr lang="en-US" smtClean="0"/>
              <a:t>9</a:t>
            </a:fld>
            <a:endParaRPr lang="en-US" dirty="0"/>
          </a:p>
        </p:txBody>
      </p:sp>
    </p:spTree>
    <p:extLst>
      <p:ext uri="{BB962C8B-B14F-4D97-AF65-F5344CB8AC3E}">
        <p14:creationId xmlns:p14="http://schemas.microsoft.com/office/powerpoint/2010/main" val="25694482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1768</TotalTime>
  <Words>2095</Words>
  <Application>Microsoft Office PowerPoint</Application>
  <PresentationFormat>On-screen Show (4:3)</PresentationFormat>
  <Paragraphs>523</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Planar Coil – “Up Close and Personal”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Satish Dhawan</dc:creator>
  <cp:lastModifiedBy>SD42</cp:lastModifiedBy>
  <cp:revision>88</cp:revision>
  <cp:lastPrinted>2014-05-10T21:54:21Z</cp:lastPrinted>
  <dcterms:created xsi:type="dcterms:W3CDTF">2013-10-29T16:34:10Z</dcterms:created>
  <dcterms:modified xsi:type="dcterms:W3CDTF">2014-05-13T20:10:38Z</dcterms:modified>
</cp:coreProperties>
</file>