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9"/>
  </p:notesMasterIdLst>
  <p:sldIdLst>
    <p:sldId id="256" r:id="rId2"/>
    <p:sldId id="311" r:id="rId3"/>
    <p:sldId id="258" r:id="rId4"/>
    <p:sldId id="316" r:id="rId5"/>
    <p:sldId id="312" r:id="rId6"/>
    <p:sldId id="313" r:id="rId7"/>
    <p:sldId id="314" r:id="rId8"/>
    <p:sldId id="319" r:id="rId9"/>
    <p:sldId id="315" r:id="rId10"/>
    <p:sldId id="320" r:id="rId11"/>
    <p:sldId id="292" r:id="rId12"/>
    <p:sldId id="317" r:id="rId13"/>
    <p:sldId id="267" r:id="rId14"/>
    <p:sldId id="318" r:id="rId15"/>
    <p:sldId id="310" r:id="rId16"/>
    <p:sldId id="321" r:id="rId17"/>
    <p:sldId id="293" r:id="rId18"/>
    <p:sldId id="322" r:id="rId19"/>
    <p:sldId id="303" r:id="rId20"/>
    <p:sldId id="305" r:id="rId21"/>
    <p:sldId id="286" r:id="rId22"/>
    <p:sldId id="298" r:id="rId23"/>
    <p:sldId id="272" r:id="rId24"/>
    <p:sldId id="287" r:id="rId25"/>
    <p:sldId id="307" r:id="rId26"/>
    <p:sldId id="304" r:id="rId27"/>
    <p:sldId id="306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126" d="100"/>
          <a:sy n="126" d="100"/>
        </p:scale>
        <p:origin x="-11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59" d="100"/>
          <a:sy n="59" d="100"/>
        </p:scale>
        <p:origin x="-250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E1124A-8259-2F43-AA9E-1AB80762BA4E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653114-0D40-384A-9E11-76EB88F8D7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643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653114-0D40-384A-9E11-76EB88F8D7B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8A6E9-AC3A-4CBF-A774-8D89D5419BA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4484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B12B0E-865C-4125-80DD-30A20A8D8E59}" type="slidenum">
              <a:rPr lang="en-US" smtClean="0"/>
              <a:pPr/>
              <a:t>15</a:t>
            </a:fld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Contract# DE-AC05-06OR23177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D2FBE7-C96E-4739-964D-136B56B2D52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6698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D2FBE7-C96E-4739-964D-136B56B2D52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6698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D2FBE7-C96E-4739-964D-136B56B2D52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669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66078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E. Daly, AWLC, 14MAY2014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66078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E. Daly, AWLC, 14MAY2014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66078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E. Daly, AWLC, 14MAY2014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Daly, AWLC, 14MAY2014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187A627-7AC1-4C17-BBCC-25B25E1CDC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657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94726"/>
            <a:ext cx="8229600" cy="3979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3124200" y="646607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E. Daly, AWLC, 14MAY2014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6" r:id="rId4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Minion Pro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Minion Pro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Minion Pro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Minion Pro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Minion Pro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Minion Pro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tmp"/><Relationship Id="rId4" Type="http://schemas.openxmlformats.org/officeDocument/2006/relationships/image" Target="../media/image11.tmp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8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hyperlink" Target="https://www.jlab.org/" TargetMode="Externa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Overview of </a:t>
            </a:r>
            <a:r>
              <a:rPr lang="en-US" dirty="0" smtClean="0"/>
              <a:t>LCLS-II </a:t>
            </a:r>
            <a:r>
              <a:rPr lang="en-US" dirty="0" err="1" smtClean="0"/>
              <a:t>Cryomodule</a:t>
            </a:r>
            <a:r>
              <a:rPr lang="en-US" dirty="0" smtClean="0"/>
              <a:t> Plans</a:t>
            </a:r>
            <a:endParaRPr lang="en-US" dirty="0">
              <a:latin typeface="Minion Pro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E. Daly for LCLS-II </a:t>
            </a:r>
            <a:r>
              <a:rPr lang="en-US" dirty="0" err="1" smtClean="0"/>
              <a:t>Cryomodule</a:t>
            </a:r>
            <a:r>
              <a:rPr lang="en-US" dirty="0" smtClean="0"/>
              <a:t> Collaboration</a:t>
            </a:r>
          </a:p>
          <a:p>
            <a:r>
              <a:rPr lang="en-US" dirty="0" smtClean="0"/>
              <a:t>AWLC Meeting</a:t>
            </a:r>
          </a:p>
          <a:p>
            <a:r>
              <a:rPr lang="en-US" dirty="0" smtClean="0"/>
              <a:t>14 May 2014</a:t>
            </a:r>
            <a:endParaRPr lang="en-US" dirty="0">
              <a:latin typeface="Minion Pro"/>
            </a:endParaRPr>
          </a:p>
        </p:txBody>
      </p:sp>
      <p:pic>
        <p:nvPicPr>
          <p:cNvPr id="4" name="Picture 3" descr="ILC CM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8211" y="774583"/>
            <a:ext cx="3255345" cy="14353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24200"/>
            <a:ext cx="3150550" cy="3125244"/>
          </a:xfrm>
          <a:prstGeom prst="rect">
            <a:avLst/>
          </a:prstGeom>
        </p:spPr>
      </p:pic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749" y="3124200"/>
            <a:ext cx="4623851" cy="2823864"/>
          </a:xfrm>
          <a:prstGeom prst="rect">
            <a:avLst/>
          </a:prstGeom>
        </p:spPr>
      </p:pic>
      <p:pic>
        <p:nvPicPr>
          <p:cNvPr id="6" name="Content Placeholder 5" descr="Screen Clipping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447800"/>
            <a:ext cx="8229600" cy="1551397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LCLS-II Prototype Cryomodule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38200" y="2711619"/>
            <a:ext cx="75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 cavities (End Tuner) + 1 “</a:t>
            </a:r>
            <a:r>
              <a:rPr lang="en-US" dirty="0" err="1" smtClean="0"/>
              <a:t>Splittable</a:t>
            </a:r>
            <a:r>
              <a:rPr lang="en-US" dirty="0" smtClean="0"/>
              <a:t>” SC Quad, 6 Current Leads ~50A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231976" y="3278490"/>
            <a:ext cx="993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-JT Valve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910776" y="5486399"/>
            <a:ext cx="16998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r>
              <a:rPr lang="en-US" dirty="0" err="1" smtClean="0"/>
              <a:t>Splittable</a:t>
            </a:r>
            <a:r>
              <a:rPr lang="en-US" dirty="0" smtClean="0"/>
              <a:t> Quad</a:t>
            </a:r>
          </a:p>
          <a:p>
            <a:r>
              <a:rPr lang="en-US" dirty="0" smtClean="0"/>
              <a:t>-BPM</a:t>
            </a:r>
          </a:p>
          <a:p>
            <a:r>
              <a:rPr lang="en-US" dirty="0"/>
              <a:t>-</a:t>
            </a:r>
            <a:r>
              <a:rPr lang="en-US" dirty="0" smtClean="0"/>
              <a:t>Gate Valve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Daly, AWLC, 14MAY2014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174940-8B82-4A6F-AB26-C4F828636BB7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Left Brace 6"/>
          <p:cNvSpPr/>
          <p:nvPr/>
        </p:nvSpPr>
        <p:spPr>
          <a:xfrm rot="16200000">
            <a:off x="7470172" y="4560610"/>
            <a:ext cx="385409" cy="1632210"/>
          </a:xfrm>
          <a:prstGeom prst="leftBrace">
            <a:avLst>
              <a:gd name="adj1" fmla="val 8333"/>
              <a:gd name="adj2" fmla="val 50926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3" name="Right Brace 12"/>
          <p:cNvSpPr/>
          <p:nvPr/>
        </p:nvSpPr>
        <p:spPr>
          <a:xfrm>
            <a:off x="3124200" y="3124200"/>
            <a:ext cx="153495" cy="73744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896813" y="937070"/>
            <a:ext cx="5138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Courtesy of T. Peterson, SRF Weekly </a:t>
            </a:r>
            <a:r>
              <a:rPr lang="en-US" dirty="0" err="1" smtClean="0"/>
              <a:t>Mtg</a:t>
            </a:r>
            <a:r>
              <a:rPr lang="en-US" dirty="0" smtClean="0"/>
              <a:t>, DEC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55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Strategy – One Design, Two Production 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98025"/>
            <a:ext cx="8897440" cy="555567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/>
              <a:t>Designs for Prototype and Production CMs (aim to satisfy PR and CM FRS)</a:t>
            </a:r>
          </a:p>
          <a:p>
            <a:r>
              <a:rPr lang="en-US" dirty="0" smtClean="0"/>
              <a:t>Identical Prototypes - utilize as much existing hardware as possible to reduce schedule risk and reduce overall cost</a:t>
            </a:r>
            <a:r>
              <a:rPr lang="en-US" dirty="0"/>
              <a:t> </a:t>
            </a:r>
            <a:r>
              <a:rPr lang="en-US" dirty="0" smtClean="0"/>
              <a:t>while achieving the same performance as the production CMs</a:t>
            </a:r>
          </a:p>
          <a:p>
            <a:r>
              <a:rPr lang="en-US" dirty="0" smtClean="0"/>
              <a:t>Identical Production Designs - utilize as much of the DESY/XFEL design as practically possible to </a:t>
            </a:r>
            <a:r>
              <a:rPr lang="en-US" dirty="0"/>
              <a:t>reduce schedule risk and reduce overall </a:t>
            </a:r>
            <a:r>
              <a:rPr lang="en-US" dirty="0" smtClean="0"/>
              <a:t>cost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FNAL produces 16 CMs; JLab produces 17 CMs</a:t>
            </a:r>
          </a:p>
          <a:p>
            <a:pPr marL="0" indent="0">
              <a:buNone/>
            </a:pPr>
            <a:r>
              <a:rPr lang="en-US" dirty="0" smtClean="0"/>
              <a:t>Identical Parts Received at Partner Labs</a:t>
            </a:r>
          </a:p>
          <a:p>
            <a:r>
              <a:rPr lang="en-US" dirty="0" smtClean="0"/>
              <a:t>Well-developed drawing packages, clear requirements and specifications</a:t>
            </a:r>
          </a:p>
          <a:p>
            <a:r>
              <a:rPr lang="en-US" dirty="0" smtClean="0"/>
              <a:t>Concurrent reviews within LCLS-II project</a:t>
            </a:r>
          </a:p>
          <a:p>
            <a:r>
              <a:rPr lang="en-US" dirty="0" smtClean="0"/>
              <a:t>Procurement activities – lead technical contacts at </a:t>
            </a:r>
            <a:r>
              <a:rPr lang="en-US" dirty="0" err="1" smtClean="0"/>
              <a:t>Jlab</a:t>
            </a:r>
            <a:r>
              <a:rPr lang="en-US" dirty="0" smtClean="0"/>
              <a:t>/FNAL/SLAC work together during all phases</a:t>
            </a:r>
          </a:p>
          <a:p>
            <a:pPr marL="0" indent="0">
              <a:buNone/>
            </a:pPr>
            <a:r>
              <a:rPr lang="en-US" dirty="0" smtClean="0"/>
              <a:t>Identical Tooling Interfaces</a:t>
            </a:r>
          </a:p>
          <a:p>
            <a:r>
              <a:rPr lang="en-US" dirty="0" smtClean="0"/>
              <a:t>Interfaces between CM hardware and tooling are identical</a:t>
            </a:r>
          </a:p>
          <a:p>
            <a:pPr lvl="1"/>
            <a:r>
              <a:rPr lang="en-US" dirty="0" smtClean="0"/>
              <a:t>Avoid adding custom features to CM</a:t>
            </a:r>
          </a:p>
          <a:p>
            <a:r>
              <a:rPr lang="en-US" dirty="0" smtClean="0"/>
              <a:t>Adapt non-CM hardware interfaces to </a:t>
            </a:r>
            <a:r>
              <a:rPr lang="en-US" dirty="0"/>
              <a:t>L</a:t>
            </a:r>
            <a:r>
              <a:rPr lang="en-US" dirty="0" smtClean="0"/>
              <a:t>ab-specific tooling</a:t>
            </a:r>
          </a:p>
          <a:p>
            <a:pPr marL="0" indent="0">
              <a:buNone/>
            </a:pPr>
            <a:r>
              <a:rPr lang="en-US" dirty="0" smtClean="0"/>
              <a:t>Equivalent Processes yielding Equivalent Performance</a:t>
            </a:r>
          </a:p>
          <a:p>
            <a:r>
              <a:rPr lang="en-US" dirty="0" smtClean="0"/>
              <a:t>Recognize that some tools are different at each lab (e.g. HPR, vertical testing systems, vacuum leak checking equipment, etc.)</a:t>
            </a:r>
          </a:p>
          <a:p>
            <a:r>
              <a:rPr lang="en-US" dirty="0" smtClean="0"/>
              <a:t>Monitor key process variables in consistent fashion (e.g. samples to verify etch rates)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2514600" y="6356350"/>
            <a:ext cx="3962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E. Daly, AWLC, 14MAY2014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497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15" y="76200"/>
            <a:ext cx="8626549" cy="762000"/>
          </a:xfrm>
        </p:spPr>
        <p:txBody>
          <a:bodyPr/>
          <a:lstStyle/>
          <a:p>
            <a:r>
              <a:rPr lang="en-US" sz="2800" dirty="0" smtClean="0"/>
              <a:t>Leveraging XFEL’s Existing CM Experience</a:t>
            </a:r>
            <a:endParaRPr lang="en-US" sz="28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308" y="929848"/>
            <a:ext cx="2883079" cy="2656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33209" y="3595624"/>
            <a:ext cx="39152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XFEL Production - Four cavities per test stand</a:t>
            </a:r>
            <a:endParaRPr lang="en-US" sz="1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85" b="14984"/>
          <a:stretch/>
        </p:blipFill>
        <p:spPr>
          <a:xfrm>
            <a:off x="543349" y="3998309"/>
            <a:ext cx="3771965" cy="204054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3349" y="6038854"/>
            <a:ext cx="37719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CM ready for testing (can test 3 CMs at once)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5240156" y="4710804"/>
            <a:ext cx="27820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Tunnel construction is underway</a:t>
            </a:r>
            <a:endParaRPr lang="en-US" sz="1400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864" b="15778"/>
          <a:stretch/>
        </p:blipFill>
        <p:spPr>
          <a:xfrm rot="5400000">
            <a:off x="4670309" y="1142752"/>
            <a:ext cx="3800547" cy="3374740"/>
          </a:xfrm>
        </p:spPr>
      </p:pic>
      <p:sp>
        <p:nvSpPr>
          <p:cNvPr id="12" name="Rectangle 11"/>
          <p:cNvSpPr/>
          <p:nvPr/>
        </p:nvSpPr>
        <p:spPr>
          <a:xfrm>
            <a:off x="4508204" y="5269412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 smtClean="0"/>
              <a:t>Production of CMs is currently ramping up!</a:t>
            </a:r>
          </a:p>
          <a:p>
            <a:endParaRPr lang="en-US" sz="1400" dirty="0"/>
          </a:p>
          <a:p>
            <a:r>
              <a:rPr lang="en-US" sz="1400" dirty="0" smtClean="0"/>
              <a:t>Start operations in April 2017, see http</a:t>
            </a:r>
            <a:r>
              <a:rPr lang="en-US" sz="1400" dirty="0"/>
              <a:t>://www.xfel.eu/project/construction_milestones/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Daly, AWLC, 14MAY2014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34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Opportunity to Learn from CEA Colleagues</a:t>
            </a:r>
            <a:endParaRPr lang="en-US" sz="2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193" y="808806"/>
            <a:ext cx="7329377" cy="5487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Daly, AWLC, 14MAY2014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626644" y="5269411"/>
            <a:ext cx="344934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Production of CMs is currently ramping up!</a:t>
            </a:r>
          </a:p>
        </p:txBody>
      </p:sp>
    </p:spTree>
    <p:extLst>
      <p:ext uri="{BB962C8B-B14F-4D97-AF65-F5344CB8AC3E}">
        <p14:creationId xmlns:p14="http://schemas.microsoft.com/office/powerpoint/2010/main" val="256307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14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9496"/>
            <a:ext cx="9144000" cy="762000"/>
          </a:xfrm>
        </p:spPr>
        <p:txBody>
          <a:bodyPr/>
          <a:lstStyle/>
          <a:p>
            <a:r>
              <a:rPr lang="en-US" sz="2400" dirty="0" smtClean="0"/>
              <a:t>Leveraging FNAL’s ILC-style CM Production Development</a:t>
            </a:r>
            <a:endParaRPr lang="en-US" sz="2400" dirty="0"/>
          </a:p>
        </p:txBody>
      </p:sp>
      <p:pic>
        <p:nvPicPr>
          <p:cNvPr id="8" name="Picture 4" descr="DSC0026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06" b="14668"/>
          <a:stretch/>
        </p:blipFill>
        <p:spPr bwMode="auto">
          <a:xfrm>
            <a:off x="4242471" y="4034825"/>
            <a:ext cx="4596356" cy="160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4" descr="Q:\TD_SCRF\Cryomodule2\Assembly Pictures\Cold Mass Assembly\DSC0433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116" y="894658"/>
            <a:ext cx="2884967" cy="2163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7" descr="Q:\TD_SCRF\Cryomodule2\Assembly Pictures\Cold Mass Assembly\DSC0434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116" y="3426673"/>
            <a:ext cx="3251793" cy="2438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2" descr="DSC00489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23" b="14418"/>
          <a:stretch/>
        </p:blipFill>
        <p:spPr bwMode="auto">
          <a:xfrm>
            <a:off x="4219432" y="894657"/>
            <a:ext cx="4637035" cy="2631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36175" y="3083808"/>
            <a:ext cx="2869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Cavity </a:t>
            </a:r>
            <a:r>
              <a:rPr lang="en-US" sz="1400" dirty="0"/>
              <a:t>S</a:t>
            </a:r>
            <a:r>
              <a:rPr lang="en-US" sz="1400" dirty="0" smtClean="0"/>
              <a:t>tring Assembly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636175" y="5873074"/>
            <a:ext cx="32367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Cold Mass Assembly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4219431" y="3529903"/>
            <a:ext cx="46193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Insertion of Cold Mass into Cryostat  Assembly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4242471" y="5638701"/>
            <a:ext cx="46193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Cryomodule</a:t>
            </a:r>
            <a:r>
              <a:rPr lang="en-US" sz="1400" dirty="0" smtClean="0"/>
              <a:t> Ready for Transport On-site</a:t>
            </a:r>
            <a:endParaRPr lang="en-US" sz="1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Daly, AWLC, 14MAY2014</a:t>
            </a:r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612258" y="5977606"/>
            <a:ext cx="5138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Courtesy of T. </a:t>
            </a:r>
            <a:r>
              <a:rPr lang="en-US" dirty="0" err="1" smtClean="0"/>
              <a:t>Arkan</a:t>
            </a:r>
            <a:r>
              <a:rPr lang="en-US" dirty="0" smtClean="0"/>
              <a:t>, FNAL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804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7972" y="4837260"/>
            <a:ext cx="2693461" cy="74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4465" y="-15814"/>
            <a:ext cx="8977995" cy="838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LCLS-II Cavity/</a:t>
            </a:r>
            <a:r>
              <a:rPr lang="en-US" sz="2800" dirty="0" err="1" smtClean="0"/>
              <a:t>Cryomodule</a:t>
            </a:r>
            <a:r>
              <a:rPr lang="en-US" sz="2800" dirty="0" smtClean="0"/>
              <a:t> </a:t>
            </a:r>
            <a:r>
              <a:rPr lang="en-US" sz="2800" dirty="0"/>
              <a:t>Process </a:t>
            </a:r>
            <a:r>
              <a:rPr lang="en-US" sz="2800" dirty="0" smtClean="0"/>
              <a:t>at </a:t>
            </a:r>
            <a:r>
              <a:rPr lang="en-US" sz="2800" dirty="0" err="1" smtClean="0"/>
              <a:t>JLab</a:t>
            </a:r>
            <a:endParaRPr lang="en-US" sz="2800" b="0" i="1" dirty="0" smtClean="0">
              <a:solidFill>
                <a:srgbClr val="FF0000"/>
              </a:solidFill>
            </a:endParaRPr>
          </a:p>
        </p:txBody>
      </p:sp>
      <p:sp>
        <p:nvSpPr>
          <p:cNvPr id="89" name="TextBox 88"/>
          <p:cNvSpPr txBox="1"/>
          <p:nvPr/>
        </p:nvSpPr>
        <p:spPr bwMode="auto">
          <a:xfrm>
            <a:off x="6383507" y="3628394"/>
            <a:ext cx="2697926" cy="8002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342900" indent="-342900">
              <a:buFontTx/>
              <a:buNone/>
              <a:defRPr/>
            </a:pPr>
            <a:r>
              <a:rPr lang="en-US" sz="1400" dirty="0" smtClean="0">
                <a:solidFill>
                  <a:schemeClr val="bg1">
                    <a:lumMod val="95000"/>
                  </a:schemeClr>
                </a:solidFill>
              </a:rPr>
              <a:t>Commissioning at SLAC </a:t>
            </a:r>
            <a:endParaRPr lang="en-US" sz="1400" dirty="0">
              <a:solidFill>
                <a:schemeClr val="bg1">
                  <a:lumMod val="95000"/>
                </a:schemeClr>
              </a:solidFill>
            </a:endParaRPr>
          </a:p>
          <a:p>
            <a:pPr marL="91440">
              <a:buFontTx/>
              <a:buNone/>
              <a:defRPr/>
            </a:pPr>
            <a:r>
              <a:rPr lang="en-US" sz="800" dirty="0" smtClean="0">
                <a:solidFill>
                  <a:schemeClr val="bg1">
                    <a:lumMod val="95000"/>
                  </a:schemeClr>
                </a:solidFill>
              </a:rPr>
              <a:t>Install Cryomodules in Accelerator, cool </a:t>
            </a:r>
            <a:r>
              <a:rPr lang="en-US" sz="800" dirty="0">
                <a:solidFill>
                  <a:schemeClr val="bg1">
                    <a:lumMod val="95000"/>
                  </a:schemeClr>
                </a:solidFill>
              </a:rPr>
              <a:t>to </a:t>
            </a:r>
            <a:r>
              <a:rPr lang="en-US" sz="800" dirty="0" smtClean="0">
                <a:solidFill>
                  <a:schemeClr val="bg1">
                    <a:lumMod val="95000"/>
                  </a:schemeClr>
                </a:solidFill>
              </a:rPr>
              <a:t>2 K</a:t>
            </a:r>
          </a:p>
          <a:p>
            <a:pPr marL="262890" indent="-171450">
              <a:buFont typeface="Wingdings" panose="05000000000000000000" pitchFamily="2" charset="2"/>
              <a:buChar char="ü"/>
              <a:defRPr/>
            </a:pPr>
            <a:r>
              <a:rPr lang="en-US" sz="800" dirty="0" smtClean="0">
                <a:solidFill>
                  <a:schemeClr val="bg1">
                    <a:lumMod val="95000"/>
                  </a:schemeClr>
                </a:solidFill>
              </a:rPr>
              <a:t>Weld  &amp; certify leak tight , pressure test </a:t>
            </a:r>
          </a:p>
          <a:p>
            <a:pPr marL="262890" indent="-171450">
              <a:buFont typeface="Wingdings" panose="05000000000000000000" pitchFamily="2" charset="2"/>
              <a:buChar char="ü"/>
              <a:defRPr/>
            </a:pPr>
            <a:r>
              <a:rPr lang="en-US" sz="800" dirty="0" smtClean="0">
                <a:solidFill>
                  <a:schemeClr val="bg1">
                    <a:lumMod val="95000"/>
                  </a:schemeClr>
                </a:solidFill>
              </a:rPr>
              <a:t>check Controls,</a:t>
            </a:r>
          </a:p>
          <a:p>
            <a:pPr marL="262890" indent="-171450">
              <a:buFont typeface="Wingdings" panose="05000000000000000000" pitchFamily="2" charset="2"/>
              <a:buChar char="ü"/>
              <a:defRPr/>
            </a:pPr>
            <a:r>
              <a:rPr lang="en-US" sz="800" dirty="0" smtClean="0">
                <a:solidFill>
                  <a:schemeClr val="bg1">
                    <a:lumMod val="95000"/>
                  </a:schemeClr>
                </a:solidFill>
              </a:rPr>
              <a:t>Gradient </a:t>
            </a:r>
            <a:r>
              <a:rPr lang="en-US" sz="800" dirty="0">
                <a:solidFill>
                  <a:schemeClr val="bg1">
                    <a:lumMod val="95000"/>
                  </a:schemeClr>
                </a:solidFill>
              </a:rPr>
              <a:t>&amp; Dynamic Heat Load - Q</a:t>
            </a:r>
            <a:r>
              <a:rPr lang="en-US" sz="800" baseline="-25000" dirty="0">
                <a:solidFill>
                  <a:schemeClr val="bg1">
                    <a:lumMod val="95000"/>
                  </a:schemeClr>
                </a:solidFill>
              </a:rPr>
              <a:t>o</a:t>
            </a:r>
          </a:p>
        </p:txBody>
      </p:sp>
      <p:pic>
        <p:nvPicPr>
          <p:cNvPr id="13347" name="Picture 38" descr="answers,cartoons,door keys,households,keys,people,persons,resolutions,Screen Beans®,skeleton keys,solution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01824" y="4462090"/>
            <a:ext cx="314325" cy="29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Slide Number Placeholder 35"/>
          <p:cNvSpPr>
            <a:spLocks noGrp="1"/>
          </p:cNvSpPr>
          <p:nvPr>
            <p:ph type="sldNum" sz="quarter" idx="4294967295"/>
          </p:nvPr>
        </p:nvSpPr>
        <p:spPr>
          <a:xfrm>
            <a:off x="7164511" y="6431413"/>
            <a:ext cx="1344302" cy="36512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sz="600" dirty="0" smtClean="0"/>
              <a:t>10Mar2014 – McEwen</a:t>
            </a:r>
            <a:endParaRPr lang="en-US" sz="600" dirty="0"/>
          </a:p>
        </p:txBody>
      </p:sp>
      <p:sp>
        <p:nvSpPr>
          <p:cNvPr id="5" name="TextBox 4"/>
          <p:cNvSpPr txBox="1"/>
          <p:nvPr/>
        </p:nvSpPr>
        <p:spPr>
          <a:xfrm>
            <a:off x="89935" y="848549"/>
            <a:ext cx="19531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C00000"/>
                </a:solidFill>
              </a:rPr>
              <a:t>Supplier </a:t>
            </a:r>
          </a:p>
          <a:p>
            <a:r>
              <a:rPr lang="en-US" b="1" i="1" dirty="0">
                <a:solidFill>
                  <a:srgbClr val="C00000"/>
                </a:solidFill>
              </a:rPr>
              <a:t> </a:t>
            </a:r>
            <a:r>
              <a:rPr lang="en-US" b="1" i="1" dirty="0" smtClean="0">
                <a:solidFill>
                  <a:srgbClr val="C00000"/>
                </a:solidFill>
              </a:rPr>
              <a:t>     Partners </a:t>
            </a:r>
            <a:endParaRPr lang="en-US" b="1" i="1" dirty="0">
              <a:solidFill>
                <a:srgbClr val="C00000"/>
              </a:solidFill>
            </a:endParaRPr>
          </a:p>
        </p:txBody>
      </p:sp>
      <p:sp>
        <p:nvSpPr>
          <p:cNvPr id="8" name="Bent Arrow 7"/>
          <p:cNvSpPr/>
          <p:nvPr/>
        </p:nvSpPr>
        <p:spPr bwMode="auto">
          <a:xfrm>
            <a:off x="1753357" y="893737"/>
            <a:ext cx="997529" cy="515320"/>
          </a:xfrm>
          <a:prstGeom prst="bentArrow">
            <a:avLst>
              <a:gd name="adj1" fmla="val 25000"/>
              <a:gd name="adj2" fmla="val 30266"/>
              <a:gd name="adj3" fmla="val 25000"/>
              <a:gd name="adj4" fmla="val 43750"/>
            </a:avLst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0" name="Bent Arrow 9"/>
          <p:cNvSpPr/>
          <p:nvPr/>
        </p:nvSpPr>
        <p:spPr bwMode="auto">
          <a:xfrm rot="16200000" flipV="1">
            <a:off x="6591457" y="5527120"/>
            <a:ext cx="701708" cy="1106878"/>
          </a:xfrm>
          <a:prstGeom prst="bentArrow">
            <a:avLst>
              <a:gd name="adj1" fmla="val 25000"/>
              <a:gd name="adj2" fmla="val 25585"/>
              <a:gd name="adj3" fmla="val 25000"/>
              <a:gd name="adj4" fmla="val 43750"/>
            </a:avLst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pic>
        <p:nvPicPr>
          <p:cNvPr id="74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464" y="5530744"/>
            <a:ext cx="1176336" cy="723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6935" y="5503445"/>
            <a:ext cx="1247777" cy="795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" name="TextBox 77"/>
          <p:cNvSpPr txBox="1"/>
          <p:nvPr/>
        </p:nvSpPr>
        <p:spPr>
          <a:xfrm>
            <a:off x="6322401" y="5435692"/>
            <a:ext cx="1208985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/>
              <a:t>LCLS-II 1.3 GHz Cryomodule </a:t>
            </a:r>
            <a:endParaRPr lang="en-US" sz="600" dirty="0"/>
          </a:p>
        </p:txBody>
      </p:sp>
      <p:sp>
        <p:nvSpPr>
          <p:cNvPr id="79" name="TextBox 78"/>
          <p:cNvSpPr txBox="1"/>
          <p:nvPr/>
        </p:nvSpPr>
        <p:spPr>
          <a:xfrm>
            <a:off x="1763679" y="5558034"/>
            <a:ext cx="1085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/>
              <a:t>LCLS-II 1.3 GHz </a:t>
            </a:r>
          </a:p>
          <a:p>
            <a:r>
              <a:rPr lang="en-US" sz="600" dirty="0" smtClean="0"/>
              <a:t>Dressed Cavity, Doped and Ready for VTA Testing</a:t>
            </a:r>
            <a:endParaRPr lang="en-US" sz="600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7049850"/>
              </p:ext>
            </p:extLst>
          </p:nvPr>
        </p:nvGraphicFramePr>
        <p:xfrm>
          <a:off x="186468" y="1482232"/>
          <a:ext cx="2498761" cy="3962216"/>
        </p:xfrm>
        <a:graphic>
          <a:graphicData uri="http://schemas.openxmlformats.org/drawingml/2006/table">
            <a:tbl>
              <a:tblPr/>
              <a:tblGrid>
                <a:gridCol w="1580098"/>
                <a:gridCol w="306221"/>
                <a:gridCol w="306221"/>
                <a:gridCol w="306221"/>
              </a:tblGrid>
              <a:tr h="14344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Component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FNAL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JLAB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SLAC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56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Niobium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56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Cavities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56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HOM/FP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Feed through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56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Cavity Flanges - VTA Testing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56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Cavity Flanges - HTB Testing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56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Helium Vessels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56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FPC-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Fundamental Power Couplers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56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Cavity String Bellows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56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Cavity String Hardware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56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Magnet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0306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BPM- 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Beam Position Monitors,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56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HOM Absorber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56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Gate Valve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56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2-Phase Pipe Bellows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56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End Lever Tuner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56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Magnetic Shielding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47724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GRHP Sub-assembly</a:t>
                      </a:r>
                      <a:b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Gas Return Header Pipe, </a:t>
                      </a:r>
                      <a:endParaRPr lang="en-US" sz="7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Cryostat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Intercept,</a:t>
                      </a:r>
                      <a:r>
                        <a:rPr lang="en-US" sz="7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Thermal 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Shield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</a:t>
                      </a:r>
                    </a:p>
                    <a:p>
                      <a:pPr algn="l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Multi-layer 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Insulation etc. 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56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Vacuum Vessel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56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Instrumentation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56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Interconnect Parts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56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Shipping Frames / End Caps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56475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X = Lead Laboratory (as of 20Mar2014)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4" name="Up Arrow 66"/>
          <p:cNvSpPr>
            <a:spLocks noChangeArrowheads="1"/>
          </p:cNvSpPr>
          <p:nvPr/>
        </p:nvSpPr>
        <p:spPr bwMode="auto">
          <a:xfrm rot="10800000" flipV="1">
            <a:off x="6885579" y="4504952"/>
            <a:ext cx="722735" cy="215171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sz="2400" dirty="0">
              <a:latin typeface="Times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507" y="848549"/>
            <a:ext cx="1908723" cy="427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" name="Group 19"/>
          <p:cNvGrpSpPr/>
          <p:nvPr/>
        </p:nvGrpSpPr>
        <p:grpSpPr>
          <a:xfrm>
            <a:off x="6388871" y="1250075"/>
            <a:ext cx="1633695" cy="2092900"/>
            <a:chOff x="6388871" y="1058461"/>
            <a:chExt cx="1633695" cy="2223522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88871" y="1058461"/>
              <a:ext cx="1633695" cy="2223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Rectangle 14"/>
            <p:cNvSpPr/>
            <p:nvPr/>
          </p:nvSpPr>
          <p:spPr>
            <a:xfrm>
              <a:off x="6388872" y="3066539"/>
              <a:ext cx="1573310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600" dirty="0" smtClean="0"/>
                <a:t>Courtesy Chi-Chang </a:t>
              </a:r>
              <a:r>
                <a:rPr lang="en-US" sz="600" dirty="0"/>
                <a:t>Kao, SLAC 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2912912" y="848549"/>
            <a:ext cx="3321169" cy="5708276"/>
            <a:chOff x="2881223" y="656935"/>
            <a:chExt cx="3321169" cy="6064540"/>
          </a:xfrm>
        </p:grpSpPr>
        <p:sp>
          <p:nvSpPr>
            <p:cNvPr id="37" name="Flowchart: Process 36"/>
            <p:cNvSpPr/>
            <p:nvPr/>
          </p:nvSpPr>
          <p:spPr bwMode="auto">
            <a:xfrm>
              <a:off x="2881223" y="656935"/>
              <a:ext cx="3321169" cy="6064540"/>
            </a:xfrm>
            <a:prstGeom prst="flowChartProcess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349692" y="656935"/>
              <a:ext cx="23969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 smtClean="0">
                  <a:solidFill>
                    <a:srgbClr val="C00000"/>
                  </a:solidFill>
                </a:rPr>
                <a:t>JLAB SRF Facility </a:t>
              </a:r>
              <a:endParaRPr lang="en-US" b="1" i="1" dirty="0">
                <a:solidFill>
                  <a:srgbClr val="C00000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 bwMode="auto">
            <a:xfrm>
              <a:off x="2959847" y="2465081"/>
              <a:ext cx="3161208" cy="430887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>
                <a:buFontTx/>
                <a:buNone/>
                <a:defRPr/>
              </a:pPr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</a:rPr>
                <a:t>Cavity String Assembly &amp; Leak Test</a:t>
              </a:r>
              <a:endParaRPr lang="en-US" sz="1400" dirty="0">
                <a:solidFill>
                  <a:schemeClr val="bg1">
                    <a:lumMod val="95000"/>
                  </a:schemeClr>
                </a:solidFill>
              </a:endParaRPr>
            </a:p>
            <a:p>
              <a:pPr marL="171450" indent="-171450">
                <a:buFont typeface="Wingdings" panose="05000000000000000000" pitchFamily="2" charset="2"/>
                <a:buChar char="ü"/>
                <a:defRPr/>
              </a:pPr>
              <a:r>
                <a:rPr lang="en-US" sz="800" dirty="0">
                  <a:solidFill>
                    <a:schemeClr val="bg1">
                      <a:lumMod val="95000"/>
                    </a:schemeClr>
                  </a:solidFill>
                </a:rPr>
                <a:t>Assemble </a:t>
              </a:r>
              <a:r>
                <a:rPr lang="en-US" sz="800" dirty="0" smtClean="0">
                  <a:solidFill>
                    <a:schemeClr val="bg1">
                      <a:lumMod val="95000"/>
                    </a:schemeClr>
                  </a:solidFill>
                </a:rPr>
                <a:t> Cavity String  -Class </a:t>
              </a:r>
              <a:r>
                <a:rPr lang="en-US" sz="800" dirty="0">
                  <a:solidFill>
                    <a:schemeClr val="bg1">
                      <a:lumMod val="95000"/>
                    </a:schemeClr>
                  </a:solidFill>
                </a:rPr>
                <a:t>100 Clean  </a:t>
              </a:r>
              <a:r>
                <a:rPr lang="en-US" sz="800" dirty="0" smtClean="0">
                  <a:solidFill>
                    <a:schemeClr val="bg1">
                      <a:lumMod val="95000"/>
                    </a:schemeClr>
                  </a:solidFill>
                </a:rPr>
                <a:t>Room</a:t>
              </a:r>
              <a:endParaRPr lang="en-US" sz="8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 bwMode="auto">
            <a:xfrm>
              <a:off x="2958944" y="1922701"/>
              <a:ext cx="3151958" cy="430887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400" dirty="0" smtClean="0">
                  <a:solidFill>
                    <a:schemeClr val="bg1"/>
                  </a:solidFill>
                </a:rPr>
                <a:t>Cavity /Helium Vessel Prep. &amp; Test</a:t>
              </a:r>
              <a:endParaRPr lang="en-US" sz="1400" dirty="0">
                <a:solidFill>
                  <a:schemeClr val="bg1"/>
                </a:solidFill>
              </a:endParaRPr>
            </a:p>
            <a:p>
              <a:pPr marL="171450" indent="-171450">
                <a:buFont typeface="Wingdings" panose="05000000000000000000" pitchFamily="2" charset="2"/>
                <a:buChar char="ü"/>
                <a:defRPr/>
              </a:pPr>
              <a:r>
                <a:rPr lang="en-US" sz="800" dirty="0" smtClean="0">
                  <a:solidFill>
                    <a:schemeClr val="bg1">
                      <a:lumMod val="95000"/>
                    </a:schemeClr>
                  </a:solidFill>
                </a:rPr>
                <a:t>VTA RF  </a:t>
              </a:r>
              <a:r>
                <a:rPr lang="en-US" sz="800" dirty="0">
                  <a:solidFill>
                    <a:schemeClr val="bg1">
                      <a:lumMod val="95000"/>
                    </a:schemeClr>
                  </a:solidFill>
                </a:rPr>
                <a:t>Test in liquid Helium @  2 </a:t>
              </a:r>
              <a:r>
                <a:rPr lang="en-US" sz="800" dirty="0" smtClean="0">
                  <a:solidFill>
                    <a:schemeClr val="bg1">
                      <a:lumMod val="95000"/>
                    </a:schemeClr>
                  </a:solidFill>
                </a:rPr>
                <a:t> K  </a:t>
              </a:r>
              <a:endParaRPr lang="en-US" sz="8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 bwMode="auto">
            <a:xfrm>
              <a:off x="2959847" y="5120010"/>
              <a:ext cx="3171362" cy="677108"/>
            </a:xfrm>
            <a:prstGeom prst="rect">
              <a:avLst/>
            </a:prstGeom>
            <a:solidFill>
              <a:srgbClr val="002060"/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marL="342900" indent="-342900">
                <a:buFontTx/>
                <a:buNone/>
                <a:defRPr/>
              </a:pPr>
              <a:r>
                <a:rPr lang="en-US" sz="1400" dirty="0" err="1" smtClean="0">
                  <a:solidFill>
                    <a:schemeClr val="bg1">
                      <a:lumMod val="95000"/>
                    </a:schemeClr>
                  </a:solidFill>
                </a:rPr>
                <a:t>Cryomodule</a:t>
              </a:r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</a:rPr>
                <a:t> Test  in </a:t>
              </a:r>
              <a:r>
                <a:rPr lang="en-US" sz="1400" dirty="0">
                  <a:solidFill>
                    <a:schemeClr val="bg1">
                      <a:lumMod val="95000"/>
                    </a:schemeClr>
                  </a:solidFill>
                </a:rPr>
                <a:t>“Test Cave”</a:t>
              </a:r>
            </a:p>
            <a:p>
              <a:pPr marL="137160" indent="-137160">
                <a:buFont typeface="Wingdings" pitchFamily="2" charset="2"/>
                <a:buChar char="ü"/>
                <a:defRPr/>
              </a:pPr>
              <a:r>
                <a:rPr lang="en-US" sz="800" dirty="0" smtClean="0">
                  <a:solidFill>
                    <a:schemeClr val="bg1">
                      <a:lumMod val="95000"/>
                    </a:schemeClr>
                  </a:solidFill>
                </a:rPr>
                <a:t>Cryomodule integrity @ 2  </a:t>
              </a:r>
              <a:r>
                <a:rPr lang="en-US" sz="800" dirty="0">
                  <a:solidFill>
                    <a:schemeClr val="bg1">
                      <a:lumMod val="95000"/>
                    </a:schemeClr>
                  </a:solidFill>
                </a:rPr>
                <a:t>K</a:t>
              </a:r>
            </a:p>
            <a:p>
              <a:pPr marL="137160" indent="-137160">
                <a:buFont typeface="Wingdings" pitchFamily="2" charset="2"/>
                <a:buChar char="ü"/>
                <a:defRPr/>
              </a:pPr>
              <a:r>
                <a:rPr lang="en-US" sz="800" dirty="0" smtClean="0">
                  <a:solidFill>
                    <a:schemeClr val="bg1">
                      <a:lumMod val="95000"/>
                    </a:schemeClr>
                  </a:solidFill>
                </a:rPr>
                <a:t>Tuners - Range</a:t>
              </a:r>
              <a:r>
                <a:rPr lang="en-US" sz="800" dirty="0">
                  <a:solidFill>
                    <a:schemeClr val="bg1">
                      <a:lumMod val="95000"/>
                    </a:schemeClr>
                  </a:solidFill>
                </a:rPr>
                <a:t>, </a:t>
              </a:r>
              <a:r>
                <a:rPr lang="en-US" sz="800" dirty="0" smtClean="0">
                  <a:solidFill>
                    <a:schemeClr val="bg1">
                      <a:lumMod val="95000"/>
                    </a:schemeClr>
                  </a:solidFill>
                </a:rPr>
                <a:t>Hysteresis, &amp; Resolution/ Sensitivity</a:t>
              </a:r>
              <a:endParaRPr lang="en-US" sz="800" dirty="0">
                <a:solidFill>
                  <a:schemeClr val="bg1">
                    <a:lumMod val="95000"/>
                  </a:schemeClr>
                </a:solidFill>
              </a:endParaRPr>
            </a:p>
            <a:p>
              <a:pPr marL="137160" indent="-137160">
                <a:buFont typeface="Wingdings" pitchFamily="2" charset="2"/>
                <a:buChar char="ü"/>
                <a:defRPr/>
              </a:pPr>
              <a:r>
                <a:rPr lang="en-US" sz="800" dirty="0" smtClean="0">
                  <a:solidFill>
                    <a:schemeClr val="bg1">
                      <a:lumMod val="95000"/>
                    </a:schemeClr>
                  </a:solidFill>
                </a:rPr>
                <a:t>Cavities for </a:t>
              </a:r>
              <a:r>
                <a:rPr lang="en-US" sz="800" dirty="0">
                  <a:solidFill>
                    <a:schemeClr val="bg1">
                      <a:lumMod val="95000"/>
                    </a:schemeClr>
                  </a:solidFill>
                </a:rPr>
                <a:t>Gradient </a:t>
              </a:r>
              <a:r>
                <a:rPr lang="en-US" sz="800" dirty="0" smtClean="0">
                  <a:solidFill>
                    <a:schemeClr val="bg1">
                      <a:lumMod val="95000"/>
                    </a:schemeClr>
                  </a:solidFill>
                </a:rPr>
                <a:t>&amp; </a:t>
              </a:r>
              <a:r>
                <a:rPr lang="en-US" sz="800" dirty="0">
                  <a:solidFill>
                    <a:schemeClr val="bg1">
                      <a:lumMod val="95000"/>
                    </a:schemeClr>
                  </a:solidFill>
                </a:rPr>
                <a:t>Dynamic Heat </a:t>
              </a:r>
              <a:r>
                <a:rPr lang="en-US" sz="800" dirty="0" smtClean="0">
                  <a:solidFill>
                    <a:schemeClr val="bg1">
                      <a:lumMod val="95000"/>
                    </a:schemeClr>
                  </a:solidFill>
                </a:rPr>
                <a:t>Load Q</a:t>
              </a:r>
              <a:r>
                <a:rPr lang="en-US" sz="800" baseline="-25000" dirty="0" smtClean="0">
                  <a:solidFill>
                    <a:schemeClr val="bg1">
                      <a:lumMod val="95000"/>
                    </a:schemeClr>
                  </a:solidFill>
                </a:rPr>
                <a:t>o</a:t>
              </a:r>
              <a:r>
                <a:rPr lang="en-US" sz="800" dirty="0" smtClean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endParaRPr lang="en-US" sz="8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55" name="TextBox 54"/>
            <p:cNvSpPr txBox="1"/>
            <p:nvPr/>
          </p:nvSpPr>
          <p:spPr bwMode="auto">
            <a:xfrm>
              <a:off x="2958944" y="3252370"/>
              <a:ext cx="3171362" cy="1415772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marL="342900" indent="-342900">
                <a:buFontTx/>
                <a:buNone/>
                <a:defRPr/>
              </a:pPr>
              <a:r>
                <a:rPr lang="en-US" sz="1400" dirty="0">
                  <a:solidFill>
                    <a:schemeClr val="bg1">
                      <a:lumMod val="95000"/>
                    </a:schemeClr>
                  </a:solidFill>
                </a:rPr>
                <a:t>Cryomodule Assembly</a:t>
              </a:r>
            </a:p>
            <a:p>
              <a:pPr marL="171450" indent="-171450">
                <a:buFont typeface="Arial" panose="020B0604020202020204" pitchFamily="34" charset="0"/>
                <a:buChar char="•"/>
                <a:defRPr/>
              </a:pPr>
              <a:r>
                <a:rPr lang="en-US" sz="800" dirty="0">
                  <a:solidFill>
                    <a:schemeClr val="bg1">
                      <a:lumMod val="95000"/>
                    </a:schemeClr>
                  </a:solidFill>
                </a:rPr>
                <a:t>Instrumentation  &amp; Wiring</a:t>
              </a:r>
            </a:p>
            <a:p>
              <a:pPr marL="171450" indent="-171450">
                <a:buFont typeface="Arial" panose="020B0604020202020204" pitchFamily="34" charset="0"/>
                <a:buChar char="•"/>
                <a:defRPr/>
              </a:pPr>
              <a:r>
                <a:rPr lang="en-US" sz="800" dirty="0">
                  <a:solidFill>
                    <a:schemeClr val="bg1">
                      <a:lumMod val="95000"/>
                    </a:schemeClr>
                  </a:solidFill>
                </a:rPr>
                <a:t>Tuners,  MLI– Multi Layer Insulation, </a:t>
              </a:r>
            </a:p>
            <a:p>
              <a:pPr marL="171450" indent="-171450">
                <a:buFont typeface="Arial" panose="020B0604020202020204" pitchFamily="34" charset="0"/>
                <a:buChar char="•"/>
                <a:defRPr/>
              </a:pPr>
              <a:r>
                <a:rPr lang="en-US" sz="800" dirty="0">
                  <a:solidFill>
                    <a:schemeClr val="bg1">
                      <a:lumMod val="95000"/>
                    </a:schemeClr>
                  </a:solidFill>
                </a:rPr>
                <a:t>Cryogenic Circuits , magnetic shielding, </a:t>
              </a:r>
              <a:r>
                <a:rPr lang="en-US" sz="800" dirty="0" smtClean="0">
                  <a:solidFill>
                    <a:schemeClr val="bg1">
                      <a:lumMod val="95000"/>
                    </a:schemeClr>
                  </a:solidFill>
                </a:rPr>
                <a:t>alignment</a:t>
              </a:r>
            </a:p>
            <a:p>
              <a:pPr marL="171450" indent="-171450">
                <a:buFont typeface="Arial" panose="020B0604020202020204" pitchFamily="34" charset="0"/>
                <a:buChar char="•"/>
                <a:defRPr/>
              </a:pPr>
              <a:r>
                <a:rPr lang="en-US" sz="800" dirty="0" smtClean="0">
                  <a:solidFill>
                    <a:schemeClr val="bg1">
                      <a:lumMod val="95000"/>
                    </a:schemeClr>
                  </a:solidFill>
                </a:rPr>
                <a:t>Super </a:t>
              </a:r>
              <a:r>
                <a:rPr lang="en-US" sz="800" dirty="0">
                  <a:solidFill>
                    <a:schemeClr val="bg1">
                      <a:lumMod val="95000"/>
                    </a:schemeClr>
                  </a:solidFill>
                </a:rPr>
                <a:t>Insulation </a:t>
              </a:r>
              <a:r>
                <a:rPr lang="en-US" sz="800" dirty="0" smtClean="0">
                  <a:solidFill>
                    <a:schemeClr val="bg1">
                      <a:lumMod val="95000"/>
                    </a:schemeClr>
                  </a:solidFill>
                </a:rPr>
                <a:t>Cabling &amp;  Shield   </a:t>
              </a:r>
            </a:p>
            <a:p>
              <a:pPr marL="171450" indent="-171450">
                <a:buFont typeface="Arial" panose="020B0604020202020204" pitchFamily="34" charset="0"/>
                <a:buChar char="•"/>
                <a:defRPr/>
              </a:pPr>
              <a:r>
                <a:rPr lang="en-US" sz="800" dirty="0" smtClean="0">
                  <a:solidFill>
                    <a:schemeClr val="bg1">
                      <a:lumMod val="95000"/>
                    </a:schemeClr>
                  </a:solidFill>
                </a:rPr>
                <a:t>Vacuum </a:t>
              </a:r>
              <a:r>
                <a:rPr lang="en-US" sz="800" dirty="0">
                  <a:solidFill>
                    <a:schemeClr val="bg1">
                      <a:lumMod val="95000"/>
                    </a:schemeClr>
                  </a:solidFill>
                </a:rPr>
                <a:t>Vessel </a:t>
              </a:r>
              <a:r>
                <a:rPr lang="en-US" sz="800" dirty="0" smtClean="0">
                  <a:solidFill>
                    <a:schemeClr val="bg1">
                      <a:lumMod val="95000"/>
                    </a:schemeClr>
                  </a:solidFill>
                </a:rPr>
                <a:t> &amp; Final Alignment </a:t>
              </a:r>
            </a:p>
            <a:p>
              <a:pPr marL="171450" indent="-171450">
                <a:buFont typeface="Arial" panose="020B0604020202020204" pitchFamily="34" charset="0"/>
                <a:buChar char="•"/>
                <a:defRPr/>
              </a:pPr>
              <a:r>
                <a:rPr lang="en-US" sz="800" dirty="0" smtClean="0">
                  <a:solidFill>
                    <a:schemeClr val="bg1">
                      <a:lumMod val="95000"/>
                    </a:schemeClr>
                  </a:solidFill>
                </a:rPr>
                <a:t>Install Cryogenic Supply Interfaces</a:t>
              </a:r>
            </a:p>
            <a:p>
              <a:pPr marL="171450" lvl="1" indent="-171450">
                <a:buFont typeface="Wingdings" panose="05000000000000000000" pitchFamily="2" charset="2"/>
                <a:buChar char="ü"/>
                <a:defRPr/>
              </a:pPr>
              <a:r>
                <a:rPr lang="en-US" sz="800" dirty="0" smtClean="0">
                  <a:solidFill>
                    <a:schemeClr val="bg1">
                      <a:lumMod val="95000"/>
                    </a:schemeClr>
                  </a:solidFill>
                </a:rPr>
                <a:t>Horizontal Test Preparation </a:t>
              </a:r>
            </a:p>
            <a:p>
              <a:pPr marL="171450" lvl="1" indent="-171450">
                <a:buFont typeface="Wingdings" panose="05000000000000000000" pitchFamily="2" charset="2"/>
                <a:buChar char="ü"/>
                <a:defRPr/>
              </a:pPr>
              <a:r>
                <a:rPr lang="en-US" sz="800" dirty="0" smtClean="0">
                  <a:solidFill>
                    <a:schemeClr val="bg1">
                      <a:lumMod val="95000"/>
                    </a:schemeClr>
                  </a:solidFill>
                </a:rPr>
                <a:t>Pressure </a:t>
              </a:r>
              <a:r>
                <a:rPr lang="en-US" sz="800" dirty="0">
                  <a:solidFill>
                    <a:schemeClr val="bg1">
                      <a:lumMod val="95000"/>
                    </a:schemeClr>
                  </a:solidFill>
                </a:rPr>
                <a:t>Test &amp; Leak  Check (vacuum)</a:t>
              </a:r>
            </a:p>
            <a:p>
              <a:pPr marL="228600" lvl="1" indent="-228600">
                <a:buFont typeface="Arial" panose="020B0604020202020204" pitchFamily="34" charset="0"/>
                <a:buChar char="•"/>
                <a:defRPr/>
              </a:pPr>
              <a:endParaRPr lang="en-US" sz="8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56" name="TextBox 9"/>
            <p:cNvSpPr txBox="1">
              <a:spLocks noChangeArrowheads="1"/>
            </p:cNvSpPr>
            <p:nvPr/>
          </p:nvSpPr>
          <p:spPr bwMode="auto">
            <a:xfrm>
              <a:off x="2958944" y="1104997"/>
              <a:ext cx="3151957" cy="43088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Receiving in SRF Inventory </a:t>
              </a:r>
              <a:endParaRPr lang="en-US" sz="800" dirty="0" smtClean="0">
                <a:solidFill>
                  <a:schemeClr val="bg1"/>
                </a:solidFill>
              </a:endParaRPr>
            </a:p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en-US" sz="800" dirty="0" smtClean="0">
                  <a:solidFill>
                    <a:schemeClr val="bg1"/>
                  </a:solidFill>
                </a:rPr>
                <a:t>Mechanical Inspection CMM</a:t>
              </a:r>
              <a:endParaRPr lang="en-US" sz="800" dirty="0">
                <a:solidFill>
                  <a:schemeClr val="bg1"/>
                </a:solidFill>
              </a:endParaRPr>
            </a:p>
          </p:txBody>
        </p:sp>
        <p:sp>
          <p:nvSpPr>
            <p:cNvPr id="57" name="Up Arrow 66"/>
            <p:cNvSpPr>
              <a:spLocks noChangeArrowheads="1"/>
            </p:cNvSpPr>
            <p:nvPr/>
          </p:nvSpPr>
          <p:spPr bwMode="auto">
            <a:xfrm flipV="1">
              <a:off x="4167877" y="2954889"/>
              <a:ext cx="734994" cy="228600"/>
            </a:xfrm>
            <a:prstGeom prst="upArrow">
              <a:avLst>
                <a:gd name="adj1" fmla="val 50000"/>
                <a:gd name="adj2" fmla="val 50000"/>
              </a:avLst>
            </a:prstGeom>
            <a:solidFill>
              <a:schemeClr val="accent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sz="2400" dirty="0">
                <a:latin typeface="Times" pitchFamily="18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 bwMode="auto">
            <a:xfrm>
              <a:off x="2958944" y="6179971"/>
              <a:ext cx="3178439" cy="43088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marL="342900" indent="-342900">
                <a:buFontTx/>
                <a:buNone/>
                <a:defRPr/>
              </a:pPr>
              <a:r>
                <a:rPr lang="en-US" sz="1400" dirty="0" err="1" smtClean="0">
                  <a:solidFill>
                    <a:schemeClr val="bg1">
                      <a:lumMod val="95000"/>
                    </a:schemeClr>
                  </a:solidFill>
                </a:rPr>
                <a:t>Cryomodule</a:t>
              </a:r>
              <a:r>
                <a:rPr lang="en-US" sz="1400" dirty="0" smtClean="0">
                  <a:solidFill>
                    <a:schemeClr val="bg1">
                      <a:lumMod val="95000"/>
                    </a:schemeClr>
                  </a:solidFill>
                </a:rPr>
                <a:t> shipping  to SLAC </a:t>
              </a:r>
            </a:p>
            <a:p>
              <a:pPr marL="171450" indent="-171450">
                <a:buFont typeface="Wingdings" panose="05000000000000000000" pitchFamily="2" charset="2"/>
                <a:buChar char="ü"/>
                <a:defRPr/>
              </a:pPr>
              <a:r>
                <a:rPr lang="en-US" sz="800" dirty="0" smtClean="0">
                  <a:solidFill>
                    <a:schemeClr val="bg1">
                      <a:lumMod val="95000"/>
                    </a:schemeClr>
                  </a:solidFill>
                </a:rPr>
                <a:t>JLAB support for installation of first 3 Cryomodule </a:t>
              </a:r>
              <a:endParaRPr lang="en-US" sz="8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59" name="Up Arrow 66"/>
            <p:cNvSpPr>
              <a:spLocks noChangeArrowheads="1"/>
            </p:cNvSpPr>
            <p:nvPr/>
          </p:nvSpPr>
          <p:spPr bwMode="auto">
            <a:xfrm flipV="1">
              <a:off x="4178031" y="4775308"/>
              <a:ext cx="734994" cy="228600"/>
            </a:xfrm>
            <a:prstGeom prst="upArrow">
              <a:avLst>
                <a:gd name="adj1" fmla="val 50000"/>
                <a:gd name="adj2" fmla="val 50000"/>
              </a:avLst>
            </a:prstGeom>
            <a:solidFill>
              <a:schemeClr val="accent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sz="2400" dirty="0">
                <a:latin typeface="Times" pitchFamily="18" charset="0"/>
              </a:endParaRPr>
            </a:p>
          </p:txBody>
        </p:sp>
        <p:sp>
          <p:nvSpPr>
            <p:cNvPr id="60" name="Up Arrow 66"/>
            <p:cNvSpPr>
              <a:spLocks noChangeArrowheads="1"/>
            </p:cNvSpPr>
            <p:nvPr/>
          </p:nvSpPr>
          <p:spPr bwMode="auto">
            <a:xfrm flipV="1">
              <a:off x="4167876" y="1615979"/>
              <a:ext cx="734994" cy="228600"/>
            </a:xfrm>
            <a:prstGeom prst="upArrow">
              <a:avLst>
                <a:gd name="adj1" fmla="val 50000"/>
                <a:gd name="adj2" fmla="val 50000"/>
              </a:avLst>
            </a:prstGeom>
            <a:solidFill>
              <a:schemeClr val="accent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sz="2400" dirty="0">
                <a:latin typeface="Times" pitchFamily="18" charset="0"/>
              </a:endParaRPr>
            </a:p>
          </p:txBody>
        </p:sp>
        <p:sp>
          <p:nvSpPr>
            <p:cNvPr id="61" name="Up Arrow 66"/>
            <p:cNvSpPr>
              <a:spLocks noChangeArrowheads="1"/>
            </p:cNvSpPr>
            <p:nvPr/>
          </p:nvSpPr>
          <p:spPr bwMode="auto">
            <a:xfrm flipV="1">
              <a:off x="4178031" y="5885240"/>
              <a:ext cx="734994" cy="228600"/>
            </a:xfrm>
            <a:prstGeom prst="upArrow">
              <a:avLst>
                <a:gd name="adj1" fmla="val 50000"/>
                <a:gd name="adj2" fmla="val 50000"/>
              </a:avLst>
            </a:prstGeom>
            <a:solidFill>
              <a:schemeClr val="accent2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US" sz="2400" dirty="0">
                <a:latin typeface="Times" pitchFamily="18" charset="0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8076281" y="1848435"/>
            <a:ext cx="839868" cy="55399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Courtesy of A. McEwen, JLab</a:t>
            </a:r>
            <a:endParaRPr lang="en-US" sz="10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Daly, AWLC, 14MAY2014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46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457200" y="238125"/>
            <a:ext cx="8229600" cy="365125"/>
          </a:xfrm>
        </p:spPr>
        <p:txBody>
          <a:bodyPr/>
          <a:lstStyle/>
          <a:p>
            <a:r>
              <a:rPr lang="en-US" altLang="en-US" sz="4000" dirty="0" smtClean="0"/>
              <a:t>SRF Facilities at JLab</a:t>
            </a:r>
            <a:endParaRPr lang="en-US" altLang="en-US" sz="4000" dirty="0" smtClean="0">
              <a:latin typeface="Minion Pro"/>
            </a:endParaRPr>
          </a:p>
        </p:txBody>
      </p:sp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863" y="819150"/>
            <a:ext cx="7461250" cy="565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7" name="TextBox 23"/>
          <p:cNvSpPr txBox="1">
            <a:spLocks noChangeArrowheads="1"/>
          </p:cNvSpPr>
          <p:nvPr/>
        </p:nvSpPr>
        <p:spPr bwMode="auto">
          <a:xfrm>
            <a:off x="5710238" y="3381375"/>
            <a:ext cx="11255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rgbClr val="FF0000"/>
                </a:solidFill>
              </a:rPr>
              <a:t>Start</a:t>
            </a:r>
            <a:endParaRPr lang="en-US" altLang="en-US" sz="2000" b="1">
              <a:solidFill>
                <a:srgbClr val="FF0000"/>
              </a:solidFill>
            </a:endParaRPr>
          </a:p>
        </p:txBody>
      </p:sp>
      <p:sp>
        <p:nvSpPr>
          <p:cNvPr id="22538" name="TextBox 24"/>
          <p:cNvSpPr txBox="1">
            <a:spLocks noChangeArrowheads="1"/>
          </p:cNvSpPr>
          <p:nvPr/>
        </p:nvSpPr>
        <p:spPr bwMode="auto">
          <a:xfrm>
            <a:off x="3489325" y="5855383"/>
            <a:ext cx="116046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3200" b="1" dirty="0">
                <a:solidFill>
                  <a:srgbClr val="FF0000"/>
                </a:solidFill>
              </a:rPr>
              <a:t>Ship</a:t>
            </a:r>
            <a:endParaRPr lang="en-US" altLang="en-US" b="1" dirty="0">
              <a:solidFill>
                <a:srgbClr val="FF0000"/>
              </a:solidFill>
            </a:endParaRPr>
          </a:p>
        </p:txBody>
      </p:sp>
      <p:sp>
        <p:nvSpPr>
          <p:cNvPr id="22540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566150" y="6318250"/>
            <a:ext cx="319088" cy="53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F48C5009-245B-4503-924A-A28F8257A7A1}" type="slidenum">
              <a:rPr lang="en-US" altLang="en-US"/>
              <a:pPr eaLnBrk="1" hangingPunct="1"/>
              <a:t>16</a:t>
            </a:fld>
            <a:endParaRPr lang="en-US" altLang="en-US"/>
          </a:p>
        </p:txBody>
      </p:sp>
      <p:cxnSp>
        <p:nvCxnSpPr>
          <p:cNvPr id="4" name="Straight Connector 3"/>
          <p:cNvCxnSpPr/>
          <p:nvPr/>
        </p:nvCxnSpPr>
        <p:spPr>
          <a:xfrm>
            <a:off x="5715000" y="3200400"/>
            <a:ext cx="6350" cy="641350"/>
          </a:xfrm>
          <a:prstGeom prst="line">
            <a:avLst/>
          </a:prstGeom>
          <a:ln w="38100">
            <a:solidFill>
              <a:srgbClr val="FF000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3124200" y="3844925"/>
            <a:ext cx="2586038" cy="34925"/>
          </a:xfrm>
          <a:prstGeom prst="line">
            <a:avLst/>
          </a:prstGeom>
          <a:ln w="38100">
            <a:solidFill>
              <a:srgbClr val="FF000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136900" y="3873500"/>
            <a:ext cx="0" cy="139700"/>
          </a:xfrm>
          <a:prstGeom prst="line">
            <a:avLst/>
          </a:prstGeom>
          <a:ln w="38100">
            <a:solidFill>
              <a:srgbClr val="FF000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3124200" y="3965575"/>
            <a:ext cx="2586038" cy="34925"/>
          </a:xfrm>
          <a:prstGeom prst="line">
            <a:avLst/>
          </a:prstGeom>
          <a:ln w="38100">
            <a:solidFill>
              <a:srgbClr val="FF000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715000" y="3968750"/>
            <a:ext cx="0" cy="1149350"/>
          </a:xfrm>
          <a:prstGeom prst="line">
            <a:avLst/>
          </a:prstGeom>
          <a:ln w="38100">
            <a:solidFill>
              <a:srgbClr val="FF000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2781300" y="5114926"/>
            <a:ext cx="2941638" cy="41274"/>
          </a:xfrm>
          <a:prstGeom prst="line">
            <a:avLst/>
          </a:prstGeom>
          <a:ln w="38100">
            <a:solidFill>
              <a:srgbClr val="FF000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781300" y="4019550"/>
            <a:ext cx="0" cy="1149350"/>
          </a:xfrm>
          <a:prstGeom prst="line">
            <a:avLst/>
          </a:prstGeom>
          <a:ln w="38100">
            <a:solidFill>
              <a:srgbClr val="FF000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679700" y="4019550"/>
            <a:ext cx="0" cy="1276350"/>
          </a:xfrm>
          <a:prstGeom prst="line">
            <a:avLst/>
          </a:prstGeom>
          <a:ln w="38100">
            <a:solidFill>
              <a:srgbClr val="FF000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2679700" y="4025900"/>
            <a:ext cx="114300" cy="0"/>
          </a:xfrm>
          <a:prstGeom prst="line">
            <a:avLst/>
          </a:prstGeom>
          <a:ln w="38100">
            <a:solidFill>
              <a:srgbClr val="FF000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2673350" y="5270500"/>
            <a:ext cx="736600" cy="6350"/>
          </a:xfrm>
          <a:prstGeom prst="line">
            <a:avLst/>
          </a:prstGeom>
          <a:ln w="38100">
            <a:solidFill>
              <a:srgbClr val="FF000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3403600" y="5257800"/>
            <a:ext cx="0" cy="1149350"/>
          </a:xfrm>
          <a:prstGeom prst="line">
            <a:avLst/>
          </a:prstGeom>
          <a:ln w="381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Daly, AWLC, 14MAY2014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43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CM Production Preparations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1906" y="922323"/>
            <a:ext cx="8897440" cy="5327337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Adapt existing infrastructure and facilities to accommodate LCLS-II components, sub-assemblies, final assembly and testing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Define processes </a:t>
            </a:r>
            <a:r>
              <a:rPr lang="en-US" dirty="0"/>
              <a:t>required </a:t>
            </a:r>
            <a:r>
              <a:rPr lang="en-US" dirty="0" smtClean="0"/>
              <a:t>for component handling, assembly and testing</a:t>
            </a:r>
          </a:p>
          <a:p>
            <a:endParaRPr lang="en-US" dirty="0" smtClean="0"/>
          </a:p>
          <a:p>
            <a:r>
              <a:rPr lang="en-US" dirty="0" smtClean="0"/>
              <a:t>Develop test plans – key activities are cavity qualification from vendors and </a:t>
            </a:r>
            <a:r>
              <a:rPr lang="en-US" dirty="0" err="1" smtClean="0"/>
              <a:t>cryomodule</a:t>
            </a:r>
            <a:r>
              <a:rPr lang="en-US" dirty="0" smtClean="0"/>
              <a:t> acceptance testing</a:t>
            </a:r>
          </a:p>
          <a:p>
            <a:endParaRPr lang="en-US" dirty="0"/>
          </a:p>
          <a:p>
            <a:r>
              <a:rPr lang="en-US" dirty="0" smtClean="0"/>
              <a:t>Employ SRF QA Tools used for 12 </a:t>
            </a:r>
            <a:r>
              <a:rPr lang="en-US" dirty="0" err="1" smtClean="0"/>
              <a:t>GeV</a:t>
            </a:r>
            <a:r>
              <a:rPr lang="en-US" dirty="0" smtClean="0"/>
              <a:t> 100 MV CW </a:t>
            </a:r>
            <a:r>
              <a:rPr lang="en-US" dirty="0" err="1" smtClean="0"/>
              <a:t>cryomodules</a:t>
            </a:r>
            <a:r>
              <a:rPr lang="en-US" dirty="0" smtClean="0"/>
              <a:t> (aka C100) production and SNS production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2514600" y="6356350"/>
            <a:ext cx="3962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E. Daly, AWLC, 14MAY2014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92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Infrastructure, Tooling &amp; Facilities (JLab)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1906" y="922323"/>
            <a:ext cx="8897440" cy="532733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Vertical </a:t>
            </a:r>
            <a:r>
              <a:rPr lang="en-US" dirty="0" smtClean="0"/>
              <a:t>Testing of Bare/Dressed Cavities</a:t>
            </a:r>
            <a:endParaRPr lang="en-US" dirty="0"/>
          </a:p>
          <a:p>
            <a:pPr lvl="1"/>
            <a:r>
              <a:rPr lang="en-US" dirty="0"/>
              <a:t>Planned rate - 4 cavities per week</a:t>
            </a:r>
          </a:p>
          <a:p>
            <a:r>
              <a:rPr lang="en-US" dirty="0" smtClean="0"/>
              <a:t>Cavity String, </a:t>
            </a:r>
            <a:r>
              <a:rPr lang="en-US" dirty="0"/>
              <a:t>Cold Mass and </a:t>
            </a:r>
            <a:r>
              <a:rPr lang="en-US" dirty="0" smtClean="0"/>
              <a:t>CM </a:t>
            </a:r>
            <a:r>
              <a:rPr lang="en-US" dirty="0"/>
              <a:t>Assembly </a:t>
            </a:r>
            <a:r>
              <a:rPr lang="en-US" dirty="0" smtClean="0"/>
              <a:t>Tools</a:t>
            </a:r>
          </a:p>
          <a:p>
            <a:pPr lvl="1"/>
            <a:r>
              <a:rPr lang="en-US" dirty="0"/>
              <a:t>Planned rate </a:t>
            </a:r>
            <a:r>
              <a:rPr lang="en-US" dirty="0" smtClean="0"/>
              <a:t>– 1 CM per month</a:t>
            </a:r>
            <a:endParaRPr lang="en-US" dirty="0"/>
          </a:p>
          <a:p>
            <a:r>
              <a:rPr lang="en-US" dirty="0" smtClean="0"/>
              <a:t>Horizontal Testing Bench – supports </a:t>
            </a:r>
            <a:r>
              <a:rPr lang="en-US" dirty="0" err="1" smtClean="0"/>
              <a:t>Qo</a:t>
            </a:r>
            <a:r>
              <a:rPr lang="en-US" dirty="0" smtClean="0"/>
              <a:t> R&amp;D and production efforts</a:t>
            </a:r>
          </a:p>
          <a:p>
            <a:pPr lvl="1"/>
            <a:r>
              <a:rPr lang="en-US" dirty="0" smtClean="0"/>
              <a:t>Planned rate ~ 1 cavity per CM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Cryomodule</a:t>
            </a:r>
            <a:r>
              <a:rPr lang="en-US" dirty="0" smtClean="0">
                <a:solidFill>
                  <a:srgbClr val="FF0000"/>
                </a:solidFill>
              </a:rPr>
              <a:t> Testing Facility (CMTF)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Planned rate – 1 CM per </a:t>
            </a:r>
            <a:r>
              <a:rPr lang="en-US" dirty="0" smtClean="0">
                <a:solidFill>
                  <a:srgbClr val="FF0000"/>
                </a:solidFill>
              </a:rPr>
              <a:t>~ 6 weeks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2514600" y="6356350"/>
            <a:ext cx="39624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E. Daly, AWLC, 14MAY2014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591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Cavity String Assembly in Clean Room (JLab)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1906" y="922323"/>
            <a:ext cx="8897440" cy="547847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“Lollipop” supports for each cavity</a:t>
            </a:r>
          </a:p>
          <a:p>
            <a:r>
              <a:rPr lang="en-US" sz="2400" dirty="0" smtClean="0"/>
              <a:t>TBD for SC magnet and </a:t>
            </a:r>
            <a:r>
              <a:rPr lang="en-US" sz="2400" dirty="0" err="1" smtClean="0"/>
              <a:t>bpm</a:t>
            </a:r>
            <a:endParaRPr lang="en-US" sz="2400" dirty="0" smtClean="0"/>
          </a:p>
          <a:p>
            <a:r>
              <a:rPr lang="en-US" sz="2400" dirty="0" smtClean="0"/>
              <a:t>Use mobile rail system rather than rail-in-floor used at DESY, CEA/</a:t>
            </a:r>
            <a:r>
              <a:rPr lang="en-US" sz="2400" dirty="0" err="1" smtClean="0"/>
              <a:t>Saclay</a:t>
            </a:r>
            <a:r>
              <a:rPr lang="en-US" sz="2400" dirty="0" smtClean="0"/>
              <a:t> and FNAL</a:t>
            </a:r>
          </a:p>
          <a:p>
            <a:r>
              <a:rPr lang="en-US" sz="2400" dirty="0" smtClean="0"/>
              <a:t>Transfer to CM assembly rails for cold mass assembly</a:t>
            </a:r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401126"/>
            <a:ext cx="3311346" cy="22016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3387271"/>
            <a:ext cx="3733800" cy="2800351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2514600" y="6356350"/>
            <a:ext cx="3962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E. Daly, AWLC, 14MAY2014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8891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7554"/>
            <a:ext cx="8229600" cy="365040"/>
          </a:xfrm>
        </p:spPr>
        <p:txBody>
          <a:bodyPr>
            <a:noAutofit/>
          </a:bodyPr>
          <a:lstStyle/>
          <a:p>
            <a:r>
              <a:rPr lang="en-US" sz="4000" dirty="0" smtClean="0"/>
              <a:t>Acknowledgements</a:t>
            </a:r>
            <a:endParaRPr lang="en-US" sz="4000" dirty="0">
              <a:latin typeface="Minion Pro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939" y="940981"/>
            <a:ext cx="8751035" cy="5453394"/>
          </a:xfrm>
        </p:spPr>
        <p:txBody>
          <a:bodyPr>
            <a:normAutofit/>
          </a:bodyPr>
          <a:lstStyle/>
          <a:p>
            <a:r>
              <a:rPr lang="en-US" dirty="0" smtClean="0"/>
              <a:t>Special Thanks – T. Peterson, T. </a:t>
            </a:r>
            <a:r>
              <a:rPr lang="en-US" dirty="0" err="1" smtClean="0"/>
              <a:t>Arkan</a:t>
            </a:r>
            <a:r>
              <a:rPr lang="en-US" dirty="0" smtClean="0"/>
              <a:t>, A. McEwen, G. Neil</a:t>
            </a:r>
          </a:p>
          <a:p>
            <a:r>
              <a:rPr lang="en-US" dirty="0" smtClean="0"/>
              <a:t>JLab, FNAL and SLAC colleagues</a:t>
            </a:r>
          </a:p>
          <a:p>
            <a:r>
              <a:rPr lang="en-US" dirty="0" smtClean="0"/>
              <a:t>XFEL Project Team at DESY &amp; CEA/</a:t>
            </a:r>
            <a:r>
              <a:rPr lang="en-US" dirty="0" err="1" smtClean="0"/>
              <a:t>Saclay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Daly, AWLC, 14MAY2014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46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906" y="194726"/>
            <a:ext cx="8897440" cy="397933"/>
          </a:xfrm>
        </p:spPr>
        <p:txBody>
          <a:bodyPr/>
          <a:lstStyle/>
          <a:p>
            <a:r>
              <a:rPr lang="en-US" sz="4000" dirty="0" smtClean="0"/>
              <a:t>JLab CMTF : Production “Bottleneck”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1906" y="922323"/>
            <a:ext cx="8897440" cy="547847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HPRF system suitable for individual cavity testing or 8 cavities in short duration steady state</a:t>
            </a:r>
          </a:p>
          <a:p>
            <a:r>
              <a:rPr lang="en-US" sz="2400" dirty="0" smtClean="0"/>
              <a:t>TBD system for testing SC magnet</a:t>
            </a:r>
          </a:p>
          <a:p>
            <a:r>
              <a:rPr lang="en-US" sz="2400" dirty="0" smtClean="0"/>
              <a:t>Magnetic shielding encloses testing volume reducing external fields to ~50 </a:t>
            </a:r>
            <a:r>
              <a:rPr lang="en-US" sz="2400" dirty="0" err="1" smtClean="0"/>
              <a:t>mG</a:t>
            </a:r>
            <a:endParaRPr lang="en-US" sz="2400" dirty="0" smtClean="0"/>
          </a:p>
          <a:p>
            <a:r>
              <a:rPr lang="en-US" sz="2400" dirty="0" smtClean="0"/>
              <a:t>Cryogenic capacity for testing individual cavities in CW mode</a:t>
            </a:r>
          </a:p>
          <a:p>
            <a:r>
              <a:rPr lang="en-US" sz="2400" dirty="0" smtClean="0"/>
              <a:t>End Caps – specific for LCLS-II CM testing</a:t>
            </a:r>
          </a:p>
          <a:p>
            <a:pPr lvl="1"/>
            <a:r>
              <a:rPr lang="en-US" sz="2000" dirty="0" smtClean="0"/>
              <a:t>Interface to CM piping and existing junction box using u-tubes</a:t>
            </a:r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9" name="Picture 8" descr="DSC_0351.JPG"/>
          <p:cNvPicPr>
            <a:picLocks noChangeAspect="1"/>
          </p:cNvPicPr>
          <p:nvPr/>
        </p:nvPicPr>
        <p:blipFill rotWithShape="1">
          <a:blip r:embed="rId3" cstate="print">
            <a:lum bright="20000"/>
          </a:blip>
          <a:srcRect l="16275" t="12448" r="20059" b="12860"/>
          <a:stretch/>
        </p:blipFill>
        <p:spPr>
          <a:xfrm>
            <a:off x="948407" y="4261846"/>
            <a:ext cx="2667000" cy="2094503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2514600" y="6356350"/>
            <a:ext cx="3962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E. Daly, AWLC, 14MAY2014</a:t>
            </a:r>
            <a:endParaRPr lang="en-US" dirty="0"/>
          </a:p>
        </p:txBody>
      </p:sp>
      <p:pic>
        <p:nvPicPr>
          <p:cNvPr id="6" name="Picture 2" descr="C:\Users\jhenry\Desktop\print_screen\ScreenShot601.bmp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66" b="6071"/>
          <a:stretch/>
        </p:blipFill>
        <p:spPr bwMode="auto">
          <a:xfrm>
            <a:off x="4413302" y="4246732"/>
            <a:ext cx="3589120" cy="2070625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050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912" y="237554"/>
            <a:ext cx="8887062" cy="365040"/>
          </a:xfrm>
        </p:spPr>
        <p:txBody>
          <a:bodyPr>
            <a:noAutofit/>
          </a:bodyPr>
          <a:lstStyle/>
          <a:p>
            <a:r>
              <a:rPr lang="en-US" sz="3200" dirty="0" smtClean="0"/>
              <a:t>Facilities Improvements : Testing in CMTF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09775"/>
            <a:ext cx="9143999" cy="565630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End Cans</a:t>
            </a:r>
          </a:p>
          <a:p>
            <a:pPr lvl="1"/>
            <a:r>
              <a:rPr lang="en-US" dirty="0" smtClean="0"/>
              <a:t>Connects CM to CTF valve box via u-tubes</a:t>
            </a:r>
          </a:p>
          <a:p>
            <a:pPr lvl="1"/>
            <a:r>
              <a:rPr lang="en-US" dirty="0" smtClean="0"/>
              <a:t>Interfaces for valves, LL and diodes to monitor and control helium flow/inventory</a:t>
            </a:r>
          </a:p>
          <a:p>
            <a:pPr lvl="1"/>
            <a:r>
              <a:rPr lang="en-US" dirty="0" smtClean="0"/>
              <a:t>Provides reliefs for primary circuit, shield circuit and insulating vacuum space</a:t>
            </a:r>
          </a:p>
          <a:p>
            <a:endParaRPr lang="en-US" dirty="0" smtClean="0"/>
          </a:p>
          <a:p>
            <a:r>
              <a:rPr lang="en-US" dirty="0"/>
              <a:t>HPRF</a:t>
            </a:r>
          </a:p>
          <a:p>
            <a:pPr lvl="1"/>
            <a:r>
              <a:rPr lang="en-US" sz="2900" dirty="0"/>
              <a:t>Procure 1.3 GHz 10 kW </a:t>
            </a:r>
            <a:r>
              <a:rPr lang="en-US" sz="2900" dirty="0" smtClean="0"/>
              <a:t>Solid-State Amplifiers (SSAs) </a:t>
            </a:r>
            <a:r>
              <a:rPr lang="en-US" sz="2900" dirty="0"/>
              <a:t>&amp; Circulators</a:t>
            </a:r>
          </a:p>
          <a:p>
            <a:pPr lvl="1"/>
            <a:r>
              <a:rPr lang="en-US" sz="2900" dirty="0"/>
              <a:t>Modify Waveguide and Interlocks</a:t>
            </a:r>
          </a:p>
          <a:p>
            <a:pPr lvl="1"/>
            <a:r>
              <a:rPr lang="en-US" sz="2900" dirty="0"/>
              <a:t>Run line power to SSA/Circulators</a:t>
            </a:r>
          </a:p>
          <a:p>
            <a:pPr lvl="1"/>
            <a:r>
              <a:rPr lang="en-US" sz="2900" dirty="0"/>
              <a:t>Provide controls in CMTF Control Room</a:t>
            </a:r>
          </a:p>
          <a:p>
            <a:pPr lvl="1"/>
            <a:endParaRPr lang="en-US" sz="2900" dirty="0"/>
          </a:p>
          <a:p>
            <a:r>
              <a:rPr lang="en-US" dirty="0" smtClean="0"/>
              <a:t>LLRF</a:t>
            </a:r>
          </a:p>
          <a:p>
            <a:pPr lvl="1"/>
            <a:r>
              <a:rPr lang="en-US" dirty="0" smtClean="0"/>
              <a:t>RF Instrumentation (arc detectors, IR sensors, etc.)</a:t>
            </a:r>
          </a:p>
          <a:p>
            <a:pPr lvl="1"/>
            <a:r>
              <a:rPr lang="en-US" dirty="0"/>
              <a:t>Provide controls in CMTF Control </a:t>
            </a:r>
            <a:r>
              <a:rPr lang="en-US" dirty="0" smtClean="0"/>
              <a:t>Room</a:t>
            </a:r>
          </a:p>
          <a:p>
            <a:pPr lvl="1"/>
            <a:r>
              <a:rPr lang="en-US" dirty="0" smtClean="0"/>
              <a:t>Software development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Cryogenic Test Facility (CTF)</a:t>
            </a:r>
          </a:p>
          <a:p>
            <a:pPr lvl="1"/>
            <a:r>
              <a:rPr lang="en-US" dirty="0" smtClean="0"/>
              <a:t>Increase return side piping to reduce overall pressure drop from CMTF</a:t>
            </a:r>
          </a:p>
          <a:p>
            <a:pPr lvl="1"/>
            <a:r>
              <a:rPr lang="en-US" dirty="0" smtClean="0"/>
              <a:t>Improve recovery system (pumping, compression) to provide base pressure of 0.031 </a:t>
            </a:r>
            <a:r>
              <a:rPr lang="en-US" dirty="0" err="1" smtClean="0"/>
              <a:t>atm</a:t>
            </a:r>
            <a:r>
              <a:rPr lang="en-US" dirty="0" smtClean="0"/>
              <a:t> (23 </a:t>
            </a:r>
            <a:r>
              <a:rPr lang="en-US" dirty="0" err="1" smtClean="0"/>
              <a:t>torr</a:t>
            </a:r>
            <a:r>
              <a:rPr lang="en-US" dirty="0" smtClean="0"/>
              <a:t>) in the CM helium bath</a:t>
            </a:r>
          </a:p>
          <a:p>
            <a:pPr lvl="1"/>
            <a:endParaRPr lang="en-US" dirty="0">
              <a:solidFill>
                <a:srgbClr val="FF0000"/>
              </a:solidFill>
              <a:latin typeface="Minion Pro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Daly, AWLC, 14MAY2014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636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1906" y="922323"/>
            <a:ext cx="8897440" cy="5478477"/>
          </a:xfrm>
        </p:spPr>
        <p:txBody>
          <a:bodyPr>
            <a:normAutofit/>
          </a:bodyPr>
          <a:lstStyle/>
          <a:p>
            <a:r>
              <a:rPr lang="en-US" sz="2800" dirty="0" smtClean="0"/>
              <a:t>Goal for production of CMs at </a:t>
            </a:r>
            <a:r>
              <a:rPr lang="en-US" sz="2800" dirty="0" err="1" smtClean="0"/>
              <a:t>Jlab</a:t>
            </a:r>
            <a:r>
              <a:rPr lang="en-US" sz="2800" dirty="0" smtClean="0"/>
              <a:t>/FNAL is “identical design, identical parts, equivalent processes to yield equivalent performance”</a:t>
            </a:r>
          </a:p>
          <a:p>
            <a:pPr lvl="1"/>
            <a:r>
              <a:rPr lang="en-US" sz="2400" dirty="0" smtClean="0"/>
              <a:t>Infrastructure development supports this goal</a:t>
            </a:r>
            <a:endParaRPr lang="en-US" sz="2800" dirty="0"/>
          </a:p>
          <a:p>
            <a:endParaRPr lang="en-US" sz="2800" dirty="0" smtClean="0"/>
          </a:p>
          <a:p>
            <a:r>
              <a:rPr lang="en-US" sz="2800" dirty="0" smtClean="0"/>
              <a:t>Overall Plan for </a:t>
            </a:r>
            <a:r>
              <a:rPr lang="en-US" sz="2800" dirty="0" err="1" smtClean="0"/>
              <a:t>Cryomodule</a:t>
            </a:r>
            <a:r>
              <a:rPr lang="en-US" sz="2800" dirty="0" smtClean="0"/>
              <a:t> Design &amp; Production</a:t>
            </a:r>
          </a:p>
          <a:p>
            <a:pPr lvl="1"/>
            <a:r>
              <a:rPr lang="en-US" sz="2400" dirty="0" smtClean="0"/>
              <a:t>R&amp;D / Design Modifications Complete			FY14</a:t>
            </a:r>
          </a:p>
          <a:p>
            <a:pPr lvl="1"/>
            <a:r>
              <a:rPr lang="en-US" sz="2400" dirty="0" smtClean="0"/>
              <a:t>Infrastructure / Tooling							FY14/15</a:t>
            </a:r>
          </a:p>
          <a:p>
            <a:pPr lvl="1"/>
            <a:r>
              <a:rPr lang="en-US" sz="2400" dirty="0" smtClean="0"/>
              <a:t>Prototype CMs (2 units)				 			FY15</a:t>
            </a:r>
          </a:p>
          <a:p>
            <a:pPr lvl="1"/>
            <a:r>
              <a:rPr lang="en-US" sz="2400" dirty="0" smtClean="0"/>
              <a:t>Start of Production 1.3 GHz CMs (33 units)	FY16</a:t>
            </a:r>
          </a:p>
          <a:p>
            <a:pPr lvl="2"/>
            <a:r>
              <a:rPr lang="en-US" sz="2000" dirty="0" smtClean="0"/>
              <a:t>Rates of 1 CM per 6 – 8 weeks in current plans</a:t>
            </a:r>
          </a:p>
          <a:p>
            <a:pPr lvl="1"/>
            <a:r>
              <a:rPr lang="en-US" sz="2400" dirty="0" smtClean="0"/>
              <a:t>Start of Installation at SLAC						FY17</a:t>
            </a:r>
            <a:endParaRPr lang="en-US" sz="2000" dirty="0" smtClean="0"/>
          </a:p>
          <a:p>
            <a:pPr lvl="1"/>
            <a:endParaRPr lang="en-US" sz="24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2514600" y="6356350"/>
            <a:ext cx="3962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E. Daly, AWLC, 14MAY2014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28730"/>
            <a:ext cx="8229600" cy="1285461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Back Up Slides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Daly, AWLC, 14MAY2014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912" y="237554"/>
            <a:ext cx="8887062" cy="365040"/>
          </a:xfrm>
        </p:spPr>
        <p:txBody>
          <a:bodyPr>
            <a:noAutofit/>
          </a:bodyPr>
          <a:lstStyle/>
          <a:p>
            <a:r>
              <a:rPr lang="en-US" sz="3200" dirty="0" smtClean="0"/>
              <a:t>Facilities Improvements: Assembly Tools (JLab)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09775"/>
            <a:ext cx="9143999" cy="565630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Main Cavity Tools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Clean room </a:t>
            </a:r>
            <a:r>
              <a:rPr lang="en-US" dirty="0">
                <a:solidFill>
                  <a:srgbClr val="00B050"/>
                </a:solidFill>
              </a:rPr>
              <a:t>t</a:t>
            </a:r>
            <a:r>
              <a:rPr lang="en-US" dirty="0" smtClean="0">
                <a:solidFill>
                  <a:srgbClr val="00B050"/>
                </a:solidFill>
              </a:rPr>
              <a:t>ooling - small fixtures for coupler installation, flange alignment, VTA testing hardware*</a:t>
            </a:r>
            <a:endParaRPr lang="en-US" dirty="0">
              <a:solidFill>
                <a:srgbClr val="00B050"/>
              </a:solidFill>
            </a:endParaRP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Cavity Handling Cages*</a:t>
            </a:r>
            <a:endParaRPr lang="en-US" dirty="0">
              <a:solidFill>
                <a:srgbClr val="00B050"/>
              </a:solidFill>
            </a:endParaRPr>
          </a:p>
          <a:p>
            <a:pPr lvl="1"/>
            <a:r>
              <a:rPr lang="en-US" dirty="0" smtClean="0"/>
              <a:t>Cavity Processing Tool Improvements (e.g. HPR, Heat Treatment Furnace, Horizontal EP)</a:t>
            </a:r>
          </a:p>
          <a:p>
            <a:pPr lvl="1"/>
            <a:r>
              <a:rPr lang="en-US" dirty="0" smtClean="0"/>
              <a:t>Two sets </a:t>
            </a:r>
            <a:r>
              <a:rPr lang="en-US" dirty="0"/>
              <a:t>of </a:t>
            </a:r>
            <a:r>
              <a:rPr lang="en-US" dirty="0" smtClean="0"/>
              <a:t>carriages </a:t>
            </a:r>
            <a:r>
              <a:rPr lang="en-US" dirty="0"/>
              <a:t>for </a:t>
            </a:r>
            <a:r>
              <a:rPr lang="en-US" dirty="0" smtClean="0"/>
              <a:t>cavity string</a:t>
            </a:r>
          </a:p>
          <a:p>
            <a:r>
              <a:rPr lang="en-US" dirty="0" smtClean="0"/>
              <a:t>Main Cold Mass and </a:t>
            </a:r>
            <a:r>
              <a:rPr lang="en-US" dirty="0" err="1" smtClean="0"/>
              <a:t>Cryomodule</a:t>
            </a:r>
            <a:r>
              <a:rPr lang="en-US" dirty="0" smtClean="0"/>
              <a:t> Assembly Tools</a:t>
            </a:r>
            <a:endParaRPr lang="en-US" dirty="0"/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Cold </a:t>
            </a:r>
            <a:r>
              <a:rPr lang="en-US" dirty="0">
                <a:solidFill>
                  <a:srgbClr val="00B050"/>
                </a:solidFill>
              </a:rPr>
              <a:t>Mass Spreader Bar - Supports / Positions Cold </a:t>
            </a:r>
            <a:r>
              <a:rPr lang="en-US" dirty="0" smtClean="0">
                <a:solidFill>
                  <a:srgbClr val="00B050"/>
                </a:solidFill>
              </a:rPr>
              <a:t>Mass for cavity string attachment*</a:t>
            </a:r>
            <a:endParaRPr lang="en-US" dirty="0">
              <a:solidFill>
                <a:srgbClr val="00B050"/>
              </a:solidFill>
            </a:endParaRPr>
          </a:p>
          <a:p>
            <a:pPr lvl="1"/>
            <a:r>
              <a:rPr lang="en-US" dirty="0" smtClean="0"/>
              <a:t>Cold Mass Installation into Vacuum Tank</a:t>
            </a:r>
            <a:endParaRPr lang="en-US" dirty="0"/>
          </a:p>
          <a:p>
            <a:pPr lvl="1"/>
            <a:r>
              <a:rPr lang="en-US" dirty="0"/>
              <a:t>Vacuum Tank </a:t>
            </a:r>
            <a:r>
              <a:rPr lang="en-US" dirty="0" smtClean="0"/>
              <a:t>Supports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Spreader </a:t>
            </a:r>
            <a:r>
              <a:rPr lang="en-US" dirty="0">
                <a:solidFill>
                  <a:srgbClr val="00B050"/>
                </a:solidFill>
              </a:rPr>
              <a:t>Bar - Lifts </a:t>
            </a:r>
            <a:r>
              <a:rPr lang="en-US" dirty="0" err="1" smtClean="0">
                <a:solidFill>
                  <a:srgbClr val="00B050"/>
                </a:solidFill>
              </a:rPr>
              <a:t>Cryomodule</a:t>
            </a:r>
            <a:r>
              <a:rPr lang="en-US" dirty="0" smtClean="0">
                <a:solidFill>
                  <a:srgbClr val="00B050"/>
                </a:solidFill>
              </a:rPr>
              <a:t>*</a:t>
            </a:r>
            <a:endParaRPr lang="en-US" dirty="0">
              <a:solidFill>
                <a:srgbClr val="00B050"/>
              </a:solidFill>
            </a:endParaRP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Shipping Frame &amp; End Caps*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Daly, AWLC, 14MAY2014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856694" y="5909593"/>
            <a:ext cx="3151280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*Design exists, purchase copies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06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Vertical Test Area / Horizontal Test Bench (JLab)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1906" y="922323"/>
            <a:ext cx="8897440" cy="524987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VTA</a:t>
            </a:r>
          </a:p>
          <a:p>
            <a:r>
              <a:rPr lang="en-US" dirty="0" smtClean="0"/>
              <a:t>Up to four test stands available for production acceptance testing capable of testing one cavity at a time</a:t>
            </a:r>
          </a:p>
          <a:p>
            <a:r>
              <a:rPr lang="en-US" dirty="0" smtClean="0"/>
              <a:t>Utilize same cavity hardware (test flanges, </a:t>
            </a:r>
            <a:r>
              <a:rPr lang="en-US" dirty="0" err="1" smtClean="0"/>
              <a:t>feedthroughs</a:t>
            </a:r>
            <a:r>
              <a:rPr lang="en-US" dirty="0" smtClean="0"/>
              <a:t>, etc.) provided by project to cavity suppliers</a:t>
            </a:r>
          </a:p>
          <a:p>
            <a:r>
              <a:rPr lang="en-US" dirty="0" smtClean="0"/>
              <a:t>Small modifications required to existing supports</a:t>
            </a:r>
          </a:p>
          <a:p>
            <a:r>
              <a:rPr lang="en-US" dirty="0" smtClean="0"/>
              <a:t>Ensure low magnetic field environment (“magnetic hygiene”)</a:t>
            </a:r>
          </a:p>
          <a:p>
            <a:pPr marL="0" indent="0">
              <a:buNone/>
            </a:pPr>
            <a:r>
              <a:rPr lang="en-US" dirty="0" smtClean="0"/>
              <a:t>HTB</a:t>
            </a:r>
          </a:p>
          <a:p>
            <a:r>
              <a:rPr lang="en-US" dirty="0" smtClean="0"/>
              <a:t>Support High </a:t>
            </a:r>
            <a:r>
              <a:rPr lang="en-US" dirty="0" err="1" smtClean="0"/>
              <a:t>Qo</a:t>
            </a:r>
            <a:r>
              <a:rPr lang="en-US" dirty="0" smtClean="0"/>
              <a:t> R&amp;D</a:t>
            </a:r>
          </a:p>
          <a:p>
            <a:r>
              <a:rPr lang="en-US" dirty="0" smtClean="0"/>
              <a:t>Plan to conduct five tests during production effort to provide feedback on cavity assembly process or for production development activities</a:t>
            </a:r>
          </a:p>
          <a:p>
            <a:r>
              <a:rPr lang="en-US" dirty="0" smtClean="0"/>
              <a:t>Modifications to top hat for XFEL-style FPC and small modifications to existing supports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2514600" y="6356350"/>
            <a:ext cx="3962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E. Daly, AWLC, 14MAY2014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230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Cold Mass / VV Assembly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1906" y="922323"/>
            <a:ext cx="8897440" cy="547847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“Lollipop” supports for each cavity</a:t>
            </a:r>
          </a:p>
          <a:p>
            <a:r>
              <a:rPr lang="en-US" sz="2400" dirty="0" smtClean="0"/>
              <a:t>TBD for SC magnet and </a:t>
            </a:r>
            <a:r>
              <a:rPr lang="en-US" sz="2400" dirty="0" err="1" smtClean="0"/>
              <a:t>bpm</a:t>
            </a:r>
            <a:endParaRPr lang="en-US" sz="2400" dirty="0" smtClean="0"/>
          </a:p>
          <a:p>
            <a:r>
              <a:rPr lang="en-US" sz="2400" dirty="0" smtClean="0"/>
              <a:t>Use two-rail system to transfer cavity string onto Return Pipe</a:t>
            </a:r>
          </a:p>
          <a:p>
            <a:r>
              <a:rPr lang="en-US" sz="2400" dirty="0" smtClean="0"/>
              <a:t>Use two-rail system to transfer cold mass into vacuum vessel</a:t>
            </a:r>
          </a:p>
          <a:p>
            <a:r>
              <a:rPr lang="en-US" sz="2400" dirty="0" smtClean="0"/>
              <a:t>Crane access in high-bay for shipping</a:t>
            </a:r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7" name="Content Placeholder 3" descr="IMG_0725.jpg"/>
          <p:cNvPicPr>
            <a:picLocks noChangeAspect="1"/>
          </p:cNvPicPr>
          <p:nvPr/>
        </p:nvPicPr>
        <p:blipFill>
          <a:blip r:embed="rId2" cstate="print"/>
          <a:srcRect l="12872"/>
          <a:stretch>
            <a:fillRect/>
          </a:stretch>
        </p:blipFill>
        <p:spPr bwMode="auto">
          <a:xfrm>
            <a:off x="3310832" y="3474712"/>
            <a:ext cx="2632768" cy="254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Content Placeholder 3" descr="IMG_0725.jpg"/>
          <p:cNvPicPr>
            <a:picLocks noChangeAspect="1"/>
          </p:cNvPicPr>
          <p:nvPr/>
        </p:nvPicPr>
        <p:blipFill rotWithShape="1">
          <a:blip r:embed="rId3" cstate="print"/>
          <a:srcRect l="18905" t="10953" r="14239" b="9493"/>
          <a:stretch/>
        </p:blipFill>
        <p:spPr bwMode="auto">
          <a:xfrm>
            <a:off x="381000" y="3429000"/>
            <a:ext cx="2817628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3505200"/>
            <a:ext cx="2971800" cy="222885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2514600" y="6356350"/>
            <a:ext cx="3962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E. Daly, AWLC, 14MAY2014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0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henry\Desktop\print_screen\ScreenShot602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33600"/>
            <a:ext cx="8342858" cy="2233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7696200" y="1295400"/>
            <a:ext cx="457200" cy="16002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781800" y="926068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JUNCTION BOX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7467600" y="3810000"/>
            <a:ext cx="457200" cy="12192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361755" y="5008475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HEAT EXCHANGER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6248400" y="1828800"/>
            <a:ext cx="609600" cy="12954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210495" y="1524000"/>
            <a:ext cx="1619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BAYONET BOX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6629400" y="3429000"/>
            <a:ext cx="609600" cy="10668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359795" y="44958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BAYONET U-TUBE</a:t>
            </a:r>
            <a:endParaRPr lang="en-US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2286000" y="1981200"/>
            <a:ext cx="381000" cy="1143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752600" y="1644134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END CAP</a:t>
            </a:r>
            <a:endParaRPr lang="en-US" dirty="0"/>
          </a:p>
        </p:txBody>
      </p:sp>
      <p:cxnSp>
        <p:nvCxnSpPr>
          <p:cNvPr id="28" name="Straight Arrow Connector 27"/>
          <p:cNvCxnSpPr/>
          <p:nvPr/>
        </p:nvCxnSpPr>
        <p:spPr>
          <a:xfrm flipH="1" flipV="1">
            <a:off x="1676400" y="3505200"/>
            <a:ext cx="304800" cy="14478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312403" y="4880579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CAVE DOOR</a:t>
            </a:r>
          </a:p>
          <a:p>
            <a:r>
              <a:rPr lang="en-US" dirty="0" smtClean="0"/>
              <a:t>(CLOSED)</a:t>
            </a:r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457200" y="28472"/>
            <a:ext cx="8229600" cy="397933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200" kern="1200">
                <a:solidFill>
                  <a:schemeClr val="tx1"/>
                </a:solidFill>
                <a:latin typeface="Minion Pro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CMTF Conceptual Layout</a:t>
            </a:r>
            <a:endParaRPr lang="en-US" sz="4000" dirty="0"/>
          </a:p>
        </p:txBody>
      </p:sp>
      <p:sp>
        <p:nvSpPr>
          <p:cNvPr id="18" name="Content Placeholder 5"/>
          <p:cNvSpPr txBox="1">
            <a:spLocks/>
          </p:cNvSpPr>
          <p:nvPr/>
        </p:nvSpPr>
        <p:spPr>
          <a:xfrm>
            <a:off x="2752621" y="5967476"/>
            <a:ext cx="2607174" cy="344844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Minion Pro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Minion Pro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Minion Pro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Minion Pro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Minion Pro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dirty="0" smtClean="0"/>
              <a:t>End view of CM with bayonets connecting JB, HX and BB</a:t>
            </a:r>
            <a:endParaRPr lang="en-US" dirty="0"/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5" t="7140" r="6002" b="7577"/>
          <a:stretch/>
        </p:blipFill>
        <p:spPr bwMode="auto">
          <a:xfrm>
            <a:off x="2740739" y="4415821"/>
            <a:ext cx="2619056" cy="1434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Daly, AWLC, 14MAY2014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A627-7AC1-4C17-BBCC-25B25E1CDC24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54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7554"/>
            <a:ext cx="8229600" cy="365040"/>
          </a:xfrm>
        </p:spPr>
        <p:txBody>
          <a:bodyPr>
            <a:noAutofit/>
          </a:bodyPr>
          <a:lstStyle/>
          <a:p>
            <a:r>
              <a:rPr lang="en-US" sz="4000" dirty="0" smtClean="0"/>
              <a:t>Outline</a:t>
            </a:r>
            <a:endParaRPr lang="en-US" sz="4000" dirty="0">
              <a:latin typeface="Minion Pro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939" y="940981"/>
            <a:ext cx="8751035" cy="5453394"/>
          </a:xfrm>
        </p:spPr>
        <p:txBody>
          <a:bodyPr>
            <a:normAutofit/>
          </a:bodyPr>
          <a:lstStyle/>
          <a:p>
            <a:r>
              <a:rPr lang="en-US" dirty="0" smtClean="0"/>
              <a:t>Overview of LCLS-II Collaboration</a:t>
            </a:r>
          </a:p>
          <a:p>
            <a:r>
              <a:rPr lang="en-US" dirty="0" smtClean="0"/>
              <a:t>Design Highlights</a:t>
            </a:r>
          </a:p>
          <a:p>
            <a:r>
              <a:rPr lang="en-US" dirty="0" smtClean="0"/>
              <a:t>Prototypes</a:t>
            </a:r>
          </a:p>
          <a:p>
            <a:r>
              <a:rPr lang="en-US" dirty="0" smtClean="0"/>
              <a:t>Production Strategy</a:t>
            </a:r>
          </a:p>
          <a:p>
            <a:r>
              <a:rPr lang="en-US" dirty="0" smtClean="0"/>
              <a:t>CM Production Preparations</a:t>
            </a:r>
          </a:p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Daly, AWLC, 14MAY2014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16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4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LCLS-II Project Collaboration</a:t>
            </a:r>
            <a:endParaRPr lang="en-US" dirty="0"/>
          </a:p>
        </p:txBody>
      </p:sp>
      <p:sp>
        <p:nvSpPr>
          <p:cNvPr id="13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3733800" y="1311597"/>
            <a:ext cx="4832350" cy="5065522"/>
          </a:xfrm>
          <a:prstGeom prst="rect">
            <a:avLst/>
          </a:prstGeom>
        </p:spPr>
        <p:txBody>
          <a:bodyPr>
            <a:normAutofit fontScale="400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50% of </a:t>
            </a:r>
            <a:r>
              <a:rPr lang="en-US" dirty="0"/>
              <a:t>c</a:t>
            </a:r>
            <a:r>
              <a:rPr lang="en-US" dirty="0" smtClean="0"/>
              <a:t>ryomodules: 1.3 GHz      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Cryomodules: 3.9 GHz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Cryomodule engineering/design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Helium distribution                           </a:t>
            </a:r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50% of </a:t>
            </a:r>
            <a:r>
              <a:rPr lang="en-US" dirty="0"/>
              <a:t>c</a:t>
            </a:r>
            <a:r>
              <a:rPr lang="en-US" dirty="0" smtClean="0"/>
              <a:t>ryomodules: 1.3 GHz  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Cryoplant</a:t>
            </a:r>
            <a:r>
              <a:rPr lang="en-US" dirty="0" smtClean="0"/>
              <a:t> selection/design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Processing </a:t>
            </a:r>
            <a:r>
              <a:rPr lang="en-US" dirty="0"/>
              <a:t>for </a:t>
            </a:r>
            <a:r>
              <a:rPr lang="en-US" dirty="0" smtClean="0"/>
              <a:t>high-Q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LLRF design       	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Undulators</a:t>
            </a:r>
            <a:r>
              <a:rPr lang="en-US" dirty="0" smtClean="0"/>
              <a:t>		       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e</a:t>
            </a:r>
            <a:r>
              <a:rPr lang="en-US" baseline="30000" dirty="0" smtClean="0"/>
              <a:t>-</a:t>
            </a:r>
            <a:r>
              <a:rPr lang="en-US" dirty="0" smtClean="0"/>
              <a:t> gun &amp; associated injector systems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Undulator</a:t>
            </a:r>
            <a:r>
              <a:rPr lang="en-US" dirty="0" smtClean="0"/>
              <a:t> Vacuum Chamber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Also supports FNAL w/ SCRF cleaning facility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Undulator R&amp;D: vertical polarization </a:t>
            </a:r>
          </a:p>
          <a:p>
            <a:endParaRPr lang="en-US" dirty="0" smtClean="0"/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R&amp;D planning, prototype support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processing for high-Q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e</a:t>
            </a:r>
            <a:r>
              <a:rPr lang="en-US" baseline="30000" dirty="0" smtClean="0"/>
              <a:t>-</a:t>
            </a:r>
            <a:r>
              <a:rPr lang="en-US" dirty="0" smtClean="0"/>
              <a:t> gun option</a:t>
            </a:r>
            <a:endParaRPr lang="en-US" dirty="0"/>
          </a:p>
        </p:txBody>
      </p:sp>
      <p:pic>
        <p:nvPicPr>
          <p:cNvPr id="14" name="Picture 4" descr="http://archaeometry.missouri.edu/datasets/library/Berkeley_Lab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3459" y="3307307"/>
            <a:ext cx="1531088" cy="1058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http://ix.cs.uoregon.edu/~hank/DOECGF13_files/Argonne_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476625"/>
            <a:ext cx="1713788" cy="645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 descr="http://4.bp.blogspot.com/_V1hbANfFpgg/TAWuMWFbqgI/AAAAAAAABDA/VEand1O8oMs/s400/cornell+university+2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8047" y="5348377"/>
            <a:ext cx="1043590" cy="1014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8" descr="Home">
            <a:hlinkClick r:id="rId5" tooltip="Home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907" y="2260122"/>
            <a:ext cx="2606026" cy="738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802257" y="1233577"/>
            <a:ext cx="7677509" cy="983412"/>
          </a:xfrm>
          <a:prstGeom prst="rect">
            <a:avLst/>
          </a:prstGeom>
          <a:noFill/>
          <a:ln w="76200">
            <a:solidFill>
              <a:srgbClr val="770012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02257" y="2231367"/>
            <a:ext cx="7677509" cy="983412"/>
          </a:xfrm>
          <a:prstGeom prst="rect">
            <a:avLst/>
          </a:prstGeom>
          <a:noFill/>
          <a:ln w="76200">
            <a:solidFill>
              <a:srgbClr val="770012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02257" y="3261301"/>
            <a:ext cx="7677509" cy="983412"/>
          </a:xfrm>
          <a:prstGeom prst="rect">
            <a:avLst/>
          </a:prstGeom>
          <a:noFill/>
          <a:ln w="76200">
            <a:solidFill>
              <a:srgbClr val="770012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02256" y="4307686"/>
            <a:ext cx="7677509" cy="983412"/>
          </a:xfrm>
          <a:prstGeom prst="rect">
            <a:avLst/>
          </a:prstGeom>
          <a:noFill/>
          <a:ln w="76200">
            <a:solidFill>
              <a:srgbClr val="770012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02257" y="5355491"/>
            <a:ext cx="7677509" cy="983412"/>
          </a:xfrm>
          <a:prstGeom prst="rect">
            <a:avLst/>
          </a:prstGeom>
          <a:noFill/>
          <a:ln w="76200">
            <a:solidFill>
              <a:srgbClr val="770012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23" name="Picture 2" descr="http://www.fnal.gov/faw/designstandards/filesfordownload/FermiLogo_blue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907" y="1482605"/>
            <a:ext cx="2558230" cy="485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Daly, AWLC, 14MAY2014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755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Cryomodules for LCLS-II (CDR)</a:t>
            </a:r>
            <a:endParaRPr lang="en-US" sz="36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1650248"/>
              </p:ext>
            </p:extLst>
          </p:nvPr>
        </p:nvGraphicFramePr>
        <p:xfrm>
          <a:off x="1295400" y="1146779"/>
          <a:ext cx="64008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0"/>
                <a:gridCol w="1447800"/>
              </a:tblGrid>
              <a:tr h="3708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Arial"/>
                          <a:ea typeface="Times New Roman"/>
                        </a:rPr>
                        <a:t>Cryomodule (CM) Parameters 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effectLst/>
                          <a:latin typeface="Arial"/>
                          <a:ea typeface="Times New Roman"/>
                        </a:rPr>
                        <a:t>value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Arial"/>
                          <a:ea typeface="Times New Roman"/>
                        </a:rPr>
                        <a:t>Cavity operating temperature (K)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Arial"/>
                          <a:ea typeface="Times New Roman"/>
                        </a:rPr>
                        <a:t>2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effectLst/>
                          <a:latin typeface="Arial"/>
                          <a:ea typeface="Times New Roman"/>
                        </a:rPr>
                        <a:t>Number </a:t>
                      </a:r>
                      <a:r>
                        <a:rPr lang="en-US" sz="1400" b="1" dirty="0">
                          <a:effectLst/>
                          <a:latin typeface="Arial"/>
                          <a:ea typeface="Times New Roman"/>
                        </a:rPr>
                        <a:t>of 9-cell cavities per cryomodule (1.3 GHz)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Arial"/>
                          <a:ea typeface="Times New Roman"/>
                        </a:rPr>
                        <a:t>8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Arial"/>
                          <a:ea typeface="Times New Roman"/>
                        </a:rPr>
                        <a:t>Total installed cryomodules (1.3 GHz)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Arial"/>
                          <a:ea typeface="Times New Roman"/>
                        </a:rPr>
                        <a:t>35 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Arial"/>
                          <a:ea typeface="Times New Roman"/>
                        </a:rPr>
                        <a:t>Number of 3.9-GHz cavities per 3.9 GHz CM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effectLst/>
                          <a:latin typeface="Arial"/>
                          <a:ea typeface="Times New Roman"/>
                        </a:rPr>
                        <a:t>4 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(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  <a:sym typeface="Wingdings" panose="05000000000000000000" pitchFamily="2" charset="2"/>
                        </a:rPr>
                        <a:t> 8, TBC)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Arial"/>
                          <a:ea typeface="Times New Roman"/>
                        </a:rPr>
                        <a:t>Total installed 3.9 GHz cryomodules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effectLst/>
                          <a:latin typeface="Arial"/>
                          <a:ea typeface="Times New Roman"/>
                        </a:rPr>
                        <a:t>3 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(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  <a:sym typeface="Wingdings" panose="05000000000000000000" pitchFamily="2" charset="2"/>
                        </a:rPr>
                        <a:t> 2, TBC)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effectLst/>
                          <a:latin typeface="Arial"/>
                          <a:ea typeface="Times New Roman"/>
                        </a:rPr>
                        <a:t>Number of </a:t>
                      </a:r>
                      <a:r>
                        <a:rPr lang="en-US" sz="1400" b="1" dirty="0">
                          <a:effectLst/>
                          <a:latin typeface="Arial"/>
                          <a:ea typeface="Times New Roman"/>
                        </a:rPr>
                        <a:t>installed 1.3 GHz cryomodules in L0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Arial"/>
                          <a:ea typeface="Times New Roman"/>
                        </a:rPr>
                        <a:t>1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effectLst/>
                          <a:latin typeface="Arial"/>
                          <a:ea typeface="Times New Roman"/>
                        </a:rPr>
                        <a:t>Number </a:t>
                      </a:r>
                      <a:r>
                        <a:rPr lang="en-US" sz="1400" b="1" dirty="0">
                          <a:effectLst/>
                          <a:latin typeface="Arial"/>
                          <a:ea typeface="Times New Roman"/>
                        </a:rPr>
                        <a:t>installed 1.3 GHz cryomodules in L1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>
                          <a:effectLst/>
                          <a:latin typeface="Arial"/>
                          <a:ea typeface="Times New Roman"/>
                        </a:rPr>
                        <a:t>2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effectLst/>
                          <a:latin typeface="Arial"/>
                          <a:ea typeface="Times New Roman"/>
                        </a:rPr>
                        <a:t>Number</a:t>
                      </a:r>
                      <a:r>
                        <a:rPr lang="en-US" sz="1400" b="1" baseline="0" dirty="0" smtClean="0">
                          <a:effectLst/>
                          <a:latin typeface="Arial"/>
                          <a:ea typeface="Times New Roman"/>
                        </a:rPr>
                        <a:t> of</a:t>
                      </a:r>
                      <a:r>
                        <a:rPr lang="en-US" sz="1400" b="1" dirty="0" smtClean="0"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400" b="1" dirty="0">
                          <a:effectLst/>
                          <a:latin typeface="Arial"/>
                          <a:ea typeface="Times New Roman"/>
                        </a:rPr>
                        <a:t>installed 3.9-GHz cryomodules as linearizer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effectLst/>
                          <a:latin typeface="Arial"/>
                          <a:ea typeface="Times New Roman"/>
                        </a:rPr>
                        <a:t>3 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(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  <a:sym typeface="Wingdings" panose="05000000000000000000" pitchFamily="2" charset="2"/>
                        </a:rPr>
                        <a:t> 2, TBC)</a:t>
                      </a:r>
                      <a:endParaRPr lang="en-US" sz="1400" dirty="0" smtClean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effectLst/>
                          <a:latin typeface="Arial"/>
                          <a:ea typeface="Times New Roman"/>
                        </a:rPr>
                        <a:t>Number</a:t>
                      </a:r>
                      <a:r>
                        <a:rPr lang="en-US" sz="1400" b="1" baseline="0" dirty="0" smtClean="0">
                          <a:effectLst/>
                          <a:latin typeface="Arial"/>
                          <a:ea typeface="Times New Roman"/>
                        </a:rPr>
                        <a:t> of</a:t>
                      </a:r>
                      <a:r>
                        <a:rPr lang="en-US" sz="1400" b="1" dirty="0" smtClean="0"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400" b="1" dirty="0">
                          <a:effectLst/>
                          <a:latin typeface="Arial"/>
                          <a:ea typeface="Times New Roman"/>
                        </a:rPr>
                        <a:t>installed cryomodules in L2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effectLst/>
                          <a:latin typeface="Arial"/>
                          <a:ea typeface="Times New Roman"/>
                        </a:rPr>
                        <a:t>12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effectLst/>
                          <a:latin typeface="Arial"/>
                          <a:ea typeface="Times New Roman"/>
                        </a:rPr>
                        <a:t>Number</a:t>
                      </a:r>
                      <a:r>
                        <a:rPr lang="en-US" sz="1400" b="1" baseline="0" dirty="0" smtClean="0">
                          <a:effectLst/>
                          <a:latin typeface="Arial"/>
                          <a:ea typeface="Times New Roman"/>
                        </a:rPr>
                        <a:t> of</a:t>
                      </a:r>
                      <a:r>
                        <a:rPr lang="en-US" sz="1400" b="1" dirty="0" smtClean="0"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400" b="1" dirty="0">
                          <a:effectLst/>
                          <a:latin typeface="Arial"/>
                          <a:ea typeface="Times New Roman"/>
                        </a:rPr>
                        <a:t>installed cryomodules in L3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b="1" dirty="0" smtClean="0">
                          <a:effectLst/>
                          <a:latin typeface="Arial"/>
                          <a:ea typeface="Times New Roman"/>
                        </a:rPr>
                        <a:t>20 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Daly, AWLC, 14MAY2014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174940-8B82-4A6F-AB26-C4F828636BB7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612258" y="5977606"/>
            <a:ext cx="5138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Courtesy of T. Peterson, SRF Weekly </a:t>
            </a:r>
            <a:r>
              <a:rPr lang="en-US" dirty="0" err="1" smtClean="0"/>
              <a:t>Mtg</a:t>
            </a:r>
            <a:r>
              <a:rPr lang="en-US" dirty="0" smtClean="0"/>
              <a:t>, DEC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98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Cryomodule Collaboration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2967"/>
            <a:ext cx="8229600" cy="5186008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 smtClean="0"/>
              <a:t>Fermilab</a:t>
            </a:r>
            <a:r>
              <a:rPr lang="en-US" dirty="0" smtClean="0"/>
              <a:t> is leading the cryomodule design effort </a:t>
            </a:r>
          </a:p>
          <a:p>
            <a:pPr lvl="1"/>
            <a:r>
              <a:rPr lang="en-US" dirty="0" smtClean="0"/>
              <a:t>Extensive experience with TESLA-style CM design and assembly </a:t>
            </a:r>
          </a:p>
          <a:p>
            <a:pPr lvl="1"/>
            <a:r>
              <a:rPr lang="en-US" dirty="0" smtClean="0"/>
              <a:t>Basis is 3-D model &amp; drawings of similar Type-IV CM </a:t>
            </a:r>
          </a:p>
          <a:p>
            <a:r>
              <a:rPr lang="en-US" dirty="0" smtClean="0"/>
              <a:t>Jefferson Lab and Cornell are partners in design review, costing, and production  </a:t>
            </a:r>
          </a:p>
          <a:p>
            <a:pPr lvl="1"/>
            <a:r>
              <a:rPr lang="en-US" dirty="0"/>
              <a:t>Cornell and </a:t>
            </a:r>
            <a:r>
              <a:rPr lang="en-US" dirty="0" smtClean="0"/>
              <a:t>JLab </a:t>
            </a:r>
            <a:r>
              <a:rPr lang="en-US" dirty="0"/>
              <a:t>both have valuable CW </a:t>
            </a:r>
            <a:r>
              <a:rPr lang="en-US" dirty="0" smtClean="0"/>
              <a:t>CM </a:t>
            </a:r>
            <a:r>
              <a:rPr lang="en-US" dirty="0"/>
              <a:t>design </a:t>
            </a:r>
            <a:r>
              <a:rPr lang="en-US" dirty="0" smtClean="0"/>
              <a:t>experience</a:t>
            </a:r>
            <a:endParaRPr lang="en-US" dirty="0"/>
          </a:p>
          <a:p>
            <a:pPr lvl="1"/>
            <a:r>
              <a:rPr lang="en-US" dirty="0" smtClean="0"/>
              <a:t>Jefferson Lab sharing half the 1.3 GHz production</a:t>
            </a:r>
          </a:p>
          <a:p>
            <a:pPr lvl="2"/>
            <a:r>
              <a:rPr lang="en-US" dirty="0"/>
              <a:t>R</a:t>
            </a:r>
            <a:r>
              <a:rPr lang="en-US" dirty="0" smtClean="0"/>
              <a:t>ecent 12 </a:t>
            </a:r>
            <a:r>
              <a:rPr lang="en-US" dirty="0" err="1" smtClean="0"/>
              <a:t>GeV</a:t>
            </a:r>
            <a:r>
              <a:rPr lang="en-US" dirty="0" smtClean="0"/>
              <a:t> Upgrade production experience </a:t>
            </a:r>
          </a:p>
          <a:p>
            <a:r>
              <a:rPr lang="en-US" dirty="0" smtClean="0"/>
              <a:t>Argonne Lab is also participating in cryostat design </a:t>
            </a:r>
          </a:p>
          <a:p>
            <a:pPr lvl="1"/>
            <a:r>
              <a:rPr lang="en-US" dirty="0" smtClean="0"/>
              <a:t>Beginning with system flow analyses and pipe size verification 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xperienced SRF and cryogenic personnel at ANL may be available for other collaborative tasks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Daly, AWLC, 14MAY2014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174940-8B82-4A6F-AB26-C4F828636BB7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612258" y="5977606"/>
            <a:ext cx="5138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Courtesy of T. Peterson, SRF Weekly </a:t>
            </a:r>
            <a:r>
              <a:rPr lang="en-US" dirty="0" err="1" smtClean="0"/>
              <a:t>Mtg</a:t>
            </a:r>
            <a:r>
              <a:rPr lang="en-US" dirty="0" smtClean="0"/>
              <a:t>, DEC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62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1.3 GHz CM Modifications for LCLS-II </a:t>
            </a:r>
            <a:endParaRPr lang="en-US" sz="3600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57200" y="972967"/>
            <a:ext cx="8229600" cy="5373971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Design Specification – </a:t>
            </a:r>
            <a:r>
              <a:rPr lang="en-US" dirty="0" err="1" smtClean="0">
                <a:solidFill>
                  <a:srgbClr val="FF0000"/>
                </a:solidFill>
              </a:rPr>
              <a:t>Qo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u="sng" dirty="0" smtClean="0">
                <a:solidFill>
                  <a:srgbClr val="FF0000"/>
                </a:solidFill>
              </a:rPr>
              <a:t>&gt;</a:t>
            </a:r>
            <a:r>
              <a:rPr lang="en-US" dirty="0" smtClean="0">
                <a:solidFill>
                  <a:srgbClr val="FF0000"/>
                </a:solidFill>
              </a:rPr>
              <a:t> 2.7 x 10</a:t>
            </a:r>
            <a:r>
              <a:rPr lang="en-US" baseline="30000" dirty="0" smtClean="0">
                <a:solidFill>
                  <a:srgbClr val="FF0000"/>
                </a:solidFill>
              </a:rPr>
              <a:t> 10</a:t>
            </a:r>
            <a:r>
              <a:rPr lang="en-US" dirty="0" smtClean="0">
                <a:solidFill>
                  <a:srgbClr val="FF0000"/>
                </a:solidFill>
              </a:rPr>
              <a:t> @ 16 MV/m, &lt; 100 W per CM at 2K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High </a:t>
            </a:r>
            <a:r>
              <a:rPr lang="en-US" dirty="0" err="1" smtClean="0">
                <a:solidFill>
                  <a:srgbClr val="FF0000"/>
                </a:solidFill>
              </a:rPr>
              <a:t>Qo</a:t>
            </a:r>
            <a:r>
              <a:rPr lang="en-US" dirty="0" smtClean="0">
                <a:solidFill>
                  <a:srgbClr val="FF0000"/>
                </a:solidFill>
              </a:rPr>
              <a:t> Team has intense focus (see A. </a:t>
            </a:r>
            <a:r>
              <a:rPr lang="en-US" dirty="0" err="1" smtClean="0">
                <a:solidFill>
                  <a:srgbClr val="FF0000"/>
                </a:solidFill>
              </a:rPr>
              <a:t>Grasselino’s</a:t>
            </a:r>
            <a:r>
              <a:rPr lang="en-US" dirty="0">
                <a:solidFill>
                  <a:srgbClr val="FF0000"/>
                </a:solidFill>
              </a:rPr>
              <a:t> AWLC May 2014 talk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  <a:p>
            <a:endParaRPr lang="en-US" dirty="0" smtClean="0"/>
          </a:p>
          <a:p>
            <a:r>
              <a:rPr lang="en-US" dirty="0" smtClean="0"/>
              <a:t>Design Points - TESLA Type 3+, XFEL, and Type 4 CM designs </a:t>
            </a:r>
          </a:p>
          <a:p>
            <a:r>
              <a:rPr lang="en-US" dirty="0" smtClean="0"/>
              <a:t>Modifications for CW heat loads </a:t>
            </a:r>
          </a:p>
          <a:p>
            <a:pPr lvl="1"/>
            <a:r>
              <a:rPr lang="en-US" dirty="0" smtClean="0"/>
              <a:t>Larger chimney pipe from helium vessel to 2-phase pipe </a:t>
            </a:r>
          </a:p>
          <a:p>
            <a:pPr lvl="1"/>
            <a:r>
              <a:rPr lang="en-US" dirty="0" smtClean="0"/>
              <a:t>Larger 2-phase pipe (4 inch OD) </a:t>
            </a:r>
          </a:p>
          <a:p>
            <a:r>
              <a:rPr lang="en-US" dirty="0" smtClean="0"/>
              <a:t>Closed-ended 2-phase pipe </a:t>
            </a:r>
          </a:p>
          <a:p>
            <a:pPr lvl="1"/>
            <a:r>
              <a:rPr lang="en-US" dirty="0" smtClean="0"/>
              <a:t>Separate 2 K liquid levels in each cryomodule </a:t>
            </a:r>
          </a:p>
          <a:p>
            <a:pPr lvl="1"/>
            <a:r>
              <a:rPr lang="en-US" dirty="0" smtClean="0"/>
              <a:t>2 K JT valve on each cryomodule </a:t>
            </a:r>
          </a:p>
          <a:p>
            <a:r>
              <a:rPr lang="en-US" dirty="0" smtClean="0"/>
              <a:t>End lever tuner and helium vessel design for minimal </a:t>
            </a:r>
            <a:r>
              <a:rPr lang="en-US" dirty="0" err="1" smtClean="0"/>
              <a:t>df</a:t>
            </a:r>
            <a:r>
              <a:rPr lang="en-US" dirty="0" smtClean="0"/>
              <a:t>/</a:t>
            </a:r>
            <a:r>
              <a:rPr lang="en-US" dirty="0" err="1" smtClean="0"/>
              <a:t>dP</a:t>
            </a:r>
            <a:endParaRPr lang="en-US" dirty="0" smtClean="0"/>
          </a:p>
          <a:p>
            <a:pPr lvl="1"/>
            <a:r>
              <a:rPr lang="en-US" dirty="0" smtClean="0"/>
              <a:t>Details in Y</a:t>
            </a:r>
            <a:r>
              <a:rPr lang="en-US" dirty="0"/>
              <a:t>. </a:t>
            </a:r>
            <a:r>
              <a:rPr lang="en-US" dirty="0" err="1"/>
              <a:t>Pischalnikov’s</a:t>
            </a:r>
            <a:r>
              <a:rPr lang="en-US" dirty="0"/>
              <a:t> AWLC </a:t>
            </a:r>
            <a:r>
              <a:rPr lang="en-US" dirty="0" smtClean="0"/>
              <a:t>May 2014 talk</a:t>
            </a:r>
          </a:p>
          <a:p>
            <a:r>
              <a:rPr lang="en-US" dirty="0" smtClean="0"/>
              <a:t>Double-layer inner magnetic shield</a:t>
            </a:r>
          </a:p>
          <a:p>
            <a:r>
              <a:rPr lang="en-US" dirty="0" smtClean="0"/>
              <a:t>SC Magnet – splits in half for installation outside cleanroom</a:t>
            </a:r>
          </a:p>
          <a:p>
            <a:r>
              <a:rPr lang="en-US" dirty="0" smtClean="0"/>
              <a:t>Two cool-down ports in each helium vessel for uniform cool-down of bimetal joints </a:t>
            </a:r>
          </a:p>
          <a:p>
            <a:r>
              <a:rPr lang="en-US" dirty="0" smtClean="0"/>
              <a:t>No 5 K thermal shield </a:t>
            </a:r>
          </a:p>
          <a:p>
            <a:pPr lvl="1"/>
            <a:r>
              <a:rPr lang="en-US" dirty="0" smtClean="0"/>
              <a:t>But retain 5 K intercepts on input coupler </a:t>
            </a:r>
          </a:p>
          <a:p>
            <a:r>
              <a:rPr lang="en-US" dirty="0" smtClean="0"/>
              <a:t>Input coupler for ~10 kW CW</a:t>
            </a:r>
          </a:p>
          <a:p>
            <a:pPr lvl="1"/>
            <a:r>
              <a:rPr lang="en-US" dirty="0" smtClean="0"/>
              <a:t>Details in N. </a:t>
            </a:r>
            <a:r>
              <a:rPr lang="en-US" dirty="0" err="1" smtClean="0"/>
              <a:t>Solyak’s</a:t>
            </a:r>
            <a:r>
              <a:rPr lang="en-US" dirty="0" smtClean="0"/>
              <a:t> AWLC May 2014 talk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Daly, AWLC, 14MAY2014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174940-8B82-4A6F-AB26-C4F828636BB7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657599" y="6045619"/>
            <a:ext cx="5373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Courtesy of T. Peterson, SRF Weekly </a:t>
            </a:r>
            <a:r>
              <a:rPr lang="en-US" dirty="0" err="1" smtClean="0"/>
              <a:t>Mtg</a:t>
            </a:r>
            <a:r>
              <a:rPr lang="en-US" dirty="0" smtClean="0"/>
              <a:t>, DEC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461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LCLS-II CM Schematic</a:t>
            </a:r>
            <a:endParaRPr lang="en-US" sz="3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Daly, AWLC, 14MAY2014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174940-8B82-4A6F-AB26-C4F828636BB7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173" y="1175846"/>
            <a:ext cx="8063627" cy="490755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612258" y="5977606"/>
            <a:ext cx="5138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Courtesy of T. Peterson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56939" y="937070"/>
            <a:ext cx="87056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Note </a:t>
            </a:r>
            <a:r>
              <a:rPr lang="en-US" sz="1400" dirty="0" smtClean="0"/>
              <a:t>: Slope </a:t>
            </a:r>
            <a:r>
              <a:rPr lang="en-US" sz="1400" dirty="0" smtClean="0"/>
              <a:t>of 2-phase </a:t>
            </a:r>
            <a:r>
              <a:rPr lang="en-US" sz="1400" dirty="0" smtClean="0"/>
              <a:t>helium in pipe </a:t>
            </a:r>
            <a:r>
              <a:rPr lang="en-US" sz="1400" dirty="0" smtClean="0"/>
              <a:t>due to tunnel </a:t>
            </a:r>
            <a:r>
              <a:rPr lang="en-US" sz="1400" dirty="0" smtClean="0"/>
              <a:t>slope (6 cm over 13 m), </a:t>
            </a:r>
            <a:r>
              <a:rPr lang="en-US" sz="1400" dirty="0" smtClean="0"/>
              <a:t>need </a:t>
            </a:r>
            <a:r>
              <a:rPr lang="en-US" sz="1400" dirty="0" smtClean="0"/>
              <a:t>single </a:t>
            </a:r>
            <a:r>
              <a:rPr lang="en-US" sz="1400" dirty="0" smtClean="0"/>
              <a:t>connection to 300 mm pipe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16433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36026"/>
            <a:ext cx="8382000" cy="61967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Prototype 1.3 GHz CM Description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37072"/>
            <a:ext cx="8229600" cy="5419278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Each </a:t>
            </a:r>
            <a:r>
              <a:rPr lang="en-US" dirty="0"/>
              <a:t>lab produces a prototype </a:t>
            </a:r>
            <a:r>
              <a:rPr lang="en-US" dirty="0" smtClean="0"/>
              <a:t>CM</a:t>
            </a:r>
          </a:p>
          <a:p>
            <a:r>
              <a:rPr lang="en-US" dirty="0" smtClean="0"/>
              <a:t>Main Objectives for </a:t>
            </a:r>
            <a:r>
              <a:rPr lang="en-US" dirty="0"/>
              <a:t>P</a:t>
            </a:r>
            <a:r>
              <a:rPr lang="en-US" dirty="0" smtClean="0"/>
              <a:t>rototypes</a:t>
            </a:r>
          </a:p>
          <a:p>
            <a:pPr lvl="1"/>
            <a:r>
              <a:rPr lang="en-US" dirty="0" smtClean="0"/>
              <a:t>Establish working collaboration for production with </a:t>
            </a:r>
            <a:r>
              <a:rPr lang="en-US" dirty="0" err="1" smtClean="0"/>
              <a:t>Jlab</a:t>
            </a:r>
            <a:r>
              <a:rPr lang="en-US" dirty="0" smtClean="0"/>
              <a:t> – each lab produces a prototype cryomodule, then provides production </a:t>
            </a:r>
            <a:r>
              <a:rPr lang="en-US" dirty="0" err="1" smtClean="0"/>
              <a:t>cryomodules</a:t>
            </a:r>
            <a:endParaRPr lang="en-US" dirty="0" smtClean="0"/>
          </a:p>
          <a:p>
            <a:pPr lvl="1"/>
            <a:r>
              <a:rPr lang="en-US" dirty="0" smtClean="0"/>
              <a:t>Demonstrate CW operation of 8 high-Q cavities in a cryomodule</a:t>
            </a:r>
            <a:endParaRPr lang="en-US" dirty="0"/>
          </a:p>
          <a:p>
            <a:pPr lvl="1"/>
            <a:r>
              <a:rPr lang="en-US" dirty="0" smtClean="0"/>
              <a:t>Prototype </a:t>
            </a:r>
            <a:r>
              <a:rPr lang="en-US" dirty="0" err="1" smtClean="0"/>
              <a:t>cryomodule</a:t>
            </a:r>
            <a:r>
              <a:rPr lang="en-US" dirty="0" smtClean="0"/>
              <a:t> planned for use in LCLS-II</a:t>
            </a:r>
          </a:p>
          <a:p>
            <a:r>
              <a:rPr lang="en-US" dirty="0"/>
              <a:t>N</a:t>
            </a:r>
            <a:r>
              <a:rPr lang="en-US" dirty="0" smtClean="0"/>
              <a:t>ew cryostat design and procurement with Type 3+ spacing</a:t>
            </a:r>
          </a:p>
          <a:p>
            <a:r>
              <a:rPr lang="en-US" dirty="0" smtClean="0"/>
              <a:t>Use existing cavities in prototype CMs </a:t>
            </a:r>
          </a:p>
          <a:p>
            <a:pPr lvl="1"/>
            <a:r>
              <a:rPr lang="en-US" dirty="0" smtClean="0"/>
              <a:t>Incorporate High-Q0 surface process development in a logical way</a:t>
            </a:r>
          </a:p>
          <a:p>
            <a:r>
              <a:rPr lang="en-US" dirty="0" smtClean="0"/>
              <a:t>Peripherals</a:t>
            </a:r>
          </a:p>
          <a:p>
            <a:pPr lvl="1"/>
            <a:r>
              <a:rPr lang="en-US" dirty="0" smtClean="0"/>
              <a:t>New He vessel</a:t>
            </a:r>
            <a:r>
              <a:rPr lang="en-US" dirty="0"/>
              <a:t> </a:t>
            </a:r>
            <a:endParaRPr lang="en-US" dirty="0" smtClean="0"/>
          </a:p>
          <a:p>
            <a:pPr lvl="1"/>
            <a:r>
              <a:rPr lang="en-US" dirty="0"/>
              <a:t>S</a:t>
            </a:r>
            <a:r>
              <a:rPr lang="en-US" dirty="0" smtClean="0"/>
              <a:t>light modifications to HOM coupler</a:t>
            </a:r>
          </a:p>
          <a:p>
            <a:pPr lvl="1"/>
            <a:r>
              <a:rPr lang="en-US" dirty="0" smtClean="0"/>
              <a:t>End-lever tuner </a:t>
            </a:r>
          </a:p>
          <a:p>
            <a:pPr lvl="1"/>
            <a:r>
              <a:rPr lang="en-US" dirty="0" smtClean="0"/>
              <a:t>RF power couplers, modify TTF couplers or procure new ones (more later) </a:t>
            </a:r>
          </a:p>
          <a:p>
            <a:r>
              <a:rPr lang="en-US" dirty="0" smtClean="0"/>
              <a:t>Do these developments once – the primary cryomodule design effort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Daly, AWLC, 14MAY2014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174940-8B82-4A6F-AB26-C4F828636BB7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612258" y="5977606"/>
            <a:ext cx="5138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Courtesy of T. Peterson, SRF Weekly </a:t>
            </a:r>
            <a:r>
              <a:rPr lang="en-US" dirty="0" err="1" smtClean="0"/>
              <a:t>Mtg</a:t>
            </a:r>
            <a:r>
              <a:rPr lang="en-US" dirty="0" smtClean="0"/>
              <a:t>, DEC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0714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JLabPowerpointMai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JLabPowerpointMain</Template>
  <TotalTime>2897</TotalTime>
  <Words>2180</Words>
  <Application>Microsoft Office PowerPoint</Application>
  <PresentationFormat>On-screen Show (4:3)</PresentationFormat>
  <Paragraphs>426</Paragraphs>
  <Slides>27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JLabPowerpointMain</vt:lpstr>
      <vt:lpstr>Overview of LCLS-II Cryomodule Plans</vt:lpstr>
      <vt:lpstr>Acknowledgements</vt:lpstr>
      <vt:lpstr>Outline</vt:lpstr>
      <vt:lpstr>LCLS-II Project Collaboration</vt:lpstr>
      <vt:lpstr>Cryomodules for LCLS-II (CDR)</vt:lpstr>
      <vt:lpstr>Cryomodule Collaboration</vt:lpstr>
      <vt:lpstr>1.3 GHz CM Modifications for LCLS-II </vt:lpstr>
      <vt:lpstr>LCLS-II CM Schematic</vt:lpstr>
      <vt:lpstr>Prototype 1.3 GHz CM Description </vt:lpstr>
      <vt:lpstr>LCLS-II Prototype Cryomodule</vt:lpstr>
      <vt:lpstr>Strategy – One Design, Two Production Lines</vt:lpstr>
      <vt:lpstr>Leveraging XFEL’s Existing CM Experience</vt:lpstr>
      <vt:lpstr>Opportunity to Learn from CEA Colleagues</vt:lpstr>
      <vt:lpstr>Leveraging FNAL’s ILC-style CM Production Development</vt:lpstr>
      <vt:lpstr>LCLS-II Cavity/Cryomodule Process at JLab</vt:lpstr>
      <vt:lpstr>SRF Facilities at JLab</vt:lpstr>
      <vt:lpstr>CM Production Preparations</vt:lpstr>
      <vt:lpstr>Infrastructure, Tooling &amp; Facilities (JLab)</vt:lpstr>
      <vt:lpstr>Cavity String Assembly in Clean Room (JLab)</vt:lpstr>
      <vt:lpstr>JLab CMTF : Production “Bottleneck”</vt:lpstr>
      <vt:lpstr>Facilities Improvements : Testing in CMTF</vt:lpstr>
      <vt:lpstr>Summary</vt:lpstr>
      <vt:lpstr>PowerPoint Presentation</vt:lpstr>
      <vt:lpstr>Facilities Improvements: Assembly Tools (JLab)</vt:lpstr>
      <vt:lpstr>Vertical Test Area / Horizontal Test Bench (JLab)</vt:lpstr>
      <vt:lpstr>Cold Mass / VV Assembly</vt:lpstr>
      <vt:lpstr>PowerPoint Presentation</vt:lpstr>
    </vt:vector>
  </TitlesOfParts>
  <Company>Jefferson 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Click to add title</dc:title>
  <dc:creator>dchopard</dc:creator>
  <cp:lastModifiedBy>Edward Daly</cp:lastModifiedBy>
  <cp:revision>140</cp:revision>
  <dcterms:created xsi:type="dcterms:W3CDTF">2013-08-22T19:51:08Z</dcterms:created>
  <dcterms:modified xsi:type="dcterms:W3CDTF">2014-05-14T19:47:20Z</dcterms:modified>
</cp:coreProperties>
</file>