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61" r:id="rId5"/>
    <p:sldId id="259" r:id="rId6"/>
    <p:sldId id="260" r:id="rId7"/>
    <p:sldId id="264" r:id="rId8"/>
    <p:sldId id="263" r:id="rId9"/>
    <p:sldId id="262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4B5C29"/>
    <a:srgbClr val="5C0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3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6" descr="slide footer_gray_41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604250"/>
            <a:ext cx="91440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slide header_gray_41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286000" y="0"/>
            <a:ext cx="91440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952999" y="152400"/>
            <a:ext cx="1903413" cy="3048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B18B65-4CBA-DB46-9D73-AD0C58E7BE22}" type="datetime1">
              <a:rPr lang="en-US" smtClean="0"/>
              <a:pPr/>
              <a:t>5/16/2014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762000" y="8610601"/>
            <a:ext cx="5486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324599" y="8685213"/>
            <a:ext cx="53181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05E24-A365-DF40-BF27-0C4D1E380F5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99120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269693-4B73-3F4B-BE08-27CE2957F7EB}" type="datetime1">
              <a:rPr lang="en-US" smtClean="0"/>
              <a:pPr/>
              <a:t>5/16/2014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1A7F71-A600-874B-8C52-75C3F91F2D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76420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5838" y="1671638"/>
            <a:ext cx="7696200" cy="106997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85838" y="312578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080" name="Picture 7" descr="doe_blac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4963" y="6456363"/>
            <a:ext cx="960437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 descr="title header_gray_417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 descr="title footer_gray_417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775450"/>
            <a:ext cx="9144000" cy="8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05BD2-76B5-4E24-8404-E783FD4AED12}" type="datetime1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00AC48-B7FB-4E99-BC88-E1E7270EB6BC}" type="datetime1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CD4FC8-F8DF-459C-BA93-A44BB2CE0A79}" type="datetime1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3000" b="1" cap="none" baseline="0"/>
            </a:lvl1pPr>
          </a:lstStyle>
          <a:p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3B82A8-EAE1-48A3-A8F8-98139480AB40}" type="datetime1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 u="none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718332-B44D-4EDA-B9A3-72816E58D5CE}" type="datetime1">
              <a:rPr lang="en-US" smtClean="0"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EAA1DC-F411-4C82-829D-BA817B7170F1}" type="datetime1">
              <a:rPr lang="en-US" smtClean="0"/>
              <a:t>5/16/2014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3516F7-8DC6-4F80-B500-584E2CF50115}" type="datetime1">
              <a:rPr lang="en-US" smtClean="0"/>
              <a:t>5/16/2014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8E334E-F156-4580-A764-2E0B71F83026}" type="datetime1">
              <a:rPr lang="en-US" smtClean="0"/>
              <a:t>5/16/2014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479550"/>
          </a:xfrm>
        </p:spPr>
        <p:txBody>
          <a:bodyPr anchor="t"/>
          <a:lstStyle>
            <a:lvl1pPr algn="l">
              <a:defRPr sz="2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52601"/>
            <a:ext cx="3008313" cy="4419599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F1745A-1112-4F74-A7D3-64DD13D101D9}" type="datetime1">
              <a:rPr lang="en-US" smtClean="0"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C2BCF5-82E9-44BB-B633-03634FC207B2}" type="datetime1">
              <a:rPr lang="en-US" smtClean="0"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6" descr="slide footer_gray_417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318250"/>
            <a:ext cx="91440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6572250"/>
            <a:ext cx="13716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D85E63C2-F6E0-4F1B-BF40-3E386AEB951B}" type="datetime1">
              <a:rPr lang="en-US" smtClean="0"/>
              <a:t>5/16/2014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4" descr="slide header_gray_417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40404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09600" y="1671638"/>
            <a:ext cx="8153400" cy="1069975"/>
          </a:xfrm>
        </p:spPr>
        <p:txBody>
          <a:bodyPr/>
          <a:lstStyle/>
          <a:p>
            <a:r>
              <a:rPr lang="en-US" dirty="0" smtClean="0"/>
              <a:t>Summary of the Calorimeter/Muon Session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2209800" y="2971800"/>
            <a:ext cx="6400800" cy="1752600"/>
          </a:xfrm>
        </p:spPr>
        <p:txBody>
          <a:bodyPr/>
          <a:lstStyle/>
          <a:p>
            <a:pPr algn="r"/>
            <a:r>
              <a:rPr lang="en-US" sz="2400" b="1" dirty="0" smtClean="0"/>
              <a:t>Jos</a:t>
            </a:r>
            <a:r>
              <a:rPr lang="en-US" sz="2400" b="1" dirty="0" smtClean="0">
                <a:latin typeface="Calibri"/>
              </a:rPr>
              <a:t>é Repond</a:t>
            </a:r>
          </a:p>
          <a:p>
            <a:pPr algn="r"/>
            <a:r>
              <a:rPr lang="en-US" sz="2400" b="1" dirty="0" smtClean="0">
                <a:latin typeface="Calibri"/>
              </a:rPr>
              <a:t>Argonne National Laboratory</a:t>
            </a:r>
            <a:endParaRPr lang="en-US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438400" y="5562600"/>
            <a:ext cx="3842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Americas Workshop on Linear Colliders</a:t>
            </a:r>
          </a:p>
          <a:p>
            <a:pPr algn="ctr"/>
            <a:r>
              <a:rPr lang="en-US" dirty="0" smtClean="0"/>
              <a:t>Fermilab, Batavia, IL, U.S.A.</a:t>
            </a:r>
          </a:p>
          <a:p>
            <a:pPr algn="ctr"/>
            <a:r>
              <a:rPr lang="en-US" dirty="0" smtClean="0"/>
              <a:t>May 12 – 16, 2014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362200"/>
            <a:ext cx="3597992" cy="31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152400" y="228600"/>
            <a:ext cx="8839200" cy="5943600"/>
          </a:xfrm>
          <a:prstGeom prst="rect">
            <a:avLst/>
          </a:prstGeom>
          <a:solidFill>
            <a:schemeClr val="bg2">
              <a:lumMod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" name="Right Arrow 1"/>
          <p:cNvSpPr/>
          <p:nvPr/>
        </p:nvSpPr>
        <p:spPr bwMode="auto">
          <a:xfrm>
            <a:off x="4572000" y="2971800"/>
            <a:ext cx="838200" cy="762000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4" name="Striped Right Arrow 3"/>
          <p:cNvSpPr/>
          <p:nvPr/>
        </p:nvSpPr>
        <p:spPr bwMode="auto">
          <a:xfrm>
            <a:off x="3962400" y="2868168"/>
            <a:ext cx="978408" cy="484632"/>
          </a:xfrm>
          <a:prstGeom prst="stripedRightArrow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767334"/>
            <a:ext cx="318135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442" y="914400"/>
            <a:ext cx="3578733" cy="466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5592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295400" y="2438400"/>
            <a:ext cx="69126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Thank you for your attention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23559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2000" y="848380"/>
            <a:ext cx="6588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Activities in the Calorimeter/Muon Session</a:t>
            </a:r>
            <a:endParaRPr lang="en-US" sz="2800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198966"/>
              </p:ext>
            </p:extLst>
          </p:nvPr>
        </p:nvGraphicFramePr>
        <p:xfrm>
          <a:off x="457200" y="2209800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1905000"/>
                <a:gridCol w="1600200"/>
              </a:tblGrid>
              <a:tr h="370840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Calorimeter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Talks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Imaging</a:t>
                      </a:r>
                      <a:r>
                        <a:rPr lang="en-US" b="1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calorimeters</a:t>
                      </a:r>
                      <a:endParaRPr lang="en-US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ECAL</a:t>
                      </a:r>
                      <a:endParaRPr lang="en-US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3</a:t>
                      </a:r>
                      <a:endParaRPr lang="en-US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HCAL</a:t>
                      </a:r>
                      <a:endParaRPr lang="en-US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5</a:t>
                      </a:r>
                      <a:endParaRPr lang="en-US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FCAL</a:t>
                      </a:r>
                      <a:endParaRPr lang="en-US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en-US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Dual readout</a:t>
                      </a:r>
                      <a:endParaRPr lang="en-US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Fibers</a:t>
                      </a:r>
                      <a:endParaRPr lang="en-US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en-US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Fibers+ glass</a:t>
                      </a:r>
                      <a:endParaRPr lang="en-US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en-US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Muon system</a:t>
                      </a:r>
                      <a:endParaRPr lang="en-US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0</a:t>
                      </a:r>
                      <a:endParaRPr lang="en-US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11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Pentagon 1"/>
          <p:cNvSpPr/>
          <p:nvPr/>
        </p:nvSpPr>
        <p:spPr bwMode="auto">
          <a:xfrm rot="10800000" flipV="1">
            <a:off x="6553200" y="2389632"/>
            <a:ext cx="2121408" cy="1191768"/>
          </a:xfrm>
          <a:prstGeom prst="homePlate">
            <a:avLst>
              <a:gd name="adj" fmla="val 18194"/>
            </a:avLst>
          </a:prstGeom>
          <a:solidFill>
            <a:schemeClr val="bg2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Development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  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of systems specifically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   for the </a:t>
            </a:r>
            <a:r>
              <a:rPr lang="en-US" b="1" baseline="0" dirty="0" smtClean="0">
                <a:solidFill>
                  <a:schemeClr val="bg1"/>
                </a:solidFill>
                <a:latin typeface="Calibri" pitchFamily="34" charset="0"/>
              </a:rPr>
              <a:t>LC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7" name="Pentagon 6"/>
          <p:cNvSpPr/>
          <p:nvPr/>
        </p:nvSpPr>
        <p:spPr bwMode="auto">
          <a:xfrm rot="10800000" flipV="1">
            <a:off x="6548284" y="3692406"/>
            <a:ext cx="2121408" cy="727194"/>
          </a:xfrm>
          <a:prstGeom prst="homePlate">
            <a:avLst>
              <a:gd name="adj" fmla="val 25619"/>
            </a:avLst>
          </a:prstGeom>
          <a:solidFill>
            <a:schemeClr val="bg2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Generic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  calorimeter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 R&amp;D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1066800"/>
            <a:ext cx="9094630" cy="5334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914400" y="304800"/>
            <a:ext cx="52348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Status of Imaging Calorimetry</a:t>
            </a:r>
            <a:endParaRPr lang="en-US" sz="32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142089"/>
              </p:ext>
            </p:extLst>
          </p:nvPr>
        </p:nvGraphicFramePr>
        <p:xfrm>
          <a:off x="1752600" y="1089665"/>
          <a:ext cx="5715000" cy="47655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1600200"/>
                <a:gridCol w="2209800"/>
                <a:gridCol w="1143000"/>
              </a:tblGrid>
              <a:tr h="397763">
                <a:tc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Project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Prototypes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At</a:t>
                      </a:r>
                      <a:r>
                        <a:rPr lang="en-US" sz="1400" b="1" baseline="0" dirty="0" smtClean="0"/>
                        <a:t> this conference</a:t>
                      </a:r>
                      <a:endParaRPr lang="en-US" sz="1400" b="1" dirty="0"/>
                    </a:p>
                  </a:txBody>
                  <a:tcPr/>
                </a:tc>
              </a:tr>
              <a:tr h="397763">
                <a:tc rowSpan="3"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ECAL</a:t>
                      </a:r>
                      <a:endParaRPr lang="en-US" sz="14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CALICE Si-W</a:t>
                      </a:r>
                      <a:endParaRPr lang="en-US" sz="14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Built and tested</a:t>
                      </a:r>
                      <a:endParaRPr lang="en-US" sz="14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Towards 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scalable</a:t>
                      </a: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 prototypes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97763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CALICE </a:t>
                      </a:r>
                      <a:r>
                        <a:rPr lang="en-US" sz="1400" b="1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Scin</a:t>
                      </a:r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-W</a:t>
                      </a:r>
                      <a:endParaRPr lang="en-US" sz="14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Built and tested</a:t>
                      </a:r>
                      <a:endParaRPr lang="en-US" sz="14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7763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SiD</a:t>
                      </a:r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Si-W</a:t>
                      </a:r>
                      <a:endParaRPr lang="en-US" sz="14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9 </a:t>
                      </a:r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layers built and first tests</a:t>
                      </a:r>
                      <a:endParaRPr lang="en-US" sz="14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38704">
                <a:tc rowSpan="5"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HCAL</a:t>
                      </a:r>
                      <a:endParaRPr lang="en-US" sz="14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Scintillator</a:t>
                      </a:r>
                      <a:endParaRPr lang="en-US" sz="14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Built and tested</a:t>
                      </a:r>
                      <a:endParaRPr lang="en-US" sz="14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GEANT4 comparisons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+ 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scalable prototype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97763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RPCs (DHCAL)</a:t>
                      </a:r>
                      <a:endParaRPr lang="en-US" sz="14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Built</a:t>
                      </a:r>
                      <a:r>
                        <a:rPr lang="en-US" sz="1400" b="1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and tested</a:t>
                      </a:r>
                      <a:endParaRPr lang="en-US" sz="14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Calibration</a:t>
                      </a:r>
                      <a:endParaRPr lang="en-US" sz="14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97763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RPCs (SDHCAL)</a:t>
                      </a:r>
                      <a:endParaRPr lang="en-US" sz="14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Built</a:t>
                      </a:r>
                      <a:r>
                        <a:rPr lang="en-US" sz="1400" b="1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and tested</a:t>
                      </a:r>
                      <a:endParaRPr lang="en-US" sz="14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97763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Micromegas</a:t>
                      </a:r>
                      <a:endParaRPr lang="en-US" sz="14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4 layers built and tested</a:t>
                      </a:r>
                      <a:endParaRPr lang="en-US" sz="14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97763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GEMs</a:t>
                      </a:r>
                      <a:endParaRPr lang="en-US" sz="14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Smaller prototypes</a:t>
                      </a:r>
                      <a:endParaRPr lang="en-US" sz="14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97763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FCAL</a:t>
                      </a:r>
                      <a:endParaRPr lang="en-US" sz="14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R&amp;D</a:t>
                      </a:r>
                      <a:r>
                        <a:rPr lang="en-US" sz="1400" b="1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on components</a:t>
                      </a:r>
                      <a:endParaRPr lang="en-US" sz="14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Physics with the FCAL</a:t>
                      </a:r>
                      <a:endParaRPr lang="en-US" sz="14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" y="1524000"/>
            <a:ext cx="1695451" cy="1229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30" y="5049312"/>
            <a:ext cx="1599370" cy="119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tmp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13320" y="1442243"/>
            <a:ext cx="1581310" cy="1182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P101000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165" y="3113985"/>
            <a:ext cx="1635356" cy="122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78164" y="5049312"/>
            <a:ext cx="1635356" cy="1167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30" y="3276600"/>
            <a:ext cx="1599370" cy="1053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entagon 7"/>
          <p:cNvSpPr/>
          <p:nvPr/>
        </p:nvSpPr>
        <p:spPr bwMode="auto">
          <a:xfrm rot="16200000">
            <a:off x="4930095" y="5029201"/>
            <a:ext cx="533399" cy="1905000"/>
          </a:xfrm>
          <a:prstGeom prst="homePlate">
            <a:avLst>
              <a:gd name="adj" fmla="val 19852"/>
            </a:avLst>
          </a:prstGeom>
          <a:solidFill>
            <a:schemeClr val="bg2">
              <a:lumMod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" wrap="square" lIns="548640" tIns="91440" rIns="36576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Proof of principle</a:t>
            </a:r>
          </a:p>
        </p:txBody>
      </p:sp>
    </p:spTree>
    <p:extLst>
      <p:ext uri="{BB962C8B-B14F-4D97-AF65-F5344CB8AC3E}">
        <p14:creationId xmlns:p14="http://schemas.microsoft.com/office/powerpoint/2010/main" val="256222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33400" y="619780"/>
            <a:ext cx="37199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Comments to the ECALs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676400"/>
            <a:ext cx="8622297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en-US" b="1" dirty="0" smtClean="0"/>
              <a:t>Performance of the CALICE Scintillator – W ECAL</a:t>
            </a:r>
          </a:p>
          <a:p>
            <a:endParaRPr lang="en-US" sz="1200" dirty="0" smtClean="0"/>
          </a:p>
          <a:p>
            <a:r>
              <a:rPr lang="en-US" dirty="0"/>
              <a:t> </a:t>
            </a:r>
            <a:r>
              <a:rPr lang="en-US" dirty="0" smtClean="0"/>
              <a:t>    Scintillator strips 45 x 5 x 1 mm</a:t>
            </a:r>
            <a:r>
              <a:rPr lang="en-US" baseline="30000" dirty="0" smtClean="0"/>
              <a:t>3</a:t>
            </a:r>
            <a:r>
              <a:rPr lang="en-US" dirty="0" smtClean="0"/>
              <a:t> </a:t>
            </a:r>
          </a:p>
          <a:p>
            <a:r>
              <a:rPr lang="en-US" dirty="0"/>
              <a:t> </a:t>
            </a:r>
            <a:r>
              <a:rPr lang="en-US" dirty="0" smtClean="0"/>
              <a:t>    Strip </a:t>
            </a:r>
            <a:r>
              <a:rPr lang="en-US" dirty="0"/>
              <a:t>S</a:t>
            </a:r>
            <a:r>
              <a:rPr lang="en-US" dirty="0" smtClean="0"/>
              <a:t>plitting Algorithm SSA to achieve smaller effective segmentation</a:t>
            </a:r>
          </a:p>
          <a:p>
            <a:r>
              <a:rPr lang="en-US" dirty="0" smtClean="0"/>
              <a:t>     Similar performance to Si-W with 5 x 5 mm</a:t>
            </a:r>
            <a:r>
              <a:rPr lang="en-US" baseline="30000" dirty="0" smtClean="0"/>
              <a:t>2</a:t>
            </a:r>
            <a:r>
              <a:rPr lang="en-US" dirty="0" smtClean="0"/>
              <a:t> pads</a:t>
            </a:r>
          </a:p>
          <a:p>
            <a:endParaRPr lang="en-US" sz="2800" dirty="0" smtClean="0"/>
          </a:p>
          <a:p>
            <a:r>
              <a:rPr lang="en-US" b="1" dirty="0" smtClean="0"/>
              <a:t>                                                              B)  Progress with the CALICE Si – W scalable prototype</a:t>
            </a:r>
          </a:p>
          <a:p>
            <a:pPr marL="342900" indent="-342900">
              <a:buAutoNum type="alphaUcParenR" startAt="2"/>
            </a:pPr>
            <a:endParaRPr lang="en-US" sz="1200" dirty="0"/>
          </a:p>
          <a:p>
            <a:r>
              <a:rPr lang="en-US" dirty="0" smtClean="0"/>
              <a:t>				Embedded front-end electronics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			Front-end ASIC embedded into readout board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			Beam tests of several layers</a:t>
            </a:r>
          </a:p>
          <a:p>
            <a:endParaRPr lang="en-US" sz="2800" dirty="0" smtClean="0"/>
          </a:p>
          <a:p>
            <a:pPr marL="342900" indent="-342900">
              <a:buAutoNum type="alphaUcParenR" startAt="3"/>
            </a:pPr>
            <a:r>
              <a:rPr lang="en-US" b="1" dirty="0" smtClean="0"/>
              <a:t>Progress with the </a:t>
            </a:r>
            <a:r>
              <a:rPr lang="en-US" b="1" dirty="0" err="1" smtClean="0"/>
              <a:t>SiD</a:t>
            </a:r>
            <a:r>
              <a:rPr lang="en-US" b="1" dirty="0" smtClean="0"/>
              <a:t> Si – W ECAL</a:t>
            </a:r>
          </a:p>
          <a:p>
            <a:endParaRPr lang="en-US" sz="1200" dirty="0"/>
          </a:p>
          <a:p>
            <a:r>
              <a:rPr lang="en-US" dirty="0" smtClean="0"/>
              <a:t>         First beam tests successful</a:t>
            </a:r>
          </a:p>
          <a:p>
            <a:r>
              <a:rPr lang="en-US" dirty="0"/>
              <a:t> </a:t>
            </a:r>
            <a:r>
              <a:rPr lang="en-US" dirty="0" smtClean="0"/>
              <a:t>        Identification of a number of issues </a:t>
            </a:r>
          </a:p>
          <a:p>
            <a:r>
              <a:rPr lang="en-US" dirty="0"/>
              <a:t> </a:t>
            </a:r>
            <a:r>
              <a:rPr lang="en-US" dirty="0" smtClean="0"/>
              <a:t>           (crosstalk , monster events…) </a:t>
            </a:r>
            <a:endParaRPr lang="en-US" dirty="0"/>
          </a:p>
        </p:txBody>
      </p:sp>
      <p:pic>
        <p:nvPicPr>
          <p:cNvPr id="6" name="図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520" y="3239827"/>
            <a:ext cx="2087880" cy="1560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082" y="5029201"/>
            <a:ext cx="2838690" cy="1343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 bwMode="auto">
          <a:xfrm>
            <a:off x="5257800" y="2057400"/>
            <a:ext cx="1143000" cy="304800"/>
          </a:xfrm>
          <a:prstGeom prst="roundRect">
            <a:avLst/>
          </a:prstGeom>
          <a:solidFill>
            <a:schemeClr val="tx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Katsu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Coterra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7696200" y="3087427"/>
            <a:ext cx="1295400" cy="304800"/>
          </a:xfrm>
          <a:prstGeom prst="roundRect">
            <a:avLst/>
          </a:prstGeom>
          <a:solidFill>
            <a:schemeClr val="tx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err="1" smtClean="0">
                <a:solidFill>
                  <a:schemeClr val="bg1"/>
                </a:solidFill>
                <a:latin typeface="Calibri" pitchFamily="34" charset="0"/>
              </a:rPr>
              <a:t>Taikan</a:t>
            </a: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200" b="1" dirty="0" err="1" smtClean="0">
                <a:solidFill>
                  <a:schemeClr val="bg1"/>
                </a:solidFill>
                <a:latin typeface="Calibri" pitchFamily="34" charset="0"/>
              </a:rPr>
              <a:t>Suehara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4253393" y="5396325"/>
            <a:ext cx="1461607" cy="304800"/>
          </a:xfrm>
          <a:prstGeom prst="roundRect">
            <a:avLst/>
          </a:prstGeom>
          <a:solidFill>
            <a:schemeClr val="tx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Marty </a:t>
            </a:r>
            <a:r>
              <a:rPr lang="en-US" sz="1200" b="1" dirty="0" err="1" smtClean="0">
                <a:solidFill>
                  <a:schemeClr val="bg1"/>
                </a:solidFill>
                <a:latin typeface="Calibri" pitchFamily="34" charset="0"/>
              </a:rPr>
              <a:t>Breidenbach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999" y="147561"/>
            <a:ext cx="2312773" cy="2171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222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838200" y="304800"/>
            <a:ext cx="3776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Comments to the HCALs</a:t>
            </a:r>
            <a:endParaRPr lang="en-US" sz="28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404748"/>
            <a:ext cx="2642417" cy="2243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963" y="163218"/>
            <a:ext cx="2586037" cy="2238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8291" y="1107043"/>
            <a:ext cx="6989734" cy="5293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en-US" b="1" dirty="0" smtClean="0"/>
              <a:t>Calibration of the Fe-DHCAL and the W-DHCAL</a:t>
            </a:r>
          </a:p>
          <a:p>
            <a:endParaRPr lang="en-US" sz="1200" dirty="0" smtClean="0"/>
          </a:p>
          <a:p>
            <a:r>
              <a:rPr lang="en-US" sz="1600" dirty="0" smtClean="0"/>
              <a:t>  Equalization of the response of individual RPCs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Turned out to be very challenging (depends on particle type, density of hits!)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Procedure now complete with 3 different schemes (differences at high energies)</a:t>
            </a:r>
          </a:p>
          <a:p>
            <a:endParaRPr lang="en-US" sz="2800" dirty="0"/>
          </a:p>
          <a:p>
            <a:pPr marL="2171700" lvl="4" indent="-342900">
              <a:buAutoNum type="alphaUcParenR" startAt="2"/>
            </a:pPr>
            <a:r>
              <a:rPr lang="en-US" b="1" dirty="0" smtClean="0"/>
              <a:t>Progress with the Scintillator HCAL</a:t>
            </a:r>
          </a:p>
          <a:p>
            <a:endParaRPr lang="en-US" sz="1200" dirty="0"/>
          </a:p>
          <a:p>
            <a:r>
              <a:rPr lang="en-US" sz="1600" dirty="0" smtClean="0"/>
              <a:t>		  WLS-fiber less tiles</a:t>
            </a:r>
          </a:p>
          <a:p>
            <a:r>
              <a:rPr lang="en-US" sz="1600" dirty="0" smtClean="0"/>
              <a:t>		  Embedded electronics</a:t>
            </a:r>
          </a:p>
          <a:p>
            <a:r>
              <a:rPr lang="en-US" sz="1600" dirty="0" smtClean="0"/>
              <a:t>		  Several layers tested in test beams</a:t>
            </a:r>
          </a:p>
          <a:p>
            <a:r>
              <a:rPr lang="en-US" sz="1600" dirty="0" smtClean="0"/>
              <a:t>		  Scalable to large detector</a:t>
            </a:r>
          </a:p>
          <a:p>
            <a:endParaRPr lang="en-US" sz="2800" dirty="0" smtClean="0"/>
          </a:p>
          <a:p>
            <a:pPr marL="342900" indent="-342900">
              <a:buAutoNum type="alphaUcParenR" startAt="3"/>
            </a:pPr>
            <a:r>
              <a:rPr lang="en-US" b="1" dirty="0" smtClean="0"/>
              <a:t>Comparison with GEANT4 (Scintillator HCAL)</a:t>
            </a:r>
          </a:p>
          <a:p>
            <a:endParaRPr lang="en-US" sz="1200" dirty="0"/>
          </a:p>
          <a:p>
            <a:r>
              <a:rPr lang="en-US" sz="1600" dirty="0" smtClean="0"/>
              <a:t>   Measurements of shower shapes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Parameterization of shapes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Important information for simulation of hadronic showers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e.g. Indication of overestimation of </a:t>
            </a:r>
            <a:r>
              <a:rPr lang="el-GR" sz="1600" dirty="0" smtClean="0">
                <a:latin typeface="Calibri"/>
              </a:rPr>
              <a:t>π</a:t>
            </a:r>
            <a:r>
              <a:rPr lang="en-US" sz="1600" baseline="30000" dirty="0" smtClean="0">
                <a:latin typeface="Calibri"/>
              </a:rPr>
              <a:t>0</a:t>
            </a:r>
            <a:r>
              <a:rPr lang="en-US" sz="1600" dirty="0" smtClean="0">
                <a:latin typeface="Calibri"/>
              </a:rPr>
              <a:t> </a:t>
            </a:r>
            <a:r>
              <a:rPr lang="en-US" sz="1600" dirty="0" smtClean="0"/>
              <a:t>production in first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     inelastic interaction (important feedback to GEANT4!)</a:t>
            </a:r>
            <a:endParaRPr lang="en-US" sz="1600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90800"/>
            <a:ext cx="1243993" cy="165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036" y="4495492"/>
            <a:ext cx="2443164" cy="2274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928123" y="397133"/>
            <a:ext cx="9476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40 GeV </a:t>
            </a:r>
            <a:r>
              <a:rPr lang="el-GR" sz="1600" dirty="0" smtClean="0">
                <a:latin typeface="Calibri"/>
              </a:rPr>
              <a:t>μ</a:t>
            </a:r>
            <a:endParaRPr lang="en-US" sz="1600" dirty="0"/>
          </a:p>
        </p:txBody>
      </p:sp>
      <p:sp>
        <p:nvSpPr>
          <p:cNvPr id="7" name="Striped Right Arrow 6"/>
          <p:cNvSpPr/>
          <p:nvPr/>
        </p:nvSpPr>
        <p:spPr bwMode="auto">
          <a:xfrm rot="5400000">
            <a:off x="7489857" y="2024751"/>
            <a:ext cx="876533" cy="484632"/>
          </a:xfrm>
          <a:prstGeom prst="stripedRightArrow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72400" y="5141893"/>
            <a:ext cx="109677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f… Fraction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of ‘short’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longitudinal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component</a:t>
            </a:r>
            <a:endParaRPr lang="en-US" sz="1400" dirty="0"/>
          </a:p>
        </p:txBody>
      </p:sp>
      <p:sp>
        <p:nvSpPr>
          <p:cNvPr id="14" name="Rounded Rectangle 13"/>
          <p:cNvSpPr/>
          <p:nvPr/>
        </p:nvSpPr>
        <p:spPr bwMode="auto">
          <a:xfrm>
            <a:off x="5270725" y="1107042"/>
            <a:ext cx="1299528" cy="449353"/>
          </a:xfrm>
          <a:prstGeom prst="roundRect">
            <a:avLst/>
          </a:prstGeom>
          <a:solidFill>
            <a:schemeClr val="tx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err="1" smtClean="0">
                <a:solidFill>
                  <a:schemeClr val="bg1"/>
                </a:solidFill>
                <a:latin typeface="Calibri" pitchFamily="34" charset="0"/>
              </a:rPr>
              <a:t>Burak</a:t>
            </a: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200" b="1" dirty="0" err="1" smtClean="0">
                <a:solidFill>
                  <a:schemeClr val="bg1"/>
                </a:solidFill>
                <a:latin typeface="Calibri" pitchFamily="34" charset="0"/>
              </a:rPr>
              <a:t>Bilki</a:t>
            </a: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 and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Christian </a:t>
            </a:r>
            <a:r>
              <a:rPr lang="en-US" sz="1200" b="1" dirty="0" err="1" smtClean="0">
                <a:solidFill>
                  <a:schemeClr val="bg1"/>
                </a:solidFill>
                <a:latin typeface="Calibri" pitchFamily="34" charset="0"/>
              </a:rPr>
              <a:t>Grefe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4724400" y="3175844"/>
            <a:ext cx="1614007" cy="481755"/>
          </a:xfrm>
          <a:prstGeom prst="roundRect">
            <a:avLst/>
          </a:prstGeom>
          <a:solidFill>
            <a:schemeClr val="tx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err="1" smtClean="0">
                <a:solidFill>
                  <a:schemeClr val="bg1"/>
                </a:solidFill>
                <a:latin typeface="Calibri" pitchFamily="34" charset="0"/>
              </a:rPr>
              <a:t>Huong</a:t>
            </a: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200" b="1" dirty="0" err="1" smtClean="0">
                <a:solidFill>
                  <a:schemeClr val="bg1"/>
                </a:solidFill>
                <a:latin typeface="Calibri" pitchFamily="34" charset="0"/>
              </a:rPr>
              <a:t>Lan</a:t>
            </a: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 Tran and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Katja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Kr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cs typeface="Times New Roman"/>
              </a:rPr>
              <a:t>üger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3791429" y="4989492"/>
            <a:ext cx="1461607" cy="420707"/>
          </a:xfrm>
          <a:prstGeom prst="roundRect">
            <a:avLst/>
          </a:prstGeom>
          <a:solidFill>
            <a:schemeClr val="tx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Marina </a:t>
            </a:r>
            <a:r>
              <a:rPr lang="en-US" sz="1200" b="1" dirty="0" err="1" smtClean="0">
                <a:solidFill>
                  <a:schemeClr val="bg1"/>
                </a:solidFill>
                <a:latin typeface="Calibri" pitchFamily="34" charset="0"/>
              </a:rPr>
              <a:t>Chadeeva</a:t>
            </a: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 and Felix </a:t>
            </a:r>
            <a:r>
              <a:rPr lang="en-US" sz="1200" b="1" dirty="0" err="1" smtClean="0">
                <a:solidFill>
                  <a:schemeClr val="bg1"/>
                </a:solidFill>
                <a:latin typeface="Calibri" pitchFamily="34" charset="0"/>
              </a:rPr>
              <a:t>Sefkow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1079196" y="1556395"/>
            <a:ext cx="0" cy="0"/>
          </a:xfrm>
          <a:prstGeom prst="straightConnector1">
            <a:avLst/>
          </a:prstGeom>
          <a:noFill/>
          <a:ln w="9525" cap="flat" cmpd="sng" algn="ctr">
            <a:solidFill>
              <a:schemeClr val="bg2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838200" y="1433052"/>
            <a:ext cx="0" cy="228600"/>
          </a:xfrm>
          <a:prstGeom prst="straightConnector1">
            <a:avLst/>
          </a:prstGeom>
          <a:noFill/>
          <a:ln w="22225" cap="flat" cmpd="sng" algn="ctr">
            <a:solidFill>
              <a:schemeClr val="bg2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3" name="Picture 78" descr="t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89445" y="303727"/>
            <a:ext cx="918086" cy="4319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6222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85800" y="543580"/>
            <a:ext cx="4051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Dual Readout Calorimetry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295400"/>
            <a:ext cx="8708218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Goal</a:t>
            </a:r>
          </a:p>
          <a:p>
            <a:endParaRPr lang="en-US" dirty="0"/>
          </a:p>
          <a:p>
            <a:r>
              <a:rPr lang="en-US" dirty="0" smtClean="0"/>
              <a:t>  Optimization of the hadronic energy resolution through the measurement </a:t>
            </a:r>
          </a:p>
          <a:p>
            <a:r>
              <a:rPr lang="en-US" dirty="0"/>
              <a:t> </a:t>
            </a:r>
            <a:r>
              <a:rPr lang="en-US" dirty="0" smtClean="0"/>
              <a:t>   of both Scintillator and </a:t>
            </a:r>
            <a:r>
              <a:rPr lang="en-US" dirty="0" err="1" smtClean="0">
                <a:latin typeface="Calibri"/>
              </a:rPr>
              <a:t>Čerenkov</a:t>
            </a:r>
            <a:r>
              <a:rPr lang="en-US" dirty="0" smtClean="0">
                <a:latin typeface="Calibri"/>
              </a:rPr>
              <a:t> light</a:t>
            </a:r>
          </a:p>
          <a:p>
            <a:endParaRPr lang="en-US" dirty="0" smtClean="0">
              <a:latin typeface="Calibri"/>
            </a:endParaRPr>
          </a:p>
          <a:p>
            <a:r>
              <a:rPr lang="en-US" b="1" dirty="0" smtClean="0">
                <a:latin typeface="Calibri"/>
              </a:rPr>
              <a:t>Underlining assumption</a:t>
            </a:r>
          </a:p>
          <a:p>
            <a:endParaRPr lang="en-US" dirty="0">
              <a:latin typeface="Calibri"/>
            </a:endParaRPr>
          </a:p>
          <a:p>
            <a:r>
              <a:rPr lang="en-US" dirty="0" smtClean="0">
                <a:latin typeface="Calibri"/>
              </a:rPr>
              <a:t>  Scintillator light produced by all charged particles depositing energy in the calorimeter</a:t>
            </a:r>
          </a:p>
          <a:p>
            <a:r>
              <a:rPr lang="en-US" dirty="0">
                <a:latin typeface="Calibri"/>
              </a:rPr>
              <a:t> </a:t>
            </a:r>
            <a:r>
              <a:rPr lang="en-US" dirty="0" smtClean="0">
                <a:latin typeface="Calibri"/>
              </a:rPr>
              <a:t> </a:t>
            </a:r>
            <a:r>
              <a:rPr lang="en-US" dirty="0" err="1" smtClean="0">
                <a:latin typeface="Calibri"/>
              </a:rPr>
              <a:t>Čerenkov</a:t>
            </a:r>
            <a:r>
              <a:rPr lang="en-US" dirty="0" smtClean="0">
                <a:latin typeface="Calibri"/>
              </a:rPr>
              <a:t> light only produced by relativistic particles (i.e. mostly electrons and positrons)</a:t>
            </a:r>
            <a:endParaRPr lang="en-US" dirty="0">
              <a:latin typeface="Calibri"/>
            </a:endParaRPr>
          </a:p>
          <a:p>
            <a:endParaRPr lang="en-US" dirty="0">
              <a:latin typeface="Calibri"/>
            </a:endParaRPr>
          </a:p>
          <a:p>
            <a:r>
              <a:rPr lang="en-US" b="1" dirty="0" smtClean="0">
                <a:latin typeface="Calibri"/>
              </a:rPr>
              <a:t>Use of Scintillator/</a:t>
            </a:r>
            <a:r>
              <a:rPr lang="en-US" b="1" dirty="0" err="1" smtClean="0">
                <a:latin typeface="Calibri"/>
              </a:rPr>
              <a:t>Čerenkov</a:t>
            </a:r>
            <a:r>
              <a:rPr lang="en-US" b="1" dirty="0" smtClean="0">
                <a:latin typeface="Calibri"/>
              </a:rPr>
              <a:t> information</a:t>
            </a:r>
          </a:p>
          <a:p>
            <a:endParaRPr lang="en-US" dirty="0" smtClean="0">
              <a:latin typeface="Calibri"/>
            </a:endParaRPr>
          </a:p>
          <a:p>
            <a:r>
              <a:rPr lang="en-US" dirty="0" smtClean="0">
                <a:latin typeface="Calibri"/>
              </a:rPr>
              <a:t>  </a:t>
            </a:r>
            <a:r>
              <a:rPr lang="en-US" u="sng" dirty="0" smtClean="0">
                <a:latin typeface="Calibri"/>
              </a:rPr>
              <a:t>Either</a:t>
            </a:r>
            <a:r>
              <a:rPr lang="en-US" dirty="0" smtClean="0">
                <a:latin typeface="Calibri"/>
              </a:rPr>
              <a:t>: determine the ‘electromagnetic fraction f</a:t>
            </a:r>
            <a:r>
              <a:rPr lang="en-US" baseline="-25000" dirty="0" smtClean="0">
                <a:latin typeface="Calibri"/>
              </a:rPr>
              <a:t>em</a:t>
            </a:r>
            <a:r>
              <a:rPr lang="en-US" dirty="0" smtClean="0">
                <a:latin typeface="Calibri"/>
              </a:rPr>
              <a:t>’ of hadronic showers and apply </a:t>
            </a:r>
          </a:p>
          <a:p>
            <a:r>
              <a:rPr lang="en-US" dirty="0">
                <a:latin typeface="Calibri"/>
              </a:rPr>
              <a:t> </a:t>
            </a:r>
            <a:r>
              <a:rPr lang="en-US" dirty="0" smtClean="0">
                <a:latin typeface="Calibri"/>
              </a:rPr>
              <a:t>   appropriate weights</a:t>
            </a:r>
          </a:p>
          <a:p>
            <a:endParaRPr lang="en-US" dirty="0">
              <a:latin typeface="Calibri"/>
            </a:endParaRPr>
          </a:p>
          <a:p>
            <a:r>
              <a:rPr lang="en-US" dirty="0" smtClean="0">
                <a:latin typeface="Calibri"/>
              </a:rPr>
              <a:t>  </a:t>
            </a:r>
            <a:r>
              <a:rPr lang="en-US" u="sng" dirty="0" smtClean="0">
                <a:latin typeface="Calibri"/>
              </a:rPr>
              <a:t>Or</a:t>
            </a:r>
            <a:r>
              <a:rPr lang="en-US" dirty="0" smtClean="0">
                <a:latin typeface="Calibri"/>
              </a:rPr>
              <a:t>: exploit correlation in signals to improve resolution</a:t>
            </a:r>
            <a:endParaRPr lang="en-US" dirty="0">
              <a:latin typeface="Calibri"/>
            </a:endParaRPr>
          </a:p>
          <a:p>
            <a:endParaRPr lang="en-US" dirty="0" smtClean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6222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onut 16"/>
          <p:cNvSpPr/>
          <p:nvPr/>
        </p:nvSpPr>
        <p:spPr bwMode="auto">
          <a:xfrm>
            <a:off x="1910426" y="891064"/>
            <a:ext cx="5023774" cy="5052536"/>
          </a:xfrm>
          <a:prstGeom prst="donut">
            <a:avLst>
              <a:gd name="adj" fmla="val 11785"/>
            </a:avLst>
          </a:prstGeom>
          <a:solidFill>
            <a:schemeClr val="bg2">
              <a:lumMod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2209800"/>
            <a:ext cx="4296048" cy="3118646"/>
            <a:chOff x="372364" y="2672554"/>
            <a:chExt cx="4296048" cy="3118646"/>
          </a:xfrm>
        </p:grpSpPr>
        <p:sp>
          <p:nvSpPr>
            <p:cNvPr id="12" name="Rounded Rectangle 11"/>
            <p:cNvSpPr/>
            <p:nvPr/>
          </p:nvSpPr>
          <p:spPr bwMode="auto">
            <a:xfrm>
              <a:off x="457200" y="2672554"/>
              <a:ext cx="4211212" cy="3118646"/>
            </a:xfrm>
            <a:prstGeom prst="roundRect">
              <a:avLst/>
            </a:prstGeom>
            <a:solidFill>
              <a:schemeClr val="bg2"/>
            </a:solidFill>
            <a:ln w="1905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72364" y="2819400"/>
              <a:ext cx="4296048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2">
                      <a:lumMod val="10000"/>
                    </a:schemeClr>
                  </a:solidFill>
                </a:rPr>
                <a:t>            (SUPER)DREAM </a:t>
              </a:r>
            </a:p>
            <a:p>
              <a:endParaRPr lang="en-US" sz="800" dirty="0">
                <a:solidFill>
                  <a:schemeClr val="bg2">
                    <a:lumMod val="10000"/>
                  </a:schemeClr>
                </a:solidFill>
              </a:endParaRPr>
            </a:p>
            <a:p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</a:rPr>
                <a:t>   Clear fibers </a:t>
              </a:r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  <a:latin typeface="Times New Roman"/>
                  <a:cs typeface="Times New Roman"/>
                </a:rPr>
                <a:t>→ </a:t>
              </a:r>
              <a:r>
                <a:rPr lang="en-US" sz="1600" dirty="0" err="1" smtClean="0">
                  <a:solidFill>
                    <a:schemeClr val="bg2">
                      <a:lumMod val="10000"/>
                    </a:schemeClr>
                  </a:solidFill>
                  <a:latin typeface="Calibri"/>
                </a:rPr>
                <a:t>Čerenkov</a:t>
              </a:r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  <a:latin typeface="Calibri"/>
                </a:rPr>
                <a:t> light</a:t>
              </a:r>
            </a:p>
            <a:p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latin typeface="Calibri"/>
                </a:rPr>
                <a:t> </a:t>
              </a:r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  <a:latin typeface="Calibri"/>
                </a:rPr>
                <a:t>  Scintillating fibers </a:t>
              </a:r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  <a:latin typeface="Times New Roman"/>
                  <a:cs typeface="Times New Roman"/>
                </a:rPr>
                <a:t>→ </a:t>
              </a:r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  <a:latin typeface="Calibri"/>
                </a:rPr>
                <a:t>Scintillation light</a:t>
              </a:r>
            </a:p>
            <a:p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latin typeface="Calibri"/>
                </a:rPr>
                <a:t> </a:t>
              </a:r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  <a:latin typeface="Calibri"/>
                </a:rPr>
                <a:t>  All embedded in a metal absorber (</a:t>
              </a:r>
              <a:r>
                <a:rPr lang="en-US" sz="1600" dirty="0" err="1" smtClean="0">
                  <a:solidFill>
                    <a:schemeClr val="bg2">
                      <a:lumMod val="10000"/>
                    </a:schemeClr>
                  </a:solidFill>
                  <a:latin typeface="Calibri"/>
                </a:rPr>
                <a:t>Pb</a:t>
              </a:r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  <a:latin typeface="Calibri"/>
                </a:rPr>
                <a:t>, Cu, W)</a:t>
              </a:r>
            </a:p>
            <a:p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latin typeface="Calibri"/>
                </a:rPr>
                <a:t> </a:t>
              </a:r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  <a:latin typeface="Calibri"/>
                </a:rPr>
                <a:t>  </a:t>
              </a:r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  <a:latin typeface="Times New Roman"/>
                  <a:cs typeface="Times New Roman"/>
                </a:rPr>
                <a:t>→</a:t>
              </a:r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  <a:latin typeface="Calibri"/>
                </a:rPr>
                <a:t>Results from an (almost complete) prototype </a:t>
              </a:r>
              <a:endParaRPr lang="en-US" sz="16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0588" y="4306110"/>
              <a:ext cx="3071812" cy="1364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Group 19"/>
          <p:cNvGrpSpPr/>
          <p:nvPr/>
        </p:nvGrpSpPr>
        <p:grpSpPr>
          <a:xfrm>
            <a:off x="5330302" y="3603856"/>
            <a:ext cx="3737498" cy="2492144"/>
            <a:chOff x="5330302" y="3299056"/>
            <a:chExt cx="3737498" cy="2492144"/>
          </a:xfrm>
        </p:grpSpPr>
        <p:sp>
          <p:nvSpPr>
            <p:cNvPr id="13" name="Rounded Rectangle 12"/>
            <p:cNvSpPr/>
            <p:nvPr/>
          </p:nvSpPr>
          <p:spPr bwMode="auto">
            <a:xfrm>
              <a:off x="5334000" y="3299056"/>
              <a:ext cx="3718559" cy="2492144"/>
            </a:xfrm>
            <a:prstGeom prst="roundRect">
              <a:avLst/>
            </a:prstGeom>
            <a:solidFill>
              <a:schemeClr val="bg2"/>
            </a:solidFill>
            <a:ln w="1905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pic>
          <p:nvPicPr>
            <p:cNvPr id="10" name="Picture 6" descr="tmp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6172200" y="4440485"/>
              <a:ext cx="1828309" cy="12353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5330302" y="3410623"/>
              <a:ext cx="3737498" cy="978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2">
                      <a:lumMod val="10000"/>
                    </a:schemeClr>
                  </a:solidFill>
                </a:rPr>
                <a:t>     TOTAL ABSORPTION  </a:t>
              </a:r>
            </a:p>
            <a:p>
              <a:endParaRPr lang="en-US" sz="800" dirty="0">
                <a:solidFill>
                  <a:schemeClr val="bg2">
                    <a:lumMod val="10000"/>
                  </a:schemeClr>
                </a:solidFill>
              </a:endParaRPr>
            </a:p>
            <a:p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</a:rPr>
                <a:t>   2 </a:t>
              </a:r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  <a:latin typeface="Times New Roman"/>
                  <a:cs typeface="Times New Roman"/>
                </a:rPr>
                <a:t>→</a:t>
              </a:r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</a:rPr>
                <a:t> 20 cm</a:t>
              </a:r>
              <a:r>
                <a:rPr lang="en-US" sz="1600" baseline="30000" dirty="0" smtClean="0">
                  <a:solidFill>
                    <a:schemeClr val="bg2">
                      <a:lumMod val="10000"/>
                    </a:schemeClr>
                  </a:solidFill>
                </a:rPr>
                <a:t>3</a:t>
              </a:r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</a:rPr>
                <a:t> sized Crystals with 2 sensors </a:t>
              </a:r>
            </a:p>
            <a:p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</a:rPr>
                <a:t> </a:t>
              </a:r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</a:rPr>
                <a:t>  </a:t>
              </a:r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  <a:latin typeface="Times New Roman"/>
                  <a:cs typeface="Times New Roman"/>
                </a:rPr>
                <a:t>→</a:t>
              </a:r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</a:rPr>
                <a:t> Simulation studies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581400" y="362580"/>
            <a:ext cx="5252374" cy="1771020"/>
            <a:chOff x="1704686" y="286380"/>
            <a:chExt cx="5252374" cy="1771020"/>
          </a:xfrm>
        </p:grpSpPr>
        <p:sp>
          <p:nvSpPr>
            <p:cNvPr id="4" name="Rounded Rectangle 3"/>
            <p:cNvSpPr/>
            <p:nvPr/>
          </p:nvSpPr>
          <p:spPr bwMode="auto">
            <a:xfrm>
              <a:off x="1704686" y="286380"/>
              <a:ext cx="5252374" cy="1771020"/>
            </a:xfrm>
            <a:prstGeom prst="roundRect">
              <a:avLst/>
            </a:prstGeom>
            <a:solidFill>
              <a:schemeClr val="bg2"/>
            </a:solidFill>
            <a:ln w="1905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04686" y="381000"/>
              <a:ext cx="3476914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2">
                      <a:lumMod val="10000"/>
                    </a:schemeClr>
                  </a:solidFill>
                </a:rPr>
                <a:t>             ADRIANO</a:t>
              </a:r>
            </a:p>
            <a:p>
              <a:endParaRPr lang="en-US" sz="800" dirty="0">
                <a:solidFill>
                  <a:schemeClr val="bg2">
                    <a:lumMod val="10000"/>
                  </a:schemeClr>
                </a:solidFill>
              </a:endParaRPr>
            </a:p>
            <a:p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</a:rPr>
                <a:t>   Glass as absorber </a:t>
              </a:r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  <a:latin typeface="Times New Roman"/>
                  <a:cs typeface="Times New Roman"/>
                </a:rPr>
                <a:t>→ </a:t>
              </a:r>
              <a:r>
                <a:rPr lang="en-US" sz="1600" dirty="0" err="1" smtClean="0">
                  <a:solidFill>
                    <a:schemeClr val="bg2">
                      <a:lumMod val="10000"/>
                    </a:schemeClr>
                  </a:solidFill>
                  <a:latin typeface="Calibri"/>
                </a:rPr>
                <a:t>Čerenkov</a:t>
              </a:r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  <a:latin typeface="Calibri"/>
                </a:rPr>
                <a:t> light</a:t>
              </a:r>
            </a:p>
            <a:p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latin typeface="Calibri"/>
                </a:rPr>
                <a:t> </a:t>
              </a:r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  <a:latin typeface="Calibri"/>
                </a:rPr>
                <a:t>  Scintillating fibers </a:t>
              </a:r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  <a:latin typeface="Times New Roman"/>
                  <a:cs typeface="Times New Roman"/>
                </a:rPr>
                <a:t>→ </a:t>
              </a:r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  <a:latin typeface="Calibri"/>
                </a:rPr>
                <a:t>Scintillation light</a:t>
              </a:r>
            </a:p>
            <a:p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latin typeface="Calibri"/>
                </a:rPr>
                <a:t> </a:t>
              </a:r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  <a:latin typeface="Calibri"/>
                </a:rPr>
                <a:t>  </a:t>
              </a:r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  <a:latin typeface="Times New Roman"/>
                  <a:cs typeface="Times New Roman"/>
                </a:rPr>
                <a:t>→</a:t>
              </a:r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  <a:latin typeface="Calibri"/>
                </a:rPr>
                <a:t> Simulation studies </a:t>
              </a:r>
            </a:p>
            <a:p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latin typeface="Calibri"/>
                </a:rPr>
                <a:t> </a:t>
              </a:r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  <a:latin typeface="Calibri"/>
                </a:rPr>
                <a:t>  </a:t>
              </a:r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  <a:latin typeface="Times New Roman"/>
                  <a:cs typeface="Times New Roman"/>
                </a:rPr>
                <a:t>→ </a:t>
              </a:r>
              <a:r>
                <a:rPr lang="en-US" sz="1600" dirty="0" smtClean="0">
                  <a:solidFill>
                    <a:schemeClr val="bg2">
                      <a:lumMod val="10000"/>
                    </a:schemeClr>
                  </a:solidFill>
                  <a:latin typeface="Calibri"/>
                </a:rPr>
                <a:t>Small scale R&amp;D on glasses etc.</a:t>
              </a:r>
              <a:endParaRPr lang="en-US" sz="16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6850" y="381000"/>
              <a:ext cx="1428750" cy="15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Multiply 20"/>
          <p:cNvSpPr/>
          <p:nvPr/>
        </p:nvSpPr>
        <p:spPr bwMode="auto">
          <a:xfrm>
            <a:off x="2286000" y="1219200"/>
            <a:ext cx="1066800" cy="1137446"/>
          </a:xfrm>
          <a:prstGeom prst="mathMultiply">
            <a:avLst>
              <a:gd name="adj1" fmla="val 18682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4" name="Multiply 23"/>
          <p:cNvSpPr/>
          <p:nvPr/>
        </p:nvSpPr>
        <p:spPr bwMode="auto">
          <a:xfrm>
            <a:off x="6038217" y="2356646"/>
            <a:ext cx="1066800" cy="1137446"/>
          </a:xfrm>
          <a:prstGeom prst="mathMultiply">
            <a:avLst>
              <a:gd name="adj1" fmla="val 18682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5" name="Multiply 24"/>
          <p:cNvSpPr/>
          <p:nvPr/>
        </p:nvSpPr>
        <p:spPr bwMode="auto">
          <a:xfrm>
            <a:off x="4071817" y="5029200"/>
            <a:ext cx="1066800" cy="1137446"/>
          </a:xfrm>
          <a:prstGeom prst="mathMultiply">
            <a:avLst>
              <a:gd name="adj1" fmla="val 18682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000" y="391180"/>
            <a:ext cx="2156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3 DR Projects</a:t>
            </a:r>
            <a:endParaRPr lang="en-US" sz="2800" b="1" dirty="0"/>
          </a:p>
        </p:txBody>
      </p:sp>
      <p:sp>
        <p:nvSpPr>
          <p:cNvPr id="22" name="Rounded Rectangle 21"/>
          <p:cNvSpPr/>
          <p:nvPr/>
        </p:nvSpPr>
        <p:spPr bwMode="auto">
          <a:xfrm>
            <a:off x="3462217" y="2356646"/>
            <a:ext cx="1219200" cy="304800"/>
          </a:xfrm>
          <a:prstGeom prst="roundRect">
            <a:avLst/>
          </a:prstGeom>
          <a:solidFill>
            <a:schemeClr val="tx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John Hauptman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2852617" y="210180"/>
            <a:ext cx="1219200" cy="304800"/>
          </a:xfrm>
          <a:prstGeom prst="roundRect">
            <a:avLst/>
          </a:prstGeom>
          <a:solidFill>
            <a:schemeClr val="tx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err="1" smtClean="0">
                <a:solidFill>
                  <a:schemeClr val="bg1"/>
                </a:solidFill>
                <a:latin typeface="Calibri" pitchFamily="34" charset="0"/>
              </a:rPr>
              <a:t>Corrado</a:t>
            </a: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200" b="1" dirty="0" err="1" smtClean="0">
                <a:solidFill>
                  <a:schemeClr val="bg1"/>
                </a:solidFill>
                <a:latin typeface="Calibri" pitchFamily="34" charset="0"/>
              </a:rPr>
              <a:t>Gatto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7620000" y="3425616"/>
            <a:ext cx="1415353" cy="304800"/>
          </a:xfrm>
          <a:prstGeom prst="roundRect">
            <a:avLst/>
          </a:prstGeom>
          <a:solidFill>
            <a:schemeClr val="tx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Alexander Conway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56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838200" y="263361"/>
            <a:ext cx="22866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SUPERDREAM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066800"/>
            <a:ext cx="348890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Constructed large prototype</a:t>
            </a:r>
          </a:p>
          <a:p>
            <a:endParaRPr lang="en-US" sz="1400" dirty="0"/>
          </a:p>
          <a:p>
            <a:r>
              <a:rPr lang="en-US" dirty="0" smtClean="0"/>
              <a:t>   11 modules (Cu and </a:t>
            </a:r>
            <a:r>
              <a:rPr lang="en-US" dirty="0" err="1" smtClean="0"/>
              <a:t>Pb</a:t>
            </a:r>
            <a:r>
              <a:rPr lang="en-US" dirty="0" smtClean="0"/>
              <a:t>-absorber)</a:t>
            </a:r>
          </a:p>
          <a:p>
            <a:r>
              <a:rPr lang="en-US" dirty="0" smtClean="0"/>
              <a:t>    Several metric tons</a:t>
            </a:r>
          </a:p>
          <a:p>
            <a:endParaRPr lang="en-US" dirty="0"/>
          </a:p>
          <a:p>
            <a:r>
              <a:rPr lang="en-US" b="1" dirty="0" smtClean="0"/>
              <a:t>Tested</a:t>
            </a:r>
          </a:p>
          <a:p>
            <a:endParaRPr lang="en-US" sz="1400" dirty="0"/>
          </a:p>
          <a:p>
            <a:r>
              <a:rPr lang="en-US" dirty="0" smtClean="0"/>
              <a:t>   CERN SPS test beam in 2012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92858"/>
            <a:ext cx="4162425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527344"/>
            <a:ext cx="4648200" cy="317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257800" y="4419600"/>
            <a:ext cx="3039615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Electron response at 80 GeV</a:t>
            </a:r>
          </a:p>
          <a:p>
            <a:endParaRPr lang="en-US" sz="1400" dirty="0" smtClean="0"/>
          </a:p>
          <a:p>
            <a:r>
              <a:rPr lang="en-US" dirty="0" smtClean="0"/>
              <a:t>  Simple sum of S and </a:t>
            </a:r>
            <a:r>
              <a:rPr lang="en-US" dirty="0" smtClean="0">
                <a:latin typeface="Calibri"/>
              </a:rPr>
              <a:t>Č signals</a:t>
            </a:r>
          </a:p>
          <a:p>
            <a:r>
              <a:rPr lang="en-US" dirty="0">
                <a:latin typeface="Calibri"/>
              </a:rPr>
              <a:t> </a:t>
            </a:r>
            <a:r>
              <a:rPr lang="en-US" dirty="0" smtClean="0">
                <a:latin typeface="Calibri"/>
              </a:rPr>
              <a:t>  (not dual readout algorithm)</a:t>
            </a:r>
            <a:endParaRPr lang="en-US" dirty="0" smtClean="0"/>
          </a:p>
          <a:p>
            <a:r>
              <a:rPr lang="en-US" dirty="0" smtClean="0"/>
              <a:t>  Corresponds to 17.7%/</a:t>
            </a:r>
            <a:r>
              <a:rPr lang="en-US" dirty="0" smtClean="0">
                <a:latin typeface="Calibri"/>
              </a:rPr>
              <a:t>√E</a:t>
            </a:r>
          </a:p>
          <a:p>
            <a:r>
              <a:rPr lang="en-US" dirty="0">
                <a:latin typeface="Calibri"/>
              </a:rPr>
              <a:t> </a:t>
            </a:r>
            <a:r>
              <a:rPr lang="en-US" dirty="0" smtClean="0">
                <a:latin typeface="Calibri"/>
              </a:rPr>
              <a:t>  (comparable to ZEUS)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7315201" y="3733800"/>
            <a:ext cx="1219200" cy="304800"/>
          </a:xfrm>
          <a:prstGeom prst="roundRect">
            <a:avLst/>
          </a:prstGeom>
          <a:solidFill>
            <a:schemeClr val="tx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John Hauptman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22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494" y="871538"/>
            <a:ext cx="6825506" cy="4313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4154" y="228600"/>
            <a:ext cx="54308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SUPERDREAM’s Hadronic Response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896087" y="5410200"/>
            <a:ext cx="2973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Corresponds to 60 - 70%/</a:t>
            </a:r>
            <a:r>
              <a:rPr lang="en-US" b="1" dirty="0" smtClean="0">
                <a:solidFill>
                  <a:srgbClr val="FF0000"/>
                </a:solidFill>
                <a:latin typeface="Calibri"/>
              </a:rPr>
              <a:t>√</a:t>
            </a:r>
            <a:r>
              <a:rPr lang="en-US" b="1" dirty="0" smtClean="0">
                <a:solidFill>
                  <a:srgbClr val="FF0000"/>
                </a:solidFill>
              </a:rPr>
              <a:t>E  </a:t>
            </a:r>
          </a:p>
          <a:p>
            <a:r>
              <a:rPr lang="en-US" dirty="0" smtClean="0"/>
              <a:t> (factor of 2 worse than ZEUS)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6478653" y="5228537"/>
            <a:ext cx="1903347" cy="1477063"/>
            <a:chOff x="5679844" y="4059907"/>
            <a:chExt cx="3030165" cy="2438400"/>
          </a:xfrm>
        </p:grpSpPr>
        <p:pic>
          <p:nvPicPr>
            <p:cNvPr id="8" name="Picture 5" descr="bcal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9844" y="4059907"/>
              <a:ext cx="2998786" cy="243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6" descr="jets_f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5633" y="4562909"/>
              <a:ext cx="714376" cy="6683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Pentagon 3"/>
          <p:cNvSpPr/>
          <p:nvPr/>
        </p:nvSpPr>
        <p:spPr bwMode="auto">
          <a:xfrm rot="10800000" flipV="1">
            <a:off x="6281983" y="1062672"/>
            <a:ext cx="2481016" cy="385128"/>
          </a:xfrm>
          <a:prstGeom prst="homePlate">
            <a:avLst/>
          </a:prstGeom>
          <a:solidFill>
            <a:schemeClr val="bg2">
              <a:lumMod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9144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Dual readout reconstruction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05874" y="6272981"/>
            <a:ext cx="3081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→ </a:t>
            </a:r>
            <a:r>
              <a:rPr lang="en-US" dirty="0"/>
              <a:t>a</a:t>
            </a:r>
            <a:r>
              <a:rPr lang="en-US" dirty="0" smtClean="0"/>
              <a:t>nd it is not due to leakage!</a:t>
            </a:r>
            <a:endParaRPr lang="en-US" dirty="0"/>
          </a:p>
        </p:txBody>
      </p:sp>
      <p:sp>
        <p:nvSpPr>
          <p:cNvPr id="10" name="Curved Right Arrow 9"/>
          <p:cNvSpPr/>
          <p:nvPr/>
        </p:nvSpPr>
        <p:spPr bwMode="auto">
          <a:xfrm>
            <a:off x="62974" y="1255236"/>
            <a:ext cx="731520" cy="3240564"/>
          </a:xfrm>
          <a:prstGeom prst="curvedRightArrow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284154" y="5201392"/>
            <a:ext cx="1219200" cy="304800"/>
          </a:xfrm>
          <a:prstGeom prst="roundRect">
            <a:avLst/>
          </a:prstGeom>
          <a:solidFill>
            <a:schemeClr val="tx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John Hauptman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22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ay_2007">
  <a:themeElements>
    <a:clrScheme name="Custom 7">
      <a:dk1>
        <a:srgbClr val="616161"/>
      </a:dk1>
      <a:lt1>
        <a:srgbClr val="FFFFFF"/>
      </a:lt1>
      <a:dk2>
        <a:srgbClr val="1F497D"/>
      </a:dk2>
      <a:lt2>
        <a:srgbClr val="D2D2D2"/>
      </a:lt2>
      <a:accent1>
        <a:srgbClr val="A6C4DE"/>
      </a:accent1>
      <a:accent2>
        <a:srgbClr val="D8AC28"/>
      </a:accent2>
      <a:accent3>
        <a:srgbClr val="A22B38"/>
      </a:accent3>
      <a:accent4>
        <a:srgbClr val="7AB800"/>
      </a:accent4>
      <a:accent5>
        <a:srgbClr val="9D7D9E"/>
      </a:accent5>
      <a:accent6>
        <a:srgbClr val="BF5C28"/>
      </a:accent6>
      <a:hlink>
        <a:srgbClr val="4D8ABE"/>
      </a:hlink>
      <a:folHlink>
        <a:srgbClr val="4D8ABE"/>
      </a:folHlink>
    </a:clrScheme>
    <a:fontScheme name="Blue design">
      <a:majorFont>
        <a:latin typeface="Trebuchet MS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Blue design 1">
        <a:dk1>
          <a:srgbClr val="616161"/>
        </a:dk1>
        <a:lt1>
          <a:srgbClr val="FFFFFF"/>
        </a:lt1>
        <a:dk2>
          <a:srgbClr val="1F497D"/>
        </a:dk2>
        <a:lt2>
          <a:srgbClr val="D2D2D2"/>
        </a:lt2>
        <a:accent1>
          <a:srgbClr val="5C0426"/>
        </a:accent1>
        <a:accent2>
          <a:srgbClr val="9D7D9E"/>
        </a:accent2>
        <a:accent3>
          <a:srgbClr val="FFFFFF"/>
        </a:accent3>
        <a:accent4>
          <a:srgbClr val="525252"/>
        </a:accent4>
        <a:accent5>
          <a:srgbClr val="B5AAAC"/>
        </a:accent5>
        <a:accent6>
          <a:srgbClr val="8E718F"/>
        </a:accent6>
        <a:hlink>
          <a:srgbClr val="253D51"/>
        </a:hlink>
        <a:folHlink>
          <a:srgbClr val="0D204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Custom 11">
      <a:dk1>
        <a:srgbClr val="616161"/>
      </a:dk1>
      <a:lt1>
        <a:sysClr val="window" lastClr="FFFFFF"/>
      </a:lt1>
      <a:dk2>
        <a:srgbClr val="1F497D"/>
      </a:dk2>
      <a:lt2>
        <a:srgbClr val="D2D2D2"/>
      </a:lt2>
      <a:accent1>
        <a:srgbClr val="A6C4DE"/>
      </a:accent1>
      <a:accent2>
        <a:srgbClr val="D8AC28"/>
      </a:accent2>
      <a:accent3>
        <a:srgbClr val="A22B38"/>
      </a:accent3>
      <a:accent4>
        <a:srgbClr val="7AB800"/>
      </a:accent4>
      <a:accent5>
        <a:srgbClr val="4B7D9E"/>
      </a:accent5>
      <a:accent6>
        <a:srgbClr val="BF5C28"/>
      </a:accent6>
      <a:hlink>
        <a:srgbClr val="4D8ABE"/>
      </a:hlink>
      <a:folHlink>
        <a:srgbClr val="4D8AB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gray_2007</Template>
  <TotalTime>4039</TotalTime>
  <Words>609</Words>
  <Application>Microsoft Office PowerPoint</Application>
  <PresentationFormat>On-screen Show (4:3)</PresentationFormat>
  <Paragraphs>184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gray_2007</vt:lpstr>
      <vt:lpstr>Summary of the Calorimeter/Muon Session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repond</dc:creator>
  <cp:lastModifiedBy>repond</cp:lastModifiedBy>
  <cp:revision>43</cp:revision>
  <dcterms:created xsi:type="dcterms:W3CDTF">2010-10-30T09:54:02Z</dcterms:created>
  <dcterms:modified xsi:type="dcterms:W3CDTF">2014-05-16T15:27:13Z</dcterms:modified>
</cp:coreProperties>
</file>