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83" r:id="rId4"/>
    <p:sldId id="257" r:id="rId5"/>
    <p:sldId id="270" r:id="rId6"/>
    <p:sldId id="276" r:id="rId7"/>
    <p:sldId id="277" r:id="rId8"/>
    <p:sldId id="273" r:id="rId9"/>
    <p:sldId id="271" r:id="rId10"/>
    <p:sldId id="272" r:id="rId11"/>
    <p:sldId id="278" r:id="rId12"/>
    <p:sldId id="258" r:id="rId13"/>
    <p:sldId id="279" r:id="rId14"/>
    <p:sldId id="280" r:id="rId15"/>
    <p:sldId id="261" r:id="rId16"/>
    <p:sldId id="281" r:id="rId17"/>
    <p:sldId id="262" r:id="rId18"/>
    <p:sldId id="284" r:id="rId19"/>
    <p:sldId id="28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7" d="100"/>
        <a:sy n="137" d="100"/>
      </p:scale>
      <p:origin x="0" y="4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9071C-1E02-F547-B787-60416006C090}" type="datetimeFigureOut">
              <a:rPr lang="en-US" smtClean="0"/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0C6E8-088D-A540-B714-633780CF9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209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F56FB-E410-424A-9BAA-2F0F85619ED3}" type="datetimeFigureOut">
              <a:rPr lang="en-US" smtClean="0"/>
              <a:t>5/15/14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A7607-3F94-49C2-8F15-611384692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369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5844" name="Date Placeholder 3"/>
          <p:cNvSpPr>
            <a:spLocks noGrp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36696" eaLnBrk="0" hangingPunct="0"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defTabSz="436696" eaLnBrk="0" hangingPunct="0"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defTabSz="436696" eaLnBrk="0" hangingPunct="0"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defTabSz="436696" eaLnBrk="0" hangingPunct="0"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defTabSz="436696" eaLnBrk="0" hangingPunct="0"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321227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69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165310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587351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3714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fld id="{44FD0702-29BD-4E06-A290-1FF2B26861F5}" type="datetime1">
              <a:rPr lang="en-US" altLang="en-US" sz="1200">
                <a:solidFill>
                  <a:srgbClr val="000000"/>
                </a:solidFill>
                <a:latin typeface="Times New Roman" pitchFamily="18" charset="0"/>
              </a:rPr>
              <a:pPr eaLnBrk="1"/>
              <a:t>5/15/14</a:t>
            </a:fld>
            <a:r>
              <a:rPr lang="en-US" altLang="en-US" sz="1200">
                <a:solidFill>
                  <a:srgbClr val="000000"/>
                </a:solidFill>
                <a:latin typeface="Times New Roman" pitchFamily="18" charset="0"/>
              </a:rPr>
              <a:t>February 20, 2007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36696" eaLnBrk="0" hangingPunct="0"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defTabSz="436696" eaLnBrk="0" hangingPunct="0"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defTabSz="436696" eaLnBrk="0" hangingPunct="0"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defTabSz="436696" eaLnBrk="0" hangingPunct="0"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defTabSz="436696" eaLnBrk="0" hangingPunct="0"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321227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69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165310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587351" indent="-211021" defTabSz="436696" eaLnBrk="0" fontAlgn="base" hangingPunct="0">
              <a:spcBef>
                <a:spcPct val="0"/>
              </a:spcBef>
              <a:spcAft>
                <a:spcPct val="0"/>
              </a:spcAft>
              <a:tabLst>
                <a:tab pos="633062" algn="l"/>
                <a:tab pos="1267590" algn="l"/>
                <a:tab pos="1900652" algn="l"/>
                <a:tab pos="2535179" algn="l"/>
              </a:tabLst>
              <a:defRPr sz="2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fld id="{F3522F98-17A8-40D5-8813-A8FA28E52EBA}" type="slidenum">
              <a:rPr lang="en-US" altLang="en-US" sz="1200">
                <a:solidFill>
                  <a:srgbClr val="000000"/>
                </a:solidFill>
                <a:latin typeface="Times New Roman" pitchFamily="18" charset="0"/>
              </a:rPr>
              <a:pPr eaLnBrk="1"/>
              <a:t>9</a:t>
            </a:fld>
            <a:endParaRPr lang="en-US" alt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89116CD-D320-4D4C-AE32-2423ACE8E376}" type="datetime1">
              <a:rPr lang="en-US" smtClean="0"/>
              <a:pPr/>
              <a:t>5/15/14</a:t>
            </a:fld>
            <a:r>
              <a:rPr lang="en-US" smtClean="0"/>
              <a:t>February 20, 2007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99EBF-930D-4D8D-9AFC-6411A083063F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3433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E539-C78C-D043-8108-0304889AF6B1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0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D08B-6B83-0D43-A1D1-574227A57C0E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3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5C10-EDD7-7449-A2DE-06FB3C721F93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8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A76E-7216-A247-9B59-3598F4546668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5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2274-5F61-B44F-8549-9A33777250EE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60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E1D5-9A79-464C-9839-C19E1EC979E5}" type="datetime1">
              <a:rPr lang="en-US" smtClean="0"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3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8317-5390-8747-A862-F08B9614664D}" type="datetime1">
              <a:rPr lang="en-US" smtClean="0"/>
              <a:t>5/15/14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2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420B-5B1B-9D48-A8B2-BF10C63DB6F2}" type="datetime1">
              <a:rPr lang="en-US" smtClean="0"/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2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A683-A922-CF43-98FC-EEE16B134BBF}" type="datetime1">
              <a:rPr lang="en-US" smtClean="0"/>
              <a:t>5/15/14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3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81C5-999C-AF45-BCF7-E67C5C61E01F}" type="datetime1">
              <a:rPr lang="en-US" smtClean="0"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0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995AE-B862-624A-A81D-E84585CE7B36}" type="datetime1">
              <a:rPr lang="en-US" smtClean="0"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6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23609-C0F0-B745-B565-679880D21AFE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E31C4-ABD2-4EEE-8FE5-019733EC9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1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b="1" dirty="0" smtClean="0"/>
              <a:t>ML / RTML WG Summary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</a:rPr>
              <a:t>N.Solyak</a:t>
            </a:r>
            <a:r>
              <a:rPr lang="en-US" dirty="0" smtClean="0">
                <a:solidFill>
                  <a:srgbClr val="000099"/>
                </a:solidFill>
              </a:rPr>
              <a:t>, </a:t>
            </a:r>
            <a:r>
              <a:rPr lang="en-US" dirty="0" err="1" smtClean="0">
                <a:solidFill>
                  <a:srgbClr val="000099"/>
                </a:solidFill>
              </a:rPr>
              <a:t>K.Kubo</a:t>
            </a:r>
            <a:r>
              <a:rPr lang="en-US" dirty="0" smtClean="0">
                <a:solidFill>
                  <a:srgbClr val="000099"/>
                </a:solidFill>
              </a:rPr>
              <a:t>, </a:t>
            </a:r>
            <a:r>
              <a:rPr lang="en-US" dirty="0" err="1" smtClean="0">
                <a:solidFill>
                  <a:srgbClr val="000099"/>
                </a:solidFill>
              </a:rPr>
              <a:t>A.Latina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037" y="6160727"/>
            <a:ext cx="7981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AWLC 2014 – </a:t>
            </a:r>
            <a:r>
              <a:rPr lang="en-US" sz="2400" dirty="0" err="1" smtClean="0">
                <a:solidFill>
                  <a:schemeClr val="bg1">
                    <a:lumMod val="65000"/>
                  </a:schemeClr>
                </a:solidFill>
              </a:rPr>
              <a:t>Fermilab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– May 16, 2014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95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28600" y="914400"/>
            <a:ext cx="8610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SzPct val="150000"/>
              <a:buFontTx/>
              <a:buChar char="•"/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For a beam with a high energy spread there is a substantial blow-up of beam size at the end of the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Els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because of chromatic aberrations and nonlinear dispersion. </a:t>
            </a:r>
          </a:p>
          <a:p>
            <a:pPr marL="342900" indent="-342900" algn="just" eaLnBrk="0" hangingPunct="0">
              <a:spcBef>
                <a:spcPct val="20000"/>
              </a:spcBef>
              <a:buSzPct val="150000"/>
              <a:buFontTx/>
              <a:buChar char="•"/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We found that relatively weak sextupoles can contain the nonlinear halo and such solution doesn’t require any additional beam collimation.</a:t>
            </a:r>
          </a:p>
        </p:txBody>
      </p:sp>
      <p:sp>
        <p:nvSpPr>
          <p:cNvPr id="11" name="Title 41"/>
          <p:cNvSpPr txBox="1">
            <a:spLocks/>
          </p:cNvSpPr>
          <p:nvPr/>
        </p:nvSpPr>
        <p:spPr bwMode="auto">
          <a:xfrm>
            <a:off x="685800" y="2286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kern="0" dirty="0" smtClean="0">
                <a:solidFill>
                  <a:srgbClr val="0033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Extraction Lines nonlinear </a:t>
            </a:r>
            <a:r>
              <a:rPr lang="en-US" sz="3600" kern="0" dirty="0">
                <a:solidFill>
                  <a:srgbClr val="0033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lattice</a:t>
            </a:r>
            <a:endParaRPr lang="en-US" sz="3600" kern="0" dirty="0">
              <a:solidFill>
                <a:schemeClr val="accent2">
                  <a:lumMod val="7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a typeface="+mj-ea"/>
              <a:cs typeface="+mj-cs"/>
            </a:endParaRPr>
          </a:p>
        </p:txBody>
      </p:sp>
      <p:grpSp>
        <p:nvGrpSpPr>
          <p:cNvPr id="12293" name="Group 13"/>
          <p:cNvGrpSpPr>
            <a:grpSpLocks noChangeAspect="1"/>
          </p:cNvGrpSpPr>
          <p:nvPr/>
        </p:nvGrpSpPr>
        <p:grpSpPr bwMode="auto">
          <a:xfrm>
            <a:off x="-76200" y="2607064"/>
            <a:ext cx="4778501" cy="4022336"/>
            <a:chOff x="8467" y="2268230"/>
            <a:chExt cx="6029325" cy="3743325"/>
          </a:xfrm>
        </p:grpSpPr>
        <p:pic>
          <p:nvPicPr>
            <p:cNvPr id="1229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67" y="2268230"/>
              <a:ext cx="6029325" cy="374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5136" y="2573030"/>
              <a:ext cx="4579048" cy="458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Box 8"/>
            <p:cNvSpPr txBox="1">
              <a:spLocks noChangeArrowheads="1"/>
            </p:cNvSpPr>
            <p:nvPr/>
          </p:nvSpPr>
          <p:spPr bwMode="auto">
            <a:xfrm>
              <a:off x="3750731" y="2954030"/>
              <a:ext cx="11977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rgbClr val="00FF00"/>
                  </a:solidFill>
                </a:rPr>
                <a:t>sextupoles</a:t>
              </a:r>
            </a:p>
          </p:txBody>
        </p:sp>
        <p:cxnSp>
          <p:nvCxnSpPr>
            <p:cNvPr id="12297" name="Straight Arrow Connector 11"/>
            <p:cNvCxnSpPr>
              <a:cxnSpLocks noChangeShapeType="1"/>
            </p:cNvCxnSpPr>
            <p:nvPr/>
          </p:nvCxnSpPr>
          <p:spPr bwMode="auto">
            <a:xfrm flipV="1">
              <a:off x="4588931" y="2801630"/>
              <a:ext cx="0" cy="228600"/>
            </a:xfrm>
            <a:prstGeom prst="straightConnector1">
              <a:avLst/>
            </a:prstGeom>
            <a:noFill/>
            <a:ln w="28575" algn="ctr">
              <a:solidFill>
                <a:srgbClr val="00FF00"/>
              </a:solidFill>
              <a:round/>
              <a:headEnd/>
              <a:tailEnd type="arrow" w="med" len="med"/>
            </a:ln>
          </p:spPr>
        </p:cxnSp>
        <p:cxnSp>
          <p:nvCxnSpPr>
            <p:cNvPr id="12298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4131731" y="2801630"/>
              <a:ext cx="0" cy="228600"/>
            </a:xfrm>
            <a:prstGeom prst="straightConnector1">
              <a:avLst/>
            </a:prstGeom>
            <a:noFill/>
            <a:ln w="28575" algn="ctr">
              <a:solidFill>
                <a:srgbClr val="00FF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549901" y="2880098"/>
            <a:ext cx="4419600" cy="3504438"/>
            <a:chOff x="2651760" y="2430780"/>
            <a:chExt cx="4206240" cy="389382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51760" y="2430780"/>
              <a:ext cx="4206240" cy="389382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</p:pic>
        <p:sp>
          <p:nvSpPr>
            <p:cNvPr id="14" name="TextBox 8"/>
            <p:cNvSpPr txBox="1">
              <a:spLocks noChangeArrowheads="1"/>
            </p:cNvSpPr>
            <p:nvPr/>
          </p:nvSpPr>
          <p:spPr bwMode="auto">
            <a:xfrm>
              <a:off x="3505200" y="2819400"/>
              <a:ext cx="1107996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00FF00"/>
                  </a:solidFill>
                </a:rPr>
                <a:t>sextupole</a:t>
              </a:r>
              <a:endParaRPr lang="en-US" sz="1800" b="1" dirty="0">
                <a:solidFill>
                  <a:srgbClr val="00FF00"/>
                </a:solidFill>
              </a:endParaRPr>
            </a:p>
          </p:txBody>
        </p:sp>
        <p:cxnSp>
          <p:nvCxnSpPr>
            <p:cNvPr id="15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3810000" y="2590800"/>
              <a:ext cx="76200" cy="304800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16" name="TextBox 15"/>
          <p:cNvSpPr txBox="1"/>
          <p:nvPr/>
        </p:nvSpPr>
        <p:spPr>
          <a:xfrm>
            <a:off x="1313878" y="4384156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15267" y="3813029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74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50168"/>
          </a:xfrm>
        </p:spPr>
        <p:txBody>
          <a:bodyPr/>
          <a:lstStyle/>
          <a:p>
            <a:r>
              <a:rPr lang="en-US" altLang="ja-JP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BC </a:t>
            </a:r>
            <a:r>
              <a:rPr lang="en-US" altLang="ja-JP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beam dynamics Simulations</a:t>
            </a:r>
            <a:endParaRPr kumimoji="1" lang="ja-JP" alt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7814" y="1295400"/>
            <a:ext cx="8229600" cy="1711424"/>
          </a:xfrm>
        </p:spPr>
        <p:txBody>
          <a:bodyPr>
            <a:noAutofit/>
          </a:bodyPr>
          <a:lstStyle/>
          <a:p>
            <a:r>
              <a:rPr lang="en-US" altLang="ja-JP" sz="2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budget is barely satisfied in TDR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lvl="1"/>
            <a:r>
              <a:rPr lang="en-US" altLang="ja-JP" sz="2000" dirty="0" smtClean="0">
                <a:solidFill>
                  <a:srgbClr val="000099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studies. </a:t>
            </a:r>
            <a:endParaRPr kumimoji="1" lang="en-US" altLang="ja-JP" sz="2000" dirty="0" smtClean="0">
              <a:solidFill>
                <a:srgbClr val="000099"/>
              </a:solidFill>
            </a:endParaRPr>
          </a:p>
          <a:p>
            <a:r>
              <a:rPr kumimoji="1" lang="en-US" altLang="ja-JP" sz="2400" dirty="0" smtClean="0"/>
              <a:t>Coupler kicks should be carefully </a:t>
            </a:r>
            <a:r>
              <a:rPr kumimoji="1" lang="en-US" altLang="ja-JP" sz="2400" dirty="0" smtClean="0"/>
              <a:t>looked at.</a:t>
            </a:r>
            <a:endParaRPr kumimoji="1" lang="en-US" altLang="ja-JP" sz="2400" dirty="0" smtClean="0"/>
          </a:p>
          <a:p>
            <a:pPr lvl="1"/>
            <a:r>
              <a:rPr lang="en-US" altLang="ja-JP" sz="2400" dirty="0" err="1" smtClean="0">
                <a:solidFill>
                  <a:srgbClr val="000099"/>
                </a:solidFill>
              </a:rPr>
              <a:t>Cryo</a:t>
            </a:r>
            <a:r>
              <a:rPr lang="en-US" altLang="ja-JP" sz="2400" dirty="0" smtClean="0">
                <a:solidFill>
                  <a:srgbClr val="000099"/>
                </a:solidFill>
              </a:rPr>
              <a:t>-module pitch control should be considered.</a:t>
            </a:r>
          </a:p>
          <a:p>
            <a:pPr marL="0" indent="0">
              <a:buNone/>
            </a:pPr>
            <a:endParaRPr kumimoji="1" lang="ja-JP" altLang="en-US" sz="2400" dirty="0"/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246049" y="3288974"/>
            <a:ext cx="3396985" cy="439109"/>
            <a:chOff x="2134912" y="3677218"/>
            <a:chExt cx="4968552" cy="642257"/>
          </a:xfrm>
        </p:grpSpPr>
        <p:sp>
          <p:nvSpPr>
            <p:cNvPr id="4" name="正方形/長方形 3"/>
            <p:cNvSpPr/>
            <p:nvPr/>
          </p:nvSpPr>
          <p:spPr>
            <a:xfrm>
              <a:off x="2134912" y="3677218"/>
              <a:ext cx="4968552" cy="36004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矢印コネクタ 4"/>
            <p:cNvCxnSpPr/>
            <p:nvPr/>
          </p:nvCxnSpPr>
          <p:spPr>
            <a:xfrm>
              <a:off x="6815432" y="4031443"/>
              <a:ext cx="0" cy="28803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矢印コネクタ 5"/>
            <p:cNvCxnSpPr/>
            <p:nvPr/>
          </p:nvCxnSpPr>
          <p:spPr>
            <a:xfrm>
              <a:off x="2350936" y="4025925"/>
              <a:ext cx="0" cy="28803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テキスト ボックス 6"/>
          <p:cNvSpPr txBox="1"/>
          <p:nvPr/>
        </p:nvSpPr>
        <p:spPr>
          <a:xfrm>
            <a:off x="385035" y="3924163"/>
            <a:ext cx="33963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parameters: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R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ange  ~ 0.3 mm 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Step  ~ 10 micron</a:t>
            </a:r>
          </a:p>
          <a:p>
            <a:endParaRPr kumimoji="1" lang="en-US" altLang="ja-JP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3 modules in BC1, 4 modules in BC2 (out of 48)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47728" y="6176300"/>
            <a:ext cx="1996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99"/>
                </a:solidFill>
              </a:rPr>
              <a:t>Or Crab Cavities?</a:t>
            </a:r>
            <a:endParaRPr kumimoji="1" lang="ja-JP" altLang="en-US" sz="2000" b="1" dirty="0">
              <a:solidFill>
                <a:srgbClr val="00009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24200"/>
            <a:ext cx="5029200" cy="36258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3844" y="5525869"/>
            <a:ext cx="3917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Vertical </a:t>
            </a:r>
            <a:r>
              <a:rPr lang="en-US" b="1" dirty="0" err="1" smtClean="0">
                <a:solidFill>
                  <a:srgbClr val="800000"/>
                </a:solidFill>
              </a:rPr>
              <a:t>emittance</a:t>
            </a:r>
            <a:r>
              <a:rPr lang="en-US" b="1" dirty="0" smtClean="0">
                <a:solidFill>
                  <a:srgbClr val="800000"/>
                </a:solidFill>
              </a:rPr>
              <a:t> growth 1.09 nm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(vs</a:t>
            </a:r>
            <a:r>
              <a:rPr lang="en-US" b="1" dirty="0" smtClean="0">
                <a:solidFill>
                  <a:srgbClr val="800000"/>
                </a:solidFill>
              </a:rPr>
              <a:t>. 4.3 </a:t>
            </a:r>
            <a:r>
              <a:rPr lang="en-US" b="1" dirty="0" smtClean="0">
                <a:solidFill>
                  <a:srgbClr val="800000"/>
                </a:solidFill>
              </a:rPr>
              <a:t>nm without pitch optimization)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1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Beam Dynamics studies and issues</a:t>
            </a:r>
            <a:endParaRPr 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781128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results of large amount of past studies in ML beam dynamics, our conclusion was (and is)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No serious problem is expected.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ore simulations for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preservation in BC is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necessary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+ ML combined simulation is necessary for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completeness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test of steering correction is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desirable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to proceed commissioning has not been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studied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Our requirements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not be really understood or agreed by groups/people who should be responsible for the hardware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.g., alignment, magnet control,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cavity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control, …  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to modify some of the requirements, for making them more realistic.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Coupler kicks in BC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64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65" y="304800"/>
            <a:ext cx="8866723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Simulation work (incl. S2E) performed in the past (RDR-era)</a:t>
            </a:r>
            <a:endParaRPr lang="en-US" sz="36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484784"/>
            <a:ext cx="6336704" cy="4968552"/>
          </a:xfrm>
        </p:spPr>
        <p:txBody>
          <a:bodyPr>
            <a:normAutofit fontScale="70000" lnSpcReduction="20000"/>
          </a:bodyPr>
          <a:lstStyle/>
          <a:p>
            <a:pPr marL="236538" indent="-236538"/>
            <a:r>
              <a:rPr lang="en-US" dirty="0" smtClean="0">
                <a:solidFill>
                  <a:srgbClr val="000099"/>
                </a:solidFill>
              </a:rPr>
              <a:t>RTML, </a:t>
            </a:r>
            <a:r>
              <a:rPr lang="en-US" dirty="0" err="1" smtClean="0">
                <a:solidFill>
                  <a:srgbClr val="000099"/>
                </a:solidFill>
              </a:rPr>
              <a:t>Linac</a:t>
            </a:r>
            <a:r>
              <a:rPr lang="en-US" dirty="0" smtClean="0">
                <a:solidFill>
                  <a:srgbClr val="000099"/>
                </a:solidFill>
              </a:rPr>
              <a:t>, BDS studied separately</a:t>
            </a:r>
          </a:p>
          <a:p>
            <a:pPr lvl="1"/>
            <a:r>
              <a:rPr lang="en-US" dirty="0" smtClean="0"/>
              <a:t>Independently defined luminosity growth “budgets”</a:t>
            </a:r>
          </a:p>
          <a:p>
            <a:pPr lvl="1"/>
            <a:r>
              <a:rPr lang="en-US" dirty="0" smtClean="0"/>
              <a:t>Most effort on </a:t>
            </a:r>
            <a:r>
              <a:rPr lang="en-US" dirty="0" err="1" smtClean="0"/>
              <a:t>Linac</a:t>
            </a:r>
            <a:r>
              <a:rPr lang="en-US" dirty="0" smtClean="0"/>
              <a:t> emittance preservation techniques</a:t>
            </a:r>
          </a:p>
          <a:p>
            <a:pPr marL="0" indent="0">
              <a:buNone/>
            </a:pPr>
            <a:endParaRPr lang="en-US" sz="1400" dirty="0" smtClean="0"/>
          </a:p>
          <a:p>
            <a:pPr marL="236538" indent="-236538"/>
            <a:r>
              <a:rPr lang="en-US" dirty="0" smtClean="0">
                <a:solidFill>
                  <a:srgbClr val="000099"/>
                </a:solidFill>
              </a:rPr>
              <a:t>S2E </a:t>
            </a:r>
            <a:r>
              <a:rPr lang="en-US" dirty="0" err="1" smtClean="0">
                <a:solidFill>
                  <a:srgbClr val="000099"/>
                </a:solidFill>
              </a:rPr>
              <a:t>Linac+BDS</a:t>
            </a:r>
            <a:r>
              <a:rPr lang="en-US" dirty="0" smtClean="0">
                <a:solidFill>
                  <a:srgbClr val="000099"/>
                </a:solidFill>
              </a:rPr>
              <a:t> global simulation for RDR performance studies (</a:t>
            </a:r>
            <a:r>
              <a:rPr lang="en-US" dirty="0" err="1" smtClean="0">
                <a:solidFill>
                  <a:srgbClr val="000099"/>
                </a:solidFill>
              </a:rPr>
              <a:t>Lucretia</a:t>
            </a:r>
            <a:r>
              <a:rPr lang="en-US" dirty="0" smtClean="0">
                <a:solidFill>
                  <a:srgbClr val="000099"/>
                </a:solidFill>
              </a:rPr>
              <a:t>, SLEPT, </a:t>
            </a:r>
            <a:r>
              <a:rPr lang="en-US" dirty="0" err="1" smtClean="0">
                <a:solidFill>
                  <a:srgbClr val="000099"/>
                </a:solidFill>
              </a:rPr>
              <a:t>Placet</a:t>
            </a:r>
            <a:r>
              <a:rPr lang="en-US" dirty="0" smtClean="0">
                <a:solidFill>
                  <a:srgbClr val="000099"/>
                </a:solidFill>
              </a:rPr>
              <a:t>)</a:t>
            </a:r>
          </a:p>
          <a:p>
            <a:pPr lvl="1"/>
            <a:r>
              <a:rPr lang="en-US" b="1" dirty="0" err="1" smtClean="0">
                <a:solidFill>
                  <a:srgbClr val="006600"/>
                </a:solidFill>
              </a:rPr>
              <a:t>Linac</a:t>
            </a:r>
            <a:r>
              <a:rPr lang="en-US" dirty="0" smtClean="0"/>
              <a:t>	</a:t>
            </a:r>
          </a:p>
          <a:p>
            <a:pPr lvl="2"/>
            <a:r>
              <a:rPr lang="en-US" sz="2000" dirty="0"/>
              <a:t>Independently “static” tune 100 seeds</a:t>
            </a:r>
          </a:p>
          <a:p>
            <a:pPr lvl="2"/>
            <a:r>
              <a:rPr lang="en-US" sz="2000" dirty="0"/>
              <a:t>Pick those that fulfill “</a:t>
            </a:r>
            <a:r>
              <a:rPr lang="en-US" sz="2000" dirty="0" err="1"/>
              <a:t>emttance</a:t>
            </a:r>
            <a:r>
              <a:rPr lang="en-US" sz="2000" dirty="0"/>
              <a:t> growth budget” expectations.</a:t>
            </a:r>
          </a:p>
          <a:p>
            <a:pPr lvl="2"/>
            <a:r>
              <a:rPr lang="en-US" sz="2000" dirty="0"/>
              <a:t>Apply dynamic errors, tracking through to get </a:t>
            </a:r>
            <a:r>
              <a:rPr lang="en-US" sz="2000" dirty="0" err="1"/>
              <a:t>wakefields</a:t>
            </a:r>
            <a:r>
              <a:rPr lang="en-US" sz="2000" dirty="0"/>
              <a:t> and realistic beam response functions</a:t>
            </a:r>
          </a:p>
          <a:p>
            <a:pPr lvl="2"/>
            <a:r>
              <a:rPr lang="en-US" sz="2000" dirty="0"/>
              <a:t>Include GM &amp; 5Hz </a:t>
            </a:r>
            <a:r>
              <a:rPr lang="en-US" sz="2000" dirty="0" smtClean="0"/>
              <a:t>feedbacks</a:t>
            </a:r>
          </a:p>
          <a:p>
            <a:pPr lvl="1"/>
            <a:r>
              <a:rPr lang="en-US" b="1" dirty="0">
                <a:solidFill>
                  <a:srgbClr val="006600"/>
                </a:solidFill>
              </a:rPr>
              <a:t>BDS</a:t>
            </a:r>
          </a:p>
          <a:p>
            <a:pPr lvl="2"/>
            <a:r>
              <a:rPr lang="en-US" dirty="0"/>
              <a:t>Full tuning (BBA, orbit steering </a:t>
            </a:r>
            <a:r>
              <a:rPr lang="en-US" dirty="0" err="1"/>
              <a:t>etc</a:t>
            </a:r>
            <a:r>
              <a:rPr lang="en-US" dirty="0"/>
              <a:t> &amp; FFS tuning with </a:t>
            </a:r>
            <a:r>
              <a:rPr lang="en-US" dirty="0" err="1"/>
              <a:t>sextupoles</a:t>
            </a:r>
            <a:r>
              <a:rPr lang="en-US" dirty="0"/>
              <a:t>).</a:t>
            </a:r>
          </a:p>
          <a:p>
            <a:pPr lvl="2"/>
            <a:r>
              <a:rPr lang="en-US" dirty="0"/>
              <a:t>Use GUINEA-PIG for beam-beam simulations, track pairs through solenoid to detector.</a:t>
            </a:r>
          </a:p>
          <a:p>
            <a:pPr lvl="2"/>
            <a:r>
              <a:rPr lang="en-US" dirty="0"/>
              <a:t>BDS 5Hz feedbacks</a:t>
            </a:r>
          </a:p>
          <a:p>
            <a:pPr lvl="1"/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6493927" y="1484784"/>
            <a:ext cx="2470561" cy="1950047"/>
            <a:chOff x="6261348" y="0"/>
            <a:chExt cx="3165842" cy="241173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1348" y="0"/>
              <a:ext cx="3165842" cy="241173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571023" y="1340768"/>
              <a:ext cx="1572976" cy="57096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Tuning time &lt;1,000 pulses</a:t>
              </a:r>
              <a:endParaRPr lang="en-US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720365" y="3873956"/>
            <a:ext cx="2244123" cy="2039129"/>
            <a:chOff x="7443883" y="3581757"/>
            <a:chExt cx="4238625" cy="34956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3883" y="3581757"/>
              <a:ext cx="4238625" cy="349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554363" y="5329594"/>
              <a:ext cx="1438203" cy="11080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Magnet strength errors</a:t>
              </a:r>
              <a:endParaRPr lang="en-US" sz="1200" b="1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7589597" y="6224851"/>
            <a:ext cx="1352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400" i="1" dirty="0" smtClean="0">
                <a:solidFill>
                  <a:srgbClr val="006600"/>
                </a:solidFill>
              </a:rPr>
              <a:t>Glen White talk </a:t>
            </a:r>
            <a:endParaRPr lang="en-US" sz="1400" i="1" dirty="0">
              <a:solidFill>
                <a:srgbClr val="0066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37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S2E simulations: TDR Work</a:t>
            </a:r>
            <a:endParaRPr 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Study of integrated luminosity performance</a:t>
            </a:r>
          </a:p>
          <a:p>
            <a:pPr lvl="1"/>
            <a:r>
              <a:rPr lang="en-US" dirty="0" smtClean="0"/>
              <a:t>Static and dynamic errors: ground motion, jitter, feedbacks, …</a:t>
            </a:r>
            <a:endParaRPr lang="en-US" dirty="0"/>
          </a:p>
          <a:p>
            <a:r>
              <a:rPr lang="en-US" dirty="0" smtClean="0"/>
              <a:t>A lot work was done in past (RDR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Simulations tools exist and are mature</a:t>
            </a:r>
            <a:endParaRPr lang="en-US" dirty="0" smtClean="0"/>
          </a:p>
          <a:p>
            <a:r>
              <a:rPr lang="en-US" dirty="0" smtClean="0"/>
              <a:t>Parameter sets and lattices have been changed, need to refresh work</a:t>
            </a:r>
          </a:p>
          <a:p>
            <a:r>
              <a:rPr lang="en-US" dirty="0" smtClean="0"/>
              <a:t>Need to fully document</a:t>
            </a:r>
          </a:p>
          <a:p>
            <a:r>
              <a:rPr lang="en-US" dirty="0" smtClean="0"/>
              <a:t>Need to prioritize the tasks to make efficient use of the (limited) available resources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Can image 0.5 – 2+ FTE / year in this effort.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17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763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Experimental  studies of the BBA techniques at FACET and other facilities. Results and  plans</a:t>
            </a:r>
            <a:endParaRPr lang="en-US" sz="3200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FACET: promising results demonstrated; need more work to understand the limitations.</a:t>
            </a:r>
          </a:p>
          <a:p>
            <a:endParaRPr lang="en-US" sz="2400" dirty="0" smtClean="0"/>
          </a:p>
          <a:p>
            <a:r>
              <a:rPr lang="en-US" dirty="0" smtClean="0"/>
              <a:t>New proposals for experimental studies:  </a:t>
            </a:r>
          </a:p>
          <a:p>
            <a:pPr lvl="1"/>
            <a:r>
              <a:rPr lang="en-US" dirty="0" smtClean="0"/>
              <a:t>Fermi @ Electra </a:t>
            </a:r>
          </a:p>
          <a:p>
            <a:pPr lvl="2"/>
            <a:r>
              <a:rPr lang="en-US" dirty="0" smtClean="0"/>
              <a:t>(S-band </a:t>
            </a:r>
            <a:r>
              <a:rPr lang="en-US" dirty="0" err="1" smtClean="0"/>
              <a:t>linac</a:t>
            </a:r>
            <a:r>
              <a:rPr lang="en-US" dirty="0" smtClean="0"/>
              <a:t>, 150m-long , two BC; 0.15-3GeV;  ~20 correctors/BPMs)</a:t>
            </a:r>
          </a:p>
          <a:p>
            <a:pPr lvl="1"/>
            <a:r>
              <a:rPr lang="en-US" dirty="0" smtClean="0"/>
              <a:t>ATF2/KEK: </a:t>
            </a:r>
          </a:p>
          <a:p>
            <a:pPr lvl="2"/>
            <a:r>
              <a:rPr lang="en-US" dirty="0" smtClean="0"/>
              <a:t>~11 X/Y correctors; 55 BPM’s</a:t>
            </a:r>
          </a:p>
          <a:p>
            <a:pPr lvl="2"/>
            <a:r>
              <a:rPr lang="en-US" dirty="0" smtClean="0"/>
              <a:t>WFS might a</a:t>
            </a:r>
            <a:r>
              <a:rPr lang="en-US" dirty="0" smtClean="0"/>
              <a:t>ddress charge-dependent </a:t>
            </a:r>
            <a:r>
              <a:rPr lang="en-US" dirty="0" smtClean="0"/>
              <a:t>effects (WF?)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76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3" y="3383103"/>
            <a:ext cx="3122738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714028"/>
            <a:ext cx="3200400" cy="2507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7097" y="66348"/>
            <a:ext cx="7069806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99"/>
                </a:solidFill>
              </a:rPr>
              <a:t>Beam-based Steering Tests at FACET</a:t>
            </a:r>
          </a:p>
          <a:p>
            <a:endParaRPr lang="en-US" sz="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54673" y="1143566"/>
            <a:ext cx="44173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55563"/>
            <a:r>
              <a:rPr lang="en-US" sz="1400" b="1" dirty="0" smtClean="0"/>
              <a:t>Emittance before BBA:</a:t>
            </a:r>
          </a:p>
          <a:p>
            <a:pPr marL="287338" indent="-55563"/>
            <a:r>
              <a:rPr lang="en-US" sz="1400" dirty="0" smtClean="0"/>
              <a:t> X = 2.79 x 10</a:t>
            </a:r>
            <a:r>
              <a:rPr lang="en-US" sz="1400" baseline="30000" dirty="0" smtClean="0"/>
              <a:t>-5</a:t>
            </a:r>
            <a:r>
              <a:rPr lang="en-US" sz="1400" dirty="0" smtClean="0"/>
              <a:t> m</a:t>
            </a:r>
          </a:p>
          <a:p>
            <a:pPr marL="287338" indent="-55563"/>
            <a:r>
              <a:rPr lang="en-US" sz="1400" dirty="0" smtClean="0"/>
              <a:t> Y </a:t>
            </a:r>
            <a:r>
              <a:rPr lang="en-US" sz="1400" dirty="0"/>
              <a:t>= </a:t>
            </a:r>
            <a:r>
              <a:rPr lang="en-US" sz="1400" dirty="0" smtClean="0"/>
              <a:t>0.54 </a:t>
            </a:r>
            <a:r>
              <a:rPr lang="en-US" sz="1400" dirty="0"/>
              <a:t>x 10</a:t>
            </a:r>
            <a:r>
              <a:rPr lang="en-US" sz="1400" baseline="30000" dirty="0"/>
              <a:t>-5</a:t>
            </a:r>
            <a:r>
              <a:rPr lang="en-US" sz="1400" dirty="0"/>
              <a:t> </a:t>
            </a:r>
            <a:r>
              <a:rPr lang="en-US" sz="1400" dirty="0" smtClean="0"/>
              <a:t>m</a:t>
            </a:r>
          </a:p>
          <a:p>
            <a:endParaRPr lang="en-US" sz="800" dirty="0" smtClean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 smtClean="0"/>
              <a:t>Vertical emittance got reduced by a factor </a:t>
            </a:r>
            <a:r>
              <a:rPr lang="en-US" sz="1600" b="1" dirty="0" smtClean="0">
                <a:solidFill>
                  <a:srgbClr val="C00000"/>
                </a:solidFill>
              </a:rPr>
              <a:t>~3.8</a:t>
            </a:r>
            <a:r>
              <a:rPr lang="en-US" sz="1400" dirty="0" smtClean="0"/>
              <a:t>.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99"/>
                </a:solidFill>
              </a:rPr>
              <a:t>Issues: </a:t>
            </a:r>
            <a:r>
              <a:rPr lang="en-US" sz="1600" b="1" dirty="0" smtClean="0">
                <a:solidFill>
                  <a:srgbClr val="000099"/>
                </a:solidFill>
              </a:rPr>
              <a:t> </a:t>
            </a:r>
            <a:r>
              <a:rPr lang="en-US" sz="1400" dirty="0" smtClean="0"/>
              <a:t>considerable incoming jitter on the H-axis jeopardized the X-axis;  Response matrix </a:t>
            </a:r>
            <a:r>
              <a:rPr lang="en-US" sz="1400" dirty="0"/>
              <a:t>m</a:t>
            </a:r>
            <a:r>
              <a:rPr lang="en-US" sz="1400" dirty="0" smtClean="0"/>
              <a:t>easurement is time consuming (~2hrs).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2035" y="2920425"/>
            <a:ext cx="4361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</a:t>
            </a:r>
            <a:r>
              <a:rPr lang="en-US" b="1" dirty="0" smtClean="0">
                <a:solidFill>
                  <a:srgbClr val="000099"/>
                </a:solidFill>
              </a:rPr>
              <a:t>) Vertical </a:t>
            </a:r>
            <a:r>
              <a:rPr lang="en-US" b="1" dirty="0" err="1" smtClean="0">
                <a:solidFill>
                  <a:srgbClr val="000099"/>
                </a:solidFill>
              </a:rPr>
              <a:t>emittance</a:t>
            </a:r>
            <a:r>
              <a:rPr lang="en-US" b="1" dirty="0" smtClean="0">
                <a:solidFill>
                  <a:srgbClr val="000099"/>
                </a:solidFill>
              </a:rPr>
              <a:t> vs. weight scan:</a:t>
            </a:r>
          </a:p>
          <a:p>
            <a:r>
              <a:rPr lang="en-US" sz="1400" dirty="0" smtClean="0"/>
              <a:t>                   It matches the expected behavior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51004" y="3464481"/>
            <a:ext cx="1144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measured data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25525" y="3913613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Very bad at </a:t>
            </a:r>
            <a:r>
              <a:rPr lang="en-US" sz="1000" dirty="0" smtClean="0"/>
              <a:t>very </a:t>
            </a:r>
            <a:r>
              <a:rPr lang="en-US" sz="1000" dirty="0" smtClean="0"/>
              <a:t>large weights</a:t>
            </a:r>
          </a:p>
          <a:p>
            <a:r>
              <a:rPr lang="en-US" sz="1000" dirty="0" smtClean="0"/>
              <a:t>To be redone to find optimum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68170" y="712679"/>
            <a:ext cx="37423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sz="1600" dirty="0" smtClean="0"/>
              <a:t>3) </a:t>
            </a:r>
            <a:r>
              <a:rPr lang="en-US" b="1" dirty="0" smtClean="0">
                <a:solidFill>
                  <a:srgbClr val="000099"/>
                </a:solidFill>
              </a:rPr>
              <a:t>First tests of simultaneous </a:t>
            </a:r>
          </a:p>
          <a:p>
            <a:r>
              <a:rPr lang="en-US" sz="1600" b="1" dirty="0" smtClean="0"/>
              <a:t>Orbit + Dispersion + Wakefield correction</a:t>
            </a:r>
          </a:p>
          <a:p>
            <a:r>
              <a:rPr lang="en-US" sz="1600" dirty="0" smtClean="0"/>
              <a:t>in sectors S05-11, 700 meters of SLAC linac</a:t>
            </a:r>
            <a:endParaRPr lang="en-US" sz="16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635065" y="742081"/>
            <a:ext cx="0" cy="5851654"/>
          </a:xfrm>
          <a:prstGeom prst="line">
            <a:avLst/>
          </a:prstGeom>
          <a:ln w="63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1555" y="1810033"/>
            <a:ext cx="11920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Convergence plot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855539" y="4313723"/>
            <a:ext cx="35664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Vertical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</a:t>
            </a:r>
            <a:r>
              <a:rPr lang="en-US" sz="1600" dirty="0" smtClean="0"/>
              <a:t>reduced by a </a:t>
            </a:r>
            <a:r>
              <a:rPr lang="en-US" sz="1600" dirty="0" smtClean="0"/>
              <a:t>factor </a:t>
            </a:r>
            <a:r>
              <a:rPr lang="en-US" sz="1600" b="1" dirty="0" smtClean="0">
                <a:solidFill>
                  <a:srgbClr val="C00000"/>
                </a:solidFill>
              </a:rPr>
              <a:t>4</a:t>
            </a:r>
            <a:r>
              <a:rPr lang="en-US" sz="1600" dirty="0" smtClean="0"/>
              <a:t>:</a:t>
            </a:r>
            <a:endParaRPr lang="en-US" sz="1600" dirty="0" smtClean="0"/>
          </a:p>
          <a:p>
            <a:pPr marL="57150" indent="0" algn="ctr">
              <a:buNone/>
            </a:pPr>
            <a:r>
              <a:rPr lang="en-US" b="1" dirty="0" smtClean="0"/>
              <a:t>from </a:t>
            </a:r>
            <a:r>
              <a:rPr lang="en-US" b="1" dirty="0" smtClean="0">
                <a:solidFill>
                  <a:srgbClr val="FF0000"/>
                </a:solidFill>
              </a:rPr>
              <a:t>1.58 </a:t>
            </a:r>
            <a:r>
              <a:rPr lang="en-US" b="1" dirty="0" smtClean="0"/>
              <a:t>x 10</a:t>
            </a:r>
            <a:r>
              <a:rPr lang="en-US" b="1" baseline="30000" dirty="0" smtClean="0"/>
              <a:t>-5</a:t>
            </a:r>
            <a:r>
              <a:rPr lang="en-US" b="1" dirty="0" smtClean="0"/>
              <a:t> m  to </a:t>
            </a:r>
            <a:r>
              <a:rPr lang="en-US" b="1" dirty="0" smtClean="0">
                <a:solidFill>
                  <a:srgbClr val="FF0000"/>
                </a:solidFill>
              </a:rPr>
              <a:t>0.40 </a:t>
            </a:r>
            <a:r>
              <a:rPr lang="en-US" b="1" dirty="0" smtClean="0"/>
              <a:t>x 10</a:t>
            </a:r>
            <a:r>
              <a:rPr lang="en-US" b="1" baseline="30000" dirty="0" smtClean="0"/>
              <a:t>-5</a:t>
            </a:r>
            <a:r>
              <a:rPr lang="en-US" b="1" dirty="0" smtClean="0"/>
              <a:t> m</a:t>
            </a:r>
          </a:p>
        </p:txBody>
      </p:sp>
      <p:pic>
        <p:nvPicPr>
          <p:cNvPr id="2" name="Picture 1" descr="screen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749351"/>
            <a:ext cx="1456794" cy="994616"/>
          </a:xfrm>
          <a:prstGeom prst="rect">
            <a:avLst/>
          </a:prstGeom>
        </p:spPr>
      </p:pic>
      <p:pic>
        <p:nvPicPr>
          <p:cNvPr id="3" name="Picture 2" descr="screen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46" y="5749350"/>
            <a:ext cx="1457928" cy="994616"/>
          </a:xfrm>
          <a:prstGeom prst="rect">
            <a:avLst/>
          </a:prstGeom>
        </p:spPr>
      </p:pic>
      <p:pic>
        <p:nvPicPr>
          <p:cNvPr id="7" name="Picture 6" descr="screen3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27" y="5749351"/>
            <a:ext cx="1458662" cy="9946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7229" y="5472351"/>
            <a:ext cx="3806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transverse profile per iteration step (DFS correction)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805012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(1) </a:t>
            </a:r>
            <a:r>
              <a:rPr lang="en-US" b="1" dirty="0" smtClean="0">
                <a:solidFill>
                  <a:srgbClr val="000099"/>
                </a:solidFill>
              </a:rPr>
              <a:t>Sectors 02-04, first 300 meters of SLAC linac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54225" y="116349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After BBA</a:t>
            </a:r>
            <a:r>
              <a:rPr lang="en-US" sz="1400" dirty="0" smtClean="0"/>
              <a:t>:</a:t>
            </a:r>
            <a:endParaRPr lang="en-US" sz="1400" dirty="0"/>
          </a:p>
          <a:p>
            <a:r>
              <a:rPr lang="en-US" sz="1400" dirty="0"/>
              <a:t> X = 3.38 x 10</a:t>
            </a:r>
            <a:r>
              <a:rPr lang="en-US" sz="1400" baseline="30000" dirty="0"/>
              <a:t>-5</a:t>
            </a:r>
            <a:r>
              <a:rPr lang="en-US" sz="1400" dirty="0"/>
              <a:t> m</a:t>
            </a:r>
          </a:p>
          <a:p>
            <a:r>
              <a:rPr lang="en-US" sz="1400" dirty="0"/>
              <a:t> Y </a:t>
            </a:r>
            <a:r>
              <a:rPr lang="en-US" sz="1400" dirty="0">
                <a:solidFill>
                  <a:srgbClr val="FF0000"/>
                </a:solidFill>
              </a:rPr>
              <a:t>= 0.14 </a:t>
            </a:r>
            <a:r>
              <a:rPr lang="en-US" sz="1400" dirty="0"/>
              <a:t>x 10</a:t>
            </a:r>
            <a:r>
              <a:rPr lang="en-US" sz="1400" baseline="30000" dirty="0"/>
              <a:t>-5</a:t>
            </a:r>
            <a:r>
              <a:rPr lang="en-US" sz="1400" dirty="0"/>
              <a:t>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8465" y="5152072"/>
            <a:ext cx="3908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PLAN for </a:t>
            </a:r>
            <a:r>
              <a:rPr lang="en-US" b="1" dirty="0" smtClean="0">
                <a:solidFill>
                  <a:srgbClr val="000099"/>
                </a:solidFill>
              </a:rPr>
              <a:t>FACET studies:</a:t>
            </a:r>
            <a:endParaRPr lang="en-US" b="1" dirty="0" smtClean="0">
              <a:solidFill>
                <a:srgbClr val="000099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Understand divergence in X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Speed-up response matrix measurement, with the help </a:t>
            </a:r>
            <a:r>
              <a:rPr lang="en-US" dirty="0"/>
              <a:t>SLAC </a:t>
            </a:r>
            <a:r>
              <a:rPr lang="en-US" dirty="0" smtClean="0"/>
              <a:t>experts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26132" y="2910899"/>
            <a:ext cx="4463030" cy="18839"/>
          </a:xfrm>
          <a:prstGeom prst="line">
            <a:avLst/>
          </a:prstGeom>
          <a:ln w="63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680970" y="5062117"/>
            <a:ext cx="4310630" cy="9421"/>
          </a:xfrm>
          <a:prstGeom prst="line">
            <a:avLst/>
          </a:prstGeom>
          <a:ln w="63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476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RTML status and plans (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BC is moved to ML system</a:t>
            </a:r>
          </a:p>
          <a:p>
            <a:r>
              <a:rPr lang="en-US" altLang="ja-JP" dirty="0" smtClean="0"/>
              <a:t>TDR lattice is completed (earth curvature, diagnostics, collimation, dump lines are included). Many changes since RDR.</a:t>
            </a:r>
          </a:p>
          <a:p>
            <a:pPr lvl="1"/>
            <a:r>
              <a:rPr lang="en-US" altLang="ja-JP" dirty="0" smtClean="0">
                <a:solidFill>
                  <a:srgbClr val="000099"/>
                </a:solidFill>
              </a:rPr>
              <a:t>Some work need to tune and accommodate further changes   </a:t>
            </a:r>
          </a:p>
          <a:p>
            <a:r>
              <a:rPr lang="en-US" altLang="ja-JP" dirty="0" smtClean="0"/>
              <a:t>Beam dynamics studies (static tuning and effect of dynamic errors) are done mostly for RDR lattice</a:t>
            </a:r>
          </a:p>
          <a:p>
            <a:pPr lvl="1"/>
            <a:r>
              <a:rPr lang="en-US" altLang="ja-JP" dirty="0" smtClean="0">
                <a:solidFill>
                  <a:srgbClr val="000099"/>
                </a:solidFill>
              </a:rPr>
              <a:t>Need more studies for new lattice</a:t>
            </a:r>
          </a:p>
          <a:p>
            <a:pPr lvl="1"/>
            <a:r>
              <a:rPr lang="en-US" altLang="ja-JP" dirty="0" smtClean="0">
                <a:solidFill>
                  <a:srgbClr val="000099"/>
                </a:solidFill>
              </a:rPr>
              <a:t>S2E global simulation (with DR?+ML+BDS) are needed</a:t>
            </a:r>
          </a:p>
          <a:p>
            <a:r>
              <a:rPr lang="en-US" altLang="ja-JP" dirty="0" smtClean="0"/>
              <a:t>Accelerator Components (BPM resolution, </a:t>
            </a:r>
            <a:r>
              <a:rPr lang="en-US" altLang="ja-JP" dirty="0" err="1" smtClean="0"/>
              <a:t>laserwire</a:t>
            </a:r>
            <a:r>
              <a:rPr lang="en-US" altLang="ja-JP" dirty="0" smtClean="0"/>
              <a:t>, beam polarization monitor?,  </a:t>
            </a:r>
            <a:r>
              <a:rPr lang="en-US" altLang="ja-JP" dirty="0"/>
              <a:t>etc</a:t>
            </a:r>
            <a:r>
              <a:rPr lang="en-US" altLang="ja-JP" dirty="0" smtClean="0"/>
              <a:t>. )</a:t>
            </a:r>
            <a:r>
              <a:rPr lang="en-US" altLang="ja-JP" dirty="0" smtClean="0"/>
              <a:t>	</a:t>
            </a:r>
          </a:p>
          <a:p>
            <a:r>
              <a:rPr lang="en-US" altLang="ja-JP" dirty="0" smtClean="0"/>
              <a:t> </a:t>
            </a:r>
            <a:r>
              <a:rPr lang="en-US" altLang="ja-JP" dirty="0"/>
              <a:t>Accelerator Physics  </a:t>
            </a:r>
            <a:r>
              <a:rPr lang="en-US" altLang="ja-JP" dirty="0" smtClean="0"/>
              <a:t>issues:</a:t>
            </a:r>
          </a:p>
          <a:p>
            <a:pPr lvl="1"/>
            <a:r>
              <a:rPr lang="en-US" altLang="ja-JP" dirty="0"/>
              <a:t> </a:t>
            </a:r>
            <a:r>
              <a:rPr lang="en-US" altLang="ja-JP" dirty="0" smtClean="0">
                <a:solidFill>
                  <a:srgbClr val="000099"/>
                </a:solidFill>
              </a:rPr>
              <a:t>Residual magnetic field &lt; 2nT</a:t>
            </a:r>
          </a:p>
          <a:p>
            <a:pPr lvl="2"/>
            <a:r>
              <a:rPr lang="en-US" altLang="ja-JP" dirty="0" smtClean="0"/>
              <a:t>SLAC, FNAL measurement shows that  this level achievable, if  frequencies are repeatable from pulse2pulse. </a:t>
            </a:r>
            <a:r>
              <a:rPr lang="en-US" altLang="ja-JP" dirty="0" smtClean="0">
                <a:solidFill>
                  <a:srgbClr val="FF0000"/>
                </a:solidFill>
              </a:rPr>
              <a:t>Need systematic studies.</a:t>
            </a:r>
            <a:endParaRPr lang="ja-JP" altLang="en-US" dirty="0" smtClean="0"/>
          </a:p>
        </p:txBody>
      </p:sp>
      <p:pic>
        <p:nvPicPr>
          <p:cNvPr id="4" name="図 4"/>
          <p:cNvPicPr>
            <a:picLocks noChangeAspect="1"/>
          </p:cNvPicPr>
          <p:nvPr/>
        </p:nvPicPr>
        <p:blipFill rotWithShape="1">
          <a:blip r:embed="rId2"/>
          <a:srcRect l="22639" r="-2998"/>
          <a:stretch/>
        </p:blipFill>
        <p:spPr>
          <a:xfrm>
            <a:off x="1295400" y="841744"/>
            <a:ext cx="6775200" cy="10632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89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3342" y="6492875"/>
            <a:ext cx="2133600" cy="365125"/>
          </a:xfrm>
        </p:spPr>
        <p:txBody>
          <a:bodyPr/>
          <a:lstStyle/>
          <a:p>
            <a:pPr algn="l"/>
            <a:fld id="{9E2E31C4-ABD2-4EEE-8FE5-019733EC95CB}" type="slidenum">
              <a:rPr lang="en-US" smtClean="0"/>
              <a:pPr algn="l"/>
              <a:t>18</a:t>
            </a:fld>
            <a:endParaRPr lang="en-US"/>
          </a:p>
        </p:txBody>
      </p:sp>
      <p:pic>
        <p:nvPicPr>
          <p:cNvPr id="5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8" y="1295400"/>
            <a:ext cx="4282782" cy="3026834"/>
          </a:xfrm>
          <a:prstGeom prst="rect">
            <a:avLst/>
          </a:prstGeom>
        </p:spPr>
      </p:pic>
      <p:pic>
        <p:nvPicPr>
          <p:cNvPr id="6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926" y="2514600"/>
            <a:ext cx="6163874" cy="4313617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Low </a:t>
            </a:r>
            <a:r>
              <a:rPr kumimoji="1" lang="en-US" altLang="ja-JP" sz="4000" dirty="0" err="1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emittance</a:t>
            </a:r>
            <a:r>
              <a:rPr kumimoji="1" lang="en-US" altLang="ja-JP" sz="40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transport in the RTML</a:t>
            </a:r>
            <a:endParaRPr kumimoji="1" lang="ja-JP" altLang="en-US" sz="4000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2459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Other Beam Physics Issues in TDR</a:t>
            </a:r>
            <a:endParaRPr kumimoji="1" lang="ja-JP" altLang="en-US" sz="4000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ISR</a:t>
            </a:r>
          </a:p>
          <a:p>
            <a:endParaRPr kumimoji="1"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                                                                                        Vertical </a:t>
            </a:r>
            <a:r>
              <a:rPr lang="en-US" altLang="ja-JP" dirty="0" err="1"/>
              <a:t>emittance</a:t>
            </a:r>
            <a:r>
              <a:rPr lang="en-US" altLang="ja-JP" dirty="0"/>
              <a:t> </a:t>
            </a:r>
            <a:r>
              <a:rPr lang="en-US" altLang="ja-JP" dirty="0" smtClean="0"/>
              <a:t>                           						growth </a:t>
            </a:r>
            <a:r>
              <a:rPr lang="en-US" altLang="ja-JP" dirty="0"/>
              <a:t>is negligible 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	</a:t>
            </a:r>
          </a:p>
          <a:p>
            <a:pPr marL="0" indent="0">
              <a:buNone/>
            </a:pPr>
            <a:r>
              <a:rPr lang="en-US" altLang="ja-JP" sz="1400" dirty="0" smtClean="0"/>
              <a:t>	</a:t>
            </a:r>
            <a:r>
              <a:rPr lang="en-US" altLang="ja-JP" dirty="0" smtClean="0"/>
              <a:t>		</a:t>
            </a:r>
          </a:p>
          <a:p>
            <a:r>
              <a:rPr kumimoji="1" lang="en-US" altLang="ja-JP" dirty="0" smtClean="0"/>
              <a:t>Beam-Ion instability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L.Wang</a:t>
            </a:r>
            <a:r>
              <a:rPr kumimoji="1" lang="en-US" altLang="ja-JP" dirty="0" smtClean="0"/>
              <a:t>, et </a:t>
            </a:r>
            <a:r>
              <a:rPr kumimoji="1" lang="en-US" altLang="ja-JP" dirty="0" smtClean="0"/>
              <a:t>al.)</a:t>
            </a:r>
            <a:endParaRPr kumimoji="1" lang="en-US" altLang="ja-JP" dirty="0" smtClean="0"/>
          </a:p>
          <a:p>
            <a:pPr lvl="1"/>
            <a:r>
              <a:rPr lang="en-US" altLang="ja-JP" dirty="0">
                <a:solidFill>
                  <a:srgbClr val="000099"/>
                </a:solidFill>
              </a:rPr>
              <a:t>&lt; </a:t>
            </a:r>
            <a:r>
              <a:rPr lang="en-US" altLang="ja-JP" dirty="0" smtClean="0">
                <a:solidFill>
                  <a:srgbClr val="000099"/>
                </a:solidFill>
              </a:rPr>
              <a:t>2</a:t>
            </a:r>
            <a:r>
              <a:rPr lang="en-US" altLang="ja-JP" dirty="0" smtClean="0">
                <a:solidFill>
                  <a:srgbClr val="000099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dirty="0" smtClean="0">
                <a:solidFill>
                  <a:srgbClr val="000099"/>
                </a:solidFill>
              </a:rPr>
              <a:t>Pa</a:t>
            </a:r>
            <a:endParaRPr kumimoji="1" lang="en-US" altLang="ja-JP" dirty="0" smtClean="0">
              <a:solidFill>
                <a:srgbClr val="000099"/>
              </a:solidFill>
            </a:endParaRPr>
          </a:p>
          <a:p>
            <a:r>
              <a:rPr lang="en-US" altLang="ja-JP" dirty="0"/>
              <a:t>Halo Formation from </a:t>
            </a:r>
            <a:r>
              <a:rPr lang="en-US" altLang="ja-JP" dirty="0" smtClean="0"/>
              <a:t>Scattering (</a:t>
            </a:r>
            <a:r>
              <a:rPr lang="en-US" altLang="ja-JP" dirty="0" err="1" smtClean="0"/>
              <a:t>S.Seletskiy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1"/>
            <a:r>
              <a:rPr lang="en-US" altLang="ja-JP" dirty="0">
                <a:solidFill>
                  <a:srgbClr val="000099"/>
                </a:solidFill>
              </a:rPr>
              <a:t>2</a:t>
            </a:r>
            <a:r>
              <a:rPr lang="en-US" altLang="ja-JP" dirty="0">
                <a:solidFill>
                  <a:srgbClr val="000099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dirty="0">
                <a:solidFill>
                  <a:srgbClr val="000099"/>
                </a:solidFill>
              </a:rPr>
              <a:t>Pa </a:t>
            </a:r>
            <a:r>
              <a:rPr lang="en-US" altLang="ja-JP" dirty="0">
                <a:solidFill>
                  <a:srgbClr val="000099"/>
                </a:solidFill>
                <a:sym typeface="Wingdings"/>
              </a:rPr>
              <a:t> 2e-6 of beam intensity </a:t>
            </a:r>
            <a:r>
              <a:rPr lang="en-US" altLang="ja-JP" dirty="0" smtClean="0">
                <a:solidFill>
                  <a:srgbClr val="000099"/>
                </a:solidFill>
                <a:sym typeface="Wingdings"/>
              </a:rPr>
              <a:t>  &lt;  </a:t>
            </a:r>
            <a:r>
              <a:rPr lang="en-US" altLang="ja-JP" dirty="0">
                <a:solidFill>
                  <a:srgbClr val="000099"/>
                </a:solidFill>
                <a:sym typeface="Wingdings"/>
              </a:rPr>
              <a:t>tolerance of 1e-5</a:t>
            </a:r>
            <a:endParaRPr lang="en-US" altLang="ja-JP" dirty="0">
              <a:solidFill>
                <a:srgbClr val="000099"/>
              </a:solidFill>
            </a:endParaRPr>
          </a:p>
          <a:p>
            <a:r>
              <a:rPr lang="en-US" altLang="ja-JP" dirty="0"/>
              <a:t>Space-Charge Effect</a:t>
            </a:r>
          </a:p>
          <a:p>
            <a:pPr lvl="1"/>
            <a:r>
              <a:rPr lang="en-US" altLang="ja-JP" dirty="0">
                <a:solidFill>
                  <a:srgbClr val="000099"/>
                </a:solidFill>
              </a:rPr>
              <a:t>Incoherent space charge tune shift is O(0.15) in </a:t>
            </a:r>
            <a:r>
              <a:rPr lang="en-US" altLang="ja-JP" dirty="0" smtClean="0">
                <a:solidFill>
                  <a:srgbClr val="000099"/>
                </a:solidFill>
              </a:rPr>
              <a:t>Vertical</a:t>
            </a:r>
            <a:endParaRPr lang="en-US" altLang="ja-JP" dirty="0">
              <a:solidFill>
                <a:srgbClr val="000099"/>
              </a:solidFill>
            </a:endParaRPr>
          </a:p>
          <a:p>
            <a:pPr lvl="1"/>
            <a:r>
              <a:rPr lang="en-US" altLang="ja-JP" dirty="0">
                <a:solidFill>
                  <a:srgbClr val="000099"/>
                </a:solidFill>
              </a:rPr>
              <a:t>To be </a:t>
            </a:r>
            <a:r>
              <a:rPr lang="en-US" altLang="ja-JP" dirty="0" smtClean="0">
                <a:solidFill>
                  <a:srgbClr val="000099"/>
                </a:solidFill>
              </a:rPr>
              <a:t>studied</a:t>
            </a:r>
            <a:endParaRPr lang="ja-JP" altLang="en-US" dirty="0">
              <a:solidFill>
                <a:srgbClr val="000099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13442"/>
              </p:ext>
            </p:extLst>
          </p:nvPr>
        </p:nvGraphicFramePr>
        <p:xfrm>
          <a:off x="1676400" y="2057400"/>
          <a:ext cx="4064000" cy="1112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32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Horizontal </a:t>
                      </a:r>
                      <a:r>
                        <a:rPr kumimoji="1" lang="en-US" altLang="ja-JP" dirty="0" err="1" smtClean="0"/>
                        <a:t>emittance</a:t>
                      </a:r>
                      <a:r>
                        <a:rPr kumimoji="1" lang="en-US" altLang="ja-JP" dirty="0" smtClean="0"/>
                        <a:t> growth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Arc( RTL 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90nm (1.1 % 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Turn-around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430nm (</a:t>
                      </a:r>
                      <a:r>
                        <a:rPr kumimoji="1" lang="en-US" altLang="ja-JP" baseline="0" dirty="0" smtClean="0"/>
                        <a:t> 5.4 % 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32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296000" y="249147"/>
            <a:ext cx="7086240" cy="483891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ILC TDR Layout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7" y="1143000"/>
            <a:ext cx="893445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49" name="Straight Arrow Connector 7"/>
          <p:cNvCxnSpPr>
            <a:cxnSpLocks noChangeShapeType="1"/>
          </p:cNvCxnSpPr>
          <p:nvPr/>
        </p:nvCxnSpPr>
        <p:spPr bwMode="auto">
          <a:xfrm flipV="1">
            <a:off x="1116000" y="2737728"/>
            <a:ext cx="7879680" cy="338723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0" name="TextBox 9"/>
          <p:cNvSpPr txBox="1">
            <a:spLocks noChangeArrowheads="1"/>
          </p:cNvSpPr>
          <p:nvPr/>
        </p:nvSpPr>
        <p:spPr bwMode="auto">
          <a:xfrm rot="-1449719">
            <a:off x="4566265" y="4148718"/>
            <a:ext cx="742989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en-US" altLang="en-US" dirty="0"/>
              <a:t>30 km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05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ML estimated resources</a:t>
            </a:r>
            <a:endParaRPr kumimoji="1" lang="ja-JP" alt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46981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Tasks (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guesstimated FTE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 Year)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Dynamics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Lattice design, including flexible BC (0.5)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simulations including coupler kicks (1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+ ML combined simulations, part of S2E whole machine simulations (1-2)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dynamics + Engineering 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cryo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-module pitch control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engineering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(0.5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Alignment studies and modeling, probably for whole machine (?)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Beam-Based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Steering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Correction, at FACET, Fermi, ATF2</a:t>
            </a:r>
          </a:p>
          <a:p>
            <a:pPr lvl="1"/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 manpower is not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enough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(for Beam Dynamics)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Currently: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level of ~0.1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FTE in 2014 from America ?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 FTE from Europe ? ~0.2 from Asia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94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222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ML Working group sessions</a:t>
            </a:r>
            <a:endParaRPr 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4350" y="1066800"/>
            <a:ext cx="8115301" cy="5493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WG </a:t>
            </a:r>
            <a:r>
              <a:rPr lang="en-US" dirty="0" smtClean="0">
                <a:solidFill>
                  <a:srgbClr val="C00000"/>
                </a:solidFill>
              </a:rPr>
              <a:t>–JOINT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BDS/Main </a:t>
            </a:r>
            <a:r>
              <a:rPr lang="en-US" dirty="0" err="1" smtClean="0">
                <a:solidFill>
                  <a:srgbClr val="C00000"/>
                </a:solidFill>
              </a:rPr>
              <a:t>Linac</a:t>
            </a:r>
            <a:endParaRPr lang="en-US" dirty="0" smtClean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prstClr val="black"/>
                </a:solidFill>
                <a:cs typeface="Arial" pitchFamily="34" charset="0"/>
              </a:rPr>
              <a:t>Wakefield-free </a:t>
            </a:r>
            <a:r>
              <a:rPr lang="en-US" altLang="en-US" dirty="0" smtClean="0">
                <a:solidFill>
                  <a:prstClr val="black"/>
                </a:solidFill>
                <a:cs typeface="Arial" pitchFamily="34" charset="0"/>
              </a:rPr>
              <a:t>steering at ATF2	 </a:t>
            </a:r>
            <a:r>
              <a:rPr lang="en-US" altLang="en-US" dirty="0" smtClean="0">
                <a:solidFill>
                  <a:prstClr val="black"/>
                </a:solidFill>
                <a:cs typeface="Arial" pitchFamily="34" charset="0"/>
              </a:rPr>
              <a:t>	</a:t>
            </a:r>
            <a:r>
              <a:rPr lang="en-US" altLang="en-US" dirty="0" smtClean="0">
                <a:solidFill>
                  <a:prstClr val="black"/>
                </a:solidFill>
                <a:cs typeface="Arial" pitchFamily="34" charset="0"/>
              </a:rPr>
              <a:t>	- </a:t>
            </a:r>
            <a:r>
              <a:rPr lang="en-US" i="1" dirty="0" smtClean="0">
                <a:solidFill>
                  <a:srgbClr val="000099"/>
                </a:solidFill>
              </a:rPr>
              <a:t>J. </a:t>
            </a:r>
            <a:r>
              <a:rPr lang="en-US" i="1" dirty="0" err="1">
                <a:solidFill>
                  <a:srgbClr val="000099"/>
                </a:solidFill>
              </a:rPr>
              <a:t>Snuverink</a:t>
            </a:r>
            <a:endParaRPr lang="en-US" altLang="en-US" i="1" dirty="0" smtClean="0">
              <a:solidFill>
                <a:srgbClr val="000099"/>
              </a:solidFill>
              <a:cs typeface="Arial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CLIC 2-beam tuning progress </a:t>
            </a:r>
            <a:r>
              <a:rPr lang="en-US" b="1" dirty="0" smtClean="0"/>
              <a:t> 		 	</a:t>
            </a:r>
            <a:r>
              <a:rPr lang="en-US" b="1" dirty="0" smtClean="0"/>
              <a:t>	</a:t>
            </a:r>
            <a:r>
              <a:rPr lang="en-US" dirty="0" smtClean="0"/>
              <a:t>- </a:t>
            </a:r>
            <a:r>
              <a:rPr lang="en-US" i="1" dirty="0" err="1" smtClean="0">
                <a:solidFill>
                  <a:srgbClr val="000099"/>
                </a:solidFill>
              </a:rPr>
              <a:t>J.Snuverink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BDSIM development and BDS/MDI applications </a:t>
            </a:r>
            <a:r>
              <a:rPr lang="en-US" b="1" dirty="0" smtClean="0"/>
              <a:t> 	</a:t>
            </a:r>
            <a:r>
              <a:rPr lang="en-US" b="1" dirty="0" smtClean="0"/>
              <a:t>	</a:t>
            </a:r>
            <a:r>
              <a:rPr lang="en-US" dirty="0" smtClean="0"/>
              <a:t>- </a:t>
            </a:r>
            <a:r>
              <a:rPr lang="en-US" i="1" dirty="0" smtClean="0">
                <a:solidFill>
                  <a:srgbClr val="000099"/>
                </a:solidFill>
              </a:rPr>
              <a:t>L</a:t>
            </a:r>
            <a:r>
              <a:rPr lang="en-US" i="1" dirty="0" smtClean="0">
                <a:solidFill>
                  <a:srgbClr val="000099"/>
                </a:solidFill>
              </a:rPr>
              <a:t>. </a:t>
            </a:r>
            <a:r>
              <a:rPr lang="en-US" i="1" dirty="0" err="1">
                <a:solidFill>
                  <a:srgbClr val="000099"/>
                </a:solidFill>
              </a:rPr>
              <a:t>Nevay</a:t>
            </a:r>
            <a:r>
              <a:rPr lang="en-US" i="1" dirty="0">
                <a:solidFill>
                  <a:srgbClr val="000099"/>
                </a:solidFill>
              </a:rPr>
              <a:t> 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CLIC FFS tuning  </a:t>
            </a:r>
            <a:r>
              <a:rPr lang="en-US" dirty="0"/>
              <a:t>- </a:t>
            </a:r>
            <a:r>
              <a:rPr lang="en-US" dirty="0" smtClean="0"/>
              <a:t>                                                          	</a:t>
            </a:r>
            <a:r>
              <a:rPr lang="en-US" dirty="0" smtClean="0"/>
              <a:t>	</a:t>
            </a:r>
            <a:r>
              <a:rPr lang="en-US" i="1" dirty="0" smtClean="0"/>
              <a:t>- </a:t>
            </a:r>
            <a:r>
              <a:rPr lang="en-US" i="1" dirty="0" err="1" smtClean="0">
                <a:solidFill>
                  <a:srgbClr val="000099"/>
                </a:solidFill>
              </a:rPr>
              <a:t>H.Morales</a:t>
            </a:r>
            <a:r>
              <a:rPr lang="en-US" i="1" dirty="0" smtClean="0"/>
              <a:t> </a:t>
            </a:r>
          </a:p>
          <a:p>
            <a:pPr marL="0" lvl="1"/>
            <a:endParaRPr lang="en-US" sz="900" dirty="0" smtClean="0"/>
          </a:p>
          <a:p>
            <a:pPr marL="0" lvl="1"/>
            <a:r>
              <a:rPr lang="en-US" dirty="0" smtClean="0">
                <a:solidFill>
                  <a:srgbClr val="C00000"/>
                </a:solidFill>
              </a:rPr>
              <a:t>CFS: Joint </a:t>
            </a:r>
            <a:r>
              <a:rPr lang="en-US" dirty="0">
                <a:solidFill>
                  <a:srgbClr val="C00000"/>
                </a:solidFill>
              </a:rPr>
              <a:t>Session with SRF/Main </a:t>
            </a:r>
            <a:r>
              <a:rPr lang="en-US" dirty="0" err="1">
                <a:solidFill>
                  <a:srgbClr val="C00000"/>
                </a:solidFill>
              </a:rPr>
              <a:t>Linac</a:t>
            </a:r>
            <a:r>
              <a:rPr lang="en-US" dirty="0">
                <a:solidFill>
                  <a:srgbClr val="C00000"/>
                </a:solidFill>
              </a:rPr>
              <a:t> for </a:t>
            </a:r>
            <a:r>
              <a:rPr lang="en-US" dirty="0" err="1" smtClean="0">
                <a:solidFill>
                  <a:srgbClr val="C00000"/>
                </a:solidFill>
              </a:rPr>
              <a:t>Cyrogenics</a:t>
            </a:r>
            <a:endParaRPr lang="en-US" dirty="0" smtClean="0">
              <a:solidFill>
                <a:srgbClr val="C00000"/>
              </a:solidFill>
            </a:endParaRPr>
          </a:p>
          <a:p>
            <a:pPr marL="0" lvl="1"/>
            <a:r>
              <a:rPr lang="en-US" dirty="0">
                <a:solidFill>
                  <a:srgbClr val="C00000"/>
                </a:solidFill>
              </a:rPr>
              <a:t>Main </a:t>
            </a:r>
            <a:r>
              <a:rPr lang="en-US" dirty="0" err="1">
                <a:solidFill>
                  <a:srgbClr val="C00000"/>
                </a:solidFill>
              </a:rPr>
              <a:t>Linac</a:t>
            </a:r>
            <a:r>
              <a:rPr lang="en-US" dirty="0">
                <a:solidFill>
                  <a:srgbClr val="C00000"/>
                </a:solidFill>
              </a:rPr>
              <a:t>: Joint Session with </a:t>
            </a:r>
            <a:r>
              <a:rPr lang="en-US" dirty="0" smtClean="0">
                <a:solidFill>
                  <a:srgbClr val="C00000"/>
                </a:solidFill>
              </a:rPr>
              <a:t>CFS/SCRF  - cavities</a:t>
            </a:r>
          </a:p>
          <a:p>
            <a:pPr marL="0" lvl="1"/>
            <a:r>
              <a:rPr lang="en-US" dirty="0">
                <a:solidFill>
                  <a:srgbClr val="C00000"/>
                </a:solidFill>
              </a:rPr>
              <a:t>WG - Beam Delivery System: Joint Session with Main </a:t>
            </a:r>
            <a:r>
              <a:rPr lang="en-US" dirty="0" err="1" smtClean="0">
                <a:solidFill>
                  <a:srgbClr val="C00000"/>
                </a:solidFill>
              </a:rPr>
              <a:t>Linac</a:t>
            </a:r>
            <a:endParaRPr lang="en-US" dirty="0" smtClean="0">
              <a:solidFill>
                <a:srgbClr val="C00000"/>
              </a:solidFill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S2E ML+BDS </a:t>
            </a:r>
            <a:r>
              <a:rPr lang="en-US" b="1" dirty="0"/>
              <a:t>simulations (RDR) and future </a:t>
            </a:r>
            <a:r>
              <a:rPr lang="en-US" b="1" dirty="0" smtClean="0"/>
              <a:t>plans  </a:t>
            </a:r>
            <a:r>
              <a:rPr lang="en-US" b="1" dirty="0" smtClean="0"/>
              <a:t>		</a:t>
            </a:r>
            <a:r>
              <a:rPr lang="en-US" dirty="0" smtClean="0"/>
              <a:t>- </a:t>
            </a:r>
            <a:r>
              <a:rPr lang="en-US" i="1" dirty="0" err="1" smtClean="0">
                <a:solidFill>
                  <a:srgbClr val="000099"/>
                </a:solidFill>
              </a:rPr>
              <a:t>G.White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b="1" dirty="0"/>
              <a:t>CLIC recent S2E </a:t>
            </a:r>
            <a:r>
              <a:rPr lang="en-US" b="1" dirty="0" smtClean="0"/>
              <a:t>simulations                                        </a:t>
            </a:r>
            <a:r>
              <a:rPr lang="en-US" b="1" dirty="0" smtClean="0"/>
              <a:t>		- </a:t>
            </a:r>
            <a:r>
              <a:rPr lang="en-US" i="1" dirty="0" err="1" smtClean="0">
                <a:solidFill>
                  <a:srgbClr val="000099"/>
                </a:solidFill>
              </a:rPr>
              <a:t>A.Latina</a:t>
            </a:r>
            <a:endParaRPr lang="en-US" i="1" dirty="0">
              <a:solidFill>
                <a:srgbClr val="000099"/>
              </a:solidFill>
            </a:endParaRPr>
          </a:p>
          <a:p>
            <a:pPr marL="0" lvl="1"/>
            <a:r>
              <a:rPr lang="en-US" dirty="0">
                <a:solidFill>
                  <a:srgbClr val="C00000"/>
                </a:solidFill>
              </a:rPr>
              <a:t>WG - Main </a:t>
            </a:r>
            <a:r>
              <a:rPr lang="en-US" dirty="0" err="1">
                <a:solidFill>
                  <a:srgbClr val="C00000"/>
                </a:solidFill>
              </a:rPr>
              <a:t>Linac</a:t>
            </a:r>
            <a:r>
              <a:rPr lang="en-US" dirty="0">
                <a:solidFill>
                  <a:srgbClr val="C00000"/>
                </a:solidFill>
              </a:rPr>
              <a:t>: Joint with RTML </a:t>
            </a:r>
            <a:r>
              <a:rPr lang="en-US" dirty="0" smtClean="0">
                <a:solidFill>
                  <a:srgbClr val="C00000"/>
                </a:solidFill>
              </a:rPr>
              <a:t>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Staging </a:t>
            </a:r>
            <a:r>
              <a:rPr lang="en-US" b="1" dirty="0"/>
              <a:t>and Energy upgrade scenarios </a:t>
            </a:r>
            <a:r>
              <a:rPr lang="en-US" b="1" dirty="0" smtClean="0"/>
              <a:t>discussion </a:t>
            </a:r>
            <a:r>
              <a:rPr lang="en-US" b="1" dirty="0" smtClean="0"/>
              <a:t>		– </a:t>
            </a:r>
            <a:r>
              <a:rPr lang="en-US" i="1" dirty="0" err="1" smtClean="0">
                <a:solidFill>
                  <a:srgbClr val="000099"/>
                </a:solidFill>
              </a:rPr>
              <a:t>K.Kubo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ML Lattice in </a:t>
            </a:r>
            <a:r>
              <a:rPr lang="en-US" b="1" dirty="0" smtClean="0"/>
              <a:t>TDR                                                         </a:t>
            </a:r>
            <a:r>
              <a:rPr lang="en-US" b="1" dirty="0" smtClean="0"/>
              <a:t> 		</a:t>
            </a:r>
            <a:r>
              <a:rPr lang="en-US" dirty="0" smtClean="0"/>
              <a:t>– </a:t>
            </a:r>
            <a:r>
              <a:rPr lang="en-US" i="1" dirty="0" err="1" smtClean="0">
                <a:solidFill>
                  <a:srgbClr val="000099"/>
                </a:solidFill>
              </a:rPr>
              <a:t>N.Solyak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Flexibility of ILC Bunch Compressor </a:t>
            </a:r>
            <a:r>
              <a:rPr lang="en-US" b="1" dirty="0" smtClean="0"/>
              <a:t>                         </a:t>
            </a:r>
            <a:r>
              <a:rPr lang="en-US" b="1" dirty="0" smtClean="0"/>
              <a:t>		</a:t>
            </a:r>
            <a:r>
              <a:rPr lang="en-US" dirty="0" smtClean="0"/>
              <a:t>– </a:t>
            </a:r>
            <a:r>
              <a:rPr lang="en-US" i="1" dirty="0" err="1" smtClean="0">
                <a:solidFill>
                  <a:srgbClr val="000099"/>
                </a:solidFill>
              </a:rPr>
              <a:t>S.Seletskiy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Baseline </a:t>
            </a:r>
            <a:r>
              <a:rPr lang="en-US" b="1" dirty="0"/>
              <a:t>RTML in </a:t>
            </a:r>
            <a:r>
              <a:rPr lang="en-US" b="1" dirty="0" smtClean="0"/>
              <a:t>TDR                                                   </a:t>
            </a:r>
            <a:r>
              <a:rPr lang="en-US" b="1" dirty="0" smtClean="0"/>
              <a:t>		– </a:t>
            </a:r>
            <a:r>
              <a:rPr lang="en-US" i="1" dirty="0" err="1" smtClean="0">
                <a:solidFill>
                  <a:srgbClr val="000099"/>
                </a:solidFill>
              </a:rPr>
              <a:t>S.Kuroda</a:t>
            </a:r>
            <a:endParaRPr lang="en-US" i="1" dirty="0">
              <a:solidFill>
                <a:srgbClr val="000099"/>
              </a:solidFill>
            </a:endParaRPr>
          </a:p>
          <a:p>
            <a:pPr marL="0" lvl="1"/>
            <a:r>
              <a:rPr lang="en-US" dirty="0">
                <a:solidFill>
                  <a:srgbClr val="C00000"/>
                </a:solidFill>
              </a:rPr>
              <a:t>WG - Beam Delivery System: Joint Session with Main </a:t>
            </a:r>
            <a:r>
              <a:rPr lang="en-US" dirty="0" err="1">
                <a:solidFill>
                  <a:srgbClr val="C00000"/>
                </a:solidFill>
              </a:rPr>
              <a:t>Linac</a:t>
            </a:r>
            <a:endParaRPr lang="en-US" i="1" dirty="0" smtClean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steering experience at CTF3  </a:t>
            </a:r>
            <a:r>
              <a:rPr lang="en-US" dirty="0" smtClean="0"/>
              <a:t>		</a:t>
            </a:r>
            <a:r>
              <a:rPr lang="en-US" dirty="0" smtClean="0"/>
              <a:t>	- </a:t>
            </a:r>
            <a:r>
              <a:rPr lang="en-US" i="1" dirty="0" err="1" smtClean="0">
                <a:solidFill>
                  <a:srgbClr val="000099"/>
                </a:solidFill>
              </a:rPr>
              <a:t>D.Gamba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tests of DFS &amp; WFS @ </a:t>
            </a:r>
            <a:r>
              <a:rPr lang="en-US" dirty="0" smtClean="0"/>
              <a:t>FACET 		</a:t>
            </a:r>
            <a:r>
              <a:rPr lang="en-US" dirty="0" smtClean="0"/>
              <a:t>	– </a:t>
            </a:r>
            <a:r>
              <a:rPr lang="en-US" i="1" dirty="0" err="1" smtClean="0">
                <a:solidFill>
                  <a:srgbClr val="000099"/>
                </a:solidFill>
              </a:rPr>
              <a:t>A.Latina</a:t>
            </a:r>
            <a:endParaRPr lang="en-US" i="1" dirty="0" smtClean="0">
              <a:solidFill>
                <a:srgbClr val="00009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Prospects for </a:t>
            </a:r>
            <a:r>
              <a:rPr lang="en-US" dirty="0" smtClean="0"/>
              <a:t>FACET-II 			</a:t>
            </a:r>
            <a:r>
              <a:rPr lang="en-US" dirty="0" smtClean="0"/>
              <a:t>	</a:t>
            </a:r>
            <a:r>
              <a:rPr lang="en-US" i="1" dirty="0" smtClean="0">
                <a:solidFill>
                  <a:srgbClr val="000099"/>
                </a:solidFill>
              </a:rPr>
              <a:t>– </a:t>
            </a:r>
            <a:r>
              <a:rPr lang="en-US" i="1" dirty="0" err="1" smtClean="0">
                <a:solidFill>
                  <a:srgbClr val="000099"/>
                </a:solidFill>
              </a:rPr>
              <a:t>V.Yakimenko</a:t>
            </a:r>
            <a:endParaRPr lang="en-US" b="1" i="1" dirty="0">
              <a:solidFill>
                <a:srgbClr val="00009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55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ML Lattice design status (incl. BC)</a:t>
            </a:r>
            <a:endParaRPr lang="en-US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Two ML lattices (KCS &amp; DKS) were designed in TDR phase. </a:t>
            </a:r>
            <a:r>
              <a:rPr lang="en-US" smtClean="0"/>
              <a:t>DKS </a:t>
            </a:r>
            <a:r>
              <a:rPr lang="en-US" dirty="0" smtClean="0"/>
              <a:t>is the </a:t>
            </a:r>
            <a:r>
              <a:rPr lang="en-US" dirty="0" smtClean="0"/>
              <a:t>baseline </a:t>
            </a:r>
            <a:r>
              <a:rPr lang="en-US" dirty="0" smtClean="0"/>
              <a:t>for Japanese site:</a:t>
            </a:r>
          </a:p>
          <a:p>
            <a:pPr lvl="1"/>
            <a:r>
              <a:rPr lang="en-US" dirty="0">
                <a:solidFill>
                  <a:srgbClr val="000099"/>
                </a:solidFill>
              </a:rPr>
              <a:t>E</a:t>
            </a:r>
            <a:r>
              <a:rPr lang="en-US" dirty="0" smtClean="0">
                <a:solidFill>
                  <a:srgbClr val="000099"/>
                </a:solidFill>
              </a:rPr>
              <a:t>arth </a:t>
            </a:r>
            <a:r>
              <a:rPr lang="en-US" dirty="0" smtClean="0">
                <a:solidFill>
                  <a:srgbClr val="000099"/>
                </a:solidFill>
              </a:rPr>
              <a:t>curvature and </a:t>
            </a:r>
            <a:r>
              <a:rPr lang="en-US" dirty="0" err="1" smtClean="0">
                <a:solidFill>
                  <a:srgbClr val="000099"/>
                </a:solidFill>
              </a:rPr>
              <a:t>cryo</a:t>
            </a:r>
            <a:r>
              <a:rPr lang="en-US" dirty="0" smtClean="0">
                <a:solidFill>
                  <a:srgbClr val="000099"/>
                </a:solidFill>
              </a:rPr>
              <a:t>-segmentation included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Collimation system migrated from BDS to ML</a:t>
            </a:r>
          </a:p>
          <a:p>
            <a:endParaRPr lang="en-US" sz="1400" dirty="0" smtClean="0"/>
          </a:p>
          <a:p>
            <a:r>
              <a:rPr lang="en-US" dirty="0" smtClean="0"/>
              <a:t>Two stage BC migrated from RTML to ML. Lattice was re-optimized </a:t>
            </a:r>
            <a:r>
              <a:rPr lang="en-US" dirty="0" smtClean="0"/>
              <a:t>(</a:t>
            </a:r>
            <a:r>
              <a:rPr lang="en-US" dirty="0" err="1" smtClean="0"/>
              <a:t>w.r.t</a:t>
            </a:r>
            <a:r>
              <a:rPr lang="en-US" dirty="0" smtClean="0"/>
              <a:t>.</a:t>
            </a:r>
            <a:r>
              <a:rPr lang="en-US" dirty="0" smtClean="0"/>
              <a:t> RDR</a:t>
            </a:r>
            <a:r>
              <a:rPr lang="en-US" dirty="0" smtClean="0"/>
              <a:t>) for a new set of beam parameters, </a:t>
            </a:r>
            <a:r>
              <a:rPr lang="en-US" dirty="0" smtClean="0"/>
              <a:t>provided </a:t>
            </a:r>
            <a:r>
              <a:rPr lang="en-US" dirty="0" smtClean="0"/>
              <a:t>by DR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Extra 3CM’s in BC2 RF system to improve flexibility and support smaller bunch length option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Matching and optimization of wiggler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Better design of the extraction lines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Sensitivity studies are complete</a:t>
            </a:r>
          </a:p>
          <a:p>
            <a:pPr lvl="2"/>
            <a:endParaRPr lang="en-US" dirty="0" smtClean="0">
              <a:solidFill>
                <a:srgbClr val="000099"/>
              </a:solidFill>
            </a:endParaRPr>
          </a:p>
          <a:p>
            <a:pPr lvl="1"/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4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18171" y="4270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altLang="en-US" sz="33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Matched </a:t>
            </a:r>
            <a:r>
              <a:rPr lang="en-US" altLang="en-US" sz="3300" i="1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sym typeface="Symbol" pitchFamily="18" charset="2"/>
              </a:rPr>
              <a:t></a:t>
            </a:r>
            <a:r>
              <a:rPr lang="en-US" altLang="en-US" sz="33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-</a:t>
            </a:r>
            <a:r>
              <a:rPr lang="en-US" altLang="en-US" sz="33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functions and Dispersion </a:t>
            </a:r>
            <a:r>
              <a:rPr lang="en-US" altLang="en-US" sz="33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in </a:t>
            </a:r>
            <a:r>
              <a:rPr lang="en-US" altLang="en-US" sz="33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PLIN </a:t>
            </a:r>
            <a:r>
              <a:rPr lang="en-US" altLang="en-US" sz="33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(DKS)</a:t>
            </a:r>
          </a:p>
        </p:txBody>
      </p:sp>
      <p:pic>
        <p:nvPicPr>
          <p:cNvPr id="23555" name="Picture 7" descr="Fig23a_PLIN_DKS3_total_BETA_X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180143" cy="291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7430402" y="1244953"/>
            <a:ext cx="601924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en-US" altLang="en-US" b="1">
                <a:latin typeface="Calibri" pitchFamily="34" charset="0"/>
              </a:rPr>
              <a:t>PLIN</a:t>
            </a:r>
            <a:endParaRPr lang="en-US" altLang="en-US"/>
          </a:p>
        </p:txBody>
      </p:sp>
      <p:pic>
        <p:nvPicPr>
          <p:cNvPr id="7" name="Picture 6" descr="Fig25b_PLIN_DKS3_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57229"/>
            <a:ext cx="8561143" cy="222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1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187624" y="5949280"/>
            <a:ext cx="674101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After DMS, mostly from Wakefield. No significant difference</a:t>
            </a:r>
          </a:p>
          <a:p>
            <a:r>
              <a:rPr kumimoji="1" lang="en-US" altLang="ja-JP" dirty="0" smtClean="0"/>
              <a:t>between </a:t>
            </a:r>
            <a:r>
              <a:rPr kumimoji="1" lang="en-US" altLang="ja-JP" dirty="0" smtClean="0"/>
              <a:t>A (fill cavities in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part) and B (sparsely distributed cavities)</a:t>
            </a:r>
            <a:endParaRPr kumimoji="1" lang="ja-JP" altLang="en-US" dirty="0"/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428" y="1196752"/>
            <a:ext cx="6748035" cy="454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79512" y="5086925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Emittance</a:t>
            </a:r>
            <a:r>
              <a:rPr kumimoji="1" lang="en-US" altLang="ja-JP" dirty="0" smtClean="0"/>
              <a:t> growth mostly from Wakefield</a:t>
            </a:r>
            <a:endParaRPr kumimoji="1" lang="ja-JP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6201"/>
            <a:ext cx="3203848" cy="2372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70" y="1700808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33569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4365104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C: all cavities with half gradient</a:t>
            </a:r>
          </a:p>
          <a:p>
            <a:r>
              <a:rPr lang="en-US" dirty="0" smtClean="0"/>
              <a:t>    (for comparison only)</a:t>
            </a:r>
            <a:endParaRPr lang="en-US" dirty="0"/>
          </a:p>
        </p:txBody>
      </p:sp>
      <p:sp>
        <p:nvSpPr>
          <p:cNvPr id="10" name="Title 14"/>
          <p:cNvSpPr txBox="1">
            <a:spLocks/>
          </p:cNvSpPr>
          <p:nvPr/>
        </p:nvSpPr>
        <p:spPr>
          <a:xfrm>
            <a:off x="0" y="185025"/>
            <a:ext cx="8991600" cy="532856"/>
          </a:xfrm>
          <a:prstGeom prst="rect">
            <a:avLst/>
          </a:prstGeom>
        </p:spPr>
        <p:txBody>
          <a:bodyPr lIns="91430" tIns="45715" rIns="91430" bIns="45715"/>
          <a:lstStyle/>
          <a:p>
            <a:pPr algn="ctr" defTabSz="914305">
              <a:defRPr/>
            </a:pPr>
            <a:r>
              <a:rPr lang="en-US" sz="3200" kern="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Staging </a:t>
            </a:r>
            <a:r>
              <a:rPr lang="en-US" sz="3200" kern="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125 </a:t>
            </a:r>
            <a:r>
              <a:rPr lang="en-US" sz="3200" kern="0" dirty="0" err="1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GeV</a:t>
            </a:r>
            <a:r>
              <a:rPr lang="en-US" sz="3200" kern="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: </a:t>
            </a:r>
            <a:r>
              <a:rPr lang="en-US" sz="3200" kern="0" dirty="0" err="1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Emittance</a:t>
            </a:r>
            <a:r>
              <a:rPr lang="en-US" sz="3200" kern="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after DMS correction</a:t>
            </a:r>
            <a:endParaRPr lang="en-US" sz="3200" kern="0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8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961076" y="414654"/>
            <a:ext cx="7221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Upgrade, </a:t>
            </a:r>
            <a:r>
              <a:rPr lang="en-US" altLang="ja-JP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ECM</a:t>
            </a:r>
            <a:r>
              <a:rPr kumimoji="1" lang="en-US" altLang="ja-JP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from 500 </a:t>
            </a:r>
            <a:r>
              <a:rPr kumimoji="1" lang="en-US" altLang="ja-JP" sz="3200" dirty="0" err="1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GeV</a:t>
            </a:r>
            <a:r>
              <a:rPr kumimoji="1" lang="en-US" altLang="ja-JP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to </a:t>
            </a:r>
            <a:r>
              <a:rPr lang="en-US" altLang="ja-JP" sz="32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kumimoji="1" lang="en-US" altLang="ja-JP" sz="3200" dirty="0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err="1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</a:t>
            </a:r>
            <a:r>
              <a:rPr kumimoji="1" lang="en-US" altLang="ja-JP" sz="3200" dirty="0" err="1" smtClean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</a:t>
            </a:r>
            <a:endParaRPr kumimoji="1" lang="ja-JP" altLang="en-US" sz="3200" dirty="0">
              <a:solidFill>
                <a:srgbClr val="000099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96790" y="5879013"/>
            <a:ext cx="57504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FOFODODO can make dispersion in downstream part small.</a:t>
            </a:r>
          </a:p>
          <a:p>
            <a:r>
              <a:rPr lang="en-US" altLang="ja-JP" dirty="0" smtClean="0"/>
              <a:t>Loose tolerance of BPM scale error in DMS correction.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94539" y="1556792"/>
            <a:ext cx="4493485" cy="3332113"/>
            <a:chOff x="221575" y="1299912"/>
            <a:chExt cx="6088825" cy="3332113"/>
          </a:xfrm>
        </p:grpSpPr>
        <p:sp>
          <p:nvSpPr>
            <p:cNvPr id="2" name="正方形/長方形 1"/>
            <p:cNvSpPr/>
            <p:nvPr/>
          </p:nvSpPr>
          <p:spPr>
            <a:xfrm>
              <a:off x="2949108" y="2331776"/>
              <a:ext cx="396044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3345152" y="2331776"/>
              <a:ext cx="396044" cy="4320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3741198" y="2331776"/>
              <a:ext cx="1456614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908188" y="1856231"/>
              <a:ext cx="1626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BC (5-15 </a:t>
              </a:r>
              <a:r>
                <a:rPr kumimoji="1" lang="en-US" altLang="ja-JP" sz="1400" dirty="0" err="1" smtClean="0"/>
                <a:t>GeV</a:t>
              </a:r>
              <a:r>
                <a:rPr kumimoji="1" lang="en-US" altLang="ja-JP" sz="1400" dirty="0" smtClean="0"/>
                <a:t>)</a:t>
              </a:r>
              <a:endParaRPr kumimoji="1" lang="ja-JP" altLang="en-US" sz="1400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2638588" y="1299912"/>
              <a:ext cx="18478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ML (15-25 </a:t>
              </a:r>
              <a:r>
                <a:rPr kumimoji="1" lang="en-US" altLang="ja-JP" sz="1400" dirty="0" err="1" smtClean="0"/>
                <a:t>GeV</a:t>
              </a:r>
              <a:r>
                <a:rPr kumimoji="1" lang="en-US" altLang="ja-JP" sz="1400" dirty="0" smtClean="0"/>
                <a:t>)</a:t>
              </a:r>
            </a:p>
            <a:p>
              <a:r>
                <a:rPr lang="en-US" altLang="ja-JP" sz="1400" dirty="0" smtClean="0"/>
                <a:t>Special magnets</a:t>
              </a:r>
              <a:endParaRPr kumimoji="1" lang="ja-JP" altLang="en-US" sz="14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388824" y="1712215"/>
              <a:ext cx="19215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ML (25-250 </a:t>
              </a:r>
              <a:r>
                <a:rPr kumimoji="1" lang="en-US" altLang="ja-JP" sz="1400" dirty="0" err="1" smtClean="0"/>
                <a:t>GeV</a:t>
              </a:r>
              <a:r>
                <a:rPr kumimoji="1" lang="en-US" altLang="ja-JP" sz="1400" dirty="0" smtClean="0"/>
                <a:t>)</a:t>
              </a:r>
              <a:endParaRPr kumimoji="1" lang="ja-JP" altLang="en-US" sz="1400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21575" y="3611490"/>
              <a:ext cx="396044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17619" y="3611490"/>
              <a:ext cx="396044" cy="4320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953626" y="3604168"/>
              <a:ext cx="2259864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004891" y="3611490"/>
              <a:ext cx="1948735" cy="432048"/>
            </a:xfrm>
            <a:prstGeom prst="rect">
              <a:avLst/>
            </a:prstGeom>
            <a:solidFill>
              <a:srgbClr val="8FAFD5"/>
            </a:solidFill>
            <a:ln>
              <a:solidFill>
                <a:srgbClr val="9DB7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tx1"/>
                  </a:solidFill>
                </a:rPr>
                <a:t>New part (25-275GeV)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直線矢印コネクタ 14"/>
            <p:cNvCxnSpPr>
              <a:endCxn id="2" idx="0"/>
            </p:cNvCxnSpPr>
            <p:nvPr/>
          </p:nvCxnSpPr>
          <p:spPr>
            <a:xfrm>
              <a:off x="2546022" y="2025745"/>
              <a:ext cx="601108" cy="30603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endCxn id="3" idx="0"/>
            </p:cNvCxnSpPr>
            <p:nvPr/>
          </p:nvCxnSpPr>
          <p:spPr>
            <a:xfrm>
              <a:off x="3543174" y="1841079"/>
              <a:ext cx="0" cy="4906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 flipH="1">
              <a:off x="4779114" y="2012386"/>
              <a:ext cx="216023" cy="319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>
              <a:stCxn id="2" idx="2"/>
              <a:endCxn id="9" idx="0"/>
            </p:cNvCxnSpPr>
            <p:nvPr/>
          </p:nvCxnSpPr>
          <p:spPr>
            <a:xfrm flipH="1">
              <a:off x="419597" y="2763824"/>
              <a:ext cx="2727533" cy="847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3" idx="2"/>
              <a:endCxn id="10" idx="0"/>
            </p:cNvCxnSpPr>
            <p:nvPr/>
          </p:nvCxnSpPr>
          <p:spPr>
            <a:xfrm flipH="1">
              <a:off x="815641" y="2763824"/>
              <a:ext cx="2727533" cy="847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298647" y="2763824"/>
              <a:ext cx="2086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Move to upstream</a:t>
              </a:r>
              <a:endParaRPr kumimoji="1" lang="ja-JP" altLang="en-US" sz="14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278122" y="2884088"/>
              <a:ext cx="16925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Keep for</a:t>
              </a:r>
            </a:p>
            <a:p>
              <a:r>
                <a:rPr lang="en-US" altLang="ja-JP" sz="1400" dirty="0" smtClean="0"/>
                <a:t>275 – 500 </a:t>
              </a:r>
              <a:r>
                <a:rPr lang="en-US" altLang="ja-JP" sz="1400" dirty="0" err="1" smtClean="0"/>
                <a:t>GeV</a:t>
              </a:r>
              <a:endParaRPr kumimoji="1" lang="en-US" altLang="ja-JP" sz="1400" dirty="0" smtClean="0"/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>
              <a:off x="4124505" y="2763824"/>
              <a:ext cx="0" cy="847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/>
            <p:cNvSpPr txBox="1"/>
            <p:nvPr/>
          </p:nvSpPr>
          <p:spPr>
            <a:xfrm>
              <a:off x="1310806" y="4324248"/>
              <a:ext cx="833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FODO</a:t>
              </a:r>
              <a:endParaRPr kumimoji="1" lang="ja-JP" altLang="en-US" sz="1400" dirty="0"/>
            </a:p>
          </p:txBody>
        </p:sp>
        <p:sp>
          <p:nvSpPr>
            <p:cNvPr id="20" name="右中かっこ 19"/>
            <p:cNvSpPr/>
            <p:nvPr/>
          </p:nvSpPr>
          <p:spPr>
            <a:xfrm rot="5400000">
              <a:off x="1576981" y="2833130"/>
              <a:ext cx="243222" cy="2843553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556825" y="4324248"/>
              <a:ext cx="1417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FOFODODO</a:t>
              </a:r>
              <a:endParaRPr kumimoji="1" lang="ja-JP" altLang="en-US" sz="1400" dirty="0"/>
            </a:p>
          </p:txBody>
        </p:sp>
        <p:sp>
          <p:nvSpPr>
            <p:cNvPr id="30" name="右中かっこ 29"/>
            <p:cNvSpPr/>
            <p:nvPr/>
          </p:nvSpPr>
          <p:spPr>
            <a:xfrm rot="5400000">
              <a:off x="4036880" y="3227661"/>
              <a:ext cx="216023" cy="2049040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1128974" y="5291916"/>
            <a:ext cx="6886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Magnets designed for 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FODO will be used up to 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beam.</a:t>
            </a:r>
          </a:p>
        </p:txBody>
      </p:sp>
      <p:graphicFrame>
        <p:nvGraphicFramePr>
          <p:cNvPr id="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017284"/>
              </p:ext>
            </p:extLst>
          </p:nvPr>
        </p:nvGraphicFramePr>
        <p:xfrm>
          <a:off x="4572000" y="1268760"/>
          <a:ext cx="4715963" cy="377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KGPlot" r:id="rId3" imgW="7315200" imgH="4572000" progId="KGraph_Plot">
                  <p:embed/>
                </p:oleObj>
              </mc:Choice>
              <mc:Fallback>
                <p:oleObj name="KGPlot" r:id="rId3" imgW="7315200" imgH="457200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268760"/>
                        <a:ext cx="4715963" cy="377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10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4"/>
          <p:cNvSpPr txBox="1">
            <a:spLocks/>
          </p:cNvSpPr>
          <p:nvPr/>
        </p:nvSpPr>
        <p:spPr>
          <a:xfrm>
            <a:off x="168480" y="152656"/>
            <a:ext cx="8758080" cy="532856"/>
          </a:xfrm>
          <a:prstGeom prst="rect">
            <a:avLst/>
          </a:prstGeom>
        </p:spPr>
        <p:txBody>
          <a:bodyPr lIns="91430" tIns="45715" rIns="91430" bIns="45715"/>
          <a:lstStyle/>
          <a:p>
            <a:pPr algn="ctr" defTabSz="914305">
              <a:defRPr/>
            </a:pPr>
            <a:r>
              <a:rPr lang="en-US" sz="3200" kern="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2-stage Bunch Compressor (current TDR design)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16800" y="893775"/>
            <a:ext cx="4282561" cy="5278358"/>
          </a:xfrm>
          <a:prstGeom prst="rect">
            <a:avLst/>
          </a:prstGeom>
          <a:noFill/>
        </p:spPr>
        <p:txBody>
          <a:bodyPr wrap="square" lIns="91430" tIns="45715" rIns="91430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r>
              <a:rPr lang="en-US" sz="2000" dirty="0">
                <a:latin typeface="Rockwell" charset="0"/>
              </a:rPr>
              <a:t>After deviation to single stage BC design a RDR 2 stage BC design was finally selected for TDR design (more </a:t>
            </a:r>
            <a:r>
              <a:rPr lang="en-US" sz="2000" dirty="0" err="1">
                <a:latin typeface="Rockwell" charset="0"/>
              </a:rPr>
              <a:t>tunability</a:t>
            </a:r>
            <a:r>
              <a:rPr lang="en-US" sz="2000" dirty="0">
                <a:latin typeface="Rockwell" charset="0"/>
              </a:rPr>
              <a:t>,  </a:t>
            </a:r>
            <a:r>
              <a:rPr lang="en-US" sz="2000" dirty="0">
                <a:latin typeface="Rockwell" charset="0"/>
              </a:rPr>
              <a:t>provides shorter bunches </a:t>
            </a:r>
            <a:r>
              <a:rPr lang="en-US" sz="2000" dirty="0"/>
              <a:t>~ </a:t>
            </a:r>
            <a:r>
              <a:rPr lang="en-US" sz="2000" dirty="0">
                <a:latin typeface="Rockwell" charset="0"/>
              </a:rPr>
              <a:t>150</a:t>
            </a:r>
            <a:r>
              <a:rPr lang="en-US" sz="2000" dirty="0">
                <a:latin typeface="Rockwell" charset="0"/>
                <a:sym typeface="Symbol" charset="0"/>
              </a:rPr>
              <a:t></a:t>
            </a:r>
            <a:r>
              <a:rPr lang="en-US" sz="2000" dirty="0">
                <a:latin typeface="Rockwell" charset="0"/>
              </a:rPr>
              <a:t>m)</a:t>
            </a:r>
            <a:r>
              <a:rPr lang="en-US" sz="2000" dirty="0"/>
              <a:t>.</a:t>
            </a:r>
          </a:p>
          <a:p>
            <a:pPr eaLnBrk="1" hangingPunct="1"/>
            <a:endParaRPr lang="en-US" dirty="0"/>
          </a:p>
          <a:p>
            <a:pPr algn="ctr" eaLnBrk="1" hangingPunct="1"/>
            <a:r>
              <a:rPr lang="en-US" u="sng" dirty="0" smtClean="0"/>
              <a:t>BC modifications </a:t>
            </a:r>
            <a:r>
              <a:rPr lang="en-US" u="sng" dirty="0"/>
              <a:t>(vs. RDR):</a:t>
            </a:r>
          </a:p>
          <a:p>
            <a:pPr eaLnBrk="1" hangingPunct="1">
              <a:buFont typeface="Arial" charset="0"/>
              <a:buChar char="•"/>
            </a:pPr>
            <a:endParaRPr lang="en-US" sz="900" dirty="0"/>
          </a:p>
          <a:p>
            <a:pPr marL="177800" lvl="1" indent="-177800" eaLnBrk="1" hangingPunct="1">
              <a:buFont typeface="Arial" charset="0"/>
              <a:buChar char="•"/>
            </a:pPr>
            <a:r>
              <a:rPr lang="en-US" sz="2000" dirty="0">
                <a:latin typeface="Tw Cen MT" charset="0"/>
                <a:ea typeface="ＭＳ Ｐゴシック" charset="0"/>
              </a:rPr>
              <a:t>3 CM</a:t>
            </a:r>
            <a:r>
              <a:rPr lang="ja-JP" altLang="en-US" sz="2000" dirty="0">
                <a:latin typeface="Tw Cen MT" charset="0"/>
                <a:ea typeface="ＭＳ Ｐゴシック" charset="0"/>
              </a:rPr>
              <a:t>’</a:t>
            </a:r>
            <a:r>
              <a:rPr lang="en-US" sz="2000" dirty="0">
                <a:latin typeface="Tw Cen MT" charset="0"/>
                <a:ea typeface="ＭＳ Ｐゴシック" charset="0"/>
              </a:rPr>
              <a:t>s with quads for BC1 (ILC design instead of XFEL).</a:t>
            </a:r>
          </a:p>
          <a:p>
            <a:pPr marL="177800" lvl="1" indent="-177800" eaLnBrk="1" hangingPunct="1">
              <a:buFont typeface="Arial" charset="0"/>
              <a:buChar char="•"/>
            </a:pPr>
            <a:r>
              <a:rPr lang="en-US" sz="2000" dirty="0">
                <a:latin typeface="Tw Cen MT" charset="0"/>
                <a:ea typeface="ＭＳ Ｐゴシック" charset="0"/>
              </a:rPr>
              <a:t>16 RF units in BC2 RF (48 CM</a:t>
            </a:r>
            <a:r>
              <a:rPr lang="ja-JP" altLang="en-US" sz="2000" dirty="0">
                <a:latin typeface="Tw Cen MT" charset="0"/>
                <a:ea typeface="ＭＳ Ｐゴシック" charset="0"/>
              </a:rPr>
              <a:t>’</a:t>
            </a:r>
            <a:r>
              <a:rPr lang="en-US" sz="2000" dirty="0">
                <a:latin typeface="Tw Cen MT" charset="0"/>
                <a:ea typeface="ＭＳ Ｐゴシック" charset="0"/>
              </a:rPr>
              <a:t>s; 416 cavities) to reduce gradient.</a:t>
            </a:r>
            <a:r>
              <a:rPr lang="en-US" sz="2000" dirty="0">
                <a:solidFill>
                  <a:srgbClr val="FF0000"/>
                </a:solidFill>
                <a:latin typeface="Tw Cen MT" charset="0"/>
                <a:ea typeface="ＭＳ Ｐゴシック" charset="0"/>
              </a:rPr>
              <a:t> </a:t>
            </a:r>
          </a:p>
          <a:p>
            <a:pPr marL="177800" lvl="1" indent="-177800" eaLnBrk="1" hangingPunct="1">
              <a:buFont typeface="Arial" charset="0"/>
              <a:buChar char="•"/>
            </a:pPr>
            <a:r>
              <a:rPr lang="en-US" sz="2000" dirty="0">
                <a:solidFill>
                  <a:srgbClr val="000099"/>
                </a:solidFill>
                <a:latin typeface="Tw Cen MT" charset="0"/>
                <a:ea typeface="ＭＳ Ｐゴシック" charset="0"/>
              </a:rPr>
              <a:t>New parameter optimization of BC wigglers (S. </a:t>
            </a:r>
            <a:r>
              <a:rPr lang="en-US" sz="2000" dirty="0" err="1">
                <a:solidFill>
                  <a:srgbClr val="000099"/>
                </a:solidFill>
                <a:latin typeface="Tw Cen MT" charset="0"/>
                <a:ea typeface="ＭＳ Ｐゴシック" charset="0"/>
              </a:rPr>
              <a:t>Seletskiy</a:t>
            </a:r>
            <a:r>
              <a:rPr lang="en-US" sz="2000" dirty="0">
                <a:solidFill>
                  <a:srgbClr val="000099"/>
                </a:solidFill>
                <a:latin typeface="Tw Cen MT" charset="0"/>
                <a:ea typeface="ＭＳ Ｐゴシック" charset="0"/>
              </a:rPr>
              <a:t>)</a:t>
            </a:r>
          </a:p>
          <a:p>
            <a:pPr marL="177800" lvl="1" indent="-177800" eaLnBrk="1" hangingPunct="1">
              <a:buFont typeface="Arial" charset="0"/>
              <a:buChar char="•"/>
            </a:pPr>
            <a:r>
              <a:rPr lang="en-US" sz="2000" dirty="0">
                <a:latin typeface="Tw Cen MT" charset="0"/>
                <a:ea typeface="ＭＳ Ｐゴシック" charset="0"/>
              </a:rPr>
              <a:t>New output parameters from DR is used.</a:t>
            </a:r>
          </a:p>
          <a:p>
            <a:pPr marL="177800" lvl="1" indent="-177800" eaLnBrk="1" hangingPunct="1">
              <a:buFont typeface="Arial" charset="0"/>
              <a:buChar char="•"/>
            </a:pPr>
            <a:r>
              <a:rPr lang="en-US" sz="2000" dirty="0">
                <a:latin typeface="Tw Cen MT" charset="0"/>
                <a:ea typeface="ＭＳ Ｐゴシック" charset="0"/>
              </a:rPr>
              <a:t>New treaty point from RTML to ML</a:t>
            </a:r>
          </a:p>
        </p:txBody>
      </p:sp>
      <p:grpSp>
        <p:nvGrpSpPr>
          <p:cNvPr id="28677" name="Group 9"/>
          <p:cNvGrpSpPr>
            <a:grpSpLocks/>
          </p:cNvGrpSpPr>
          <p:nvPr/>
        </p:nvGrpSpPr>
        <p:grpSpPr bwMode="auto">
          <a:xfrm>
            <a:off x="168480" y="2945110"/>
            <a:ext cx="4520938" cy="3404517"/>
            <a:chOff x="0" y="2286000"/>
            <a:chExt cx="4724400" cy="3952018"/>
          </a:xfrm>
        </p:grpSpPr>
        <p:pic>
          <p:nvPicPr>
            <p:cNvPr id="2868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86000"/>
              <a:ext cx="4724400" cy="39520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681" name="TextBox 6"/>
            <p:cNvSpPr txBox="1">
              <a:spLocks noChangeArrowheads="1"/>
            </p:cNvSpPr>
            <p:nvPr/>
          </p:nvSpPr>
          <p:spPr bwMode="auto">
            <a:xfrm>
              <a:off x="2468651" y="2446487"/>
              <a:ext cx="2126282" cy="1357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sz="1400"/>
                <a:t>Final longitudinal phase space for bunch compression at nominal operation mode (5 Hz, Ecm = 500 GeV).</a:t>
              </a:r>
            </a:p>
          </p:txBody>
        </p:sp>
      </p:grp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21" y="830968"/>
            <a:ext cx="4541097" cy="198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11"/>
          <p:cNvSpPr txBox="1">
            <a:spLocks noChangeArrowheads="1"/>
          </p:cNvSpPr>
          <p:nvPr/>
        </p:nvSpPr>
        <p:spPr bwMode="auto">
          <a:xfrm>
            <a:off x="5329440" y="6469159"/>
            <a:ext cx="3506400" cy="35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r>
              <a:rPr lang="en-US" sz="1600" i="1">
                <a:solidFill>
                  <a:srgbClr val="0000FF"/>
                </a:solidFill>
              </a:rPr>
              <a:t>S. Seletskiy, A.Vivoli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E31C4-ABD2-4EEE-8FE5-019733EC95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30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88001" y="6479241"/>
            <a:ext cx="2832480" cy="3787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E5D380A0-B33A-4A83-A356-543C8A31A20F}" type="slidenum">
              <a:rPr lang="en-US" altLang="en-US" sz="1500">
                <a:latin typeface="Arial" charset="0"/>
              </a:rPr>
              <a:pPr algn="l"/>
              <a:t>9</a:t>
            </a:fld>
            <a:endParaRPr lang="en-US" altLang="en-US" sz="1500" dirty="0">
              <a:latin typeface="Arial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27960" y="304800"/>
            <a:ext cx="8026320" cy="663909"/>
          </a:xfrm>
          <a:noFill/>
        </p:spPr>
        <p:txBody>
          <a:bodyPr>
            <a:noAutofit/>
          </a:bodyPr>
          <a:lstStyle/>
          <a:p>
            <a:r>
              <a:rPr lang="en-US" altLang="en-US" sz="3600" dirty="0">
                <a:solidFill>
                  <a:srgbClr val="000099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BC parameters for 150 um long final beam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158631"/>
              </p:ext>
            </p:extLst>
          </p:nvPr>
        </p:nvGraphicFramePr>
        <p:xfrm>
          <a:off x="217440" y="1424311"/>
          <a:ext cx="8640002" cy="2009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200"/>
                <a:gridCol w="483840"/>
                <a:gridCol w="483841"/>
                <a:gridCol w="1105918"/>
                <a:gridCol w="552960"/>
                <a:gridCol w="622081"/>
                <a:gridCol w="622080"/>
                <a:gridCol w="622085"/>
                <a:gridCol w="1171602"/>
                <a:gridCol w="535209"/>
                <a:gridCol w="669012"/>
                <a:gridCol w="535210"/>
                <a:gridCol w="544964"/>
              </a:tblGrid>
              <a:tr h="58915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Initial beam </a:t>
                      </a:r>
                      <a:endParaRPr lang="en-US" sz="1600" dirty="0"/>
                    </a:p>
                  </a:txBody>
                  <a:tcPr marT="45719" marB="45719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BC1 parameters</a:t>
                      </a:r>
                      <a:endParaRPr lang="en-US" sz="1600" dirty="0"/>
                    </a:p>
                  </a:txBody>
                  <a:tcPr marT="45719" marB="45719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Beam after BC1</a:t>
                      </a:r>
                      <a:endParaRPr lang="en-US" sz="1600" dirty="0"/>
                    </a:p>
                  </a:txBody>
                  <a:tcPr marT="45719" marB="45719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BC2 parameters</a:t>
                      </a:r>
                      <a:endParaRPr lang="en-US" sz="1600" dirty="0"/>
                    </a:p>
                  </a:txBody>
                  <a:tcPr marT="45719" marB="45719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Final beam</a:t>
                      </a:r>
                      <a:endParaRPr lang="en-US" sz="1600" dirty="0"/>
                    </a:p>
                  </a:txBody>
                  <a:tcPr marT="45719" marB="45719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09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dp</a:t>
                      </a:r>
                      <a:r>
                        <a:rPr lang="en-US" sz="1200" dirty="0" smtClean="0"/>
                        <a:t>/p, %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/>
                        <a:t>σ</a:t>
                      </a:r>
                      <a:r>
                        <a:rPr lang="en-US" sz="1200" baseline="-25000" dirty="0" smtClean="0"/>
                        <a:t>z</a:t>
                      </a:r>
                      <a:r>
                        <a:rPr lang="en-US" sz="1200" dirty="0" smtClean="0"/>
                        <a:t>, mm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E, </a:t>
                      </a:r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Grd</a:t>
                      </a:r>
                      <a:r>
                        <a:rPr lang="en-US" sz="1200" dirty="0" smtClean="0"/>
                        <a:t>/-</a:t>
                      </a:r>
                      <a:r>
                        <a:rPr lang="el-GR" sz="1200" dirty="0" smtClean="0"/>
                        <a:t>φ</a:t>
                      </a:r>
                      <a:r>
                        <a:rPr lang="en-US" sz="1200" dirty="0" smtClean="0"/>
                        <a:t>,</a:t>
                      </a:r>
                    </a:p>
                    <a:p>
                      <a:pPr algn="ctr"/>
                      <a:r>
                        <a:rPr lang="en-US" sz="1200" dirty="0" smtClean="0"/>
                        <a:t> MeV/ deg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</a:t>
                      </a:r>
                      <a:r>
                        <a:rPr lang="en-US" sz="1200" baseline="-25000" dirty="0" smtClean="0"/>
                        <a:t>56</a:t>
                      </a:r>
                      <a:r>
                        <a:rPr lang="en-US" sz="1200" dirty="0" smtClean="0"/>
                        <a:t>, mm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dp</a:t>
                      </a:r>
                      <a:r>
                        <a:rPr lang="en-US" sz="1200" dirty="0" smtClean="0"/>
                        <a:t>/p, %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/>
                        <a:t>σ</a:t>
                      </a:r>
                      <a:r>
                        <a:rPr lang="en-US" sz="1200" baseline="-25000" dirty="0" smtClean="0"/>
                        <a:t>z</a:t>
                      </a:r>
                      <a:r>
                        <a:rPr lang="en-US" sz="1200" dirty="0" smtClean="0"/>
                        <a:t>, mm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E, </a:t>
                      </a:r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Grd</a:t>
                      </a:r>
                      <a:r>
                        <a:rPr lang="en-US" sz="1200" dirty="0" smtClean="0"/>
                        <a:t>/-</a:t>
                      </a:r>
                      <a:r>
                        <a:rPr lang="el-GR" sz="1200" dirty="0" smtClean="0"/>
                        <a:t>φ</a:t>
                      </a:r>
                      <a:r>
                        <a:rPr lang="en-US" sz="1200" dirty="0" smtClean="0"/>
                        <a:t>,</a:t>
                      </a:r>
                    </a:p>
                    <a:p>
                      <a:pPr algn="ctr"/>
                      <a:r>
                        <a:rPr lang="en-US" sz="1200" dirty="0" smtClean="0"/>
                        <a:t> MeV/ deg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</a:t>
                      </a:r>
                      <a:r>
                        <a:rPr lang="en-US" sz="1200" baseline="-25000" dirty="0" smtClean="0"/>
                        <a:t>56</a:t>
                      </a:r>
                      <a:r>
                        <a:rPr lang="en-US" sz="1200" dirty="0" smtClean="0"/>
                        <a:t>, mm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dp</a:t>
                      </a:r>
                      <a:r>
                        <a:rPr lang="en-US" sz="1200" dirty="0" smtClean="0"/>
                        <a:t>/p, %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/>
                        <a:t>σ</a:t>
                      </a:r>
                      <a:r>
                        <a:rPr lang="en-US" sz="1200" baseline="-25000" dirty="0" smtClean="0"/>
                        <a:t>z</a:t>
                      </a:r>
                      <a:r>
                        <a:rPr lang="en-US" sz="1200" dirty="0" smtClean="0"/>
                        <a:t>, mm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E, </a:t>
                      </a:r>
                      <a:r>
                        <a:rPr lang="en-US" sz="1200" dirty="0" err="1" smtClean="0"/>
                        <a:t>GeV</a:t>
                      </a:r>
                      <a:endParaRPr lang="en-US" sz="1200" dirty="0"/>
                    </a:p>
                  </a:txBody>
                  <a:tcPr marT="45719" marB="4571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10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0.11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18.67 / 120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348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1.36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27.2 / 29.2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69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10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0.12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18.67 / 120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348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27.5/ 30.4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69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1.93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10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0.137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18.67 / 120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348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1.4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4.77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9"/>
                          </a:solidFill>
                        </a:rPr>
                        <a:t>30.5 / 39</a:t>
                      </a:r>
                      <a:endParaRPr lang="en-US" sz="1400" b="1" dirty="0">
                        <a:solidFill>
                          <a:srgbClr val="000099"/>
                        </a:solidFill>
                      </a:endParaRPr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52.4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2.52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T="45719" marB="45719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185120" y="4189400"/>
            <a:ext cx="6912000" cy="142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342900" indent="-342900" eaLnBrk="0">
              <a:lnSpc>
                <a:spcPct val="90000"/>
              </a:lnSpc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Calibri" panose="020F0502020204030204" pitchFamily="34" charset="0"/>
              </a:rPr>
              <a:t>The 150um final length is achievable for all three cases of initial energy spread. </a:t>
            </a:r>
            <a:r>
              <a:rPr lang="en-US" sz="2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(0.11, 0.12,  0.137</a:t>
            </a:r>
            <a:r>
              <a:rPr lang="en-US" sz="2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%)</a:t>
            </a:r>
            <a:endParaRPr lang="en-US" sz="2000" dirty="0">
              <a:solidFill>
                <a:srgbClr val="000099"/>
              </a:solidFill>
              <a:latin typeface="Calibri" panose="020F0502020204030204" pitchFamily="34" charset="0"/>
            </a:endParaRPr>
          </a:p>
          <a:p>
            <a:pPr marL="342900" indent="-342900" eaLnBrk="0">
              <a:lnSpc>
                <a:spcPct val="90000"/>
              </a:lnSpc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Calibri" panose="020F0502020204030204" pitchFamily="34" charset="0"/>
              </a:rPr>
              <a:t>It requires higher RF2 gradient.  </a:t>
            </a:r>
          </a:p>
          <a:p>
            <a:pPr marL="342900" indent="-342900" eaLnBrk="0">
              <a:lnSpc>
                <a:spcPct val="90000"/>
              </a:lnSpc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Calibri" panose="020F0502020204030204" pitchFamily="34" charset="0"/>
              </a:rPr>
              <a:t>The maximum final energy spread is 2.5%.</a:t>
            </a:r>
          </a:p>
        </p:txBody>
      </p:sp>
    </p:spTree>
    <p:extLst>
      <p:ext uri="{BB962C8B-B14F-4D97-AF65-F5344CB8AC3E}">
        <p14:creationId xmlns:p14="http://schemas.microsoft.com/office/powerpoint/2010/main" val="1028867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1580</Words>
  <Application>Microsoft Macintosh PowerPoint</Application>
  <PresentationFormat>On-screen Show (4:3)</PresentationFormat>
  <Paragraphs>294</Paragraphs>
  <Slides>20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KGPlot</vt:lpstr>
      <vt:lpstr>ML / RTML WG Summary</vt:lpstr>
      <vt:lpstr>ILC TDR Layout</vt:lpstr>
      <vt:lpstr>ML Working group sessions</vt:lpstr>
      <vt:lpstr>ML Lattice design status (incl. BC)</vt:lpstr>
      <vt:lpstr>Matched -functions and Dispersion in PLIN (DKS)</vt:lpstr>
      <vt:lpstr>PowerPoint Presentation</vt:lpstr>
      <vt:lpstr>PowerPoint Presentation</vt:lpstr>
      <vt:lpstr>PowerPoint Presentation</vt:lpstr>
      <vt:lpstr>BC parameters for 150 um long final beam</vt:lpstr>
      <vt:lpstr>PowerPoint Presentation</vt:lpstr>
      <vt:lpstr>BC beam dynamics Simulations</vt:lpstr>
      <vt:lpstr>Beam Dynamics studies and issues</vt:lpstr>
      <vt:lpstr>Simulation work (incl. S2E) performed in the past (RDR-era)</vt:lpstr>
      <vt:lpstr>S2E simulations: TDR Work</vt:lpstr>
      <vt:lpstr>Experimental  studies of the BBA techniques at FACET and other facilities. Results and  plans</vt:lpstr>
      <vt:lpstr>PowerPoint Presentation</vt:lpstr>
      <vt:lpstr>RTML status and plans (S.Kuroda)</vt:lpstr>
      <vt:lpstr>Low emittance transport in the RTML</vt:lpstr>
      <vt:lpstr>Other Beam Physics Issues in TDR</vt:lpstr>
      <vt:lpstr>ML estimated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WG Summary</dc:title>
  <dc:creator>Nikolay A. Solyak x8841 12664N</dc:creator>
  <cp:lastModifiedBy>Andrea Latina</cp:lastModifiedBy>
  <cp:revision>45</cp:revision>
  <dcterms:created xsi:type="dcterms:W3CDTF">2014-05-15T16:09:05Z</dcterms:created>
  <dcterms:modified xsi:type="dcterms:W3CDTF">2014-05-16T16:02:46Z</dcterms:modified>
</cp:coreProperties>
</file>