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50" r:id="rId2"/>
  </p:sldMasterIdLst>
  <p:notesMasterIdLst>
    <p:notesMasterId r:id="rId34"/>
  </p:notesMasterIdLst>
  <p:handoutMasterIdLst>
    <p:handoutMasterId r:id="rId35"/>
  </p:handoutMasterIdLst>
  <p:sldIdLst>
    <p:sldId id="1073" r:id="rId3"/>
    <p:sldId id="709" r:id="rId4"/>
    <p:sldId id="1765" r:id="rId5"/>
    <p:sldId id="1894" r:id="rId6"/>
    <p:sldId id="1895" r:id="rId7"/>
    <p:sldId id="1957" r:id="rId8"/>
    <p:sldId id="1932" r:id="rId9"/>
    <p:sldId id="1917" r:id="rId10"/>
    <p:sldId id="1918" r:id="rId11"/>
    <p:sldId id="1947" r:id="rId12"/>
    <p:sldId id="1936" r:id="rId13"/>
    <p:sldId id="1923" r:id="rId14"/>
    <p:sldId id="1944" r:id="rId15"/>
    <p:sldId id="1946" r:id="rId16"/>
    <p:sldId id="1952" r:id="rId17"/>
    <p:sldId id="1925" r:id="rId18"/>
    <p:sldId id="1954" r:id="rId19"/>
    <p:sldId id="1927" r:id="rId20"/>
    <p:sldId id="1928" r:id="rId21"/>
    <p:sldId id="1910" r:id="rId22"/>
    <p:sldId id="1911" r:id="rId23"/>
    <p:sldId id="1934" r:id="rId24"/>
    <p:sldId id="1935" r:id="rId25"/>
    <p:sldId id="1941" r:id="rId26"/>
    <p:sldId id="1951" r:id="rId27"/>
    <p:sldId id="1937" r:id="rId28"/>
    <p:sldId id="1938" r:id="rId29"/>
    <p:sldId id="1956" r:id="rId30"/>
    <p:sldId id="1881" r:id="rId31"/>
    <p:sldId id="1886" r:id="rId32"/>
    <p:sldId id="1913" r:id="rId33"/>
  </p:sldIdLst>
  <p:sldSz cx="9144000" cy="6858000" type="screen4x3"/>
  <p:notesSz cx="7315200" cy="96012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66"/>
    <a:srgbClr val="A50021"/>
    <a:srgbClr val="CC0000"/>
    <a:srgbClr val="FF9900"/>
    <a:srgbClr val="FFFFFF"/>
    <a:srgbClr val="3C5AB8"/>
    <a:srgbClr val="006600"/>
    <a:srgbClr val="CC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8" autoAdjust="0"/>
    <p:restoredTop sz="99721" autoAdjust="0"/>
  </p:normalViewPr>
  <p:slideViewPr>
    <p:cSldViewPr>
      <p:cViewPr>
        <p:scale>
          <a:sx n="66" d="100"/>
          <a:sy n="66" d="100"/>
        </p:scale>
        <p:origin x="-163" y="-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smtClean="0"/>
            </a:lvl1pPr>
          </a:lstStyle>
          <a:p>
            <a:pPr>
              <a:defRPr/>
            </a:pPr>
            <a:fld id="{3F297D6E-CEBF-4C74-8F9B-850F56098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54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smtClean="0"/>
            </a:lvl1pPr>
          </a:lstStyle>
          <a:p>
            <a:pPr>
              <a:defRPr/>
            </a:pPr>
            <a:fld id="{7E64FBEB-9E68-4761-8133-22D4E3FD4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62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08D7E336-3E33-4918-9DE9-505E6D83601B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DDF3F60-8136-49A7-AE89-9EEE293E890A}" type="slidenum">
              <a:rPr lang="en-US" altLang="en-US" sz="1300"/>
              <a:pPr/>
              <a:t>2</a:t>
            </a:fld>
            <a:endParaRPr lang="en-US" altLang="en-US" sz="1300"/>
          </a:p>
        </p:txBody>
      </p:sp>
      <p:sp>
        <p:nvSpPr>
          <p:cNvPr id="1126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112645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fontAlgn="base"/>
            <a:fld id="{07111028-70A9-4F7B-B7DC-4CA3F39D8914}" type="slidenum">
              <a:rPr lang="en-US" altLang="en-US" sz="1300"/>
              <a:pPr algn="r" fontAlgn="base"/>
              <a:t>2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1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31108" name="Footer Placeholder 3"/>
          <p:cNvSpPr txBox="1">
            <a:spLocks noGrp="1"/>
          </p:cNvSpPr>
          <p:nvPr/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b"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/>
            <a:r>
              <a:rPr lang="en-US" altLang="en-US" sz="1300"/>
              <a:t>Go to ”Insert (View) | Header and Footer" to add your organization, sponsor, meeting name here; then, click "Apply to All"</a:t>
            </a:r>
          </a:p>
        </p:txBody>
      </p:sp>
      <p:sp>
        <p:nvSpPr>
          <p:cNvPr id="431109" name="Slide Number Placeholder 4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b"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fontAlgn="base"/>
            <a:fld id="{B1D76B92-79FD-4BEA-AED6-0F0CE1D4AFBB}" type="slidenum">
              <a:rPr lang="en-US" altLang="en-US" sz="1300"/>
              <a:pPr algn="r" fontAlgn="base"/>
              <a:t>17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1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31108" name="Footer Placeholder 3"/>
          <p:cNvSpPr txBox="1">
            <a:spLocks noGrp="1"/>
          </p:cNvSpPr>
          <p:nvPr/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b"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/>
            <a:r>
              <a:rPr lang="en-US" altLang="en-US" sz="1300"/>
              <a:t>Go to ”Insert (View) | Header and Footer" to add your organization, sponsor, meeting name here; then, click "Apply to All"</a:t>
            </a:r>
          </a:p>
        </p:txBody>
      </p:sp>
      <p:sp>
        <p:nvSpPr>
          <p:cNvPr id="431109" name="Slide Number Placeholder 4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b"/>
          <a:lstStyle>
            <a:lvl1pPr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fontAlgn="base"/>
            <a:fld id="{B1D76B92-79FD-4BEA-AED6-0F0CE1D4AFBB}" type="slidenum">
              <a:rPr lang="en-US" altLang="en-US" sz="1300"/>
              <a:pPr algn="r" fontAlgn="base"/>
              <a:t>18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64FBEB-9E68-4761-8133-22D4E3FD4B8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92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2400"/>
          </a:p>
        </p:txBody>
      </p:sp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240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895600" y="6477000"/>
            <a:ext cx="3810000" cy="457200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477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C20E91-87A5-4598-9BA4-655490562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1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42BC0-FDD8-42FE-9918-664FE9922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0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BD85A-BB2E-451D-84A8-275A9827E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4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A0137-5080-43E8-A1B6-32DC672E5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83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38100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FC52-ECC1-4E5B-AF89-2C1DB6D73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65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62800" y="6553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DAE463-FBB1-4DFE-A8AC-4E4201017D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557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87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85B69-A7FD-43B5-8BC5-E250B45CB8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20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3FB57-B5FE-4070-8D64-D6DDBE49F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0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A8D7F-8E77-433B-96AE-17400A7C2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10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3E94B-12CF-4304-B1FC-6B9E533BC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77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1C416-3531-4EC5-AAC1-422A7A20F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6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9C350-D7B3-48E8-A7E8-18AA0F1C5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0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4B6B9-1193-4698-83E7-5FEBCCB11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02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C62F7-8742-4033-8D93-2E3FCFA32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47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0E7E0-2C86-4439-8814-59B9AA42B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630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97134-8371-4A36-948B-450D5B273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464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59806-2EA4-43BE-937A-FBB9EAE3A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63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32403-60F5-4A6D-AA4A-B534C8F1C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2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40DC8-CE6E-46B3-B149-65E068BD9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1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DC04E-7237-465E-9DBD-24D5C9852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9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/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D08AB-E9E5-48C6-A27B-8AB217529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74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1A536-8A39-41F3-8A38-4B2BD83FE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42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7632C-21CF-4995-915F-896619788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7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FDD0C-EC72-4048-A8DC-286715AA4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6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83B24-CC71-4E16-A626-95FF9B4F6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6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000"/>
            </a:lvl1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53200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>
                <a:solidFill>
                  <a:srgbClr val="23346C"/>
                </a:solidFill>
              </a:defRPr>
            </a:lvl1pPr>
          </a:lstStyle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smtClean="0"/>
            </a:lvl1pPr>
          </a:lstStyle>
          <a:p>
            <a:pPr>
              <a:defRPr/>
            </a:pPr>
            <a:fld id="{3FB9BB58-2618-4503-B17D-A0B337458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2400"/>
          </a:p>
        </p:txBody>
      </p:sp>
      <p:sp>
        <p:nvSpPr>
          <p:cNvPr id="103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2400"/>
          </a:p>
        </p:txBody>
      </p:sp>
      <p:sp>
        <p:nvSpPr>
          <p:cNvPr id="1033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39" name="Picture 21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08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21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501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1" descr="ilccolo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700"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8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/>
            </a:lvl1pPr>
          </a:lstStyle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158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/>
            </a:lvl1pPr>
          </a:lstStyle>
          <a:p>
            <a:r>
              <a:rPr lang="en-US" altLang="en-US" smtClean="0"/>
              <a:t>AWLC 2014: Polarized e+ source</a:t>
            </a:r>
            <a:endParaRPr lang="en-US" altLang="en-US"/>
          </a:p>
        </p:txBody>
      </p:sp>
      <p:sp>
        <p:nvSpPr>
          <p:cNvPr id="158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smtClean="0"/>
            </a:lvl1pPr>
          </a:lstStyle>
          <a:p>
            <a:pPr>
              <a:defRPr/>
            </a:pPr>
            <a:fld id="{F71CCE6B-9FE8-4C34-BA7B-44836F7CE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0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-152400" y="2254250"/>
            <a:ext cx="8077200" cy="1600200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  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330450"/>
            <a:ext cx="7467600" cy="1524000"/>
          </a:xfrm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200" b="1" dirty="0" smtClean="0"/>
              <a:t> Polarized </a:t>
            </a:r>
            <a:r>
              <a:rPr lang="en-US" altLang="en-US" sz="3600" b="1" dirty="0" smtClean="0"/>
              <a:t>Positron Source    </a:t>
            </a:r>
            <a:endParaRPr lang="en-US" altLang="en-US" sz="4000" b="1" dirty="0" smtClean="0">
              <a:solidFill>
                <a:schemeClr val="accent2"/>
              </a:solidFill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457200" y="3505200"/>
            <a:ext cx="8077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/>
            <a:r>
              <a:rPr lang="en-US" altLang="en-US" sz="2000" dirty="0" smtClean="0">
                <a:solidFill>
                  <a:srgbClr val="23346C"/>
                </a:solidFill>
              </a:rPr>
              <a:t>AWLC, </a:t>
            </a:r>
            <a:r>
              <a:rPr lang="en-US" altLang="en-US" sz="2000" dirty="0" err="1" smtClean="0">
                <a:solidFill>
                  <a:srgbClr val="23346C"/>
                </a:solidFill>
              </a:rPr>
              <a:t>Fermilab</a:t>
            </a:r>
            <a:r>
              <a:rPr lang="en-US" altLang="en-US" sz="2000" dirty="0" smtClean="0">
                <a:solidFill>
                  <a:srgbClr val="23346C"/>
                </a:solidFill>
              </a:rPr>
              <a:t>,  13 May 2014</a:t>
            </a:r>
          </a:p>
          <a:p>
            <a:pPr algn="ctr"/>
            <a:r>
              <a:rPr lang="en-US" altLang="en-US" sz="2000" u="sng" dirty="0" smtClean="0">
                <a:solidFill>
                  <a:srgbClr val="23346C"/>
                </a:solidFill>
              </a:rPr>
              <a:t>Sabine Riemann</a:t>
            </a:r>
            <a:r>
              <a:rPr lang="en-US" altLang="en-US" sz="2000" dirty="0" smtClean="0">
                <a:solidFill>
                  <a:srgbClr val="23346C"/>
                </a:solidFill>
              </a:rPr>
              <a:t>, Friedrich </a:t>
            </a:r>
            <a:r>
              <a:rPr lang="en-US" altLang="en-US" sz="2000" dirty="0" err="1" smtClean="0">
                <a:solidFill>
                  <a:srgbClr val="23346C"/>
                </a:solidFill>
              </a:rPr>
              <a:t>Staufenbiel</a:t>
            </a:r>
            <a:r>
              <a:rPr lang="en-US" altLang="en-US" sz="2000" dirty="0" smtClean="0">
                <a:solidFill>
                  <a:srgbClr val="23346C"/>
                </a:solidFill>
              </a:rPr>
              <a:t>, (DESY) </a:t>
            </a:r>
          </a:p>
          <a:p>
            <a:pPr algn="ctr"/>
            <a:r>
              <a:rPr lang="en-US" altLang="en-US" sz="2000" dirty="0" err="1" smtClean="0">
                <a:solidFill>
                  <a:srgbClr val="23346C"/>
                </a:solidFill>
              </a:rPr>
              <a:t>Gudrid</a:t>
            </a:r>
            <a:r>
              <a:rPr lang="en-US" altLang="en-US" sz="2000" dirty="0" smtClean="0">
                <a:solidFill>
                  <a:srgbClr val="23346C"/>
                </a:solidFill>
              </a:rPr>
              <a:t> </a:t>
            </a:r>
            <a:r>
              <a:rPr lang="en-US" altLang="en-US" sz="2000" dirty="0" err="1" smtClean="0">
                <a:solidFill>
                  <a:srgbClr val="23346C"/>
                </a:solidFill>
              </a:rPr>
              <a:t>Moortgat</a:t>
            </a:r>
            <a:r>
              <a:rPr lang="en-US" altLang="en-US" sz="2000" dirty="0" smtClean="0">
                <a:solidFill>
                  <a:srgbClr val="23346C"/>
                </a:solidFill>
              </a:rPr>
              <a:t>-Pick, </a:t>
            </a:r>
            <a:r>
              <a:rPr lang="en-US" altLang="en-US" sz="2000" dirty="0" err="1" smtClean="0">
                <a:solidFill>
                  <a:srgbClr val="23346C"/>
                </a:solidFill>
              </a:rPr>
              <a:t>Andriy</a:t>
            </a:r>
            <a:r>
              <a:rPr lang="en-US" altLang="en-US" sz="2000" dirty="0" smtClean="0">
                <a:solidFill>
                  <a:srgbClr val="23346C"/>
                </a:solidFill>
              </a:rPr>
              <a:t> </a:t>
            </a:r>
            <a:r>
              <a:rPr lang="en-US" altLang="en-US" sz="2000" dirty="0" err="1" smtClean="0">
                <a:solidFill>
                  <a:srgbClr val="23346C"/>
                </a:solidFill>
              </a:rPr>
              <a:t>Ushakov</a:t>
            </a:r>
            <a:r>
              <a:rPr lang="en-US" altLang="en-US" sz="2000" dirty="0" smtClean="0">
                <a:solidFill>
                  <a:srgbClr val="23346C"/>
                </a:solidFill>
              </a:rPr>
              <a:t> (Hamburg U)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00400" y="5715000"/>
            <a:ext cx="32004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31" name="Picture 21" descr="1024_greendot_div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501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1" descr="ilc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385" y="46358"/>
            <a:ext cx="13716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desy-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972050"/>
            <a:ext cx="1352550" cy="13525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24" descr="logo_red1-previe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8CBAB-37A3-4BB9-A534-BE6016BA0CC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754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75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305800" cy="5334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u="sng" dirty="0"/>
              <a:t>Higgs </a:t>
            </a:r>
            <a:r>
              <a:rPr lang="en-US" altLang="en-US" sz="2000" u="sng" dirty="0" err="1" smtClean="0"/>
              <a:t>Strahlung</a:t>
            </a:r>
            <a:r>
              <a:rPr lang="en-US" altLang="en-US" sz="2000" u="sng" dirty="0" smtClean="0"/>
              <a:t> dominates at </a:t>
            </a:r>
            <a:r>
              <a:rPr lang="en-US" altLang="en-US" sz="2000" u="sng" dirty="0" smtClean="0"/>
              <a:t>250GeV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                                      </a:t>
            </a:r>
            <a:endParaRPr lang="en-US" alt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                                       </a:t>
            </a:r>
            <a:r>
              <a:rPr lang="en-US" altLang="en-US" sz="2000" dirty="0" err="1"/>
              <a:t>e</a:t>
            </a:r>
            <a:r>
              <a:rPr lang="en-US" altLang="en-US" sz="2000" baseline="30000" dirty="0" err="1"/>
              <a:t>+</a:t>
            </a:r>
            <a:r>
              <a:rPr lang="en-US" altLang="en-US" sz="2000" baseline="-25000" dirty="0" err="1"/>
              <a:t>R</a:t>
            </a:r>
            <a:r>
              <a:rPr lang="en-US" altLang="en-US" sz="2000" dirty="0"/>
              <a:t> e</a:t>
            </a:r>
            <a:r>
              <a:rPr lang="en-US" altLang="en-US" sz="2000" baseline="30000" dirty="0"/>
              <a:t>-</a:t>
            </a:r>
            <a:r>
              <a:rPr lang="en-US" altLang="en-US" sz="2000" baseline="-25000" dirty="0"/>
              <a:t>L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Wingdings" pitchFamily="2" charset="2"/>
              </a:rPr>
              <a:t> ZH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                                       </a:t>
            </a:r>
            <a:r>
              <a:rPr lang="en-US" altLang="en-US" sz="2000" dirty="0" err="1"/>
              <a:t>e</a:t>
            </a:r>
            <a:r>
              <a:rPr lang="en-US" altLang="en-US" sz="2000" baseline="30000" dirty="0" err="1"/>
              <a:t>+</a:t>
            </a:r>
            <a:r>
              <a:rPr lang="en-US" altLang="en-US" sz="2000" baseline="-25000" dirty="0" err="1"/>
              <a:t>L</a:t>
            </a:r>
            <a:r>
              <a:rPr lang="en-US" altLang="en-US" sz="2000" dirty="0"/>
              <a:t> e</a:t>
            </a:r>
            <a:r>
              <a:rPr lang="en-US" altLang="en-US" sz="2000" baseline="30000" dirty="0"/>
              <a:t>-</a:t>
            </a:r>
            <a:r>
              <a:rPr lang="en-US" altLang="en-US" sz="2000" baseline="-25000" dirty="0"/>
              <a:t>R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Wingdings" pitchFamily="2" charset="2"/>
              </a:rPr>
              <a:t> ZH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                                       </a:t>
            </a:r>
            <a:r>
              <a:rPr lang="en-US" altLang="en-US" sz="2000" dirty="0" err="1"/>
              <a:t>e</a:t>
            </a:r>
            <a:r>
              <a:rPr lang="en-US" altLang="en-US" sz="2000" baseline="30000" dirty="0" err="1"/>
              <a:t>+</a:t>
            </a:r>
            <a:r>
              <a:rPr lang="en-US" altLang="en-US" sz="2000" baseline="-25000" dirty="0" err="1"/>
              <a:t>L</a:t>
            </a:r>
            <a:r>
              <a:rPr lang="en-US" altLang="en-US" sz="2000" dirty="0"/>
              <a:t> e</a:t>
            </a:r>
            <a:r>
              <a:rPr lang="en-US" altLang="en-US" sz="2000" baseline="30000" dirty="0"/>
              <a:t>-</a:t>
            </a:r>
            <a:r>
              <a:rPr lang="en-US" altLang="en-US" sz="2000" baseline="-25000" dirty="0"/>
              <a:t>L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Wingdings" pitchFamily="2" charset="2"/>
              </a:rPr>
              <a:t> ZH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sym typeface="Wingdings" pitchFamily="2" charset="2"/>
              </a:rPr>
              <a:t>                                        </a:t>
            </a:r>
            <a:r>
              <a:rPr lang="en-US" altLang="en-US" sz="2000" dirty="0" err="1"/>
              <a:t>e</a:t>
            </a:r>
            <a:r>
              <a:rPr lang="en-US" altLang="en-US" sz="2000" baseline="30000" dirty="0" err="1"/>
              <a:t>+</a:t>
            </a:r>
            <a:r>
              <a:rPr lang="en-US" altLang="en-US" sz="2000" baseline="-25000" dirty="0" err="1"/>
              <a:t>R</a:t>
            </a:r>
            <a:r>
              <a:rPr lang="en-US" altLang="en-US" sz="2000" dirty="0"/>
              <a:t> e</a:t>
            </a:r>
            <a:r>
              <a:rPr lang="en-US" altLang="en-US" sz="2000" baseline="30000" dirty="0"/>
              <a:t>-</a:t>
            </a:r>
            <a:r>
              <a:rPr lang="en-US" altLang="en-US" sz="2000" baseline="-25000" dirty="0"/>
              <a:t>R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Wingdings" pitchFamily="2" charset="2"/>
              </a:rPr>
              <a:t> ZH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  <a:p>
            <a:pPr>
              <a:buFontTx/>
              <a:buNone/>
            </a:pPr>
            <a:endParaRPr lang="en-US" altLang="en-US" sz="2000" dirty="0" smtClean="0"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altLang="en-US" sz="2000" dirty="0" smtClean="0">
                <a:sym typeface="Wingdings" pitchFamily="2" charset="2"/>
              </a:rPr>
              <a:t>With </a:t>
            </a:r>
            <a:r>
              <a:rPr lang="en-US" altLang="en-US" sz="2000" dirty="0">
                <a:sym typeface="Wingdings" pitchFamily="2" charset="2"/>
              </a:rPr>
              <a:t>e+ </a:t>
            </a:r>
            <a:r>
              <a:rPr lang="en-US" altLang="en-US" sz="2000" u="sng" dirty="0">
                <a:sym typeface="Wingdings" pitchFamily="2" charset="2"/>
              </a:rPr>
              <a:t>and</a:t>
            </a:r>
            <a:r>
              <a:rPr lang="en-US" altLang="en-US" sz="2000" dirty="0">
                <a:sym typeface="Wingdings" pitchFamily="2" charset="2"/>
              </a:rPr>
              <a:t> e-  polarization </a:t>
            </a:r>
            <a:r>
              <a:rPr lang="en-US" altLang="en-US" sz="2000" dirty="0" smtClean="0">
                <a:sym typeface="Wingdings" pitchFamily="2" charset="2"/>
              </a:rPr>
              <a:t>  </a:t>
            </a:r>
            <a:r>
              <a:rPr lang="en-US" altLang="en-US" sz="2000" dirty="0">
                <a:sym typeface="Wingdings" pitchFamily="2" charset="2"/>
              </a:rPr>
              <a:t>‘ineffective’ processes </a:t>
            </a:r>
            <a:r>
              <a:rPr lang="en-US" altLang="en-US" sz="2000" dirty="0" smtClean="0">
                <a:sym typeface="Wingdings" pitchFamily="2" charset="2"/>
              </a:rPr>
              <a:t>are  </a:t>
            </a:r>
            <a:r>
              <a:rPr lang="en-US" altLang="en-US" sz="2000" dirty="0" smtClean="0">
                <a:sym typeface="Wingdings" pitchFamily="2" charset="2"/>
              </a:rPr>
              <a:t>suppressed</a:t>
            </a:r>
          </a:p>
          <a:p>
            <a:pPr>
              <a:buFontTx/>
              <a:buNone/>
            </a:pPr>
            <a:r>
              <a:rPr lang="en-US" altLang="en-US" sz="2000" dirty="0" smtClean="0">
                <a:sym typeface="Wingdings" panose="05000000000000000000" pitchFamily="2" charset="2"/>
              </a:rPr>
              <a:t> Enhancement of effective luminosity</a:t>
            </a: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 smtClean="0">
              <a:solidFill>
                <a:srgbClr val="A50021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rgbClr val="A50021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 smtClean="0">
                <a:solidFill>
                  <a:srgbClr val="A50021"/>
                </a:solidFill>
                <a:sym typeface="Wingdings" pitchFamily="2" charset="2"/>
              </a:rPr>
              <a:t>    P(e-</a:t>
            </a:r>
            <a:r>
              <a:rPr lang="en-US" altLang="en-US" sz="2400" dirty="0">
                <a:solidFill>
                  <a:srgbClr val="A50021"/>
                </a:solidFill>
                <a:sym typeface="Wingdings" pitchFamily="2" charset="2"/>
              </a:rPr>
              <a:t>,e+) = (</a:t>
            </a:r>
            <a:r>
              <a:rPr lang="en-US" altLang="en-US" sz="2400" dirty="0">
                <a:solidFill>
                  <a:srgbClr val="A50021"/>
                </a:solidFill>
                <a:cs typeface="Arial" charset="0"/>
                <a:sym typeface="Wingdings" pitchFamily="2" charset="2"/>
              </a:rPr>
              <a:t>±80%; </a:t>
            </a:r>
            <a:r>
              <a:rPr lang="en-US" altLang="en-US" sz="2400" dirty="0">
                <a:solidFill>
                  <a:srgbClr val="A50021"/>
                </a:solidFill>
                <a:latin typeface="Arial Unicode MS" pitchFamily="34" charset="-128"/>
                <a:sym typeface="Wingdings" pitchFamily="2" charset="2"/>
              </a:rPr>
              <a:t>∓30%)  24% </a:t>
            </a:r>
            <a:r>
              <a:rPr lang="en-US" altLang="en-US" sz="2400" dirty="0" err="1">
                <a:solidFill>
                  <a:srgbClr val="A50021"/>
                </a:solidFill>
                <a:latin typeface="Arial Unicode MS" pitchFamily="34" charset="-128"/>
                <a:sym typeface="Wingdings" pitchFamily="2" charset="2"/>
              </a:rPr>
              <a:t>lumi</a:t>
            </a:r>
            <a:r>
              <a:rPr lang="en-US" altLang="en-US" sz="2400" dirty="0">
                <a:solidFill>
                  <a:srgbClr val="A50021"/>
                </a:solidFill>
                <a:latin typeface="Arial Unicode MS" pitchFamily="34" charset="-128"/>
                <a:sym typeface="Wingdings" pitchFamily="2" charset="2"/>
              </a:rPr>
              <a:t> gain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A50021"/>
                </a:solidFill>
                <a:sym typeface="Wingdings" pitchFamily="2" charset="2"/>
              </a:rPr>
              <a:t>        </a:t>
            </a:r>
            <a:r>
              <a:rPr lang="en-US" altLang="en-US" sz="2400" dirty="0" smtClean="0">
                <a:solidFill>
                  <a:srgbClr val="A50021"/>
                </a:solidFill>
                <a:sym typeface="Wingdings" pitchFamily="2" charset="2"/>
              </a:rPr>
              <a:t>                                      </a:t>
            </a:r>
            <a:r>
              <a:rPr lang="en-US" altLang="en-US" sz="2400" dirty="0">
                <a:solidFill>
                  <a:srgbClr val="A50021"/>
                </a:solidFill>
                <a:sym typeface="Wingdings" pitchFamily="2" charset="2"/>
              </a:rPr>
              <a:t> </a:t>
            </a:r>
            <a:r>
              <a:rPr lang="en-US" altLang="en-US" sz="2400" dirty="0" err="1" smtClean="0">
                <a:solidFill>
                  <a:srgbClr val="A50021"/>
                </a:solidFill>
                <a:latin typeface="Symbol" pitchFamily="18" charset="2"/>
                <a:sym typeface="Wingdings" pitchFamily="2" charset="2"/>
              </a:rPr>
              <a:t>Ds</a:t>
            </a:r>
            <a:r>
              <a:rPr lang="en-US" altLang="en-US" sz="2400" baseline="-25000" dirty="0" err="1" smtClean="0">
                <a:solidFill>
                  <a:srgbClr val="A50021"/>
                </a:solidFill>
                <a:sym typeface="Wingdings" pitchFamily="2" charset="2"/>
              </a:rPr>
              <a:t>ZH</a:t>
            </a:r>
            <a:r>
              <a:rPr lang="en-US" altLang="en-US" sz="2400" dirty="0" smtClean="0">
                <a:solidFill>
                  <a:srgbClr val="A50021"/>
                </a:solidFill>
                <a:sym typeface="Wingdings" pitchFamily="2" charset="2"/>
              </a:rPr>
              <a:t> </a:t>
            </a:r>
            <a:r>
              <a:rPr lang="en-US" altLang="en-US" sz="2400" dirty="0">
                <a:solidFill>
                  <a:srgbClr val="A50021"/>
                </a:solidFill>
                <a:sym typeface="Wingdings" pitchFamily="2" charset="2"/>
              </a:rPr>
              <a:t>reduced by 11</a:t>
            </a:r>
            <a:r>
              <a:rPr lang="en-US" altLang="en-US" sz="2400" dirty="0" smtClean="0">
                <a:solidFill>
                  <a:srgbClr val="A50021"/>
                </a:solidFill>
                <a:sym typeface="Wingdings" pitchFamily="2" charset="2"/>
              </a:rPr>
              <a:t>%</a:t>
            </a: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                                       </a:t>
            </a: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</p:txBody>
      </p:sp>
      <p:pic>
        <p:nvPicPr>
          <p:cNvPr id="17541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63"/>
          <a:stretch>
            <a:fillRect/>
          </a:stretch>
        </p:blipFill>
        <p:spPr bwMode="auto">
          <a:xfrm>
            <a:off x="533400" y="1524000"/>
            <a:ext cx="2895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54117" name="Text Box 5"/>
          <p:cNvSpPr txBox="1">
            <a:spLocks noChangeArrowheads="1"/>
          </p:cNvSpPr>
          <p:nvPr/>
        </p:nvSpPr>
        <p:spPr bwMode="auto">
          <a:xfrm>
            <a:off x="1066800" y="1447800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66"/>
                </a:solidFill>
              </a:rPr>
              <a:t>L (R)</a:t>
            </a:r>
          </a:p>
        </p:txBody>
      </p:sp>
      <p:sp>
        <p:nvSpPr>
          <p:cNvPr id="1754118" name="Text Box 6"/>
          <p:cNvSpPr txBox="1">
            <a:spLocks noChangeArrowheads="1"/>
          </p:cNvSpPr>
          <p:nvPr/>
        </p:nvSpPr>
        <p:spPr bwMode="auto">
          <a:xfrm>
            <a:off x="1143000" y="2895600"/>
            <a:ext cx="70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66"/>
                </a:solidFill>
              </a:rPr>
              <a:t>R (L)</a:t>
            </a:r>
          </a:p>
        </p:txBody>
      </p:sp>
      <p:sp>
        <p:nvSpPr>
          <p:cNvPr id="1754119" name="Line 7"/>
          <p:cNvSpPr>
            <a:spLocks noChangeShapeType="1"/>
          </p:cNvSpPr>
          <p:nvPr/>
        </p:nvSpPr>
        <p:spPr bwMode="auto">
          <a:xfrm flipH="1">
            <a:off x="3353765" y="2639208"/>
            <a:ext cx="1676400" cy="6096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20" name="Line 8"/>
          <p:cNvSpPr>
            <a:spLocks noChangeShapeType="1"/>
          </p:cNvSpPr>
          <p:nvPr/>
        </p:nvSpPr>
        <p:spPr bwMode="auto">
          <a:xfrm>
            <a:off x="3429000" y="2590800"/>
            <a:ext cx="1600200" cy="4572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75412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927208"/>
              </p:ext>
            </p:extLst>
          </p:nvPr>
        </p:nvGraphicFramePr>
        <p:xfrm>
          <a:off x="5727700" y="4191000"/>
          <a:ext cx="22733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691" name="Equation" r:id="rId4" imgW="1054080" imgH="228600" progId="Equation.3">
                  <p:embed/>
                </p:oleObj>
              </mc:Choice>
              <mc:Fallback>
                <p:oleObj name="Equation" r:id="rId4" imgW="1054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7700" y="4191000"/>
                        <a:ext cx="2273300" cy="493713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4129" name="AutoShape 17"/>
          <p:cNvSpPr>
            <a:spLocks/>
          </p:cNvSpPr>
          <p:nvPr/>
        </p:nvSpPr>
        <p:spPr bwMode="auto">
          <a:xfrm>
            <a:off x="5257800" y="2514600"/>
            <a:ext cx="152400" cy="609600"/>
          </a:xfrm>
          <a:prstGeom prst="rightBrace">
            <a:avLst>
              <a:gd name="adj1" fmla="val 33333"/>
              <a:gd name="adj2" fmla="val 50000"/>
            </a:avLst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130" name="Text Box 18"/>
          <p:cNvSpPr txBox="1">
            <a:spLocks noChangeArrowheads="1"/>
          </p:cNvSpPr>
          <p:nvPr/>
        </p:nvSpPr>
        <p:spPr bwMode="auto">
          <a:xfrm>
            <a:off x="5562599" y="2492514"/>
            <a:ext cx="213872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0000CC"/>
                </a:solidFill>
                <a:latin typeface="Symbol" pitchFamily="18" charset="2"/>
              </a:rPr>
              <a:t>s</a:t>
            </a:r>
            <a:r>
              <a:rPr lang="en-US" altLang="en-US" sz="2000" dirty="0" smtClean="0">
                <a:solidFill>
                  <a:srgbClr val="0000CC"/>
                </a:solidFill>
              </a:rPr>
              <a:t>(e</a:t>
            </a:r>
            <a:r>
              <a:rPr lang="en-US" altLang="en-US" sz="2000" baseline="-25000" dirty="0" smtClean="0">
                <a:solidFill>
                  <a:srgbClr val="0000CC"/>
                </a:solidFill>
              </a:rPr>
              <a:t>L</a:t>
            </a:r>
            <a:r>
              <a:rPr lang="en-US" altLang="en-US" sz="2000" dirty="0" smtClean="0">
                <a:solidFill>
                  <a:srgbClr val="0000CC"/>
                </a:solidFill>
              </a:rPr>
              <a:t>e</a:t>
            </a:r>
            <a:r>
              <a:rPr lang="en-US" altLang="en-US" sz="2000" baseline="-25000" dirty="0" smtClean="0">
                <a:solidFill>
                  <a:srgbClr val="0000CC"/>
                </a:solidFill>
              </a:rPr>
              <a:t>L</a:t>
            </a:r>
            <a:r>
              <a:rPr lang="en-US" altLang="en-US" sz="2000" dirty="0" smtClean="0">
                <a:solidFill>
                  <a:srgbClr val="0000CC"/>
                </a:solidFill>
              </a:rPr>
              <a:t> </a:t>
            </a:r>
            <a:r>
              <a:rPr lang="en-US" altLang="en-US" sz="2000" dirty="0">
                <a:solidFill>
                  <a:srgbClr val="0000CC"/>
                </a:solidFill>
                <a:sym typeface="Wingdings" pitchFamily="2" charset="2"/>
              </a:rPr>
              <a:t> ZH)= </a:t>
            </a:r>
            <a:r>
              <a:rPr lang="en-US" altLang="en-US" sz="2000" dirty="0" smtClean="0">
                <a:solidFill>
                  <a:srgbClr val="0000CC"/>
                </a:solidFill>
                <a:sym typeface="Wingdings" pitchFamily="2" charset="2"/>
              </a:rPr>
              <a:t>0</a:t>
            </a:r>
          </a:p>
          <a:p>
            <a:r>
              <a:rPr lang="en-US" altLang="en-US" sz="2000" dirty="0" smtClean="0">
                <a:solidFill>
                  <a:srgbClr val="0000CC"/>
                </a:solidFill>
                <a:latin typeface="Symbol" pitchFamily="18" charset="2"/>
              </a:rPr>
              <a:t>s</a:t>
            </a:r>
            <a:r>
              <a:rPr lang="en-US" altLang="en-US" sz="2000" dirty="0" smtClean="0">
                <a:solidFill>
                  <a:srgbClr val="0000CC"/>
                </a:solidFill>
              </a:rPr>
              <a:t>(</a:t>
            </a:r>
            <a:r>
              <a:rPr lang="en-US" altLang="en-US" sz="2000" dirty="0" err="1" smtClean="0">
                <a:solidFill>
                  <a:srgbClr val="0000CC"/>
                </a:solidFill>
              </a:rPr>
              <a:t>e</a:t>
            </a:r>
            <a:r>
              <a:rPr lang="en-US" altLang="en-US" sz="2000" baseline="-25000" dirty="0" err="1" smtClean="0">
                <a:solidFill>
                  <a:srgbClr val="0000CC"/>
                </a:solidFill>
              </a:rPr>
              <a:t>R</a:t>
            </a:r>
            <a:r>
              <a:rPr lang="en-US" altLang="en-US" sz="2000" dirty="0" err="1" smtClean="0">
                <a:solidFill>
                  <a:srgbClr val="0000CC"/>
                </a:solidFill>
              </a:rPr>
              <a:t>e</a:t>
            </a:r>
            <a:r>
              <a:rPr lang="en-US" altLang="en-US" sz="2000" baseline="-25000" dirty="0" err="1">
                <a:solidFill>
                  <a:srgbClr val="0000CC"/>
                </a:solidFill>
              </a:rPr>
              <a:t>R</a:t>
            </a:r>
            <a:r>
              <a:rPr lang="en-US" altLang="en-US" sz="2000" dirty="0" smtClean="0">
                <a:solidFill>
                  <a:srgbClr val="0000CC"/>
                </a:solidFill>
              </a:rPr>
              <a:t> </a:t>
            </a:r>
            <a:r>
              <a:rPr lang="en-US" altLang="en-US" sz="2000" dirty="0">
                <a:solidFill>
                  <a:srgbClr val="0000CC"/>
                </a:solidFill>
                <a:sym typeface="Wingdings" pitchFamily="2" charset="2"/>
              </a:rPr>
              <a:t> ZH)= </a:t>
            </a:r>
            <a:r>
              <a:rPr lang="en-US" altLang="en-US" sz="2000" dirty="0" smtClean="0">
                <a:solidFill>
                  <a:srgbClr val="0000CC"/>
                </a:solidFill>
                <a:sym typeface="Wingdings" pitchFamily="2" charset="2"/>
              </a:rPr>
              <a:t>0</a:t>
            </a:r>
            <a:endParaRPr lang="en-US" altLang="en-US" sz="2000" dirty="0">
              <a:solidFill>
                <a:srgbClr val="0000CC"/>
              </a:solidFill>
              <a:sym typeface="Wingdings" pitchFamily="2" charset="2"/>
            </a:endParaRPr>
          </a:p>
        </p:txBody>
      </p:sp>
      <p:sp>
        <p:nvSpPr>
          <p:cNvPr id="1754131" name="Rectangle 19"/>
          <p:cNvSpPr>
            <a:spLocks noChangeArrowheads="1"/>
          </p:cNvSpPr>
          <p:nvPr/>
        </p:nvSpPr>
        <p:spPr bwMode="auto">
          <a:xfrm>
            <a:off x="914400" y="5029200"/>
            <a:ext cx="7315200" cy="1143000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8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4119" grpId="0" animBg="1"/>
      <p:bldP spid="1754120" grpId="0" animBg="1"/>
      <p:bldP spid="1754129" grpId="0" animBg="1"/>
      <p:bldP spid="1754130" grpId="0"/>
      <p:bldP spid="17541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8CBAB-37A3-4BB9-A534-BE6016BA0CC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754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 </a:t>
            </a:r>
            <a:endParaRPr lang="en-US" altLang="en-US" dirty="0"/>
          </a:p>
        </p:txBody>
      </p:sp>
      <p:sp>
        <p:nvSpPr>
          <p:cNvPr id="175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305800" cy="5334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3200" u="sng" dirty="0" smtClean="0"/>
              <a:t>At ILC energies ≥ 350GeV</a:t>
            </a:r>
            <a:endParaRPr lang="en-US" altLang="en-US" sz="3200" u="sng" dirty="0"/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rgbClr val="A50021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>
                <a:sym typeface="Wingdings" pitchFamily="2" charset="2"/>
              </a:rPr>
              <a:t>WW </a:t>
            </a:r>
            <a:r>
              <a:rPr lang="en-US" altLang="en-US" sz="2400" dirty="0" smtClean="0">
                <a:sym typeface="Wingdings" pitchFamily="2" charset="2"/>
              </a:rPr>
              <a:t>Fusion:  </a:t>
            </a:r>
            <a:r>
              <a:rPr lang="en-US" altLang="en-US" sz="2400" dirty="0" err="1" smtClean="0">
                <a:sym typeface="Wingdings" pitchFamily="2" charset="2"/>
              </a:rPr>
              <a:t>ee</a:t>
            </a:r>
            <a:r>
              <a:rPr lang="en-US" altLang="en-US" sz="2400" dirty="0" smtClean="0">
                <a:sym typeface="Wingdings" pitchFamily="2" charset="2"/>
              </a:rPr>
              <a:t>  </a:t>
            </a:r>
            <a:r>
              <a:rPr lang="en-US" altLang="en-US" sz="2400" dirty="0" err="1" smtClean="0">
                <a:latin typeface="Symbol" panose="05050102010706020507" pitchFamily="18" charset="2"/>
                <a:sym typeface="Wingdings" pitchFamily="2" charset="2"/>
              </a:rPr>
              <a:t>nn</a:t>
            </a:r>
            <a:r>
              <a:rPr lang="en-US" altLang="en-US" sz="2400" dirty="0" err="1" smtClean="0">
                <a:sym typeface="Wingdings" pitchFamily="2" charset="2"/>
              </a:rPr>
              <a:t>H</a:t>
            </a:r>
            <a:endParaRPr lang="en-US" altLang="en-US" sz="24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                 </a:t>
            </a:r>
            <a:r>
              <a:rPr lang="en-US" altLang="en-US" sz="2000" dirty="0" smtClean="0"/>
              <a:t>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                                                         </a:t>
            </a:r>
            <a:r>
              <a:rPr lang="en-US" altLang="en-US" sz="2400" dirty="0" err="1"/>
              <a:t>e</a:t>
            </a:r>
            <a:r>
              <a:rPr lang="en-US" altLang="en-US" sz="2400" baseline="30000" dirty="0" err="1"/>
              <a:t>+</a:t>
            </a:r>
            <a:r>
              <a:rPr lang="en-US" altLang="en-US" sz="2400" baseline="-25000" dirty="0" err="1"/>
              <a:t>R</a:t>
            </a:r>
            <a:r>
              <a:rPr lang="en-US" altLang="en-US" sz="2400" dirty="0"/>
              <a:t> e</a:t>
            </a:r>
            <a:r>
              <a:rPr lang="en-US" altLang="en-US" sz="2400" baseline="30000" dirty="0"/>
              <a:t>-</a:t>
            </a:r>
            <a:r>
              <a:rPr lang="en-US" altLang="en-US" sz="2400" baseline="-25000" dirty="0"/>
              <a:t>L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Wingdings" pitchFamily="2" charset="2"/>
              </a:rPr>
              <a:t> </a:t>
            </a:r>
            <a:r>
              <a:rPr lang="en-US" altLang="en-US" sz="2400" dirty="0" err="1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en-US" sz="2400" dirty="0" err="1">
                <a:sym typeface="Wingdings" pitchFamily="2" charset="2"/>
              </a:rPr>
              <a:t>H</a:t>
            </a:r>
            <a:endParaRPr lang="en-US" altLang="en-US" sz="24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                               </a:t>
            </a:r>
            <a:r>
              <a:rPr lang="en-US" altLang="en-US" sz="2400" dirty="0" smtClean="0"/>
              <a:t>             </a:t>
            </a:r>
            <a:r>
              <a:rPr lang="en-US" altLang="en-US" sz="2400" dirty="0" err="1"/>
              <a:t>e</a:t>
            </a:r>
            <a:r>
              <a:rPr lang="en-US" altLang="en-US" sz="2400" baseline="30000" dirty="0" err="1"/>
              <a:t>+</a:t>
            </a:r>
            <a:r>
              <a:rPr lang="en-US" altLang="en-US" sz="2400" baseline="-25000" dirty="0" err="1"/>
              <a:t>L</a:t>
            </a:r>
            <a:r>
              <a:rPr lang="en-US" altLang="en-US" sz="2400" dirty="0"/>
              <a:t> e</a:t>
            </a:r>
            <a:r>
              <a:rPr lang="en-US" altLang="en-US" sz="2400" baseline="30000" dirty="0"/>
              <a:t>-</a:t>
            </a:r>
            <a:r>
              <a:rPr lang="en-US" altLang="en-US" sz="2400" baseline="-25000" dirty="0"/>
              <a:t>R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Wingdings" pitchFamily="2" charset="2"/>
              </a:rPr>
              <a:t> </a:t>
            </a:r>
            <a:r>
              <a:rPr lang="en-US" altLang="en-US" sz="2400" dirty="0" err="1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en-US" sz="2400" dirty="0" err="1">
                <a:sym typeface="Wingdings" pitchFamily="2" charset="2"/>
              </a:rPr>
              <a:t>H</a:t>
            </a:r>
            <a:endParaRPr lang="en-US" altLang="en-US" sz="24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                       </a:t>
            </a:r>
            <a:r>
              <a:rPr lang="en-US" altLang="en-US" sz="2400" dirty="0" smtClean="0"/>
              <a:t>                     </a:t>
            </a:r>
            <a:r>
              <a:rPr lang="en-US" altLang="en-US" sz="2400" dirty="0" err="1"/>
              <a:t>e</a:t>
            </a:r>
            <a:r>
              <a:rPr lang="en-US" altLang="en-US" sz="2400" baseline="30000" dirty="0" err="1"/>
              <a:t>+</a:t>
            </a:r>
            <a:r>
              <a:rPr lang="en-US" altLang="en-US" sz="2400" baseline="-25000" dirty="0" err="1"/>
              <a:t>L</a:t>
            </a:r>
            <a:r>
              <a:rPr lang="en-US" altLang="en-US" sz="2400" dirty="0"/>
              <a:t> e</a:t>
            </a:r>
            <a:r>
              <a:rPr lang="en-US" altLang="en-US" sz="2400" baseline="30000" dirty="0"/>
              <a:t>-</a:t>
            </a:r>
            <a:r>
              <a:rPr lang="en-US" altLang="en-US" sz="2400" baseline="-25000" dirty="0"/>
              <a:t>L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Wingdings" pitchFamily="2" charset="2"/>
              </a:rPr>
              <a:t> </a:t>
            </a:r>
            <a:r>
              <a:rPr lang="en-US" altLang="en-US" sz="2400" dirty="0" err="1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en-US" sz="2400" dirty="0" err="1">
                <a:sym typeface="Wingdings" pitchFamily="2" charset="2"/>
              </a:rPr>
              <a:t>H</a:t>
            </a:r>
            <a:endParaRPr lang="en-US" altLang="en-US" sz="24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      </a:t>
            </a:r>
            <a:r>
              <a:rPr lang="en-US" altLang="en-US" sz="2400" dirty="0" smtClean="0"/>
              <a:t>                                      </a:t>
            </a:r>
            <a:r>
              <a:rPr lang="en-US" altLang="en-US" sz="2400" dirty="0" err="1"/>
              <a:t>e</a:t>
            </a:r>
            <a:r>
              <a:rPr lang="en-US" altLang="en-US" sz="2400" baseline="30000" dirty="0" err="1"/>
              <a:t>+</a:t>
            </a:r>
            <a:r>
              <a:rPr lang="en-US" altLang="en-US" sz="2400" baseline="-25000" dirty="0" err="1"/>
              <a:t>R</a:t>
            </a:r>
            <a:r>
              <a:rPr lang="en-US" altLang="en-US" sz="2400" dirty="0"/>
              <a:t> e</a:t>
            </a:r>
            <a:r>
              <a:rPr lang="en-US" altLang="en-US" sz="2400" baseline="30000" dirty="0"/>
              <a:t>-</a:t>
            </a:r>
            <a:r>
              <a:rPr lang="en-US" altLang="en-US" sz="2400" baseline="-25000" dirty="0"/>
              <a:t>R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Wingdings" pitchFamily="2" charset="2"/>
              </a:rPr>
              <a:t> </a:t>
            </a:r>
            <a:r>
              <a:rPr lang="en-US" altLang="en-US" sz="24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en-US" sz="2400" dirty="0" err="1" smtClean="0">
                <a:sym typeface="Wingdings" pitchFamily="2" charset="2"/>
              </a:rPr>
              <a:t>H</a:t>
            </a:r>
            <a:endParaRPr lang="en-US" altLang="en-US" sz="2400" dirty="0" smtClean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altLang="en-US" sz="2400" dirty="0" smtClean="0">
                <a:sym typeface="Wingdings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en-US" sz="2400" dirty="0" smtClean="0">
                <a:sym typeface="Wingdings" pitchFamily="2" charset="2"/>
              </a:rPr>
              <a:t>Electron beam is polarized</a:t>
            </a:r>
            <a:endParaRPr lang="en-US" altLang="en-US" sz="24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altLang="en-US" sz="2400" dirty="0" smtClean="0">
                <a:solidFill>
                  <a:srgbClr val="0000CC"/>
                </a:solidFill>
                <a:sym typeface="Wingdings" pitchFamily="2" charset="2"/>
              </a:rPr>
              <a:t> for P(e</a:t>
            </a:r>
            <a:r>
              <a:rPr lang="en-US" altLang="en-US" sz="2400" dirty="0">
                <a:solidFill>
                  <a:srgbClr val="0000CC"/>
                </a:solidFill>
                <a:sym typeface="Wingdings" pitchFamily="2" charset="2"/>
              </a:rPr>
              <a:t>+)=+</a:t>
            </a:r>
            <a:r>
              <a:rPr lang="en-US" altLang="en-US" sz="2400" dirty="0" smtClean="0">
                <a:solidFill>
                  <a:srgbClr val="0000CC"/>
                </a:solidFill>
                <a:sym typeface="Wingdings" pitchFamily="2" charset="2"/>
              </a:rPr>
              <a:t>1</a:t>
            </a:r>
            <a:r>
              <a:rPr lang="en-US" altLang="en-US" sz="2400" dirty="0" smtClean="0">
                <a:solidFill>
                  <a:srgbClr val="0000CC"/>
                </a:solidFill>
                <a:latin typeface="Symbol" pitchFamily="18" charset="2"/>
                <a:sym typeface="Wingdings" pitchFamily="2" charset="2"/>
              </a:rPr>
              <a:t>    </a:t>
            </a:r>
            <a:r>
              <a:rPr lang="en-US" altLang="en-US" sz="2400" dirty="0" smtClean="0">
                <a:solidFill>
                  <a:srgbClr val="0000CC"/>
                </a:solidFill>
                <a:sym typeface="Wingdings" pitchFamily="2" charset="2"/>
              </a:rPr>
              <a:t>the contribution</a:t>
            </a:r>
            <a:r>
              <a:rPr lang="en-US" altLang="en-US" sz="2400" dirty="0" smtClean="0">
                <a:solidFill>
                  <a:srgbClr val="0000CC"/>
                </a:solidFill>
                <a:latin typeface="Symbol" pitchFamily="18" charset="2"/>
                <a:sym typeface="Wingdings" pitchFamily="2" charset="2"/>
              </a:rPr>
              <a:t> </a:t>
            </a:r>
            <a:r>
              <a:rPr lang="en-US" altLang="en-US" sz="2400" dirty="0" smtClean="0">
                <a:solidFill>
                  <a:srgbClr val="0000CC"/>
                </a:solidFill>
                <a:latin typeface="Symbol" pitchFamily="18" charset="2"/>
              </a:rPr>
              <a:t>s</a:t>
            </a:r>
            <a:r>
              <a:rPr lang="en-US" altLang="en-US" sz="2400" dirty="0" smtClean="0">
                <a:solidFill>
                  <a:srgbClr val="0000CC"/>
                </a:solidFill>
              </a:rPr>
              <a:t>(</a:t>
            </a:r>
            <a:r>
              <a:rPr lang="en-US" altLang="en-US" sz="2400" dirty="0" err="1" smtClean="0">
                <a:solidFill>
                  <a:srgbClr val="0000CC"/>
                </a:solidFill>
              </a:rPr>
              <a:t>e</a:t>
            </a:r>
            <a:r>
              <a:rPr lang="en-US" altLang="en-US" sz="2400" baseline="30000" dirty="0" err="1" smtClean="0">
                <a:solidFill>
                  <a:srgbClr val="0000CC"/>
                </a:solidFill>
              </a:rPr>
              <a:t>+</a:t>
            </a:r>
            <a:r>
              <a:rPr lang="en-US" altLang="en-US" sz="2400" baseline="-25000" dirty="0" err="1" smtClean="0">
                <a:solidFill>
                  <a:srgbClr val="0000CC"/>
                </a:solidFill>
              </a:rPr>
              <a:t>R</a:t>
            </a:r>
            <a:r>
              <a:rPr lang="en-US" altLang="en-US" sz="2400" dirty="0" smtClean="0">
                <a:solidFill>
                  <a:srgbClr val="0000CC"/>
                </a:solidFill>
              </a:rPr>
              <a:t> </a:t>
            </a:r>
            <a:r>
              <a:rPr lang="en-US" altLang="en-US" sz="2400" dirty="0">
                <a:solidFill>
                  <a:srgbClr val="0000CC"/>
                </a:solidFill>
              </a:rPr>
              <a:t>e</a:t>
            </a:r>
            <a:r>
              <a:rPr lang="en-US" altLang="en-US" sz="2400" baseline="30000" dirty="0">
                <a:solidFill>
                  <a:srgbClr val="0000CC"/>
                </a:solidFill>
              </a:rPr>
              <a:t>-</a:t>
            </a:r>
            <a:r>
              <a:rPr lang="en-US" altLang="en-US" sz="2400" baseline="-25000" dirty="0">
                <a:solidFill>
                  <a:srgbClr val="0000CC"/>
                </a:solidFill>
              </a:rPr>
              <a:t>L</a:t>
            </a:r>
            <a:r>
              <a:rPr lang="en-US" altLang="en-US" sz="2400" dirty="0">
                <a:solidFill>
                  <a:srgbClr val="0000CC"/>
                </a:solidFill>
              </a:rPr>
              <a:t> </a:t>
            </a:r>
            <a:r>
              <a:rPr lang="en-US" altLang="en-US" sz="2400" dirty="0">
                <a:solidFill>
                  <a:srgbClr val="0000CC"/>
                </a:solidFill>
                <a:sym typeface="Wingdings" pitchFamily="2" charset="2"/>
              </a:rPr>
              <a:t> </a:t>
            </a:r>
            <a:r>
              <a:rPr lang="en-US" altLang="en-US" sz="2400" dirty="0" err="1">
                <a:solidFill>
                  <a:srgbClr val="0000CC"/>
                </a:solidFill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en-US" sz="2400" dirty="0" err="1">
                <a:solidFill>
                  <a:srgbClr val="0000CC"/>
                </a:solidFill>
                <a:sym typeface="Wingdings" pitchFamily="2" charset="2"/>
              </a:rPr>
              <a:t>H</a:t>
            </a:r>
            <a:r>
              <a:rPr lang="en-US" altLang="en-US" sz="2400" dirty="0">
                <a:solidFill>
                  <a:srgbClr val="0000CC"/>
                </a:solidFill>
                <a:sym typeface="Wingdings" pitchFamily="2" charset="2"/>
              </a:rPr>
              <a:t>) </a:t>
            </a:r>
            <a:r>
              <a:rPr lang="en-US" altLang="en-US" sz="2400" dirty="0" smtClean="0">
                <a:solidFill>
                  <a:srgbClr val="0000CC"/>
                </a:solidFill>
                <a:sym typeface="Wingdings" pitchFamily="2" charset="2"/>
              </a:rPr>
              <a:t>  </a:t>
            </a:r>
          </a:p>
          <a:p>
            <a:pPr marL="0" indent="0">
              <a:buNone/>
            </a:pPr>
            <a:r>
              <a:rPr lang="en-US" altLang="en-US" sz="2400" dirty="0">
                <a:solidFill>
                  <a:srgbClr val="0000CC"/>
                </a:solidFill>
                <a:sym typeface="Wingdings" pitchFamily="2" charset="2"/>
              </a:rPr>
              <a:t> </a:t>
            </a:r>
            <a:r>
              <a:rPr lang="en-US" altLang="en-US" sz="2400" dirty="0" smtClean="0">
                <a:solidFill>
                  <a:srgbClr val="0000CC"/>
                </a:solidFill>
                <a:sym typeface="Wingdings" pitchFamily="2" charset="2"/>
              </a:rPr>
              <a:t>                            is substantially enhanced</a:t>
            </a:r>
          </a:p>
          <a:p>
            <a:pPr marL="0" indent="0">
              <a:buNone/>
            </a:pPr>
            <a:endParaRPr lang="en-US" altLang="en-US" sz="2400" dirty="0">
              <a:solidFill>
                <a:srgbClr val="0000CC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 smtClean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sym typeface="Wingdings" pitchFamily="2" charset="2"/>
            </a:endParaRPr>
          </a:p>
        </p:txBody>
      </p:sp>
      <p:pic>
        <p:nvPicPr>
          <p:cNvPr id="175412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2" t="1538"/>
          <a:stretch>
            <a:fillRect/>
          </a:stretch>
        </p:blipFill>
        <p:spPr bwMode="auto">
          <a:xfrm>
            <a:off x="533398" y="2360097"/>
            <a:ext cx="3514489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54122" name="Text Box 10"/>
          <p:cNvSpPr txBox="1">
            <a:spLocks noChangeArrowheads="1"/>
          </p:cNvSpPr>
          <p:nvPr/>
        </p:nvSpPr>
        <p:spPr bwMode="auto">
          <a:xfrm>
            <a:off x="838199" y="2247900"/>
            <a:ext cx="3750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800" b="1">
                <a:solidFill>
                  <a:srgbClr val="000066"/>
                </a:solidFill>
              </a:rPr>
              <a:t>L</a:t>
            </a:r>
          </a:p>
        </p:txBody>
      </p:sp>
      <p:sp>
        <p:nvSpPr>
          <p:cNvPr id="1754123" name="Text Box 11"/>
          <p:cNvSpPr txBox="1">
            <a:spLocks noChangeArrowheads="1"/>
          </p:cNvSpPr>
          <p:nvPr/>
        </p:nvSpPr>
        <p:spPr bwMode="auto">
          <a:xfrm>
            <a:off x="838199" y="4050268"/>
            <a:ext cx="4779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800" b="1" dirty="0">
                <a:solidFill>
                  <a:srgbClr val="000066"/>
                </a:solidFill>
              </a:rPr>
              <a:t>R </a:t>
            </a:r>
          </a:p>
        </p:txBody>
      </p:sp>
      <p:sp>
        <p:nvSpPr>
          <p:cNvPr id="1754124" name="Line 12"/>
          <p:cNvSpPr>
            <a:spLocks noChangeShapeType="1"/>
          </p:cNvSpPr>
          <p:nvPr/>
        </p:nvSpPr>
        <p:spPr bwMode="auto">
          <a:xfrm flipH="1">
            <a:off x="4953000" y="2971800"/>
            <a:ext cx="1905000" cy="9017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25" name="Line 13"/>
          <p:cNvSpPr>
            <a:spLocks noChangeShapeType="1"/>
          </p:cNvSpPr>
          <p:nvPr/>
        </p:nvSpPr>
        <p:spPr bwMode="auto">
          <a:xfrm>
            <a:off x="4876800" y="2895600"/>
            <a:ext cx="1981200" cy="100226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64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4124" grpId="0" animBg="1"/>
      <p:bldP spid="17541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CE50-346A-4173-9E24-E6276E1FC277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688578" name="Date Placeholder 3"/>
          <p:cNvSpPr txBox="1">
            <a:spLocks noGrp="1"/>
          </p:cNvSpPr>
          <p:nvPr/>
        </p:nvSpPr>
        <p:spPr bwMode="auto">
          <a:xfrm>
            <a:off x="2286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altLang="en-US" sz="1000"/>
              <a:t>19.9.13 </a:t>
            </a:r>
          </a:p>
        </p:txBody>
      </p:sp>
      <p:sp>
        <p:nvSpPr>
          <p:cNvPr id="16885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en-US" sz="2800"/>
              <a:t>Sensitivity to Higgs couplings in model-independent analyses</a:t>
            </a:r>
          </a:p>
        </p:txBody>
      </p:sp>
      <p:sp>
        <p:nvSpPr>
          <p:cNvPr id="16885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990600"/>
            <a:ext cx="77724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  <a:buFontTx/>
              <a:buNone/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</a:pPr>
            <a:endParaRPr lang="de-DE" altLang="en-US" sz="2000"/>
          </a:p>
          <a:p>
            <a:pPr>
              <a:lnSpc>
                <a:spcPct val="90000"/>
              </a:lnSpc>
              <a:buFontTx/>
              <a:buNone/>
            </a:pPr>
            <a:r>
              <a:rPr lang="de-DE" altLang="en-US" sz="2000">
                <a:solidFill>
                  <a:srgbClr val="0000CC"/>
                </a:solidFill>
              </a:rPr>
              <a:t>ILC1: E=250GeV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altLang="en-US" sz="2000">
                <a:solidFill>
                  <a:srgbClr val="A50021"/>
                </a:solidFill>
              </a:rPr>
              <a:t>ILC:  up to E=500GeV (full program)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altLang="en-US" sz="2000">
                <a:solidFill>
                  <a:srgbClr val="CC6600"/>
                </a:solidFill>
              </a:rPr>
              <a:t>ILCTeV: E=1TeV</a:t>
            </a:r>
          </a:p>
        </p:txBody>
      </p:sp>
      <p:pic>
        <p:nvPicPr>
          <p:cNvPr id="16885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43"/>
          <a:stretch>
            <a:fillRect/>
          </a:stretch>
        </p:blipFill>
        <p:spPr bwMode="auto">
          <a:xfrm>
            <a:off x="2743200" y="1143000"/>
            <a:ext cx="617061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88584" name="Picture 5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8" t="-1357" r="11862"/>
          <a:stretch>
            <a:fillRect/>
          </a:stretch>
        </p:blipFill>
        <p:spPr bwMode="auto">
          <a:xfrm rot="-1841983">
            <a:off x="0" y="1870075"/>
            <a:ext cx="3081338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88585" name="Text Box 5"/>
          <p:cNvSpPr txBox="1">
            <a:spLocks noChangeArrowheads="1"/>
          </p:cNvSpPr>
          <p:nvPr/>
        </p:nvSpPr>
        <p:spPr bwMode="auto">
          <a:xfrm>
            <a:off x="8229600" y="5775325"/>
            <a:ext cx="776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fontAlgn="base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200"/>
              <a:t>ILC TDR</a:t>
            </a:r>
          </a:p>
        </p:txBody>
      </p:sp>
    </p:spTree>
    <p:extLst>
      <p:ext uri="{BB962C8B-B14F-4D97-AF65-F5344CB8AC3E}">
        <p14:creationId xmlns:p14="http://schemas.microsoft.com/office/powerpoint/2010/main" val="122656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990600"/>
            <a:ext cx="8077200" cy="5334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Important at ILC: search for physics beyond SM;  dark matter, WIMP</a:t>
            </a:r>
          </a:p>
          <a:p>
            <a:r>
              <a:rPr lang="en-US" dirty="0" smtClean="0"/>
              <a:t>Model-independent searches (WIMP, …) at </a:t>
            </a:r>
            <a:r>
              <a:rPr lang="en-US" dirty="0"/>
              <a:t>the ILC </a:t>
            </a:r>
            <a:r>
              <a:rPr lang="en-US" dirty="0" smtClean="0"/>
              <a:t>are complementary </a:t>
            </a:r>
            <a:r>
              <a:rPr lang="en-US" dirty="0"/>
              <a:t>to LHC, direct and indirect detection</a:t>
            </a:r>
            <a:endParaRPr lang="en-US" dirty="0" smtClean="0"/>
          </a:p>
          <a:p>
            <a:pPr lvl="1"/>
            <a:r>
              <a:rPr lang="en-US" dirty="0" smtClean="0"/>
              <a:t>Studies exist and are </a:t>
            </a:r>
            <a:r>
              <a:rPr lang="en-US" dirty="0" smtClean="0"/>
              <a:t>ongoing, see TDR, Berggren et al.:arXiv1206.6639, 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 </a:t>
            </a:r>
            <a:r>
              <a:rPr lang="en-US" dirty="0" smtClean="0"/>
              <a:t>    J. List et al., D. </a:t>
            </a:r>
            <a:r>
              <a:rPr lang="en-US" dirty="0" err="1" smtClean="0"/>
              <a:t>Schmeier</a:t>
            </a:r>
            <a:r>
              <a:rPr lang="en-US" dirty="0" smtClean="0"/>
              <a:t>, </a:t>
            </a:r>
            <a:r>
              <a:rPr lang="en-US" dirty="0" err="1" smtClean="0"/>
              <a:t>Chaus</a:t>
            </a:r>
            <a:r>
              <a:rPr lang="en-US" dirty="0" smtClean="0"/>
              <a:t>, F. </a:t>
            </a:r>
            <a:r>
              <a:rPr lang="en-US" dirty="0" smtClean="0"/>
              <a:t>Richard</a:t>
            </a:r>
            <a:r>
              <a:rPr lang="en-US" dirty="0" smtClean="0"/>
              <a:t>, … </a:t>
            </a:r>
            <a:endParaRPr lang="en-US" dirty="0" smtClean="0"/>
          </a:p>
          <a:p>
            <a:r>
              <a:rPr lang="en-US" dirty="0" smtClean="0"/>
              <a:t>E+ polarization is essential to suppress background</a:t>
            </a:r>
          </a:p>
          <a:p>
            <a:pPr lvl="1"/>
            <a:r>
              <a:rPr lang="en-US" dirty="0" smtClean="0"/>
              <a:t>Irreducible background: 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lang="en-US" dirty="0" smtClean="0">
                <a:sym typeface="Wingdings" panose="05000000000000000000" pitchFamily="2" charset="2"/>
              </a:rPr>
              <a:t>(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dirty="0" smtClean="0">
                <a:sym typeface="Wingdings" panose="05000000000000000000" pitchFamily="2" charset="2"/>
              </a:rPr>
              <a:t>)  polarization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Reducible </a:t>
            </a:r>
            <a:r>
              <a:rPr lang="en-US" dirty="0" err="1" smtClean="0">
                <a:sym typeface="Wingdings" panose="05000000000000000000" pitchFamily="2" charset="2"/>
              </a:rPr>
              <a:t>bgd</a:t>
            </a:r>
            <a:r>
              <a:rPr lang="en-US" dirty="0" smtClean="0">
                <a:sym typeface="Wingdings" panose="05000000000000000000" pitchFamily="2" charset="2"/>
              </a:rPr>
              <a:t>: </a:t>
            </a:r>
          </a:p>
          <a:p>
            <a:pPr lvl="2"/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 smtClean="0">
                <a:sym typeface="Wingdings" panose="05000000000000000000" pitchFamily="2" charset="2"/>
              </a:rPr>
              <a:t>(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dirty="0" smtClean="0">
                <a:sym typeface="Wingdings" panose="05000000000000000000" pitchFamily="2" charset="2"/>
              </a:rPr>
              <a:t>) (radiative </a:t>
            </a:r>
            <a:r>
              <a:rPr lang="en-US" dirty="0" err="1" smtClean="0">
                <a:sym typeface="Wingdings" panose="05000000000000000000" pitchFamily="2" charset="2"/>
              </a:rPr>
              <a:t>Bhabha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dirty="0" smtClean="0">
                <a:sym typeface="Wingdings" panose="05000000000000000000" pitchFamily="2" charset="2"/>
              </a:rPr>
              <a:t>(N)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9026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62800" y="6590260"/>
            <a:ext cx="1905000" cy="457200"/>
          </a:xfrm>
        </p:spPr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0" y="0"/>
            <a:ext cx="7086600" cy="914400"/>
          </a:xfrm>
        </p:spPr>
        <p:txBody>
          <a:bodyPr/>
          <a:lstStyle/>
          <a:p>
            <a:r>
              <a:rPr lang="en-US" dirty="0" smtClean="0"/>
              <a:t>E+ polarization and New Physics </a:t>
            </a:r>
            <a:endParaRPr lang="en-US" dirty="0"/>
          </a:p>
        </p:txBody>
      </p:sp>
      <p:pic>
        <p:nvPicPr>
          <p:cNvPr id="4935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43" y="4230140"/>
            <a:ext cx="3298582" cy="232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>
            <a:off x="5562600" y="4817660"/>
            <a:ext cx="891251" cy="2353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6464461" y="4710112"/>
            <a:ext cx="1219200" cy="342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5562600" y="5738812"/>
            <a:ext cx="914400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6477000" y="5738812"/>
            <a:ext cx="10668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6464461" y="5053012"/>
            <a:ext cx="12539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4953000" y="4289425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Irreducible </a:t>
            </a:r>
            <a:r>
              <a:rPr lang="en-US" sz="1800" dirty="0" err="1" smtClean="0">
                <a:latin typeface="Symbol" panose="05050102010706020507" pitchFamily="18" charset="2"/>
              </a:rPr>
              <a:t>nn</a:t>
            </a:r>
            <a:r>
              <a:rPr lang="en-US" sz="1800" dirty="0" smtClean="0">
                <a:latin typeface="Symbol" panose="05050102010706020507" pitchFamily="18" charset="2"/>
              </a:rPr>
              <a:t>(g)</a:t>
            </a:r>
            <a:r>
              <a:rPr lang="en-US" sz="1800" dirty="0" smtClean="0"/>
              <a:t> background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05400" y="4595812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e-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105400" y="5738812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e+</a:t>
            </a:r>
            <a:endParaRPr lang="en-US" sz="2000" dirty="0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256826"/>
              </p:ext>
            </p:extLst>
          </p:nvPr>
        </p:nvGraphicFramePr>
        <p:xfrm>
          <a:off x="7750176" y="4495800"/>
          <a:ext cx="224356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49" name="Formel" r:id="rId4" imgW="177480" imgH="228600" progId="Equation.3">
                  <p:embed/>
                </p:oleObj>
              </mc:Choice>
              <mc:Fallback>
                <p:oleObj name="Formel" r:id="rId4" imgW="177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50176" y="4495800"/>
                        <a:ext cx="224356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3568" name="Object 4935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501967"/>
              </p:ext>
            </p:extLst>
          </p:nvPr>
        </p:nvGraphicFramePr>
        <p:xfrm>
          <a:off x="7656514" y="5792787"/>
          <a:ext cx="223736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50" name="Formel" r:id="rId6" imgW="177480" imgH="228600" progId="Equation.3">
                  <p:embed/>
                </p:oleObj>
              </mc:Choice>
              <mc:Fallback>
                <p:oleObj name="Formel" r:id="rId6" imgW="177480" imgH="2286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6514" y="5792787"/>
                        <a:ext cx="223736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3569" name="TextBox 493568"/>
          <p:cNvSpPr txBox="1"/>
          <p:nvPr/>
        </p:nvSpPr>
        <p:spPr>
          <a:xfrm>
            <a:off x="6553200" y="5205412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</a:t>
            </a:r>
            <a:endParaRPr lang="en-US" sz="2000" dirty="0"/>
          </a:p>
        </p:txBody>
      </p:sp>
      <p:pic>
        <p:nvPicPr>
          <p:cNvPr id="493576" name="Picture 8" descr="https://encrypted-tbn3.gstatic.com/images?q=tbn:ANd9GcTLBpaJmYutSQWFyFLCPMUwkptzfSF2eRyLerHIXQpQD7Rd7CVVDQ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75" b="13161"/>
          <a:stretch/>
        </p:blipFill>
        <p:spPr bwMode="auto">
          <a:xfrm rot="15090120">
            <a:off x="5848788" y="6076643"/>
            <a:ext cx="834221" cy="32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77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914400"/>
            <a:ext cx="77724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polarized beams increase sensitivity to DM models </a:t>
            </a:r>
            <a:r>
              <a:rPr lang="en-US" sz="2000" dirty="0" smtClean="0"/>
              <a:t>(here optimum configuration for Vector operator)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Improved limits for DM search with polarized beams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76400" y="0"/>
            <a:ext cx="7086600" cy="914400"/>
          </a:xfrm>
        </p:spPr>
        <p:txBody>
          <a:bodyPr/>
          <a:lstStyle/>
          <a:p>
            <a:pPr algn="l"/>
            <a:r>
              <a:rPr lang="en-US" dirty="0" smtClean="0"/>
              <a:t>D</a:t>
            </a:r>
            <a:r>
              <a:rPr lang="en-US" sz="2000" dirty="0" smtClean="0"/>
              <a:t>ark </a:t>
            </a:r>
            <a:r>
              <a:rPr lang="en-US" dirty="0" smtClean="0"/>
              <a:t>M</a:t>
            </a:r>
            <a:r>
              <a:rPr lang="en-US" sz="2000" dirty="0" smtClean="0"/>
              <a:t>atter</a:t>
            </a:r>
            <a:r>
              <a:rPr lang="en-US" dirty="0" smtClean="0"/>
              <a:t> search at ILC</a:t>
            </a:r>
            <a:endParaRPr lang="en-US" dirty="0"/>
          </a:p>
        </p:txBody>
      </p:sp>
      <p:pic>
        <p:nvPicPr>
          <p:cNvPr id="4956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" b="21272"/>
          <a:stretch/>
        </p:blipFill>
        <p:spPr bwMode="auto">
          <a:xfrm>
            <a:off x="1371600" y="1452977"/>
            <a:ext cx="6172200" cy="228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8" b="13725"/>
          <a:stretch/>
        </p:blipFill>
        <p:spPr bwMode="auto">
          <a:xfrm>
            <a:off x="1295400" y="4038600"/>
            <a:ext cx="6667500" cy="247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17247" y="609600"/>
            <a:ext cx="38267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Chaus</a:t>
            </a:r>
            <a:r>
              <a:rPr lang="en-US" sz="1800" dirty="0" smtClean="0"/>
              <a:t>, LC Forum, Bonn, April 2014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 rot="20789333">
            <a:off x="277677" y="3006103"/>
            <a:ext cx="8486619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000" dirty="0" smtClean="0"/>
              <a:t>polarization (e+ and </a:t>
            </a:r>
            <a:r>
              <a:rPr lang="en-US" sz="2000" dirty="0" smtClean="0"/>
              <a:t>e-</a:t>
            </a:r>
            <a:r>
              <a:rPr lang="en-US" sz="2000" dirty="0" smtClean="0"/>
              <a:t>)  is important to suppress </a:t>
            </a:r>
            <a:r>
              <a:rPr lang="en-US" sz="2000" dirty="0" err="1" smtClean="0"/>
              <a:t>ee</a:t>
            </a:r>
            <a:r>
              <a:rPr lang="en-US" sz="2000" dirty="0" err="1" smtClean="0">
                <a:sym typeface="Wingdings" panose="05000000000000000000" pitchFamily="2" charset="2"/>
              </a:rPr>
              <a:t></a:t>
            </a:r>
            <a:r>
              <a:rPr lang="en-US" sz="2000" dirty="0" err="1" smtClean="0">
                <a:latin typeface="Symbol" panose="05050102010706020507" pitchFamily="18" charset="2"/>
              </a:rPr>
              <a:t>nn</a:t>
            </a:r>
            <a:r>
              <a:rPr lang="en-US" sz="2000" dirty="0" smtClean="0">
                <a:latin typeface="Symbol" panose="05050102010706020507" pitchFamily="18" charset="2"/>
              </a:rPr>
              <a:t>(g)</a:t>
            </a:r>
            <a:r>
              <a:rPr lang="en-US" sz="2000" dirty="0" smtClean="0"/>
              <a:t> background </a:t>
            </a:r>
          </a:p>
          <a:p>
            <a:r>
              <a:rPr lang="en-US" sz="2000" dirty="0" smtClean="0"/>
              <a:t>and to distinguish models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937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990600"/>
            <a:ext cx="81534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en-US" sz="3200" dirty="0" smtClean="0"/>
              <a:t>E</a:t>
            </a:r>
            <a:r>
              <a:rPr lang="en-US" altLang="en-US" sz="3200" baseline="-25000" dirty="0" smtClean="0"/>
              <a:t>cm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≥ 350 </a:t>
            </a:r>
            <a:r>
              <a:rPr lang="en-US" altLang="en-US" sz="3200" dirty="0" err="1" smtClean="0"/>
              <a:t>GeV</a:t>
            </a:r>
            <a:endParaRPr lang="en-US" altLang="en-US" sz="3200" dirty="0" smtClean="0"/>
          </a:p>
          <a:p>
            <a:endParaRPr lang="en-US" sz="1400" dirty="0"/>
          </a:p>
          <a:p>
            <a:pPr lvl="1"/>
            <a:r>
              <a:rPr lang="en-US" sz="2800" dirty="0" smtClean="0"/>
              <a:t>Top quark physics</a:t>
            </a:r>
          </a:p>
          <a:p>
            <a:pPr lvl="1"/>
            <a:r>
              <a:rPr lang="en-US" sz="2800" dirty="0" smtClean="0"/>
              <a:t>Higgs physics</a:t>
            </a:r>
          </a:p>
          <a:p>
            <a:pPr lvl="1"/>
            <a:r>
              <a:rPr lang="en-US" sz="2800" dirty="0" smtClean="0"/>
              <a:t>New phenomena beyond Standard Model</a:t>
            </a:r>
          </a:p>
          <a:p>
            <a:pPr lvl="1"/>
            <a:endParaRPr lang="en-US" sz="1400" dirty="0"/>
          </a:p>
          <a:p>
            <a:pPr lvl="1"/>
            <a:r>
              <a:rPr lang="en-US" sz="2800" dirty="0" smtClean="0"/>
              <a:t>e+ polarization </a:t>
            </a:r>
          </a:p>
          <a:p>
            <a:pPr lvl="2" indent="-342900"/>
            <a:r>
              <a:rPr lang="en-US" dirty="0">
                <a:sym typeface="Wingdings" panose="05000000000000000000" pitchFamily="2" charset="2"/>
              </a:rPr>
              <a:t>Helical </a:t>
            </a:r>
            <a:r>
              <a:rPr lang="en-US" dirty="0" err="1">
                <a:sym typeface="Wingdings" panose="05000000000000000000" pitchFamily="2" charset="2"/>
              </a:rPr>
              <a:t>undulator</a:t>
            </a:r>
            <a:r>
              <a:rPr lang="en-US" dirty="0">
                <a:sym typeface="Wingdings" panose="05000000000000000000" pitchFamily="2" charset="2"/>
              </a:rPr>
              <a:t>  polarized e+ from ILC start on</a:t>
            </a:r>
          </a:p>
          <a:p>
            <a:pPr lvl="2" indent="-342900"/>
            <a:r>
              <a:rPr lang="en-US" dirty="0">
                <a:sym typeface="Wingdings" panose="05000000000000000000" pitchFamily="2" charset="2"/>
              </a:rPr>
              <a:t>Enhance effective luminosity</a:t>
            </a:r>
          </a:p>
          <a:p>
            <a:pPr lvl="2" indent="-342900"/>
            <a:r>
              <a:rPr lang="en-US" dirty="0">
                <a:sym typeface="Wingdings" panose="05000000000000000000" pitchFamily="2" charset="2"/>
              </a:rPr>
              <a:t>Substantial background suppression  much better sensitivity to unknown physics</a:t>
            </a:r>
          </a:p>
          <a:p>
            <a:pPr lvl="2" indent="-342900"/>
            <a:r>
              <a:rPr lang="en-US" dirty="0">
                <a:sym typeface="Wingdings" panose="05000000000000000000" pitchFamily="2" charset="2"/>
              </a:rPr>
              <a:t>Important for measurement of LR asymmetries: </a:t>
            </a:r>
            <a:endParaRPr lang="en-US" dirty="0" smtClean="0">
              <a:sym typeface="Wingdings" panose="05000000000000000000" pitchFamily="2" charset="2"/>
            </a:endParaRPr>
          </a:p>
          <a:p>
            <a:pPr lvl="2" indent="-342900"/>
            <a:r>
              <a:rPr lang="en-US" dirty="0" smtClean="0">
                <a:sym typeface="Wingdings" panose="05000000000000000000" pitchFamily="2" charset="2"/>
              </a:rPr>
              <a:t>Reduced </a:t>
            </a:r>
            <a:r>
              <a:rPr lang="en-US" dirty="0">
                <a:sym typeface="Wingdings" panose="05000000000000000000" pitchFamily="2" charset="2"/>
              </a:rPr>
              <a:t>error on effective polarization, </a:t>
            </a:r>
            <a:r>
              <a:rPr lang="en-US" dirty="0" smtClean="0">
                <a:sym typeface="Wingdings" panose="05000000000000000000" pitchFamily="2" charset="2"/>
              </a:rPr>
              <a:t>                                               P</a:t>
            </a:r>
            <a:r>
              <a:rPr lang="en-US" baseline="-25000" dirty="0" smtClean="0">
                <a:sym typeface="Wingdings" panose="05000000000000000000" pitchFamily="2" charset="2"/>
              </a:rPr>
              <a:t>eff</a:t>
            </a:r>
            <a:r>
              <a:rPr lang="en-US" dirty="0">
                <a:sym typeface="Wingdings" panose="05000000000000000000" pitchFamily="2" charset="2"/>
              </a:rPr>
              <a:t>=(-P</a:t>
            </a:r>
            <a:r>
              <a:rPr lang="en-US" baseline="-25000" dirty="0">
                <a:sym typeface="Wingdings" panose="05000000000000000000" pitchFamily="2" charset="2"/>
              </a:rPr>
              <a:t>e-</a:t>
            </a:r>
            <a:r>
              <a:rPr lang="en-US" dirty="0">
                <a:sym typeface="Wingdings" panose="05000000000000000000" pitchFamily="2" charset="2"/>
              </a:rPr>
              <a:t>+</a:t>
            </a:r>
            <a:r>
              <a:rPr lang="en-US" dirty="0" smtClean="0">
                <a:sym typeface="Wingdings" panose="05000000000000000000" pitchFamily="2" charset="2"/>
              </a:rPr>
              <a:t>P</a:t>
            </a:r>
            <a:r>
              <a:rPr lang="en-US" baseline="-25000" dirty="0" smtClean="0">
                <a:sym typeface="Wingdings" panose="05000000000000000000" pitchFamily="2" charset="2"/>
              </a:rPr>
              <a:t>e</a:t>
            </a:r>
            <a:r>
              <a:rPr lang="en-US" baseline="-25000" dirty="0">
                <a:sym typeface="Wingdings" panose="05000000000000000000" pitchFamily="2" charset="2"/>
              </a:rPr>
              <a:t>+</a:t>
            </a:r>
            <a:r>
              <a:rPr lang="en-US" dirty="0">
                <a:sym typeface="Wingdings" panose="05000000000000000000" pitchFamily="2" charset="2"/>
              </a:rPr>
              <a:t>)/(</a:t>
            </a:r>
            <a:r>
              <a:rPr lang="en-US" dirty="0" smtClean="0">
                <a:sym typeface="Wingdings" panose="05000000000000000000" pitchFamily="2" charset="2"/>
              </a:rPr>
              <a:t>1+P</a:t>
            </a:r>
            <a:r>
              <a:rPr lang="en-US" baseline="-25000" dirty="0" smtClean="0">
                <a:sym typeface="Wingdings" panose="05000000000000000000" pitchFamily="2" charset="2"/>
              </a:rPr>
              <a:t>e-</a:t>
            </a:r>
            <a:r>
              <a:rPr lang="en-US" dirty="0" smtClean="0">
                <a:sym typeface="Wingdings" panose="05000000000000000000" pitchFamily="2" charset="2"/>
              </a:rPr>
              <a:t>P </a:t>
            </a:r>
            <a:r>
              <a:rPr lang="en-US" baseline="-25000" dirty="0" smtClean="0">
                <a:sym typeface="Wingdings" panose="05000000000000000000" pitchFamily="2" charset="2"/>
              </a:rPr>
              <a:t>e+</a:t>
            </a:r>
            <a:r>
              <a:rPr lang="en-US" dirty="0" smtClean="0">
                <a:sym typeface="Wingdings" panose="05000000000000000000" pitchFamily="2" charset="2"/>
              </a:rPr>
              <a:t>)  precision</a:t>
            </a:r>
            <a:endParaRPr lang="en-US" dirty="0">
              <a:sym typeface="Wingdings" panose="05000000000000000000" pitchFamily="2" charset="2"/>
            </a:endParaRPr>
          </a:p>
          <a:p>
            <a:pPr lvl="2" indent="-342900"/>
            <a:r>
              <a:rPr lang="en-US" dirty="0">
                <a:sym typeface="Wingdings" panose="05000000000000000000" pitchFamily="2" charset="2"/>
              </a:rPr>
              <a:t>See also </a:t>
            </a:r>
            <a:r>
              <a:rPr lang="en-US" dirty="0" err="1">
                <a:sym typeface="Wingdings" panose="05000000000000000000" pitchFamily="2" charset="2"/>
              </a:rPr>
              <a:t>Moortgat</a:t>
            </a:r>
            <a:r>
              <a:rPr lang="en-US" dirty="0">
                <a:sym typeface="Wingdings" panose="05000000000000000000" pitchFamily="2" charset="2"/>
              </a:rPr>
              <a:t>-Pick et </a:t>
            </a:r>
            <a:r>
              <a:rPr lang="en-US" dirty="0" smtClean="0">
                <a:sym typeface="Wingdings" panose="05000000000000000000" pitchFamily="2" charset="2"/>
              </a:rPr>
              <a:t>al., </a:t>
            </a:r>
            <a:r>
              <a:rPr lang="en-US" sz="1900" dirty="0" err="1">
                <a:sym typeface="Wingdings" panose="05000000000000000000" pitchFamily="2" charset="2"/>
              </a:rPr>
              <a:t>Phys.Rept</a:t>
            </a:r>
            <a:r>
              <a:rPr lang="en-US" sz="1900" dirty="0">
                <a:sym typeface="Wingdings" panose="05000000000000000000" pitchFamily="2" charset="2"/>
              </a:rPr>
              <a:t>. 460 (</a:t>
            </a:r>
            <a:r>
              <a:rPr lang="en-US" sz="1900" dirty="0" smtClean="0">
                <a:sym typeface="Wingdings" panose="05000000000000000000" pitchFamily="2" charset="2"/>
              </a:rPr>
              <a:t>2008)</a:t>
            </a:r>
            <a:endParaRPr lang="en-US" sz="19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7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B4FC7-EFBC-4213-857B-99B49D79740C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69984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Top quark physics @ LC </a:t>
            </a:r>
          </a:p>
        </p:txBody>
      </p:sp>
      <p:sp>
        <p:nvSpPr>
          <p:cNvPr id="16998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990600"/>
            <a:ext cx="88392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333399"/>
                </a:solidFill>
              </a:rPr>
              <a:t>heaviest quark (as heavy as gold atom), </a:t>
            </a:r>
            <a:r>
              <a:rPr lang="en-US" altLang="en-US" sz="2400" dirty="0" err="1">
                <a:solidFill>
                  <a:srgbClr val="333399"/>
                </a:solidFill>
              </a:rPr>
              <a:t>pointlike</a:t>
            </a:r>
            <a:endParaRPr lang="en-US" altLang="en-US" sz="2400" dirty="0">
              <a:solidFill>
                <a:srgbClr val="333399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333399"/>
                </a:solidFill>
              </a:rPr>
              <a:t>Extremely unstable (</a:t>
            </a:r>
            <a:r>
              <a:rPr lang="en-US" altLang="en-US" sz="2400" dirty="0">
                <a:solidFill>
                  <a:srgbClr val="333399"/>
                </a:solidFill>
                <a:latin typeface="Symbol" pitchFamily="18" charset="2"/>
              </a:rPr>
              <a:t>t</a:t>
            </a:r>
            <a:r>
              <a:rPr lang="en-US" altLang="en-US" sz="2400" dirty="0">
                <a:solidFill>
                  <a:srgbClr val="333399"/>
                </a:solidFill>
              </a:rPr>
              <a:t> ~ 4</a:t>
            </a:r>
            <a:r>
              <a:rPr lang="en-US" altLang="en-US" sz="2400" dirty="0">
                <a:solidFill>
                  <a:srgbClr val="333399"/>
                </a:solidFill>
                <a:cs typeface="Arial" charset="0"/>
              </a:rPr>
              <a:t>×10</a:t>
            </a:r>
            <a:r>
              <a:rPr lang="en-US" altLang="en-US" sz="2400" baseline="30000" dirty="0">
                <a:solidFill>
                  <a:srgbClr val="333399"/>
                </a:solidFill>
                <a:cs typeface="Arial" charset="0"/>
              </a:rPr>
              <a:t>-25</a:t>
            </a:r>
            <a:r>
              <a:rPr lang="en-US" altLang="en-US" sz="2400" dirty="0">
                <a:solidFill>
                  <a:srgbClr val="333399"/>
                </a:solidFill>
                <a:cs typeface="Arial" charset="0"/>
              </a:rPr>
              <a:t>s)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Decay of top-quark before </a:t>
            </a:r>
            <a:r>
              <a:rPr lang="en-US" altLang="en-US" sz="2000" dirty="0" err="1"/>
              <a:t>hadronization</a:t>
            </a:r>
            <a:r>
              <a:rPr lang="en-US" altLang="en-US" sz="20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Top-polarization gets preserved to decay (similar to </a:t>
            </a:r>
            <a:r>
              <a:rPr lang="en-US" altLang="en-US" sz="2000" dirty="0">
                <a:latin typeface="Symbol" pitchFamily="18" charset="2"/>
              </a:rPr>
              <a:t>t</a:t>
            </a:r>
            <a:r>
              <a:rPr lang="en-US" altLang="en-US" sz="2000" dirty="0"/>
              <a:t>-lepton)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rgbClr val="A50021"/>
                </a:solidFill>
                <a:sym typeface="Wingdings" pitchFamily="2" charset="2"/>
              </a:rPr>
              <a:t> The ‘pure’ top quark can be </a:t>
            </a:r>
            <a:r>
              <a:rPr lang="en-US" altLang="en-US" sz="2000" dirty="0" smtClean="0">
                <a:solidFill>
                  <a:srgbClr val="A50021"/>
                </a:solidFill>
                <a:sym typeface="Wingdings" pitchFamily="2" charset="2"/>
              </a:rPr>
              <a:t>studied </a:t>
            </a:r>
            <a:r>
              <a:rPr lang="en-US" altLang="en-US" sz="2000" dirty="0" smtClean="0">
                <a:sym typeface="Wingdings" pitchFamily="2" charset="2"/>
              </a:rPr>
              <a:t>(Threshold scan at ~350GeV)</a:t>
            </a:r>
            <a:r>
              <a:rPr lang="en-US" altLang="en-US" sz="2000" dirty="0" smtClean="0"/>
              <a:t> </a:t>
            </a:r>
            <a:endParaRPr lang="en-US" altLang="en-US" sz="2000" dirty="0"/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Top quark coupling as test of SM and physics beyond</a:t>
            </a:r>
          </a:p>
          <a:p>
            <a:pPr lvl="1">
              <a:lnSpc>
                <a:spcPct val="90000"/>
              </a:lnSpc>
            </a:pPr>
            <a:endParaRPr lang="en-US" altLang="en-US" sz="12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dirty="0">
                <a:sym typeface="Wingdings" pitchFamily="2" charset="2"/>
              </a:rPr>
              <a:t> </a:t>
            </a:r>
            <a:r>
              <a:rPr lang="en-US" altLang="en-US" sz="2400" dirty="0"/>
              <a:t>top quark coupling, spin, spin correlations are observable by measuring polarization and LR asymmetries with </a:t>
            </a:r>
            <a:r>
              <a:rPr lang="en-US" altLang="en-US" sz="2400" b="1" dirty="0"/>
              <a:t>high precision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Need high degree of polarization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e+ polarization highly desired </a:t>
            </a:r>
            <a:r>
              <a:rPr lang="en-US" altLang="en-US" sz="1600" dirty="0"/>
              <a:t>(see i.e., Grote, </a:t>
            </a:r>
            <a:r>
              <a:rPr lang="en-US" altLang="en-US" sz="1600" dirty="0" err="1"/>
              <a:t>Koerner</a:t>
            </a:r>
            <a:r>
              <a:rPr lang="en-US" altLang="en-US" sz="1600" dirty="0"/>
              <a:t>, arXiv:1112.0908) 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Need precise measurement of </a:t>
            </a:r>
            <a:r>
              <a:rPr lang="en-US" altLang="en-US" sz="2000" dirty="0" smtClean="0"/>
              <a:t>polarization</a:t>
            </a:r>
          </a:p>
          <a:p>
            <a:pPr lvl="1">
              <a:lnSpc>
                <a:spcPct val="90000"/>
              </a:lnSpc>
            </a:pPr>
            <a:endParaRPr lang="en-US" altLang="en-US" sz="20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400" dirty="0" smtClean="0">
                <a:sym typeface="Wingdings" panose="05000000000000000000" pitchFamily="2" charset="2"/>
              </a:rPr>
              <a:t> </a:t>
            </a:r>
            <a:r>
              <a:rPr lang="en-US" altLang="en-US" sz="2400" dirty="0">
                <a:sym typeface="Wingdings" panose="05000000000000000000" pitchFamily="2" charset="2"/>
              </a:rPr>
              <a:t>e</a:t>
            </a:r>
            <a:r>
              <a:rPr lang="en-US" altLang="en-US" sz="2400" dirty="0" smtClean="0"/>
              <a:t>+ polarization &gt; 30% desired</a:t>
            </a:r>
            <a:endParaRPr lang="en-US" alt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lvl="1">
              <a:lnSpc>
                <a:spcPct val="90000"/>
              </a:lnSpc>
            </a:pPr>
            <a:endParaRPr lang="en-US" altLang="en-US" sz="1200" dirty="0"/>
          </a:p>
          <a:p>
            <a:pPr>
              <a:lnSpc>
                <a:spcPct val="90000"/>
              </a:lnSpc>
            </a:pPr>
            <a:endParaRPr lang="en-US" altLang="en-US" sz="2400" dirty="0">
              <a:solidFill>
                <a:schemeClr val="accent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803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335210"/>
            <a:ext cx="1905000" cy="457200"/>
          </a:xfrm>
          <a:ln/>
        </p:spPr>
        <p:txBody>
          <a:bodyPr/>
          <a:lstStyle/>
          <a:p>
            <a:pPr>
              <a:defRPr/>
            </a:pPr>
            <a:fld id="{F7F6BF83-AAC5-4463-B2E1-5918169E43E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43008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6962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83" name="Rectangle 2"/>
          <p:cNvSpPr>
            <a:spLocks noGrp="1"/>
          </p:cNvSpPr>
          <p:nvPr>
            <p:ph type="title" idx="4294967295"/>
          </p:nvPr>
        </p:nvSpPr>
        <p:spPr>
          <a:xfrm>
            <a:off x="1143000" y="0"/>
            <a:ext cx="8229600" cy="776288"/>
          </a:xfrm>
        </p:spPr>
        <p:txBody>
          <a:bodyPr/>
          <a:lstStyle/>
          <a:p>
            <a:r>
              <a:rPr lang="en-US" altLang="en-US" dirty="0" smtClean="0"/>
              <a:t>Photon beam collimation </a:t>
            </a:r>
          </a:p>
        </p:txBody>
      </p:sp>
      <p:sp>
        <p:nvSpPr>
          <p:cNvPr id="430084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4887410"/>
            <a:ext cx="7772400" cy="137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tx1"/>
                </a:solidFill>
              </a:rPr>
              <a:t>350GeV: </a:t>
            </a:r>
            <a:r>
              <a:rPr lang="en-US" altLang="en-US" sz="2000" dirty="0">
                <a:solidFill>
                  <a:schemeClr val="tx1"/>
                </a:solidFill>
              </a:rPr>
              <a:t>60</a:t>
            </a:r>
            <a:r>
              <a:rPr lang="en-US" altLang="en-US" sz="2000" dirty="0" smtClean="0">
                <a:solidFill>
                  <a:schemeClr val="tx1"/>
                </a:solidFill>
              </a:rPr>
              <a:t>% e+ polarization </a:t>
            </a:r>
            <a:r>
              <a:rPr lang="en-US" altLang="en-US" sz="2000" dirty="0" smtClean="0">
                <a:solidFill>
                  <a:schemeClr val="tx1"/>
                </a:solidFill>
                <a:sym typeface="Wingdings" pitchFamily="2" charset="2"/>
              </a:rPr>
              <a:t> ~60% of photon beam power absorbed in collimator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tx1"/>
                </a:solidFill>
              </a:rPr>
              <a:t>500GeV: 60</a:t>
            </a:r>
            <a:r>
              <a:rPr lang="en-US" altLang="en-US" sz="2000" dirty="0">
                <a:solidFill>
                  <a:schemeClr val="tx1"/>
                </a:solidFill>
              </a:rPr>
              <a:t>% e+ </a:t>
            </a:r>
            <a:r>
              <a:rPr lang="en-US" altLang="en-US" sz="2000" dirty="0" smtClean="0">
                <a:solidFill>
                  <a:schemeClr val="tx1"/>
                </a:solidFill>
              </a:rPr>
              <a:t>polarization </a:t>
            </a:r>
            <a:r>
              <a:rPr lang="en-US" altLang="en-US" sz="2000" dirty="0" smtClean="0">
                <a:solidFill>
                  <a:schemeClr val="tx1"/>
                </a:solidFill>
                <a:sym typeface="Wingdings" pitchFamily="2" charset="2"/>
              </a:rPr>
              <a:t> </a:t>
            </a:r>
            <a:r>
              <a:rPr lang="en-US" altLang="en-US" sz="2000" dirty="0">
                <a:solidFill>
                  <a:schemeClr val="tx1"/>
                </a:solidFill>
                <a:sym typeface="Wingdings" pitchFamily="2" charset="2"/>
              </a:rPr>
              <a:t>collimator absorbs ~70% of photon beam power  </a:t>
            </a:r>
            <a:r>
              <a:rPr lang="en-US" altLang="en-US" sz="20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altLang="en-US" sz="2000" dirty="0">
                <a:solidFill>
                  <a:schemeClr val="tx1"/>
                </a:solidFill>
                <a:sym typeface="Wingdings" pitchFamily="2" charset="2"/>
              </a:rPr>
              <a:t>50% e+ </a:t>
            </a:r>
            <a:r>
              <a:rPr lang="en-US" altLang="en-US" sz="2000" dirty="0" smtClean="0">
                <a:solidFill>
                  <a:schemeClr val="tx1"/>
                </a:solidFill>
                <a:sym typeface="Wingdings" pitchFamily="2" charset="2"/>
              </a:rPr>
              <a:t>polarization </a:t>
            </a:r>
            <a:r>
              <a:rPr lang="en-US" altLang="en-US" sz="2000" dirty="0">
                <a:solidFill>
                  <a:schemeClr val="tx1"/>
                </a:solidFill>
                <a:sym typeface="Wingdings" pitchFamily="2" charset="2"/>
              </a:rPr>
              <a:t>‘sufficient</a:t>
            </a:r>
            <a:r>
              <a:rPr lang="en-US" altLang="en-US" sz="2000" dirty="0" smtClean="0">
                <a:solidFill>
                  <a:schemeClr val="tx1"/>
                </a:solidFill>
                <a:sym typeface="Wingdings" pitchFamily="2" charset="2"/>
              </a:rPr>
              <a:t>’  </a:t>
            </a: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</p:txBody>
      </p:sp>
      <p:pic>
        <p:nvPicPr>
          <p:cNvPr id="4300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13" y="3282950"/>
            <a:ext cx="52387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086" name="Text Box 6"/>
          <p:cNvSpPr txBox="1">
            <a:spLocks noChangeArrowheads="1"/>
          </p:cNvSpPr>
          <p:nvPr/>
        </p:nvSpPr>
        <p:spPr bwMode="auto">
          <a:xfrm>
            <a:off x="7994650" y="77628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ILC TDR</a:t>
            </a:r>
          </a:p>
        </p:txBody>
      </p:sp>
      <p:sp>
        <p:nvSpPr>
          <p:cNvPr id="430087" name="Rectangle 7"/>
          <p:cNvSpPr>
            <a:spLocks noChangeArrowheads="1"/>
          </p:cNvSpPr>
          <p:nvPr/>
        </p:nvSpPr>
        <p:spPr bwMode="auto">
          <a:xfrm>
            <a:off x="728663" y="2743200"/>
            <a:ext cx="7543800" cy="304800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088" name="Rectangle 8"/>
          <p:cNvSpPr>
            <a:spLocks noChangeArrowheads="1"/>
          </p:cNvSpPr>
          <p:nvPr/>
        </p:nvSpPr>
        <p:spPr bwMode="auto">
          <a:xfrm>
            <a:off x="736600" y="4191000"/>
            <a:ext cx="7543800" cy="30480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089" name="Rectangle 9"/>
          <p:cNvSpPr>
            <a:spLocks noChangeArrowheads="1"/>
          </p:cNvSpPr>
          <p:nvPr/>
        </p:nvSpPr>
        <p:spPr bwMode="auto">
          <a:xfrm>
            <a:off x="5334000" y="990600"/>
            <a:ext cx="609600" cy="37338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019800" y="990600"/>
            <a:ext cx="1143000" cy="37338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3124200" cy="457200"/>
          </a:xfrm>
        </p:spPr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05674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335210"/>
            <a:ext cx="1905000" cy="457200"/>
          </a:xfrm>
          <a:ln/>
        </p:spPr>
        <p:txBody>
          <a:bodyPr/>
          <a:lstStyle/>
          <a:p>
            <a:pPr>
              <a:defRPr/>
            </a:pPr>
            <a:fld id="{F7F6BF83-AAC5-4463-B2E1-5918169E43E2}" type="slidenum">
              <a:rPr lang="en-US"/>
              <a:pPr>
                <a:defRPr/>
              </a:pPr>
              <a:t>18</a:t>
            </a:fld>
            <a:endParaRPr lang="en-US"/>
          </a:p>
        </p:txBody>
      </p:sp>
      <p:pic>
        <p:nvPicPr>
          <p:cNvPr id="43008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23975"/>
            <a:ext cx="76962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83" name="Rectangle 2"/>
          <p:cNvSpPr>
            <a:spLocks noGrp="1"/>
          </p:cNvSpPr>
          <p:nvPr>
            <p:ph type="title" idx="4294967295"/>
          </p:nvPr>
        </p:nvSpPr>
        <p:spPr>
          <a:xfrm>
            <a:off x="1143000" y="0"/>
            <a:ext cx="8229600" cy="776288"/>
          </a:xfrm>
        </p:spPr>
        <p:txBody>
          <a:bodyPr/>
          <a:lstStyle/>
          <a:p>
            <a:r>
              <a:rPr lang="en-US" altLang="en-US" dirty="0" smtClean="0"/>
              <a:t>Photon beam collimation </a:t>
            </a:r>
          </a:p>
        </p:txBody>
      </p:sp>
      <p:sp>
        <p:nvSpPr>
          <p:cNvPr id="430084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838200"/>
            <a:ext cx="7772400" cy="5867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600" dirty="0" smtClean="0">
                <a:solidFill>
                  <a:schemeClr val="tx1"/>
                </a:solidFill>
                <a:sym typeface="Wingdings" pitchFamily="2" charset="2"/>
              </a:rPr>
              <a:t>                 Photon collimator to increase polarization</a:t>
            </a:r>
            <a:endParaRPr lang="en-US" altLang="en-US" sz="26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200" dirty="0" smtClean="0">
                <a:solidFill>
                  <a:schemeClr val="tx1"/>
                </a:solidFill>
                <a:sym typeface="Wingdings" pitchFamily="2" charset="2"/>
              </a:rPr>
              <a:t>P ≥ 50%  optimize K value and increase active </a:t>
            </a:r>
            <a:r>
              <a:rPr lang="en-US" altLang="en-US" sz="2200" dirty="0" err="1" smtClean="0">
                <a:solidFill>
                  <a:schemeClr val="tx1"/>
                </a:solidFill>
                <a:sym typeface="Wingdings" pitchFamily="2" charset="2"/>
              </a:rPr>
              <a:t>undulator</a:t>
            </a:r>
            <a:r>
              <a:rPr lang="en-US" altLang="en-US" sz="2200" dirty="0" smtClean="0">
                <a:solidFill>
                  <a:schemeClr val="tx1"/>
                </a:solidFill>
                <a:sym typeface="Wingdings" pitchFamily="2" charset="2"/>
              </a:rPr>
              <a:t> length </a:t>
            </a:r>
            <a:endParaRPr lang="en-US" altLang="en-US" sz="2200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200" dirty="0" smtClean="0">
                <a:solidFill>
                  <a:schemeClr val="tx1"/>
                </a:solidFill>
                <a:sym typeface="Wingdings" pitchFamily="2" charset="2"/>
              </a:rPr>
              <a:t>                    to achieve 1.5e+/e-</a:t>
            </a: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r>
              <a:rPr lang="en-US" altLang="en-US" sz="2200" dirty="0" smtClean="0">
                <a:solidFill>
                  <a:schemeClr val="tx1"/>
                </a:solidFill>
                <a:sym typeface="Wingdings" pitchFamily="2" charset="2"/>
              </a:rPr>
              <a:t>Heat load and PEDD on target increases: 30%  ~65J/g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2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en-US" sz="2200" dirty="0" smtClean="0">
                <a:solidFill>
                  <a:schemeClr val="tx1"/>
                </a:solidFill>
                <a:sym typeface="Wingdings" pitchFamily="2" charset="2"/>
              </a:rPr>
              <a:t>        (2000rpm)                                             ≥50%  ~90J/g</a:t>
            </a:r>
            <a:endParaRPr lang="en-US" altLang="en-US" sz="2200" dirty="0">
              <a:solidFill>
                <a:schemeClr val="tx1"/>
              </a:solidFill>
              <a:sym typeface="Wingdings" pitchFamily="2" charset="2"/>
            </a:endParaRPr>
          </a:p>
        </p:txBody>
      </p:sp>
      <p:pic>
        <p:nvPicPr>
          <p:cNvPr id="4300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13" y="3692525"/>
            <a:ext cx="52387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086" name="Text Box 6"/>
          <p:cNvSpPr txBox="1">
            <a:spLocks noChangeArrowheads="1"/>
          </p:cNvSpPr>
          <p:nvPr/>
        </p:nvSpPr>
        <p:spPr bwMode="auto">
          <a:xfrm>
            <a:off x="7994650" y="1185863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ILC TDR</a:t>
            </a:r>
          </a:p>
        </p:txBody>
      </p:sp>
      <p:sp>
        <p:nvSpPr>
          <p:cNvPr id="430087" name="Rectangle 7"/>
          <p:cNvSpPr>
            <a:spLocks noChangeArrowheads="1"/>
          </p:cNvSpPr>
          <p:nvPr/>
        </p:nvSpPr>
        <p:spPr bwMode="auto">
          <a:xfrm>
            <a:off x="728663" y="3152775"/>
            <a:ext cx="7543800" cy="304800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088" name="Rectangle 8"/>
          <p:cNvSpPr>
            <a:spLocks noChangeArrowheads="1"/>
          </p:cNvSpPr>
          <p:nvPr/>
        </p:nvSpPr>
        <p:spPr bwMode="auto">
          <a:xfrm>
            <a:off x="736600" y="4600575"/>
            <a:ext cx="7543800" cy="30480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089" name="Rectangle 9"/>
          <p:cNvSpPr>
            <a:spLocks noChangeArrowheads="1"/>
          </p:cNvSpPr>
          <p:nvPr/>
        </p:nvSpPr>
        <p:spPr bwMode="auto">
          <a:xfrm>
            <a:off x="5334000" y="1400175"/>
            <a:ext cx="609600" cy="37338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019800" y="1400175"/>
            <a:ext cx="1143000" cy="37338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3124200" cy="457200"/>
          </a:xfrm>
        </p:spPr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3141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73"/>
          <a:stretch>
            <a:fillRect/>
          </a:stretch>
        </p:blipFill>
        <p:spPr bwMode="auto">
          <a:xfrm>
            <a:off x="533400" y="1517196"/>
            <a:ext cx="8305800" cy="2521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0C36633-17DC-4051-A1D9-02DEEEFBBC4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altLang="en-US" dirty="0" smtClean="0"/>
              <a:t>Photon collimator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153400" cy="5791200"/>
          </a:xfrm>
        </p:spPr>
        <p:txBody>
          <a:bodyPr>
            <a:normAutofit fontScale="62500" lnSpcReduction="20000"/>
          </a:bodyPr>
          <a:lstStyle/>
          <a:p>
            <a:r>
              <a:rPr lang="en-US" altLang="en-US" sz="3200" dirty="0" smtClean="0"/>
              <a:t>Collimator parameters depend on energy   </a:t>
            </a:r>
          </a:p>
          <a:p>
            <a:pPr lvl="1">
              <a:buFont typeface="Wingdings" pitchFamily="2" charset="2"/>
              <a:buChar char="à"/>
            </a:pPr>
            <a:r>
              <a:rPr lang="en-US" altLang="en-US" sz="3200" dirty="0" smtClean="0">
                <a:sym typeface="Wingdings" pitchFamily="2" charset="2"/>
              </a:rPr>
              <a:t>Multistage collimator (3 stages with each </a:t>
            </a:r>
            <a:r>
              <a:rPr lang="en-US" altLang="en-US" sz="3200" dirty="0" err="1" smtClean="0">
                <a:sym typeface="Wingdings" pitchFamily="2" charset="2"/>
              </a:rPr>
              <a:t>pyr</a:t>
            </a:r>
            <a:r>
              <a:rPr lang="en-US" altLang="en-US" sz="3200" dirty="0" smtClean="0">
                <a:sym typeface="Wingdings" pitchFamily="2" charset="2"/>
              </a:rPr>
              <a:t>. graphite, Ti, Fe)</a:t>
            </a:r>
            <a:endParaRPr lang="en-US" altLang="en-US" sz="3200" dirty="0" smtClean="0"/>
          </a:p>
          <a:p>
            <a:pPr lvl="1">
              <a:buFont typeface="Wingdings" pitchFamily="2" charset="2"/>
              <a:buChar char="à"/>
            </a:pPr>
            <a:endParaRPr lang="en-US" altLang="en-US" sz="3200" dirty="0" smtClean="0"/>
          </a:p>
          <a:p>
            <a:pPr lvl="1">
              <a:buFont typeface="Wingdings" pitchFamily="2" charset="2"/>
              <a:buChar char="à"/>
            </a:pPr>
            <a:endParaRPr lang="en-US" altLang="en-US" sz="3200" dirty="0" smtClean="0"/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/>
              <a:t> 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/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/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/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/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/>
              <a:t> </a:t>
            </a:r>
          </a:p>
          <a:p>
            <a:pPr lvl="1">
              <a:buFont typeface="Wingdings" pitchFamily="2" charset="2"/>
              <a:buNone/>
            </a:pPr>
            <a:endParaRPr lang="en-US" altLang="en-US" sz="2000" dirty="0"/>
          </a:p>
          <a:p>
            <a:pPr lvl="1">
              <a:buFont typeface="Wingdings" pitchFamily="2" charset="2"/>
              <a:buNone/>
            </a:pPr>
            <a:endParaRPr lang="en-US" altLang="en-US" sz="2000" dirty="0" smtClean="0"/>
          </a:p>
          <a:p>
            <a:pPr lvl="1">
              <a:buFont typeface="Wingdings" pitchFamily="2" charset="2"/>
              <a:buNone/>
            </a:pPr>
            <a:endParaRPr lang="en-US" altLang="en-US" sz="2000" dirty="0" smtClean="0"/>
          </a:p>
          <a:p>
            <a:pPr lvl="1">
              <a:buFont typeface="Wingdings" pitchFamily="2" charset="2"/>
              <a:buNone/>
            </a:pPr>
            <a:endParaRPr lang="en-US" altLang="en-US" sz="2000" dirty="0"/>
          </a:p>
          <a:p>
            <a:pPr lvl="1">
              <a:buFont typeface="Wingdings" pitchFamily="2" charset="2"/>
              <a:buNone/>
            </a:pPr>
            <a:endParaRPr lang="en-US" altLang="en-US" sz="2000" dirty="0" smtClean="0"/>
          </a:p>
          <a:p>
            <a:pPr lvl="1">
              <a:buFont typeface="Wingdings" pitchFamily="2" charset="2"/>
              <a:buNone/>
            </a:pPr>
            <a:endParaRPr lang="en-US" altLang="en-US" sz="2000" dirty="0"/>
          </a:p>
          <a:p>
            <a:pPr lvl="1">
              <a:buFont typeface="Wingdings" pitchFamily="2" charset="2"/>
              <a:buNone/>
            </a:pPr>
            <a:endParaRPr lang="en-US" altLang="en-US" sz="2000" dirty="0" smtClean="0"/>
          </a:p>
          <a:p>
            <a:pPr lvl="1">
              <a:buFont typeface="Wingdings" pitchFamily="2" charset="2"/>
              <a:buNone/>
            </a:pPr>
            <a:endParaRPr lang="en-US" altLang="en-US" sz="2600" dirty="0" smtClean="0"/>
          </a:p>
          <a:p>
            <a:pPr lvl="1">
              <a:buFont typeface="Wingdings" pitchFamily="2" charset="2"/>
              <a:buNone/>
            </a:pPr>
            <a:endParaRPr lang="en-US" altLang="en-US" sz="1000" dirty="0" smtClean="0"/>
          </a:p>
          <a:p>
            <a:r>
              <a:rPr lang="en-US" altLang="en-US" sz="3200" u="sng" dirty="0" smtClean="0"/>
              <a:t>Potential problem</a:t>
            </a:r>
            <a:r>
              <a:rPr lang="en-US" altLang="en-US" sz="3200" dirty="0" smtClean="0"/>
              <a:t>: damage due to long-term irradiation</a:t>
            </a:r>
            <a:endParaRPr lang="en-US" altLang="en-US" dirty="0"/>
          </a:p>
          <a:p>
            <a:pPr lvl="1"/>
            <a:r>
              <a:rPr lang="en-US" altLang="en-US" sz="2900" dirty="0" smtClean="0">
                <a:sym typeface="Wingdings" panose="05000000000000000000" pitchFamily="2" charset="2"/>
              </a:rPr>
              <a:t>Fatigue limit with </a:t>
            </a:r>
            <a:r>
              <a:rPr lang="en-US" altLang="en-US" sz="2900" dirty="0" err="1" smtClean="0">
                <a:sym typeface="Wingdings" panose="05000000000000000000" pitchFamily="2" charset="2"/>
              </a:rPr>
              <a:t>irradition</a:t>
            </a:r>
            <a:r>
              <a:rPr lang="en-US" altLang="en-US" sz="2900" dirty="0" smtClean="0">
                <a:sym typeface="Wingdings" panose="05000000000000000000" pitchFamily="2" charset="2"/>
              </a:rPr>
              <a:t>?</a:t>
            </a:r>
            <a:endParaRPr lang="en-US" altLang="en-US" dirty="0" smtClean="0"/>
          </a:p>
          <a:p>
            <a:pPr lvl="1"/>
            <a:r>
              <a:rPr lang="en-US" altLang="en-US" sz="2900" dirty="0" smtClean="0">
                <a:sym typeface="Wingdings" panose="05000000000000000000" pitchFamily="2" charset="2"/>
              </a:rPr>
              <a:t>Max values for </a:t>
            </a:r>
            <a:r>
              <a:rPr lang="en-US" altLang="en-US" sz="2900" dirty="0">
                <a:sym typeface="Wingdings" panose="05000000000000000000" pitchFamily="2" charset="2"/>
              </a:rPr>
              <a:t>d</a:t>
            </a:r>
            <a:r>
              <a:rPr lang="en-US" altLang="en-US" sz="2900" dirty="0" smtClean="0">
                <a:sym typeface="Wingdings" panose="05000000000000000000" pitchFamily="2" charset="2"/>
              </a:rPr>
              <a:t>isplacement per atom (</a:t>
            </a:r>
            <a:r>
              <a:rPr lang="en-US" altLang="en-US" sz="2900" dirty="0" err="1" smtClean="0">
                <a:sym typeface="Wingdings" panose="05000000000000000000" pitchFamily="2" charset="2"/>
              </a:rPr>
              <a:t>dpa</a:t>
            </a:r>
            <a:r>
              <a:rPr lang="en-US" altLang="en-US" sz="2900" dirty="0" smtClean="0">
                <a:sym typeface="Wingdings" panose="05000000000000000000" pitchFamily="2" charset="2"/>
              </a:rPr>
              <a:t>) ~ 0.5 at inner collimator surface</a:t>
            </a:r>
          </a:p>
          <a:p>
            <a:pPr lvl="1">
              <a:buFont typeface="Wingdings" charset="2"/>
              <a:buChar char="à"/>
            </a:pPr>
            <a:r>
              <a:rPr lang="en-US" altLang="en-US" sz="2900" dirty="0" smtClean="0">
                <a:sym typeface="Wingdings" panose="05000000000000000000" pitchFamily="2" charset="2"/>
              </a:rPr>
              <a:t> v</a:t>
            </a:r>
            <a:r>
              <a:rPr lang="en-US" altLang="en-US" sz="2900" dirty="0" smtClean="0"/>
              <a:t>olume change (swelling); consequences are under consideration  </a:t>
            </a:r>
          </a:p>
          <a:p>
            <a:pPr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389126" name="Text Box 6"/>
          <p:cNvSpPr txBox="1">
            <a:spLocks noChangeArrowheads="1"/>
          </p:cNvSpPr>
          <p:nvPr/>
        </p:nvSpPr>
        <p:spPr bwMode="auto">
          <a:xfrm>
            <a:off x="441325" y="3962400"/>
            <a:ext cx="24629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err="1"/>
              <a:t>E</a:t>
            </a:r>
            <a:r>
              <a:rPr lang="en-US" altLang="en-US" sz="1600" baseline="-25000" dirty="0" err="1"/>
              <a:t>e</a:t>
            </a:r>
            <a:r>
              <a:rPr lang="en-US" altLang="en-US" sz="1600" baseline="-25000" dirty="0"/>
              <a:t>-</a:t>
            </a:r>
            <a:r>
              <a:rPr lang="en-US" altLang="en-US" sz="1600" dirty="0"/>
              <a:t> =150 </a:t>
            </a:r>
            <a:r>
              <a:rPr lang="en-US" altLang="en-US" sz="1600" dirty="0" err="1" smtClean="0"/>
              <a:t>GeV</a:t>
            </a:r>
            <a:r>
              <a:rPr lang="en-US" altLang="en-US" sz="1600" dirty="0" smtClean="0"/>
              <a:t>, </a:t>
            </a:r>
            <a:r>
              <a:rPr lang="en-US" altLang="en-US" sz="1600" dirty="0" err="1" smtClean="0"/>
              <a:t>P</a:t>
            </a:r>
            <a:r>
              <a:rPr lang="en-US" altLang="en-US" sz="1600" baseline="-25000" dirty="0" err="1" smtClean="0"/>
              <a:t>e</a:t>
            </a:r>
            <a:r>
              <a:rPr lang="en-US" altLang="en-US" sz="1600" baseline="-25000" dirty="0"/>
              <a:t>+</a:t>
            </a:r>
            <a:r>
              <a:rPr lang="en-US" altLang="en-US" sz="1600" dirty="0"/>
              <a:t> = 50%</a:t>
            </a:r>
          </a:p>
        </p:txBody>
      </p:sp>
      <p:sp>
        <p:nvSpPr>
          <p:cNvPr id="389127" name="AutoShape 7"/>
          <p:cNvSpPr>
            <a:spLocks/>
          </p:cNvSpPr>
          <p:nvPr/>
        </p:nvSpPr>
        <p:spPr bwMode="auto">
          <a:xfrm rot="5400000">
            <a:off x="1409700" y="361950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28" name="Text Box 8"/>
          <p:cNvSpPr txBox="1">
            <a:spLocks noChangeArrowheads="1"/>
          </p:cNvSpPr>
          <p:nvPr/>
        </p:nvSpPr>
        <p:spPr bwMode="auto">
          <a:xfrm>
            <a:off x="1600200" y="4327526"/>
            <a:ext cx="2800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err="1"/>
              <a:t>E</a:t>
            </a:r>
            <a:r>
              <a:rPr lang="en-US" altLang="en-US" sz="1800" baseline="-25000" dirty="0" err="1"/>
              <a:t>e</a:t>
            </a:r>
            <a:r>
              <a:rPr lang="en-US" altLang="en-US" sz="1800" baseline="-25000" dirty="0"/>
              <a:t>-</a:t>
            </a:r>
            <a:r>
              <a:rPr lang="en-US" altLang="en-US" sz="1800" dirty="0"/>
              <a:t> = 175 </a:t>
            </a:r>
            <a:r>
              <a:rPr lang="en-US" altLang="en-US" sz="1800" dirty="0" err="1" smtClean="0"/>
              <a:t>GeV</a:t>
            </a:r>
            <a:r>
              <a:rPr lang="en-US" altLang="en-US" sz="1800" dirty="0" smtClean="0"/>
              <a:t>, </a:t>
            </a:r>
            <a:r>
              <a:rPr lang="en-US" altLang="en-US" sz="1800" dirty="0" err="1" smtClean="0"/>
              <a:t>P</a:t>
            </a:r>
            <a:r>
              <a:rPr lang="en-US" altLang="en-US" sz="1800" baseline="-25000" dirty="0" err="1" smtClean="0"/>
              <a:t>e</a:t>
            </a:r>
            <a:r>
              <a:rPr lang="en-US" altLang="en-US" sz="1800" baseline="-25000" dirty="0"/>
              <a:t>+</a:t>
            </a:r>
            <a:r>
              <a:rPr lang="en-US" altLang="en-US" sz="1800" dirty="0"/>
              <a:t> </a:t>
            </a:r>
            <a:r>
              <a:rPr lang="en-US" altLang="en-US" sz="1800" dirty="0">
                <a:cs typeface="Arial" charset="0"/>
              </a:rPr>
              <a:t>≈</a:t>
            </a:r>
            <a:r>
              <a:rPr lang="en-US" altLang="en-US" sz="1800" dirty="0"/>
              <a:t> 60%</a:t>
            </a:r>
          </a:p>
        </p:txBody>
      </p:sp>
      <p:sp>
        <p:nvSpPr>
          <p:cNvPr id="389129" name="AutoShape 9"/>
          <p:cNvSpPr>
            <a:spLocks/>
          </p:cNvSpPr>
          <p:nvPr/>
        </p:nvSpPr>
        <p:spPr bwMode="auto">
          <a:xfrm rot="5400000">
            <a:off x="2095500" y="32385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31" name="Text Box 11"/>
          <p:cNvSpPr txBox="1">
            <a:spLocks noChangeArrowheads="1"/>
          </p:cNvSpPr>
          <p:nvPr/>
        </p:nvSpPr>
        <p:spPr bwMode="auto">
          <a:xfrm>
            <a:off x="2133600" y="4724400"/>
            <a:ext cx="2800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err="1"/>
              <a:t>E</a:t>
            </a:r>
            <a:r>
              <a:rPr lang="en-US" altLang="en-US" sz="1800" baseline="-25000" dirty="0" err="1"/>
              <a:t>e</a:t>
            </a:r>
            <a:r>
              <a:rPr lang="en-US" altLang="en-US" sz="1800" baseline="-25000" dirty="0"/>
              <a:t>-</a:t>
            </a:r>
            <a:r>
              <a:rPr lang="en-US" altLang="en-US" sz="1800" dirty="0"/>
              <a:t> = 250 </a:t>
            </a:r>
            <a:r>
              <a:rPr lang="en-US" altLang="en-US" sz="1800" dirty="0" err="1" smtClean="0"/>
              <a:t>GeV</a:t>
            </a:r>
            <a:r>
              <a:rPr lang="en-US" altLang="en-US" sz="1800" dirty="0" smtClean="0"/>
              <a:t>, </a:t>
            </a:r>
            <a:r>
              <a:rPr lang="en-US" altLang="en-US" sz="1800" dirty="0" err="1" smtClean="0"/>
              <a:t>P</a:t>
            </a:r>
            <a:r>
              <a:rPr lang="en-US" altLang="en-US" sz="1800" baseline="-25000" dirty="0" err="1" smtClean="0"/>
              <a:t>e</a:t>
            </a:r>
            <a:r>
              <a:rPr lang="en-US" altLang="en-US" sz="1800" baseline="-25000" dirty="0"/>
              <a:t>+</a:t>
            </a:r>
            <a:r>
              <a:rPr lang="en-US" altLang="en-US" sz="1800" dirty="0"/>
              <a:t> </a:t>
            </a:r>
            <a:r>
              <a:rPr lang="en-US" altLang="en-US" sz="1800" dirty="0">
                <a:cs typeface="Arial" charset="0"/>
              </a:rPr>
              <a:t>≈</a:t>
            </a:r>
            <a:r>
              <a:rPr lang="en-US" altLang="en-US" sz="1800" dirty="0"/>
              <a:t> 50%</a:t>
            </a:r>
          </a:p>
        </p:txBody>
      </p:sp>
      <p:sp>
        <p:nvSpPr>
          <p:cNvPr id="389132" name="AutoShape 12"/>
          <p:cNvSpPr>
            <a:spLocks/>
          </p:cNvSpPr>
          <p:nvPr/>
        </p:nvSpPr>
        <p:spPr bwMode="auto">
          <a:xfrm rot="5400000">
            <a:off x="3124200" y="2590800"/>
            <a:ext cx="76200" cy="4343400"/>
          </a:xfrm>
          <a:prstGeom prst="rightBrace">
            <a:avLst>
              <a:gd name="adj1" fmla="val 4750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3124200" cy="457200"/>
          </a:xfrm>
        </p:spPr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8465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361BA48-E55D-4D55-AE20-5E648D86A1C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14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altLang="en-US" sz="1000" smtClean="0"/>
              <a:t>S. Riemann </a:t>
            </a:r>
            <a:endParaRPr lang="en-US" altLang="en-US" sz="1000"/>
          </a:p>
        </p:txBody>
      </p:sp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71628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fontAlgn="base"/>
            <a:fld id="{E49DFCF9-FC0D-4DBB-9BB3-CC3C5DBAD920}" type="slidenum">
              <a:rPr lang="en-US" altLang="en-US" sz="1400"/>
              <a:pPr algn="r" fontAlgn="base"/>
              <a:t>2</a:t>
            </a:fld>
            <a:endParaRPr lang="en-US" altLang="en-US" sz="1400"/>
          </a:p>
        </p:txBody>
      </p:sp>
      <p:sp>
        <p:nvSpPr>
          <p:cNvPr id="614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Outline  </a:t>
            </a:r>
          </a:p>
        </p:txBody>
      </p:sp>
      <p:sp>
        <p:nvSpPr>
          <p:cNvPr id="6150" name="Content Placeholder 2"/>
          <p:cNvSpPr>
            <a:spLocks noGrp="1"/>
          </p:cNvSpPr>
          <p:nvPr>
            <p:ph idx="4294967295"/>
          </p:nvPr>
        </p:nvSpPr>
        <p:spPr>
          <a:xfrm>
            <a:off x="777875" y="1143000"/>
            <a:ext cx="7985125" cy="5257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Optimization: see </a:t>
            </a:r>
            <a:r>
              <a:rPr lang="en-US" altLang="en-US" sz="2400" dirty="0" err="1" smtClean="0"/>
              <a:t>Andriy’s</a:t>
            </a:r>
            <a:r>
              <a:rPr lang="en-US" altLang="en-US" sz="2400" dirty="0" smtClean="0"/>
              <a:t> talk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Positron polarization for best physics analyses </a:t>
            </a:r>
            <a:endParaRPr lang="en-US" alt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Baseline polarization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Polarization upgrade </a:t>
            </a:r>
            <a:endParaRPr lang="en-US" altLang="en-US" sz="16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Photon  target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e+ polarization as upgrade option? </a:t>
            </a:r>
            <a:endParaRPr lang="en-US" altLang="en-US" sz="2400" dirty="0" smtClean="0">
              <a:solidFill>
                <a:srgbClr val="23346C"/>
              </a:solidFill>
            </a:endParaRPr>
          </a:p>
          <a:p>
            <a:pPr eaLnBrk="1" hangingPunct="1"/>
            <a:r>
              <a:rPr lang="en-US" altLang="en-US" sz="2400" dirty="0" smtClean="0"/>
              <a:t>Summary</a:t>
            </a:r>
          </a:p>
          <a:p>
            <a:pPr eaLnBrk="1" hangingPunct="1"/>
            <a:endParaRPr lang="en-US" altLang="en-US" sz="1400" dirty="0" smtClean="0"/>
          </a:p>
          <a:p>
            <a:pPr eaLnBrk="1" hangingPunct="1">
              <a:buFontTx/>
              <a:buNone/>
            </a:pPr>
            <a:r>
              <a:rPr lang="en-US" altLang="en-US" sz="2000" dirty="0" smtClean="0"/>
              <a:t>  </a:t>
            </a:r>
            <a:r>
              <a:rPr lang="en-US" altLang="en-US" sz="2400" dirty="0" smtClean="0"/>
              <a:t> </a:t>
            </a:r>
          </a:p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  </a:t>
            </a:r>
          </a:p>
          <a:p>
            <a:pPr eaLnBrk="1" hangingPunct="1"/>
            <a:endParaRPr lang="en-GB" altLang="en-US" sz="2400" dirty="0" smtClean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A50021"/>
                </a:solidFill>
              </a:rPr>
              <a:t>U</a:t>
            </a:r>
            <a:r>
              <a:rPr lang="en-US" dirty="0" err="1" smtClean="0">
                <a:solidFill>
                  <a:srgbClr val="A50021"/>
                </a:solidFill>
              </a:rPr>
              <a:t>ndulator</a:t>
            </a:r>
            <a:r>
              <a:rPr lang="en-US" dirty="0" smtClean="0">
                <a:solidFill>
                  <a:srgbClr val="A50021"/>
                </a:solidFill>
              </a:rPr>
              <a:t> </a:t>
            </a:r>
            <a:r>
              <a:rPr lang="en-US" dirty="0" smtClean="0">
                <a:solidFill>
                  <a:srgbClr val="A50021"/>
                </a:solidFill>
              </a:rPr>
              <a:t>windings determine polarization sign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spin </a:t>
            </a:r>
            <a:r>
              <a:rPr lang="en-US" dirty="0" smtClean="0"/>
              <a:t>flipper required</a:t>
            </a:r>
          </a:p>
          <a:p>
            <a:r>
              <a:rPr lang="en-US" dirty="0" smtClean="0"/>
              <a:t>without spin flipper:</a:t>
            </a:r>
          </a:p>
          <a:p>
            <a:pPr lvl="1"/>
            <a:r>
              <a:rPr lang="en-US" u="sng" dirty="0" smtClean="0"/>
              <a:t>No</a:t>
            </a:r>
            <a:r>
              <a:rPr lang="en-US" dirty="0" smtClean="0"/>
              <a:t> enhancement of effective luminosity</a:t>
            </a:r>
          </a:p>
          <a:p>
            <a:pPr lvl="1"/>
            <a:r>
              <a:rPr lang="en-US" dirty="0" smtClean="0"/>
              <a:t>Long-term operation with unchanged  e+ </a:t>
            </a:r>
            <a:r>
              <a:rPr lang="en-US" dirty="0" err="1" smtClean="0"/>
              <a:t>helicity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 systematic errors increase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No flexibility to chose e+ </a:t>
            </a:r>
            <a:r>
              <a:rPr lang="en-US" dirty="0" err="1" smtClean="0">
                <a:sym typeface="Wingdings" panose="05000000000000000000" pitchFamily="2" charset="2"/>
              </a:rPr>
              <a:t>helicity</a:t>
            </a:r>
            <a:r>
              <a:rPr lang="en-US" dirty="0" smtClean="0">
                <a:sym typeface="Wingdings" panose="05000000000000000000" pitchFamily="2" charset="2"/>
              </a:rPr>
              <a:t> as required for precision physics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Design exists (see ILC TDR, L. </a:t>
            </a:r>
            <a:r>
              <a:rPr lang="en-US" dirty="0" err="1" smtClean="0">
                <a:sym typeface="Wingdings" panose="05000000000000000000" pitchFamily="2" charset="2"/>
              </a:rPr>
              <a:t>Malysheva</a:t>
            </a:r>
            <a:r>
              <a:rPr lang="en-US" dirty="0" smtClean="0">
                <a:sym typeface="Wingdings" panose="05000000000000000000" pitchFamily="2" charset="2"/>
              </a:rPr>
              <a:t>, ….)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2 parallel instead of 1 rotation line</a:t>
            </a:r>
          </a:p>
          <a:p>
            <a:pPr lvl="1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 flipper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6400800" cy="1532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54" t="84"/>
          <a:stretch>
            <a:fillRect/>
          </a:stretch>
        </p:blipFill>
        <p:spPr bwMode="auto">
          <a:xfrm>
            <a:off x="206375" y="4572000"/>
            <a:ext cx="26130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990600" y="5266067"/>
            <a:ext cx="1752600" cy="838200"/>
          </a:xfrm>
          <a:prstGeom prst="ellips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4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Spinning target, prototyping @ LLNL </a:t>
            </a:r>
          </a:p>
          <a:p>
            <a:pPr lvl="1"/>
            <a:r>
              <a:rPr lang="en-US" dirty="0" smtClean="0"/>
              <a:t>2000rpm</a:t>
            </a:r>
          </a:p>
          <a:p>
            <a:pPr lvl="1"/>
            <a:r>
              <a:rPr lang="en-US" dirty="0" smtClean="0"/>
              <a:t>In vacuum</a:t>
            </a:r>
          </a:p>
          <a:p>
            <a:pPr lvl="1"/>
            <a:r>
              <a:rPr lang="en-US" dirty="0" smtClean="0"/>
              <a:t>FC with low B field at target</a:t>
            </a:r>
          </a:p>
          <a:p>
            <a:pPr lvl="1"/>
            <a:r>
              <a:rPr lang="en-US" dirty="0" smtClean="0"/>
              <a:t>Cooling of target rim not yet included in </a:t>
            </a:r>
            <a:r>
              <a:rPr lang="en-US" dirty="0" err="1" smtClean="0"/>
              <a:t>protoyping</a:t>
            </a:r>
            <a:endParaRPr lang="en-US" dirty="0" smtClean="0"/>
          </a:p>
          <a:p>
            <a:r>
              <a:rPr lang="en-US" dirty="0" smtClean="0"/>
              <a:t>J. </a:t>
            </a:r>
            <a:r>
              <a:rPr lang="en-US" dirty="0" err="1" smtClean="0"/>
              <a:t>Gronberg</a:t>
            </a:r>
            <a:r>
              <a:rPr lang="en-US" dirty="0" smtClean="0"/>
              <a:t>, POSIPOL13:  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are pushing </a:t>
            </a:r>
            <a:r>
              <a:rPr lang="en-US" dirty="0" smtClean="0"/>
              <a:t>them (</a:t>
            </a:r>
            <a:r>
              <a:rPr lang="en-US" dirty="0" err="1" smtClean="0"/>
              <a:t>ff</a:t>
            </a:r>
            <a:r>
              <a:rPr lang="en-US" dirty="0" smtClean="0"/>
              <a:t> seals)  </a:t>
            </a:r>
            <a:r>
              <a:rPr lang="en-US" dirty="0"/>
              <a:t>to speeds at which there is significant </a:t>
            </a:r>
            <a:r>
              <a:rPr lang="en-US" dirty="0" smtClean="0"/>
              <a:t>heat dissipation</a:t>
            </a:r>
            <a:endParaRPr lang="en-US" dirty="0"/>
          </a:p>
          <a:p>
            <a:pPr lvl="2"/>
            <a:r>
              <a:rPr lang="en-US" dirty="0" smtClean="0"/>
              <a:t>Off-the-shelf </a:t>
            </a:r>
            <a:r>
              <a:rPr lang="en-US" dirty="0"/>
              <a:t>models do not seem to be well designed for this.</a:t>
            </a:r>
          </a:p>
          <a:p>
            <a:pPr lvl="2"/>
            <a:r>
              <a:rPr lang="en-US" dirty="0" smtClean="0"/>
              <a:t>Improved </a:t>
            </a:r>
            <a:r>
              <a:rPr lang="en-US" dirty="0"/>
              <a:t>cooling design is a must for any future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Ideas for improvement:</a:t>
            </a:r>
            <a:endParaRPr lang="en-US" dirty="0" smtClean="0"/>
          </a:p>
          <a:p>
            <a:pPr lvl="2"/>
            <a:r>
              <a:rPr lang="en-US" dirty="0" smtClean="0"/>
              <a:t>Window concept</a:t>
            </a:r>
          </a:p>
          <a:p>
            <a:pPr lvl="2"/>
            <a:r>
              <a:rPr lang="en-US" dirty="0" smtClean="0"/>
              <a:t>Magnetic levitation bearings</a:t>
            </a:r>
          </a:p>
          <a:p>
            <a:pPr lvl="2"/>
            <a:r>
              <a:rPr lang="en-US" dirty="0" smtClean="0"/>
              <a:t>Radiative cooling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 </a:t>
            </a:r>
          </a:p>
          <a:p>
            <a:pPr marL="914400" lvl="2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target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54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318" y="1143000"/>
            <a:ext cx="3179882" cy="255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 Ideas for improved cooling design:</a:t>
            </a:r>
          </a:p>
          <a:p>
            <a:pPr lvl="2"/>
            <a:r>
              <a:rPr lang="en-US" dirty="0" smtClean="0"/>
              <a:t>Window </a:t>
            </a:r>
            <a:r>
              <a:rPr lang="en-US" dirty="0"/>
              <a:t>concept</a:t>
            </a:r>
          </a:p>
          <a:p>
            <a:pPr lvl="2"/>
            <a:r>
              <a:rPr lang="en-US" dirty="0"/>
              <a:t>Radiative </a:t>
            </a:r>
            <a:r>
              <a:rPr lang="en-US" dirty="0" smtClean="0"/>
              <a:t>cooling</a:t>
            </a:r>
          </a:p>
          <a:p>
            <a:pPr lvl="2"/>
            <a:r>
              <a:rPr lang="en-US" dirty="0" smtClean="0"/>
              <a:t>Magnetic levitation bearings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 </a:t>
            </a:r>
          </a:p>
          <a:p>
            <a:pPr marL="914400" lvl="2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target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838200"/>
            <a:ext cx="2513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J. </a:t>
            </a:r>
            <a:r>
              <a:rPr lang="en-US" sz="1600" dirty="0" err="1" smtClean="0"/>
              <a:t>Gronberg</a:t>
            </a:r>
            <a:r>
              <a:rPr lang="en-US" sz="1600" dirty="0" smtClean="0"/>
              <a:t>, POSIPOL13</a:t>
            </a:r>
            <a:endParaRPr lang="en-US" sz="1600" dirty="0"/>
          </a:p>
        </p:txBody>
      </p:sp>
      <p:pic>
        <p:nvPicPr>
          <p:cNvPr id="4925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5" y="2733292"/>
            <a:ext cx="4800600" cy="244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25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219" y="4191000"/>
            <a:ext cx="4672181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12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Spinning target, prototyping @ LLNL </a:t>
            </a:r>
          </a:p>
          <a:p>
            <a:pPr lvl="1"/>
            <a:r>
              <a:rPr lang="en-US" dirty="0" smtClean="0"/>
              <a:t>2000rpm, water-cooled</a:t>
            </a:r>
          </a:p>
          <a:p>
            <a:pPr lvl="1"/>
            <a:r>
              <a:rPr lang="en-US" dirty="0" smtClean="0"/>
              <a:t>In vacuum</a:t>
            </a:r>
          </a:p>
          <a:p>
            <a:pPr lvl="1"/>
            <a:r>
              <a:rPr lang="en-US" dirty="0" smtClean="0"/>
              <a:t>FC with low B field at target</a:t>
            </a:r>
          </a:p>
          <a:p>
            <a:pPr lvl="1"/>
            <a:r>
              <a:rPr lang="en-US" dirty="0" smtClean="0"/>
              <a:t>Cooling of target rim not yet included in </a:t>
            </a:r>
            <a:r>
              <a:rPr lang="en-US" dirty="0" err="1" smtClean="0"/>
              <a:t>protoyping</a:t>
            </a:r>
            <a:endParaRPr lang="en-US" dirty="0" smtClean="0"/>
          </a:p>
          <a:p>
            <a:r>
              <a:rPr lang="en-US" dirty="0" smtClean="0"/>
              <a:t>J. </a:t>
            </a:r>
            <a:r>
              <a:rPr lang="en-US" dirty="0" err="1" smtClean="0"/>
              <a:t>Gronberg</a:t>
            </a:r>
            <a:r>
              <a:rPr lang="en-US" dirty="0" smtClean="0"/>
              <a:t>, POSIPOL13:  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are pushing </a:t>
            </a:r>
            <a:r>
              <a:rPr lang="en-US" dirty="0" smtClean="0"/>
              <a:t>them (</a:t>
            </a:r>
            <a:r>
              <a:rPr lang="en-US" dirty="0" err="1" smtClean="0"/>
              <a:t>ff</a:t>
            </a:r>
            <a:r>
              <a:rPr lang="en-US" dirty="0" smtClean="0"/>
              <a:t> seals)  </a:t>
            </a:r>
            <a:r>
              <a:rPr lang="en-US" dirty="0"/>
              <a:t>to speeds at which there is significant </a:t>
            </a:r>
            <a:r>
              <a:rPr lang="en-US" dirty="0" smtClean="0"/>
              <a:t>heat dissipation</a:t>
            </a:r>
            <a:endParaRPr lang="en-US" dirty="0"/>
          </a:p>
          <a:p>
            <a:pPr lvl="2"/>
            <a:r>
              <a:rPr lang="en-US" dirty="0" smtClean="0"/>
              <a:t>Off-the-shelf </a:t>
            </a:r>
            <a:r>
              <a:rPr lang="en-US" dirty="0"/>
              <a:t>models do not seem to be well designed for this.</a:t>
            </a:r>
          </a:p>
          <a:p>
            <a:pPr lvl="2"/>
            <a:r>
              <a:rPr lang="en-US" dirty="0" smtClean="0"/>
              <a:t>Improved </a:t>
            </a:r>
            <a:r>
              <a:rPr lang="en-US" dirty="0"/>
              <a:t>cooling design is a must for any future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Ideas for </a:t>
            </a:r>
            <a:r>
              <a:rPr lang="en-US" dirty="0" smtClean="0"/>
              <a:t>improvements:</a:t>
            </a:r>
            <a:endParaRPr lang="en-US" dirty="0" smtClean="0"/>
          </a:p>
          <a:p>
            <a:pPr lvl="2"/>
            <a:r>
              <a:rPr lang="en-US" dirty="0" smtClean="0"/>
              <a:t>Window concept</a:t>
            </a:r>
          </a:p>
          <a:p>
            <a:pPr lvl="2"/>
            <a:r>
              <a:rPr lang="en-US" dirty="0" smtClean="0"/>
              <a:t>Magnetic levitation bearings</a:t>
            </a:r>
          </a:p>
          <a:p>
            <a:pPr lvl="2"/>
            <a:r>
              <a:rPr lang="en-US" dirty="0" smtClean="0"/>
              <a:t>Radiative cooling</a:t>
            </a:r>
          </a:p>
          <a:p>
            <a:r>
              <a:rPr lang="en-US" dirty="0" smtClean="0"/>
              <a:t>F. </a:t>
            </a:r>
            <a:r>
              <a:rPr lang="en-US" dirty="0" err="1" smtClean="0"/>
              <a:t>Staufenbiel</a:t>
            </a:r>
            <a:r>
              <a:rPr lang="en-US" dirty="0" smtClean="0"/>
              <a:t>: POSIPOL13, LCWS13</a:t>
            </a:r>
          </a:p>
          <a:p>
            <a:pPr lvl="1"/>
            <a:r>
              <a:rPr lang="en-US" dirty="0" smtClean="0"/>
              <a:t>Rotation speed could be reduced 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   No showstopper, but more engineering work is necessary 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target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5800" y="5532700"/>
            <a:ext cx="7467600" cy="68580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03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2"/>
          <a:srcRect b="35131"/>
          <a:stretch/>
        </p:blipFill>
        <p:spPr bwMode="auto">
          <a:xfrm>
            <a:off x="4419600" y="4249898"/>
            <a:ext cx="4343400" cy="260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7086600" y="4249897"/>
            <a:ext cx="1828800" cy="74457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ln/>
        </p:spPr>
        <p:txBody>
          <a:bodyPr/>
          <a:lstStyle/>
          <a:p>
            <a:pPr>
              <a:defRPr/>
            </a:pPr>
            <a:fld id="{989B3170-6432-4F67-9639-CBFB3EED7F4E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086600" cy="914400"/>
          </a:xfrm>
        </p:spPr>
        <p:txBody>
          <a:bodyPr/>
          <a:lstStyle/>
          <a:p>
            <a:r>
              <a:rPr lang="en-US" altLang="en-US" sz="3200" dirty="0" smtClean="0"/>
              <a:t>Alternative source: “300 Hz scheme”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82000" cy="5334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6GeV e- beam, 4 X0 tungsten target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Time stretched generation of e+ bunch train: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 63ms instead of 1ms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/>
              <a:t> </a:t>
            </a:r>
            <a:r>
              <a:rPr lang="en-US" altLang="en-US" dirty="0" smtClean="0"/>
              <a:t>    </a:t>
            </a:r>
            <a:r>
              <a:rPr lang="en-US" altLang="en-US" dirty="0" smtClean="0">
                <a:sym typeface="Wingdings" pitchFamily="2" charset="2"/>
              </a:rPr>
              <a:t> lower peak load on target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 smtClean="0">
                <a:sym typeface="Wingdings" pitchFamily="2" charset="2"/>
              </a:rPr>
              <a:t>2640 bunches</a:t>
            </a:r>
            <a:r>
              <a:rPr lang="en-US" altLang="en-US" dirty="0" smtClean="0">
                <a:sym typeface="Wingdings" pitchFamily="2" charset="2"/>
              </a:rPr>
              <a:t> per train;  2640 = 20 </a:t>
            </a:r>
            <a:r>
              <a:rPr lang="en-US" altLang="en-US" dirty="0" smtClean="0">
                <a:cs typeface="Arial" charset="0"/>
                <a:sym typeface="Wingdings" pitchFamily="2" charset="2"/>
              </a:rPr>
              <a:t>× 132       </a:t>
            </a:r>
            <a:endParaRPr lang="en-US" alt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sym typeface="Wingdings" pitchFamily="2" charset="2"/>
              </a:rPr>
              <a:t>Bunch train   </a:t>
            </a:r>
            <a:r>
              <a:rPr lang="en-US" altLang="en-US" b="1" dirty="0" smtClean="0">
                <a:sym typeface="Wingdings" pitchFamily="2" charset="2"/>
              </a:rPr>
              <a:t>20 triplets</a:t>
            </a:r>
            <a:r>
              <a:rPr lang="en-US" altLang="en-US" dirty="0" smtClean="0">
                <a:sym typeface="Wingdings" pitchFamily="2" charset="2"/>
              </a:rPr>
              <a:t> = 20 </a:t>
            </a:r>
            <a:r>
              <a:rPr lang="en-US" altLang="en-US" dirty="0" smtClean="0">
                <a:cs typeface="Arial" charset="0"/>
                <a:sym typeface="Wingdings" pitchFamily="2" charset="2"/>
              </a:rPr>
              <a:t>× 3 Mini-Trains </a:t>
            </a:r>
          </a:p>
          <a:p>
            <a:pPr lvl="1">
              <a:lnSpc>
                <a:spcPct val="90000"/>
              </a:lnSpc>
            </a:pPr>
            <a:endParaRPr lang="en-US" altLang="en-US" dirty="0" smtClean="0">
              <a:cs typeface="Arial" charset="0"/>
              <a:sym typeface="Wingdings" pitchFamily="2" charset="2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 smtClean="0">
                <a:cs typeface="Arial" charset="0"/>
                <a:sym typeface="Wingdings" pitchFamily="2" charset="2"/>
              </a:rPr>
              <a:t>                                                                triplet    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cs typeface="Arial" charset="0"/>
                <a:sym typeface="Wingdings" pitchFamily="2" charset="2"/>
              </a:rPr>
              <a:t>Triplets are generated with 300Hz  </a:t>
            </a:r>
            <a:endParaRPr lang="en-US" altLang="en-US" dirty="0" smtClean="0">
              <a:solidFill>
                <a:srgbClr val="A50021"/>
              </a:solidFill>
              <a:cs typeface="Arial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cs typeface="Arial" charset="0"/>
                <a:sym typeface="Wingdings" pitchFamily="2" charset="2"/>
              </a:rPr>
              <a:t>With beam size </a:t>
            </a:r>
            <a:r>
              <a:rPr lang="en-US" altLang="en-US" dirty="0" smtClean="0">
                <a:latin typeface="Symbol" pitchFamily="18" charset="2"/>
                <a:cs typeface="Arial" charset="0"/>
                <a:sym typeface="Wingdings" pitchFamily="2" charset="2"/>
              </a:rPr>
              <a:t>s</a:t>
            </a:r>
            <a:r>
              <a:rPr lang="en-US" altLang="en-US" dirty="0" smtClean="0">
                <a:cs typeface="Arial" charset="0"/>
                <a:sym typeface="Wingdings" pitchFamily="2" charset="2"/>
              </a:rPr>
              <a:t> = 4mm, the</a:t>
            </a:r>
            <a:r>
              <a:rPr lang="en-US" altLang="en-US" dirty="0" smtClean="0">
                <a:solidFill>
                  <a:srgbClr val="A50021"/>
                </a:solidFill>
                <a:cs typeface="Arial" charset="0"/>
                <a:sym typeface="Wingdings" pitchFamily="2" charset="2"/>
              </a:rPr>
              <a:t> </a:t>
            </a:r>
            <a:r>
              <a:rPr lang="en-US" altLang="en-US" dirty="0" smtClean="0">
                <a:cs typeface="Arial" charset="0"/>
                <a:sym typeface="Wingdings" pitchFamily="2" charset="2"/>
              </a:rPr>
              <a:t>peak energy deposition density is below 30J/g (limit from SLC target)</a:t>
            </a:r>
            <a:r>
              <a:rPr lang="en-US" altLang="en-US" dirty="0" smtClean="0">
                <a:solidFill>
                  <a:srgbClr val="A50021"/>
                </a:solidFill>
                <a:cs typeface="Arial" charset="0"/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cs typeface="Arial" charset="0"/>
                <a:sym typeface="Wingdings" pitchFamily="2" charset="2"/>
              </a:rPr>
              <a:t>Dynamic stress  under study (see talk by Felix)</a:t>
            </a:r>
            <a:r>
              <a:rPr lang="en-US" altLang="en-US" dirty="0" smtClean="0">
                <a:cs typeface="Arial" charset="0"/>
                <a:sym typeface="Wingdings" pitchFamily="2" charset="2"/>
              </a:rPr>
              <a:t>        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cs typeface="Arial" charset="0"/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en-US" dirty="0">
              <a:cs typeface="Arial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US" altLang="en-US" dirty="0" smtClean="0">
              <a:cs typeface="Arial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US" altLang="en-US" dirty="0">
              <a:cs typeface="Arial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US" altLang="en-US" dirty="0" smtClean="0">
              <a:cs typeface="Arial" charset="0"/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cs typeface="Arial" charset="0"/>
                <a:sym typeface="Wingdings" pitchFamily="2" charset="2"/>
              </a:rPr>
              <a:t>                       </a:t>
            </a:r>
          </a:p>
        </p:txBody>
      </p:sp>
      <p:sp>
        <p:nvSpPr>
          <p:cNvPr id="441349" name="AutoShape 5"/>
          <p:cNvSpPr>
            <a:spLocks/>
          </p:cNvSpPr>
          <p:nvPr/>
        </p:nvSpPr>
        <p:spPr bwMode="auto">
          <a:xfrm rot="5400000">
            <a:off x="5448300" y="2030875"/>
            <a:ext cx="228600" cy="13716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350" name="Text Box 6"/>
          <p:cNvSpPr txBox="1">
            <a:spLocks noChangeArrowheads="1"/>
          </p:cNvSpPr>
          <p:nvPr/>
        </p:nvSpPr>
        <p:spPr bwMode="auto">
          <a:xfrm>
            <a:off x="7916074" y="895290"/>
            <a:ext cx="1151726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/>
              <a:t>T. Omori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/>
          <a:srcRect t="68933"/>
          <a:stretch/>
        </p:blipFill>
        <p:spPr bwMode="auto">
          <a:xfrm>
            <a:off x="-152400" y="5105400"/>
            <a:ext cx="4298065" cy="123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正方形/長方形 9"/>
          <p:cNvSpPr>
            <a:spLocks noChangeArrowheads="1"/>
          </p:cNvSpPr>
          <p:nvPr/>
        </p:nvSpPr>
        <p:spPr bwMode="auto">
          <a:xfrm>
            <a:off x="6607081" y="5589665"/>
            <a:ext cx="1884855" cy="353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sz="1700" b="1" dirty="0" smtClean="0">
                <a:latin typeface="Times"/>
              </a:rPr>
              <a:t> =</a:t>
            </a:r>
            <a:r>
              <a:rPr lang="en-US" altLang="ja-JP" sz="1200" b="1" dirty="0" smtClean="0">
                <a:latin typeface="Times"/>
              </a:rPr>
              <a:t>132 bunches</a:t>
            </a:r>
            <a:endParaRPr lang="ja-JP" altLang="en-US" sz="1200" dirty="0">
              <a:latin typeface="Times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3124200" cy="457200"/>
          </a:xfrm>
        </p:spPr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 bwMode="auto">
          <a:xfrm>
            <a:off x="228600" y="67818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 algn="l" rtl="0" eaLnBrk="0" fontAlgn="ctr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914400" algn="l" rtl="0" eaLnBrk="0" fontAlgn="ctr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371600" algn="l" rtl="0" eaLnBrk="0" fontAlgn="ctr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1828800" algn="l" rtl="0" eaLnBrk="0" fontAlgn="ctr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060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40" y="3318029"/>
            <a:ext cx="5471160" cy="224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90600"/>
            <a:ext cx="8077200" cy="5486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LCWS 2013, talk by T. Omori: start with conventional scheme does not prevent upgrade with </a:t>
            </a:r>
            <a:r>
              <a:rPr lang="en-US" dirty="0" err="1" smtClean="0"/>
              <a:t>undulator</a:t>
            </a:r>
            <a:r>
              <a:rPr lang="en-US" dirty="0" smtClean="0"/>
              <a:t> scheme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But: When will the e+ polarization upgrade happen?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Physics potential of ILC? </a:t>
            </a:r>
            <a:r>
              <a:rPr kumimoji="1" lang="en-US" altLang="ja-JP" dirty="0"/>
              <a:t>(TDR studies with e+ pol)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62200" y="655320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8128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1" b="7387"/>
          <a:stretch/>
        </p:blipFill>
        <p:spPr bwMode="auto">
          <a:xfrm>
            <a:off x="1569720" y="1747776"/>
            <a:ext cx="5364480" cy="189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0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4796" y="990600"/>
            <a:ext cx="8486804" cy="5562600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err="1" smtClean="0"/>
              <a:t>Undulator</a:t>
            </a:r>
            <a:r>
              <a:rPr lang="en-US" altLang="ja-JP" dirty="0" smtClean="0"/>
              <a:t> Scheme</a:t>
            </a:r>
          </a:p>
          <a:p>
            <a:pPr lvl="1"/>
            <a:r>
              <a:rPr lang="en-US" altLang="ja-JP" dirty="0" smtClean="0"/>
              <a:t>Is the baseline concept  </a:t>
            </a:r>
          </a:p>
          <a:p>
            <a:pPr lvl="1"/>
            <a:r>
              <a:rPr lang="en-US" altLang="ja-JP" dirty="0" smtClean="0"/>
              <a:t>Provides polarized e+ </a:t>
            </a:r>
            <a:r>
              <a:rPr lang="en-US" altLang="ja-JP" dirty="0" smtClean="0">
                <a:sym typeface="Wingdings" panose="05000000000000000000" pitchFamily="2" charset="2"/>
              </a:rPr>
              <a:t> benefit for physics results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Requires still engineering work (target, collimator)</a:t>
            </a:r>
          </a:p>
          <a:p>
            <a:pPr lvl="2"/>
            <a:r>
              <a:rPr lang="en-US" altLang="ja-JP" dirty="0" smtClean="0"/>
              <a:t>In particular, cooling of target wheel</a:t>
            </a:r>
          </a:p>
          <a:p>
            <a:pPr lvl="2"/>
            <a:r>
              <a:rPr lang="en-US" altLang="ja-JP" dirty="0" smtClean="0"/>
              <a:t>DESY </a:t>
            </a:r>
            <a:r>
              <a:rPr lang="en-US" altLang="ja-JP" dirty="0" err="1" smtClean="0"/>
              <a:t>Zeuthen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Uni</a:t>
            </a:r>
            <a:r>
              <a:rPr lang="en-US" altLang="ja-JP" dirty="0" smtClean="0"/>
              <a:t> HH will contribute to studies for alternative target cooling options</a:t>
            </a:r>
            <a:endParaRPr lang="en-US" altLang="ja-JP" sz="1100" dirty="0" smtClean="0"/>
          </a:p>
          <a:p>
            <a:r>
              <a:rPr lang="en-US" altLang="ja-JP" dirty="0" smtClean="0"/>
              <a:t>Conventional (300Hz) Scheme</a:t>
            </a:r>
          </a:p>
          <a:p>
            <a:pPr lvl="1"/>
            <a:r>
              <a:rPr lang="en-US" altLang="ja-JP" dirty="0" err="1" smtClean="0"/>
              <a:t>Unpolarized</a:t>
            </a:r>
            <a:r>
              <a:rPr lang="en-US" altLang="ja-JP" dirty="0"/>
              <a:t> </a:t>
            </a:r>
            <a:r>
              <a:rPr lang="en-US" altLang="ja-JP" dirty="0" smtClean="0"/>
              <a:t>source</a:t>
            </a:r>
          </a:p>
          <a:p>
            <a:pPr lvl="1"/>
            <a:r>
              <a:rPr lang="en-US" altLang="ja-JP" dirty="0" smtClean="0"/>
              <a:t>alternative &amp; backup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based source </a:t>
            </a:r>
          </a:p>
          <a:p>
            <a:pPr lvl="1"/>
            <a:r>
              <a:rPr kumimoji="1" lang="en-US" altLang="ja-JP" dirty="0" smtClean="0"/>
              <a:t>Moving target (≥~ 5m/s) needed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Overall simulation ongoing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Including  target stress, capture, bunch compression, </a:t>
            </a:r>
            <a:r>
              <a:rPr kumimoji="1" lang="en-US" altLang="ja-JP" dirty="0" err="1" smtClean="0"/>
              <a:t>beamloading</a:t>
            </a:r>
            <a:r>
              <a:rPr lang="en-US" altLang="ja-JP" dirty="0" smtClean="0"/>
              <a:t> &amp; energy compression</a:t>
            </a:r>
          </a:p>
          <a:p>
            <a:pPr lvl="2"/>
            <a:endParaRPr lang="en-US" altLang="ja-JP" sz="1200" dirty="0" smtClean="0"/>
          </a:p>
          <a:p>
            <a:r>
              <a:rPr kumimoji="1" lang="en-US" altLang="ja-JP" dirty="0" smtClean="0"/>
              <a:t>Assumption: Start with conventional source ?? </a:t>
            </a:r>
          </a:p>
          <a:p>
            <a:pPr marL="457200" lvl="1" indent="0">
              <a:buNone/>
            </a:pP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smtClean="0"/>
              <a:t>e+ polarization is upgrade option</a:t>
            </a:r>
          </a:p>
          <a:p>
            <a:pPr lvl="1"/>
            <a:r>
              <a:rPr kumimoji="1" lang="en-US" altLang="ja-JP" dirty="0" smtClean="0"/>
              <a:t>When will that upgrade happen? </a:t>
            </a:r>
          </a:p>
          <a:p>
            <a:pPr lvl="1">
              <a:buFont typeface="Wingdings" pitchFamily="2" charset="2"/>
              <a:buChar char="à"/>
            </a:pPr>
            <a:r>
              <a:rPr kumimoji="1" lang="en-US" altLang="ja-JP" dirty="0" smtClean="0"/>
              <a:t>Consequences </a:t>
            </a:r>
            <a:r>
              <a:rPr kumimoji="1" lang="en-US" altLang="ja-JP" dirty="0" smtClean="0"/>
              <a:t>for physics </a:t>
            </a:r>
            <a:r>
              <a:rPr kumimoji="1" lang="en-US" altLang="ja-JP" dirty="0" smtClean="0"/>
              <a:t>analyses (TDR studies with e+ pol)</a:t>
            </a:r>
            <a:endParaRPr kumimoji="1" lang="en-US" altLang="ja-JP" dirty="0"/>
          </a:p>
          <a:p>
            <a:pPr marL="457200" lvl="1" indent="0">
              <a:buNone/>
            </a:pPr>
            <a:r>
              <a:rPr kumimoji="1" lang="en-US" altLang="ja-JP" dirty="0" smtClean="0">
                <a:sym typeface="Wingdings" panose="05000000000000000000" pitchFamily="2" charset="2"/>
              </a:rPr>
              <a:t> Polarized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undulator</a:t>
            </a:r>
            <a:r>
              <a:rPr kumimoji="1" lang="en-US" altLang="ja-JP" dirty="0" smtClean="0">
                <a:sym typeface="Wingdings" panose="05000000000000000000" pitchFamily="2" charset="2"/>
              </a:rPr>
              <a:t>  </a:t>
            </a:r>
            <a:r>
              <a:rPr kumimoji="1" lang="en-US" altLang="ja-JP" dirty="0" smtClean="0">
                <a:sym typeface="Wingdings" panose="05000000000000000000" pitchFamily="2" charset="2"/>
              </a:rPr>
              <a:t>source is the </a:t>
            </a:r>
            <a:r>
              <a:rPr kumimoji="1" lang="en-US" altLang="ja-JP" smtClean="0">
                <a:sym typeface="Wingdings" panose="05000000000000000000" pitchFamily="2" charset="2"/>
              </a:rPr>
              <a:t>preferred option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2918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007A8B7-F37F-4791-B65F-7611A3AC1B53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Backup 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62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/>
            <a:fld id="{467932DC-2BB3-427F-81AF-0E4BE77D802D}" type="datetime1">
              <a:rPr lang="en-US" altLang="en-US" sz="1000"/>
              <a:pPr fontAlgn="base"/>
              <a:t>5/13/2014</a:t>
            </a:fld>
            <a:r>
              <a:rPr lang="en-US" altLang="en-US" sz="1000"/>
              <a:t>S. Riemann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704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1779-0AE9-4469-96D6-84D76F3CE21E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67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LC as Higgs factory</a:t>
            </a:r>
          </a:p>
        </p:txBody>
      </p:sp>
      <p:sp>
        <p:nvSpPr>
          <p:cNvPr id="167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/>
              <a:t>        Higgs Strahlung                          WW Fusion</a:t>
            </a:r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pPr>
              <a:buFontTx/>
              <a:buNone/>
            </a:pPr>
            <a:endParaRPr lang="en-US" altLang="en-US" sz="2400"/>
          </a:p>
          <a:p>
            <a:r>
              <a:rPr lang="en-US" altLang="en-US" sz="2400" b="1"/>
              <a:t>Enhancement of Higgs Strahlung by factor (1-Pe-Pe+)</a:t>
            </a:r>
          </a:p>
          <a:p>
            <a:r>
              <a:rPr lang="en-US" altLang="en-US" sz="2400" b="1"/>
              <a:t>Enhancement of Higgs Production by WW Fusion</a:t>
            </a:r>
            <a:r>
              <a:rPr lang="en-US" altLang="en-US" sz="2400"/>
              <a:t> </a:t>
            </a:r>
          </a:p>
          <a:p>
            <a:pPr>
              <a:buFontTx/>
              <a:buNone/>
            </a:pPr>
            <a:endParaRPr lang="en-US" altLang="en-US" sz="2400"/>
          </a:p>
        </p:txBody>
      </p:sp>
      <p:pic>
        <p:nvPicPr>
          <p:cNvPr id="1671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47825"/>
            <a:ext cx="77724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1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71875"/>
            <a:ext cx="4419600" cy="163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83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15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960F199-1165-4029-9FD6-AF44067D107E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86050" name="Rectangle 2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3860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graphicFrame>
        <p:nvGraphicFramePr>
          <p:cNvPr id="386053" name="Group 5"/>
          <p:cNvGraphicFramePr>
            <a:graphicFrameLocks noGrp="1"/>
          </p:cNvGraphicFramePr>
          <p:nvPr/>
        </p:nvGraphicFramePr>
        <p:xfrm>
          <a:off x="228600" y="44450"/>
          <a:ext cx="8810625" cy="6619558"/>
        </p:xfrm>
        <a:graphic>
          <a:graphicData uri="http://schemas.openxmlformats.org/drawingml/2006/table">
            <a:tbl>
              <a:tblPr/>
              <a:tblGrid>
                <a:gridCol w="3282950"/>
                <a:gridCol w="738188"/>
                <a:gridCol w="736600"/>
                <a:gridCol w="738187"/>
                <a:gridCol w="842963"/>
                <a:gridCol w="747712"/>
                <a:gridCol w="990600"/>
                <a:gridCol w="733425"/>
              </a:tblGrid>
              <a:tr h="304800">
                <a:tc rowSpan="2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" charset="0"/>
                        </a:rPr>
                        <a:t>e- Beam Parameters for e+ generation </a:t>
                      </a:r>
                      <a:endParaRPr kumimoji="0" lang="en-US" alt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7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Ecm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200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230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250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350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500 L upgrade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222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e+ per bunch at IP    (</a:t>
                      </a:r>
                      <a:r>
                        <a:rPr kumimoji="0" lang="en-US" altLang="en-U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×10</a:t>
                      </a:r>
                      <a:r>
                        <a:rPr kumimoji="0" lang="en-US" alt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1.74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Number of bunches per pulse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1312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2625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2450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period (cm)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4.3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Nominal 5Hz mode  </a:t>
                      </a:r>
                      <a:endParaRPr kumimoji="0" lang="en-US" alt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7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                                                                             4Hz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strength (K value)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0.92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0.45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Beam energy (GeV)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178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253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253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length 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147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147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132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10Hz alternate pulse mode </a:t>
                      </a:r>
                      <a:endParaRPr kumimoji="0" lang="en-US" alt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 gridSpan="7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strength (K value)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0.92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gridSpan="2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 Unicode MS" pitchFamily="34" charset="-128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 Unicode MS" pitchFamily="34" charset="-128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4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22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Beam energy for e+ prod.(GeV)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150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15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length 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147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Beam energy for lumi (GeV)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101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117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127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02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e- beam bunch separation (ns)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554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366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366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Power absorbed in e+ target 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(%)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7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7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5.2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4.4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Times New Roman" pitchFamily="18" charset="0"/>
                        </a:rPr>
                        <a:t>Spot size on target (mm rms)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1.4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1.2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0.8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0.8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Peak power density in target (J/g)</a:t>
                      </a: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51.7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65.6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67.5 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101.3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105.4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Polarization (no collimator) (%)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30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29 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62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/>
            <a:fld id="{29DDD343-D719-4945-85F6-C5B1E1264B09}" type="datetime1">
              <a:rPr lang="en-US" altLang="en-US" sz="1000"/>
              <a:pPr fontAlgn="base"/>
              <a:t>5/13/2014</a:t>
            </a:fld>
            <a:r>
              <a:rPr lang="en-US" altLang="en-US" sz="1000"/>
              <a:t>S. Riemann </a:t>
            </a:r>
          </a:p>
        </p:txBody>
      </p:sp>
      <p:sp>
        <p:nvSpPr>
          <p:cNvPr id="386200" name="Line 152"/>
          <p:cNvSpPr>
            <a:spLocks noChangeShapeType="1"/>
          </p:cNvSpPr>
          <p:nvPr/>
        </p:nvSpPr>
        <p:spPr bwMode="auto">
          <a:xfrm>
            <a:off x="8305800" y="1676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303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385"/>
          <a:stretch/>
        </p:blipFill>
        <p:spPr bwMode="auto">
          <a:xfrm>
            <a:off x="685800" y="914399"/>
            <a:ext cx="80772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60C6FDC-A6BD-4BB9-AFA6-47F65129C1A9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66596" name="Slide Number Placeholder 3"/>
          <p:cNvSpPr txBox="1">
            <a:spLocks noGrp="1"/>
          </p:cNvSpPr>
          <p:nvPr/>
        </p:nvSpPr>
        <p:spPr bwMode="auto">
          <a:xfrm>
            <a:off x="71628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fontAlgn="base"/>
            <a:fld id="{6076DF73-A6A4-49F3-A6F5-FC49522EC9C3}" type="slidenum">
              <a:rPr lang="en-US" altLang="en-US" sz="1400"/>
              <a:pPr algn="r" fontAlgn="base"/>
              <a:t>3</a:t>
            </a:fld>
            <a:endParaRPr lang="en-US" altLang="en-US" sz="1400"/>
          </a:p>
        </p:txBody>
      </p:sp>
      <p:sp>
        <p:nvSpPr>
          <p:cNvPr id="366597" name="Text Box 2"/>
          <p:cNvSpPr txBox="1">
            <a:spLocks noChangeArrowheads="1"/>
          </p:cNvSpPr>
          <p:nvPr/>
        </p:nvSpPr>
        <p:spPr bwMode="auto">
          <a:xfrm>
            <a:off x="0" y="10795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fontAlgn="base" hangingPunct="1"/>
            <a:r>
              <a:rPr lang="en-US" altLang="en-US" sz="4000" dirty="0" smtClean="0">
                <a:solidFill>
                  <a:srgbClr val="23346C"/>
                </a:solidFill>
              </a:rPr>
              <a:t>ILC   </a:t>
            </a:r>
            <a:r>
              <a:rPr lang="en-US" altLang="en-US" sz="4000" dirty="0">
                <a:solidFill>
                  <a:srgbClr val="23346C"/>
                </a:solidFill>
              </a:rPr>
              <a:t>e+ source</a:t>
            </a:r>
          </a:p>
        </p:txBody>
      </p:sp>
      <p:sp>
        <p:nvSpPr>
          <p:cNvPr id="366598" name="Oval 4"/>
          <p:cNvSpPr>
            <a:spLocks noChangeArrowheads="1"/>
          </p:cNvSpPr>
          <p:nvPr/>
        </p:nvSpPr>
        <p:spPr bwMode="auto">
          <a:xfrm rot="-1291786">
            <a:off x="3139717" y="2192867"/>
            <a:ext cx="1295400" cy="746125"/>
          </a:xfrm>
          <a:prstGeom prst="ellipse">
            <a:avLst/>
          </a:prstGeom>
          <a:noFill/>
          <a:ln w="38100" algn="ctr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</a:pPr>
            <a:endParaRPr lang="de-DE" altLang="en-US"/>
          </a:p>
        </p:txBody>
      </p:sp>
      <p:sp>
        <p:nvSpPr>
          <p:cNvPr id="366601" name="Text Box 9"/>
          <p:cNvSpPr txBox="1">
            <a:spLocks noChangeArrowheads="1"/>
          </p:cNvSpPr>
          <p:nvPr/>
        </p:nvSpPr>
        <p:spPr bwMode="auto">
          <a:xfrm>
            <a:off x="5130619" y="3363992"/>
            <a:ext cx="4089581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fontAlgn="base" hangingPunct="1"/>
            <a:r>
              <a:rPr lang="en-US" altLang="en-US" dirty="0">
                <a:solidFill>
                  <a:srgbClr val="990000"/>
                </a:solidFill>
              </a:rPr>
              <a:t>              </a:t>
            </a:r>
            <a:r>
              <a:rPr lang="en-US" altLang="en-US" sz="2400" u="sng" dirty="0" smtClean="0">
                <a:solidFill>
                  <a:srgbClr val="990000"/>
                </a:solidFill>
              </a:rPr>
              <a:t> </a:t>
            </a:r>
            <a:r>
              <a:rPr lang="en-US" altLang="en-US" sz="2400" u="sng" dirty="0" smtClean="0">
                <a:solidFill>
                  <a:srgbClr val="990000"/>
                </a:solidFill>
              </a:rPr>
              <a:t>Requirements</a:t>
            </a:r>
            <a:r>
              <a:rPr lang="en-US" altLang="en-US" sz="2400" dirty="0" smtClean="0">
                <a:solidFill>
                  <a:srgbClr val="990000"/>
                </a:solidFill>
              </a:rPr>
              <a:t>  </a:t>
            </a:r>
            <a:endParaRPr lang="en-US" altLang="en-US" sz="2400" dirty="0"/>
          </a:p>
          <a:p>
            <a:pPr eaLnBrk="1" fontAlgn="base" hangingPunct="1">
              <a:buFontTx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000066"/>
                </a:solidFill>
              </a:rPr>
              <a:t>Long bunch trains: ~1ms  </a:t>
            </a:r>
          </a:p>
          <a:p>
            <a:pPr marL="742950" lvl="1" indent="-285750" eaLnBrk="1" fontAlgn="base" hangingPunct="1"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solidFill>
                  <a:srgbClr val="000066"/>
                </a:solidFill>
              </a:rPr>
              <a:t>1312 </a:t>
            </a:r>
            <a:r>
              <a:rPr lang="en-US" altLang="en-US" sz="1800" dirty="0">
                <a:solidFill>
                  <a:srgbClr val="000066"/>
                </a:solidFill>
              </a:rPr>
              <a:t>(2625) bunches per </a:t>
            </a:r>
            <a:r>
              <a:rPr lang="en-US" altLang="en-US" sz="1800" dirty="0" smtClean="0">
                <a:solidFill>
                  <a:srgbClr val="000066"/>
                </a:solidFill>
              </a:rPr>
              <a:t>train </a:t>
            </a:r>
          </a:p>
          <a:p>
            <a:pPr marL="742950" lvl="1" indent="-285750" eaLnBrk="1" fontAlgn="base" hangingPunct="1"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solidFill>
                  <a:srgbClr val="000066"/>
                </a:solidFill>
              </a:rPr>
              <a:t>rep </a:t>
            </a:r>
            <a:r>
              <a:rPr lang="en-US" altLang="en-US" sz="1800" dirty="0">
                <a:solidFill>
                  <a:srgbClr val="000066"/>
                </a:solidFill>
              </a:rPr>
              <a:t>rate </a:t>
            </a:r>
            <a:r>
              <a:rPr lang="en-US" altLang="en-US" sz="1800" dirty="0" smtClean="0">
                <a:solidFill>
                  <a:srgbClr val="000066"/>
                </a:solidFill>
              </a:rPr>
              <a:t>5Hz</a:t>
            </a:r>
            <a:endParaRPr lang="en-US" altLang="en-US" sz="1800" dirty="0">
              <a:solidFill>
                <a:srgbClr val="000066"/>
              </a:solidFill>
            </a:endParaRPr>
          </a:p>
          <a:p>
            <a:pPr eaLnBrk="1" fontAlgn="base" hangingPunct="1">
              <a:buFontTx/>
              <a:buChar char="•"/>
            </a:pPr>
            <a:r>
              <a:rPr lang="en-US" altLang="en-US" sz="2400" dirty="0">
                <a:solidFill>
                  <a:srgbClr val="000066"/>
                </a:solidFill>
              </a:rPr>
              <a:t> </a:t>
            </a:r>
            <a:r>
              <a:rPr lang="en-US" altLang="en-US" sz="2400" dirty="0" smtClean="0">
                <a:solidFill>
                  <a:srgbClr val="000066"/>
                </a:solidFill>
              </a:rPr>
              <a:t>Yield 1.5e+/e-</a:t>
            </a:r>
          </a:p>
          <a:p>
            <a:pPr marL="742950" lvl="1" indent="-285750" eaLnBrk="1" fontAlgn="base" hangingPunct="1"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solidFill>
                  <a:srgbClr val="000066"/>
                </a:solidFill>
              </a:rPr>
              <a:t>3</a:t>
            </a:r>
            <a:r>
              <a:rPr lang="en-US" altLang="en-US" sz="1800" dirty="0" smtClean="0">
                <a:solidFill>
                  <a:srgbClr val="000066"/>
                </a:solidFill>
                <a:cs typeface="Arial" charset="0"/>
              </a:rPr>
              <a:t>×10</a:t>
            </a:r>
            <a:r>
              <a:rPr lang="en-US" altLang="en-US" sz="1800" baseline="30000" dirty="0" smtClean="0">
                <a:solidFill>
                  <a:srgbClr val="000066"/>
                </a:solidFill>
                <a:cs typeface="Arial" charset="0"/>
              </a:rPr>
              <a:t>10</a:t>
            </a:r>
            <a:r>
              <a:rPr lang="en-US" altLang="en-US" sz="18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en-US" altLang="en-US" sz="1800" dirty="0">
                <a:solidFill>
                  <a:srgbClr val="000066"/>
                </a:solidFill>
                <a:cs typeface="Arial" charset="0"/>
              </a:rPr>
              <a:t>particles/bunch</a:t>
            </a:r>
            <a:endParaRPr lang="en-US" altLang="en-US" sz="2400" dirty="0">
              <a:solidFill>
                <a:srgbClr val="000066"/>
              </a:solidFill>
            </a:endParaRPr>
          </a:p>
          <a:p>
            <a:pPr eaLnBrk="1" fontAlgn="base" hangingPunct="1">
              <a:buFontTx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000066"/>
                </a:solidFill>
              </a:rPr>
              <a:t>Beam </a:t>
            </a:r>
            <a:r>
              <a:rPr lang="en-US" altLang="en-US" sz="2400" dirty="0" smtClean="0">
                <a:solidFill>
                  <a:srgbClr val="000066"/>
                </a:solidFill>
              </a:rPr>
              <a:t>polarization:</a:t>
            </a:r>
          </a:p>
          <a:p>
            <a:pPr lvl="1" eaLnBrk="1" fontAlgn="base" hangingPunct="1">
              <a:buFontTx/>
              <a:buChar char="•"/>
            </a:pPr>
            <a:r>
              <a:rPr lang="en-US" altLang="en-US" sz="2400" dirty="0" smtClean="0">
                <a:solidFill>
                  <a:srgbClr val="000066"/>
                </a:solidFill>
              </a:rPr>
              <a:t> </a:t>
            </a:r>
            <a:r>
              <a:rPr lang="en-US" altLang="en-US" sz="1800" dirty="0" err="1" smtClean="0">
                <a:solidFill>
                  <a:srgbClr val="000066"/>
                </a:solidFill>
              </a:rPr>
              <a:t>Undulator</a:t>
            </a:r>
            <a:r>
              <a:rPr lang="en-US" altLang="en-US" sz="1800" dirty="0" smtClean="0">
                <a:solidFill>
                  <a:srgbClr val="000066"/>
                </a:solidFill>
              </a:rPr>
              <a:t>-based source: ≥30% </a:t>
            </a:r>
          </a:p>
          <a:p>
            <a:pPr lvl="1" eaLnBrk="1" fontAlgn="base" hangingPunct="1">
              <a:buFontTx/>
              <a:buChar char="•"/>
            </a:pPr>
            <a:r>
              <a:rPr lang="en-US" altLang="en-US" sz="1800" dirty="0">
                <a:solidFill>
                  <a:srgbClr val="000066"/>
                </a:solidFill>
              </a:rPr>
              <a:t> </a:t>
            </a:r>
            <a:r>
              <a:rPr lang="en-US" altLang="en-US" sz="1800" dirty="0" smtClean="0">
                <a:solidFill>
                  <a:srgbClr val="000066"/>
                </a:solidFill>
              </a:rPr>
              <a:t>conv. Source: </a:t>
            </a:r>
            <a:r>
              <a:rPr lang="en-US" altLang="en-US" sz="1800" dirty="0" err="1" smtClean="0">
                <a:solidFill>
                  <a:srgbClr val="000066"/>
                </a:solidFill>
              </a:rPr>
              <a:t>unpolarized</a:t>
            </a:r>
            <a:r>
              <a:rPr lang="en-US" altLang="en-US" sz="1800" dirty="0" smtClean="0">
                <a:solidFill>
                  <a:srgbClr val="000066"/>
                </a:solidFill>
              </a:rPr>
              <a:t> </a:t>
            </a:r>
            <a:endParaRPr lang="en-US" altLang="en-US" sz="1800" dirty="0">
              <a:solidFill>
                <a:srgbClr val="000066"/>
              </a:solidFill>
            </a:endParaRPr>
          </a:p>
          <a:p>
            <a:pPr lvl="1" eaLnBrk="1" fontAlgn="base" hangingPunct="1">
              <a:buFontTx/>
              <a:buChar char="•"/>
            </a:pPr>
            <a:endParaRPr lang="en-US" altLang="en-US" sz="24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3124200" cy="457200"/>
          </a:xfrm>
        </p:spPr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5"/>
          <a:stretch/>
        </p:blipFill>
        <p:spPr bwMode="auto">
          <a:xfrm>
            <a:off x="-26043" y="4352925"/>
            <a:ext cx="5131443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15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1A404A4-1286-47BE-BB2F-1C39E44B4DB4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88098" name="Rectangle 2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38810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graphicFrame>
        <p:nvGraphicFramePr>
          <p:cNvPr id="388101" name="Group 5"/>
          <p:cNvGraphicFramePr>
            <a:graphicFrameLocks noGrp="1"/>
          </p:cNvGraphicFramePr>
          <p:nvPr/>
        </p:nvGraphicFramePr>
        <p:xfrm>
          <a:off x="228600" y="44450"/>
          <a:ext cx="8810625" cy="6590348"/>
        </p:xfrm>
        <a:graphic>
          <a:graphicData uri="http://schemas.openxmlformats.org/drawingml/2006/table">
            <a:tbl>
              <a:tblPr/>
              <a:tblGrid>
                <a:gridCol w="3282950"/>
                <a:gridCol w="738188"/>
                <a:gridCol w="736600"/>
                <a:gridCol w="738187"/>
                <a:gridCol w="842963"/>
                <a:gridCol w="747712"/>
                <a:gridCol w="990600"/>
                <a:gridCol w="733425"/>
              </a:tblGrid>
              <a:tr h="304800">
                <a:tc rowSpan="2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" charset="0"/>
                        </a:rPr>
                        <a:t>e- Beam Parameters for e+ generation </a:t>
                      </a:r>
                      <a:endParaRPr kumimoji="0" lang="en-US" alt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7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Ecm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240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350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500 L upgrade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655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e+ per bunch at IP    (</a:t>
                      </a:r>
                      <a:r>
                        <a:rPr kumimoji="0" lang="en-US" altLang="en-U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×10</a:t>
                      </a:r>
                      <a:r>
                        <a:rPr kumimoji="0" lang="en-US" alt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1.74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Number of bunches per pulse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1312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2625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2450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period (cm)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4.3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Nominal 5Hz mode  </a:t>
                      </a:r>
                      <a:endParaRPr kumimoji="0" lang="en-US" alt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7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4Hz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strength (K value)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0.84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0.92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0.45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Beam energy (GeV)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178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253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253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length 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192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147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147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132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10Hz alternate pulse mode </a:t>
                      </a:r>
                      <a:endParaRPr kumimoji="0" lang="en-US" alt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 gridSpan="7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strength (K value)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0.92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gridSpan="2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 Unicode MS" pitchFamily="34" charset="-128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 Unicode MS" pitchFamily="34" charset="-128"/>
                        </a:rPr>
                        <a:t> 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4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22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Beam energy for e+ prod.(GeV)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150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15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Undulator length 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147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Beam energy for lumi (GeV)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101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117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127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025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e- beam bunch separation (ns)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554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366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366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Power absorbed in e+ target 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(%)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9.2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7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5.2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4.4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Times New Roman" pitchFamily="18" charset="0"/>
                        </a:rPr>
                        <a:t>Spot size on target (mm rms)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1.2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0.8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0.8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Peak power density in target (J/g)</a:t>
                      </a: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44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65.6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67.5 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101.3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105.4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Polarization (no collimator) (%)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30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29 </a:t>
                      </a:r>
                      <a:endParaRPr kumimoji="0" lang="en-US" alt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sz="2400">
                          <a:solidFill>
                            <a:srgbClr val="23346C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sz="2000">
                          <a:solidFill>
                            <a:srgbClr val="000066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8247" name="Rectangle 151"/>
          <p:cNvSpPr>
            <a:spLocks noChangeArrowheads="1"/>
          </p:cNvSpPr>
          <p:nvPr/>
        </p:nvSpPr>
        <p:spPr bwMode="auto">
          <a:xfrm>
            <a:off x="304800" y="3657600"/>
            <a:ext cx="86106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62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/>
            <a:fld id="{9DB5AF3B-64BE-4658-895A-080D5C344BC7}" type="datetime1">
              <a:rPr lang="en-US" altLang="en-US" sz="1000"/>
              <a:pPr fontAlgn="base"/>
              <a:t>5/13/2014</a:t>
            </a:fld>
            <a:r>
              <a:rPr lang="en-US" altLang="en-US" sz="1000"/>
              <a:t>S. Riemann </a:t>
            </a:r>
          </a:p>
        </p:txBody>
      </p:sp>
      <p:sp>
        <p:nvSpPr>
          <p:cNvPr id="388249" name="Line 153"/>
          <p:cNvSpPr>
            <a:spLocks noChangeShapeType="1"/>
          </p:cNvSpPr>
          <p:nvPr/>
        </p:nvSpPr>
        <p:spPr bwMode="auto">
          <a:xfrm>
            <a:off x="8305800" y="1676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663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E596-70F9-4EF6-818B-1C10ACA6C8EE}" type="slidenum">
              <a:rPr lang="en-US" altLang="en-US"/>
              <a:pPr/>
              <a:t>31</a:t>
            </a:fld>
            <a:endParaRPr lang="en-US" altLang="en-US"/>
          </a:p>
        </p:txBody>
      </p:sp>
      <p:pic>
        <p:nvPicPr>
          <p:cNvPr id="172135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57400"/>
            <a:ext cx="4038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2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altLang="en-US" sz="3200" dirty="0"/>
              <a:t>Sensitivity to new physics </a:t>
            </a:r>
            <a:r>
              <a:rPr lang="en-US" altLang="en-US" sz="2800" dirty="0"/>
              <a:t>(E</a:t>
            </a:r>
            <a:r>
              <a:rPr lang="en-US" altLang="en-US" sz="2800" baseline="-25000" dirty="0"/>
              <a:t>cm</a:t>
            </a:r>
            <a:r>
              <a:rPr lang="en-US" altLang="en-US" sz="2800" dirty="0"/>
              <a:t> </a:t>
            </a:r>
            <a:r>
              <a:rPr lang="en-US" altLang="en-US" sz="2800" dirty="0">
                <a:cs typeface="Arial" charset="0"/>
              </a:rPr>
              <a:t>≥</a:t>
            </a:r>
            <a:r>
              <a:rPr lang="en-US" altLang="en-US" sz="2800" dirty="0"/>
              <a:t>240 </a:t>
            </a:r>
            <a:r>
              <a:rPr lang="en-US" altLang="en-US" sz="2800" dirty="0" err="1"/>
              <a:t>GeV</a:t>
            </a:r>
            <a:r>
              <a:rPr lang="en-US" altLang="en-US" sz="2800" dirty="0"/>
              <a:t>)</a:t>
            </a:r>
          </a:p>
        </p:txBody>
      </p:sp>
      <p:sp>
        <p:nvSpPr>
          <p:cNvPr id="172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5943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sensitivity to new physics expressed by 4 fermion contact interaction</a:t>
            </a:r>
            <a:endParaRPr lang="en-US" altLang="en-US" sz="2400" dirty="0">
              <a:latin typeface="Symbol" pitchFamily="18" charset="2"/>
            </a:endParaRPr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>
                <a:cs typeface="Arial" charset="0"/>
              </a:rPr>
              <a:t>Scaling of sensitivity: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dirty="0">
                <a:solidFill>
                  <a:srgbClr val="A50021"/>
                </a:solidFill>
                <a:latin typeface="Symbol" pitchFamily="18" charset="2"/>
                <a:cs typeface="Arial" charset="0"/>
              </a:rPr>
              <a:t>L</a:t>
            </a:r>
            <a:r>
              <a:rPr lang="en-US" altLang="en-US" dirty="0">
                <a:solidFill>
                  <a:srgbClr val="A50021"/>
                </a:solidFill>
                <a:cs typeface="Arial" charset="0"/>
              </a:rPr>
              <a:t> ~ (L</a:t>
            </a:r>
            <a:r>
              <a:rPr lang="en-US" altLang="en-US" baseline="-25000" dirty="0">
                <a:solidFill>
                  <a:srgbClr val="A50021"/>
                </a:solidFill>
                <a:cs typeface="Arial" charset="0"/>
              </a:rPr>
              <a:t>int</a:t>
            </a:r>
            <a:r>
              <a:rPr lang="en-US" altLang="en-US" dirty="0">
                <a:solidFill>
                  <a:srgbClr val="A50021"/>
                </a:solidFill>
                <a:cs typeface="Arial" charset="0"/>
              </a:rPr>
              <a:t>)</a:t>
            </a:r>
            <a:r>
              <a:rPr lang="en-US" altLang="en-US" baseline="30000" dirty="0">
                <a:solidFill>
                  <a:srgbClr val="A50021"/>
                </a:solidFill>
                <a:cs typeface="Arial" charset="0"/>
              </a:rPr>
              <a:t>1/4</a:t>
            </a:r>
            <a:r>
              <a:rPr lang="en-US" altLang="en-US" dirty="0">
                <a:solidFill>
                  <a:srgbClr val="A50021"/>
                </a:solidFill>
                <a:cs typeface="Arial" charset="0"/>
              </a:rPr>
              <a:t> √E</a:t>
            </a:r>
            <a:r>
              <a:rPr lang="en-US" altLang="en-US" baseline="-25000" dirty="0">
                <a:solidFill>
                  <a:srgbClr val="A50021"/>
                </a:solidFill>
                <a:cs typeface="Arial" charset="0"/>
              </a:rPr>
              <a:t>cm</a:t>
            </a:r>
            <a:r>
              <a:rPr lang="en-US" altLang="en-US" dirty="0">
                <a:cs typeface="Arial" charset="0"/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900" dirty="0"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LEP </a:t>
            </a:r>
            <a:r>
              <a:rPr lang="en-US" altLang="en-US" sz="1800" dirty="0"/>
              <a:t>(130GeV &lt; E</a:t>
            </a:r>
            <a:r>
              <a:rPr lang="en-US" altLang="en-US" sz="1800" baseline="-25000" dirty="0"/>
              <a:t>cm</a:t>
            </a:r>
            <a:r>
              <a:rPr lang="en-US" altLang="en-US" sz="1800" dirty="0"/>
              <a:t> </a:t>
            </a:r>
            <a:r>
              <a:rPr lang="en-US" altLang="en-US" sz="1800" dirty="0">
                <a:cs typeface="Arial" charset="0"/>
              </a:rPr>
              <a:t>≤ 208 </a:t>
            </a:r>
            <a:r>
              <a:rPr lang="en-US" altLang="en-US" sz="1800" dirty="0" err="1">
                <a:cs typeface="Arial" charset="0"/>
              </a:rPr>
              <a:t>GeV</a:t>
            </a:r>
            <a:r>
              <a:rPr lang="en-US" altLang="en-US" sz="1800" dirty="0">
                <a:cs typeface="Arial" charset="0"/>
              </a:rPr>
              <a:t>)</a:t>
            </a:r>
            <a:endParaRPr lang="en-US" altLang="en-US" sz="1800" dirty="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en-US" sz="1800" dirty="0"/>
              <a:t>L</a:t>
            </a:r>
            <a:r>
              <a:rPr lang="en-US" altLang="en-US" sz="1800" baseline="-25000" dirty="0"/>
              <a:t>int</a:t>
            </a:r>
            <a:r>
              <a:rPr lang="en-US" altLang="en-US" sz="1800" dirty="0"/>
              <a:t> = 3 fb-1 </a:t>
            </a:r>
            <a:endParaRPr lang="en-US" altLang="en-US" sz="1800" dirty="0"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cs typeface="Arial" charset="0"/>
              </a:rPr>
              <a:t>ILC @ 240 </a:t>
            </a:r>
            <a:r>
              <a:rPr lang="en-US" altLang="en-US" sz="2000" dirty="0" err="1">
                <a:cs typeface="Arial" charset="0"/>
              </a:rPr>
              <a:t>GeV</a:t>
            </a:r>
            <a:r>
              <a:rPr lang="en-US" altLang="en-US" sz="2000" dirty="0">
                <a:cs typeface="Arial" charset="0"/>
              </a:rPr>
              <a:t>: 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en-US" sz="1800" dirty="0"/>
              <a:t>L</a:t>
            </a:r>
            <a:r>
              <a:rPr lang="en-US" altLang="en-US" sz="1800" baseline="-25000" dirty="0"/>
              <a:t>int  </a:t>
            </a:r>
            <a:r>
              <a:rPr lang="en-US" altLang="en-US" sz="1800" dirty="0">
                <a:cs typeface="Arial" charset="0"/>
              </a:rPr>
              <a:t>≈ 200 fb-1 </a:t>
            </a:r>
            <a:endParaRPr lang="en-US" altLang="en-US" sz="1000" dirty="0">
              <a:cs typeface="Arial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cs typeface="Arial" charset="0"/>
                <a:sym typeface="Wingdings" pitchFamily="2" charset="2"/>
              </a:rPr>
              <a:t>sensitivity reach of </a:t>
            </a:r>
            <a:r>
              <a:rPr lang="en-US" altLang="en-US" sz="2000" dirty="0">
                <a:latin typeface="Symbol" pitchFamily="18" charset="2"/>
                <a:cs typeface="Arial" charset="0"/>
                <a:sym typeface="Wingdings" pitchFamily="2" charset="2"/>
              </a:rPr>
              <a:t>L</a:t>
            </a:r>
            <a:r>
              <a:rPr lang="en-US" altLang="en-US" sz="2000" dirty="0">
                <a:cs typeface="Arial" charset="0"/>
                <a:sym typeface="Wingdings" pitchFamily="2" charset="2"/>
              </a:rPr>
              <a:t> improves                                                            by factor  3  up to ~10-70TeV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cs typeface="Arial" charset="0"/>
              </a:rPr>
              <a:t>Further improvement by at least                                                  ~7%  for 30% e+ pol </a:t>
            </a:r>
          </a:p>
          <a:p>
            <a:pPr lvl="1">
              <a:lnSpc>
                <a:spcPct val="80000"/>
              </a:lnSpc>
            </a:pPr>
            <a:endParaRPr lang="en-US" altLang="en-US" sz="1600" dirty="0">
              <a:cs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>
                <a:cs typeface="Arial" charset="0"/>
              </a:rPr>
              <a:t>e+ polarization improves substantially identification of models in case of deviations from SM     </a:t>
            </a:r>
          </a:p>
        </p:txBody>
      </p:sp>
      <p:sp>
        <p:nvSpPr>
          <p:cNvPr id="1721349" name="Line 5"/>
          <p:cNvSpPr>
            <a:spLocks noChangeShapeType="1"/>
          </p:cNvSpPr>
          <p:nvPr/>
        </p:nvSpPr>
        <p:spPr bwMode="auto">
          <a:xfrm>
            <a:off x="2932113" y="1295400"/>
            <a:ext cx="1030287" cy="990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1350" name="Line 6"/>
          <p:cNvSpPr>
            <a:spLocks noChangeShapeType="1"/>
          </p:cNvSpPr>
          <p:nvPr/>
        </p:nvSpPr>
        <p:spPr bwMode="auto">
          <a:xfrm flipV="1">
            <a:off x="3011488" y="1295400"/>
            <a:ext cx="874712" cy="990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1351" name="Oval 7"/>
          <p:cNvSpPr>
            <a:spLocks noChangeArrowheads="1"/>
          </p:cNvSpPr>
          <p:nvPr/>
        </p:nvSpPr>
        <p:spPr bwMode="auto">
          <a:xfrm>
            <a:off x="3416300" y="1752600"/>
            <a:ext cx="76200" cy="762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21352" name="Text Box 8"/>
          <p:cNvSpPr txBox="1">
            <a:spLocks noChangeArrowheads="1"/>
          </p:cNvSpPr>
          <p:nvPr/>
        </p:nvSpPr>
        <p:spPr bwMode="auto">
          <a:xfrm>
            <a:off x="2514600" y="1249363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e</a:t>
            </a:r>
            <a:r>
              <a:rPr lang="en-US" altLang="en-US" sz="2000" b="1" baseline="30000"/>
              <a:t>+</a:t>
            </a:r>
            <a:r>
              <a:rPr lang="en-US" altLang="en-US" sz="2000" b="1" baseline="-25000"/>
              <a:t>i</a:t>
            </a:r>
            <a:endParaRPr lang="en-GB" altLang="en-US" sz="2000" b="1" baseline="-25000"/>
          </a:p>
        </p:txBody>
      </p:sp>
      <p:sp>
        <p:nvSpPr>
          <p:cNvPr id="1721353" name="Text Box 9"/>
          <p:cNvSpPr txBox="1">
            <a:spLocks noChangeArrowheads="1"/>
          </p:cNvSpPr>
          <p:nvPr/>
        </p:nvSpPr>
        <p:spPr bwMode="auto">
          <a:xfrm>
            <a:off x="2590800" y="1905000"/>
            <a:ext cx="427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e</a:t>
            </a:r>
            <a:r>
              <a:rPr lang="en-US" altLang="en-US" sz="2000" b="1" baseline="30000"/>
              <a:t>-</a:t>
            </a:r>
            <a:r>
              <a:rPr lang="en-US" altLang="en-US" sz="2000" b="1" baseline="-25000"/>
              <a:t>j</a:t>
            </a:r>
            <a:endParaRPr lang="en-GB" altLang="en-US" sz="2000" b="1" baseline="-25000"/>
          </a:p>
        </p:txBody>
      </p:sp>
      <p:sp>
        <p:nvSpPr>
          <p:cNvPr id="1721354" name="Text Box 10"/>
          <p:cNvSpPr txBox="1">
            <a:spLocks noChangeArrowheads="1"/>
          </p:cNvSpPr>
          <p:nvPr/>
        </p:nvSpPr>
        <p:spPr bwMode="auto">
          <a:xfrm>
            <a:off x="3998913" y="1152525"/>
            <a:ext cx="31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f</a:t>
            </a:r>
            <a:r>
              <a:rPr lang="en-US" altLang="en-US" sz="2000" b="1" baseline="-25000"/>
              <a:t>i</a:t>
            </a:r>
            <a:endParaRPr lang="en-GB" altLang="en-US" sz="2000" b="1" baseline="-25000"/>
          </a:p>
        </p:txBody>
      </p:sp>
      <p:sp>
        <p:nvSpPr>
          <p:cNvPr id="1721355" name="Text Box 11"/>
          <p:cNvSpPr txBox="1">
            <a:spLocks noChangeArrowheads="1"/>
          </p:cNvSpPr>
          <p:nvPr/>
        </p:nvSpPr>
        <p:spPr bwMode="auto">
          <a:xfrm>
            <a:off x="3998913" y="2066925"/>
            <a:ext cx="31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f</a:t>
            </a:r>
            <a:r>
              <a:rPr lang="en-US" altLang="en-US" sz="2000" b="1" baseline="-25000"/>
              <a:t>j</a:t>
            </a:r>
            <a:endParaRPr lang="en-GB" altLang="en-US" sz="2000" b="1" baseline="-25000"/>
          </a:p>
        </p:txBody>
      </p:sp>
      <p:sp>
        <p:nvSpPr>
          <p:cNvPr id="1721356" name="Text Box 12"/>
          <p:cNvSpPr txBox="1">
            <a:spLocks noChangeArrowheads="1"/>
          </p:cNvSpPr>
          <p:nvPr/>
        </p:nvSpPr>
        <p:spPr bwMode="auto">
          <a:xfrm>
            <a:off x="3505200" y="15240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66"/>
                </a:solidFill>
              </a:rPr>
              <a:t>?</a:t>
            </a:r>
            <a:endParaRPr lang="en-GB" altLang="en-US" sz="3200">
              <a:solidFill>
                <a:srgbClr val="000066"/>
              </a:solidFill>
            </a:endParaRPr>
          </a:p>
        </p:txBody>
      </p:sp>
      <p:graphicFrame>
        <p:nvGraphicFramePr>
          <p:cNvPr id="1721357" name="Object 13"/>
          <p:cNvGraphicFramePr>
            <a:graphicFrameLocks noChangeAspect="1"/>
          </p:cNvGraphicFramePr>
          <p:nvPr/>
        </p:nvGraphicFramePr>
        <p:xfrm>
          <a:off x="4525963" y="1295400"/>
          <a:ext cx="1189037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65" name="Equation" r:id="rId4" imgW="647640" imgH="431640" progId="Equation.3">
                  <p:embed/>
                </p:oleObj>
              </mc:Choice>
              <mc:Fallback>
                <p:oleObj name="Equation" r:id="rId4" imgW="64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963" y="1295400"/>
                        <a:ext cx="1189037" cy="793750"/>
                      </a:xfrm>
                      <a:prstGeom prst="rect">
                        <a:avLst/>
                      </a:prstGeom>
                      <a:solidFill>
                        <a:srgbClr val="FFD683"/>
                      </a:solidFill>
                      <a:ln w="9525">
                        <a:solidFill>
                          <a:srgbClr val="FFCC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1359" name="Text Box 15"/>
          <p:cNvSpPr txBox="1">
            <a:spLocks noChangeArrowheads="1"/>
          </p:cNvSpPr>
          <p:nvPr/>
        </p:nvSpPr>
        <p:spPr bwMode="auto">
          <a:xfrm>
            <a:off x="5943600" y="1524000"/>
            <a:ext cx="915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i,j = L,R</a:t>
            </a:r>
          </a:p>
        </p:txBody>
      </p:sp>
    </p:spTree>
    <p:extLst>
      <p:ext uri="{BB962C8B-B14F-4D97-AF65-F5344CB8AC3E}">
        <p14:creationId xmlns:p14="http://schemas.microsoft.com/office/powerpoint/2010/main" val="14589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3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063" y="762000"/>
            <a:ext cx="3763737" cy="18988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ILC baseline: helical </a:t>
            </a:r>
            <a:r>
              <a:rPr lang="en-US" b="1" dirty="0" err="1"/>
              <a:t>undulator</a:t>
            </a:r>
            <a:r>
              <a:rPr lang="en-US" b="1" dirty="0"/>
              <a:t>  </a:t>
            </a:r>
          </a:p>
          <a:p>
            <a:pPr lvl="2"/>
            <a:r>
              <a:rPr lang="en-US" dirty="0" smtClean="0"/>
              <a:t>Higher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 yield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polarized </a:t>
            </a:r>
            <a:r>
              <a:rPr lang="en-US" dirty="0"/>
              <a:t>e+ </a:t>
            </a:r>
          </a:p>
          <a:p>
            <a:pPr marL="914400" lvl="2" indent="0">
              <a:buNone/>
            </a:pPr>
            <a:r>
              <a:rPr lang="en-US" dirty="0" smtClean="0"/>
              <a:t>Optimize </a:t>
            </a:r>
            <a:r>
              <a:rPr lang="en-US" dirty="0" err="1" smtClean="0"/>
              <a:t>undulator</a:t>
            </a:r>
            <a:r>
              <a:rPr lang="en-US" dirty="0" smtClean="0"/>
              <a:t> parameters                                                        </a:t>
            </a:r>
            <a:r>
              <a:rPr lang="en-US" dirty="0"/>
              <a:t>to </a:t>
            </a:r>
            <a:r>
              <a:rPr lang="en-US" dirty="0" smtClean="0"/>
              <a:t>get ~</a:t>
            </a:r>
            <a:r>
              <a:rPr lang="en-US" dirty="0"/>
              <a:t>30% w/o </a:t>
            </a:r>
            <a:r>
              <a:rPr lang="en-US" dirty="0" smtClean="0"/>
              <a:t>collimator</a:t>
            </a:r>
          </a:p>
          <a:p>
            <a:pPr lvl="1"/>
            <a:r>
              <a:rPr lang="en-US" dirty="0" smtClean="0"/>
              <a:t>E deposition in target ~3-5kW,          </a:t>
            </a:r>
            <a:r>
              <a:rPr lang="en-US" dirty="0" smtClean="0"/>
              <a:t>                                                     </a:t>
            </a:r>
            <a:r>
              <a:rPr lang="en-US" dirty="0" smtClean="0"/>
              <a:t>PEDD = 50-67 J/g  </a:t>
            </a:r>
            <a:r>
              <a:rPr lang="en-US" dirty="0" smtClean="0"/>
              <a:t>(mechanical fatigue </a:t>
            </a:r>
            <a:r>
              <a:rPr lang="en-US" dirty="0" smtClean="0"/>
              <a:t>limit &lt;180J/g )</a:t>
            </a:r>
          </a:p>
          <a:p>
            <a:pPr lvl="1"/>
            <a:r>
              <a:rPr lang="en-US" dirty="0" smtClean="0"/>
              <a:t>To be done:</a:t>
            </a:r>
          </a:p>
          <a:p>
            <a:pPr marL="1257300" lvl="2" indent="-342900"/>
            <a:r>
              <a:rPr lang="en-US" dirty="0" smtClean="0"/>
              <a:t>Target prototyping (rotating wheel [≤100m/s] or alternatives)</a:t>
            </a:r>
          </a:p>
          <a:p>
            <a:pPr marL="1257300" lvl="2" indent="-342900"/>
            <a:r>
              <a:rPr lang="en-US" dirty="0" smtClean="0"/>
              <a:t>Target cooling</a:t>
            </a:r>
          </a:p>
          <a:p>
            <a:pPr marL="1257300" lvl="2" indent="-342900"/>
            <a:r>
              <a:rPr lang="en-US" dirty="0" smtClean="0"/>
              <a:t>(FC protection: shielding against radiation from target)</a:t>
            </a:r>
          </a:p>
          <a:p>
            <a:pPr marL="1257300" lvl="2" indent="-342900"/>
            <a:endParaRPr lang="en-US" dirty="0"/>
          </a:p>
          <a:p>
            <a:pPr marL="571500" indent="-457200"/>
            <a:r>
              <a:rPr lang="en-US" b="1" dirty="0" smtClean="0"/>
              <a:t>Alternative: conventional source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unpolarized</a:t>
            </a:r>
            <a:r>
              <a:rPr lang="en-US" dirty="0" smtClean="0"/>
              <a:t> </a:t>
            </a:r>
            <a:r>
              <a:rPr lang="en-US" dirty="0"/>
              <a:t>e+ 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E deposition in target ~</a:t>
            </a:r>
            <a:r>
              <a:rPr lang="en-US" dirty="0" smtClean="0"/>
              <a:t>35kW</a:t>
            </a:r>
            <a:r>
              <a:rPr lang="en-US" dirty="0"/>
              <a:t>, </a:t>
            </a:r>
            <a:r>
              <a:rPr lang="en-US" dirty="0" smtClean="0"/>
              <a:t>PEDD ~ 30J/g (limit ~35J/g from SLC)</a:t>
            </a:r>
            <a:endParaRPr lang="en-US" dirty="0"/>
          </a:p>
          <a:p>
            <a:pPr lvl="1"/>
            <a:r>
              <a:rPr lang="en-US" dirty="0"/>
              <a:t>To be done:</a:t>
            </a:r>
          </a:p>
          <a:p>
            <a:pPr marL="1257300" lvl="2" indent="-342900"/>
            <a:r>
              <a:rPr lang="en-US" dirty="0"/>
              <a:t>Target prototyping </a:t>
            </a:r>
            <a:r>
              <a:rPr lang="en-US" dirty="0" smtClean="0"/>
              <a:t>(moving target, ≥5m/s)</a:t>
            </a:r>
            <a:endParaRPr lang="en-US" dirty="0"/>
          </a:p>
          <a:p>
            <a:pPr marL="1257300" lvl="2" indent="-342900"/>
            <a:r>
              <a:rPr lang="en-US" dirty="0"/>
              <a:t>Target </a:t>
            </a:r>
            <a:r>
              <a:rPr lang="en-US" dirty="0" smtClean="0"/>
              <a:t>cooling</a:t>
            </a:r>
          </a:p>
          <a:p>
            <a:pPr marL="1257300" lvl="2" indent="-342900"/>
            <a:r>
              <a:rPr lang="en-US" dirty="0"/>
              <a:t>FC protection: shielding against radiation from </a:t>
            </a:r>
            <a:r>
              <a:rPr lang="en-US" dirty="0" smtClean="0"/>
              <a:t>target (~35kW energy deposition in AMD)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6" t="9912" r="34362" b="464"/>
          <a:stretch/>
        </p:blipFill>
        <p:spPr bwMode="auto">
          <a:xfrm rot="20867417">
            <a:off x="5334940" y="1355304"/>
            <a:ext cx="2126046" cy="10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 rot="20849197">
            <a:off x="6014579" y="1188565"/>
            <a:ext cx="1143000" cy="1735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 rot="20849197">
            <a:off x="6002787" y="2053254"/>
            <a:ext cx="688182" cy="2104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239000" y="927353"/>
            <a:ext cx="586469" cy="21564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874965"/>
            <a:ext cx="5867399" cy="567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30480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TDR executive summary</a:t>
            </a:r>
          </a:p>
          <a:p>
            <a:pPr lvl="1"/>
            <a:r>
              <a:rPr lang="en-US" dirty="0" smtClean="0"/>
              <a:t>Important:</a:t>
            </a:r>
          </a:p>
          <a:p>
            <a:pPr lvl="2"/>
            <a:r>
              <a:rPr lang="en-US" dirty="0" smtClean="0"/>
              <a:t>Higgs</a:t>
            </a:r>
            <a:r>
              <a:rPr lang="en-US" dirty="0" smtClean="0"/>
              <a:t>,</a:t>
            </a:r>
          </a:p>
          <a:p>
            <a:pPr lvl="2"/>
            <a:r>
              <a:rPr lang="en-US" dirty="0" smtClean="0"/>
              <a:t>Top, </a:t>
            </a:r>
          </a:p>
          <a:p>
            <a:pPr lvl="2"/>
            <a:r>
              <a:rPr lang="en-US" dirty="0" smtClean="0"/>
              <a:t>New physics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sz="2200" dirty="0" smtClean="0"/>
              <a:t>Details: ILC </a:t>
            </a:r>
            <a:r>
              <a:rPr lang="en-US" sz="2200" dirty="0"/>
              <a:t>TDR Physics </a:t>
            </a:r>
            <a:r>
              <a:rPr lang="en-US" sz="2200" dirty="0" smtClean="0"/>
              <a:t>chapter</a:t>
            </a:r>
            <a:endParaRPr lang="en-US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2133600"/>
            <a:ext cx="425188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77724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TDR executive summary</a:t>
            </a:r>
          </a:p>
          <a:p>
            <a:pPr lvl="1"/>
            <a:r>
              <a:rPr lang="en-US" dirty="0" smtClean="0"/>
              <a:t>Important:</a:t>
            </a:r>
          </a:p>
          <a:p>
            <a:pPr lvl="2"/>
            <a:r>
              <a:rPr lang="en-US" dirty="0" err="1" smtClean="0"/>
              <a:t>Higgs,Top,New</a:t>
            </a:r>
            <a:r>
              <a:rPr lang="en-US" dirty="0" smtClean="0"/>
              <a:t> physics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sz="2200" dirty="0" smtClean="0"/>
              <a:t>Details: ILC </a:t>
            </a:r>
            <a:r>
              <a:rPr lang="en-US" sz="2200" dirty="0"/>
              <a:t>TDR Physics </a:t>
            </a:r>
            <a:r>
              <a:rPr lang="en-US" sz="2200" dirty="0" smtClean="0"/>
              <a:t>chapter</a:t>
            </a:r>
            <a:endParaRPr lang="en-US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requirements</a:t>
            </a:r>
            <a:endParaRPr lang="en-US" dirty="0"/>
          </a:p>
        </p:txBody>
      </p:sp>
      <p:pic>
        <p:nvPicPr>
          <p:cNvPr id="4812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95400"/>
            <a:ext cx="489212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39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066800"/>
            <a:ext cx="8001000" cy="5334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/>
              <a:t>Most likely, the ILC will start with E</a:t>
            </a:r>
            <a:r>
              <a:rPr lang="en-US" altLang="en-US" baseline="-25000" dirty="0"/>
              <a:t>cm</a:t>
            </a:r>
            <a:r>
              <a:rPr lang="en-US" altLang="en-US" dirty="0"/>
              <a:t> = 240 </a:t>
            </a:r>
            <a:r>
              <a:rPr lang="en-US" altLang="en-US" dirty="0" err="1"/>
              <a:t>GeV</a:t>
            </a:r>
            <a:r>
              <a:rPr lang="en-US" altLang="en-US" dirty="0"/>
              <a:t>.</a:t>
            </a:r>
            <a:br>
              <a:rPr lang="en-US" altLang="en-US" dirty="0"/>
            </a:br>
            <a:endParaRPr lang="en-US" altLang="en-US" dirty="0" smtClean="0"/>
          </a:p>
          <a:p>
            <a:r>
              <a:rPr lang="en-US" altLang="en-US" dirty="0" smtClean="0"/>
              <a:t>250GeV operation are possible with </a:t>
            </a:r>
            <a:r>
              <a:rPr lang="en-US" altLang="en-US" dirty="0" err="1" smtClean="0"/>
              <a:t>undulator</a:t>
            </a:r>
            <a:r>
              <a:rPr lang="en-US" altLang="en-US" dirty="0" smtClean="0"/>
              <a:t> source (no 10Hz scheme) – see </a:t>
            </a:r>
            <a:r>
              <a:rPr lang="en-US" altLang="en-US" dirty="0" err="1" smtClean="0"/>
              <a:t>Andriy’s</a:t>
            </a:r>
            <a:r>
              <a:rPr lang="en-US" altLang="en-US" dirty="0" smtClean="0"/>
              <a:t> talk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Benefit </a:t>
            </a:r>
            <a:r>
              <a:rPr lang="en-US" altLang="en-US" dirty="0"/>
              <a:t>of  e+ polarization at this energy</a:t>
            </a:r>
            <a:r>
              <a:rPr lang="en-US" altLang="en-US" dirty="0" smtClean="0"/>
              <a:t>?</a:t>
            </a:r>
          </a:p>
          <a:p>
            <a:pPr lvl="1"/>
            <a:r>
              <a:rPr lang="en-US" dirty="0" smtClean="0"/>
              <a:t>Main physics @250GeV: precision  Higgs boson couplings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9C350-D7B3-48E8-A7E8-18AA0F1C5C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124200" cy="457200"/>
          </a:xfrm>
        </p:spPr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B332-1A78-4EA8-9381-E273D218425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67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7086600" cy="914400"/>
          </a:xfrm>
        </p:spPr>
        <p:txBody>
          <a:bodyPr/>
          <a:lstStyle/>
          <a:p>
            <a:r>
              <a:rPr lang="en-US" altLang="en-US" dirty="0" smtClean="0"/>
              <a:t>Higgs boson at ILC@250GeV</a:t>
            </a:r>
            <a:endParaRPr lang="en-US" altLang="en-US" dirty="0"/>
          </a:p>
        </p:txBody>
      </p:sp>
      <p:sp>
        <p:nvSpPr>
          <p:cNvPr id="167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8458200" cy="533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 smtClean="0"/>
              <a:t> </a:t>
            </a:r>
            <a:r>
              <a:rPr lang="en-US" altLang="en-US" dirty="0" err="1" smtClean="0"/>
              <a:t>m</a:t>
            </a:r>
            <a:r>
              <a:rPr lang="en-US" altLang="en-US" baseline="-25000" dirty="0" err="1" smtClean="0"/>
              <a:t>H</a:t>
            </a:r>
            <a:r>
              <a:rPr lang="en-US" altLang="en-US" dirty="0" smtClean="0"/>
              <a:t> </a:t>
            </a:r>
            <a:r>
              <a:rPr lang="en-US" altLang="en-US" dirty="0"/>
              <a:t>= 126 </a:t>
            </a:r>
            <a:r>
              <a:rPr lang="en-US" altLang="en-US" dirty="0" err="1" smtClean="0"/>
              <a:t>GeV</a:t>
            </a:r>
            <a:endParaRPr lang="en-US" altLang="en-US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</a:t>
            </a:r>
            <a:r>
              <a:rPr lang="en-US" altLang="en-US" dirty="0" smtClean="0"/>
              <a:t>                                              </a:t>
            </a:r>
            <a:r>
              <a:rPr lang="en-US" altLang="en-US" sz="2400" dirty="0">
                <a:solidFill>
                  <a:srgbClr val="CC6600"/>
                </a:solidFill>
              </a:rPr>
              <a:t>Higgs </a:t>
            </a:r>
            <a:r>
              <a:rPr lang="en-US" altLang="en-US" sz="2400" dirty="0" err="1" smtClean="0">
                <a:solidFill>
                  <a:srgbClr val="CC6600"/>
                </a:solidFill>
              </a:rPr>
              <a:t>Strahlung</a:t>
            </a:r>
            <a:r>
              <a:rPr lang="en-US" altLang="en-US" sz="2400" dirty="0" smtClean="0">
                <a:solidFill>
                  <a:srgbClr val="CC6600"/>
                </a:solidFill>
              </a:rPr>
              <a:t> (</a:t>
            </a:r>
            <a:r>
              <a:rPr lang="en-US" altLang="en-US" sz="2400" dirty="0" err="1" smtClean="0">
                <a:solidFill>
                  <a:srgbClr val="CC6600"/>
                </a:solidFill>
              </a:rPr>
              <a:t>ee</a:t>
            </a:r>
            <a:r>
              <a:rPr lang="en-US" altLang="en-US" sz="2400" dirty="0" smtClean="0">
                <a:solidFill>
                  <a:srgbClr val="CC66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400" dirty="0" smtClean="0">
                <a:solidFill>
                  <a:srgbClr val="CC6600"/>
                </a:solidFill>
              </a:rPr>
              <a:t>HZ)</a:t>
            </a:r>
            <a:r>
              <a:rPr lang="en-US" altLang="en-US" sz="2400" dirty="0" smtClean="0"/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                                                      (</a:t>
            </a:r>
            <a:r>
              <a:rPr lang="en-US" altLang="en-US" sz="1800" dirty="0" smtClean="0"/>
              <a:t>dominating)</a:t>
            </a:r>
            <a:endParaRPr lang="en-US" altLang="en-US" sz="18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                                                                                                            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 </a:t>
            </a:r>
            <a:endParaRPr lang="en-US" altLang="en-US" sz="2000" b="0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dirty="0" smtClean="0"/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12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                                                     WW </a:t>
            </a:r>
            <a:r>
              <a:rPr lang="en-US" altLang="en-US" dirty="0" smtClean="0"/>
              <a:t>Fusion (</a:t>
            </a:r>
            <a:r>
              <a:rPr lang="en-US" altLang="en-US" dirty="0" err="1" smtClean="0"/>
              <a:t>ee</a:t>
            </a:r>
            <a:r>
              <a:rPr lang="en-US" altLang="en-US" dirty="0" err="1" smtClean="0">
                <a:sym typeface="Wingdings" panose="05000000000000000000" pitchFamily="2" charset="2"/>
              </a:rPr>
              <a:t>H</a:t>
            </a:r>
            <a:r>
              <a:rPr lang="en-US" alt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lang="en-US" altLang="en-US" dirty="0" smtClean="0"/>
              <a:t>)</a:t>
            </a: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                                           </a:t>
            </a:r>
            <a:endParaRPr lang="en-US" altLang="en-US" dirty="0">
              <a:sym typeface="Wingdings" pitchFamily="2" charset="2"/>
            </a:endParaRPr>
          </a:p>
        </p:txBody>
      </p:sp>
      <p:pic>
        <p:nvPicPr>
          <p:cNvPr id="1678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2" r="4286"/>
          <a:stretch>
            <a:fillRect/>
          </a:stretch>
        </p:blipFill>
        <p:spPr bwMode="auto">
          <a:xfrm>
            <a:off x="76200" y="1828800"/>
            <a:ext cx="5105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8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63"/>
          <a:stretch>
            <a:fillRect/>
          </a:stretch>
        </p:blipFill>
        <p:spPr bwMode="auto">
          <a:xfrm>
            <a:off x="5600700" y="2359025"/>
            <a:ext cx="2895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834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2" t="1538"/>
          <a:stretch>
            <a:fillRect/>
          </a:stretch>
        </p:blipFill>
        <p:spPr bwMode="auto">
          <a:xfrm>
            <a:off x="5791200" y="4830763"/>
            <a:ext cx="2514600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78349" name="Oval 13"/>
          <p:cNvSpPr>
            <a:spLocks noChangeArrowheads="1"/>
          </p:cNvSpPr>
          <p:nvPr/>
        </p:nvSpPr>
        <p:spPr bwMode="auto">
          <a:xfrm>
            <a:off x="3886200" y="3467100"/>
            <a:ext cx="609600" cy="381000"/>
          </a:xfrm>
          <a:prstGeom prst="ellipse">
            <a:avLst/>
          </a:prstGeom>
          <a:noFill/>
          <a:ln w="28575">
            <a:solidFill>
              <a:srgbClr val="CC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8350" name="Oval 14"/>
          <p:cNvSpPr>
            <a:spLocks noChangeArrowheads="1"/>
          </p:cNvSpPr>
          <p:nvPr/>
        </p:nvSpPr>
        <p:spPr bwMode="auto">
          <a:xfrm>
            <a:off x="2057400" y="1981200"/>
            <a:ext cx="762000" cy="457200"/>
          </a:xfrm>
          <a:prstGeom prst="ellips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8351" name="Freeform 15"/>
          <p:cNvSpPr>
            <a:spLocks/>
          </p:cNvSpPr>
          <p:nvPr/>
        </p:nvSpPr>
        <p:spPr bwMode="auto">
          <a:xfrm>
            <a:off x="1587500" y="2311400"/>
            <a:ext cx="3213100" cy="3175000"/>
          </a:xfrm>
          <a:custGeom>
            <a:avLst/>
            <a:gdLst>
              <a:gd name="T0" fmla="*/ 8 w 2024"/>
              <a:gd name="T1" fmla="*/ 2000 h 2000"/>
              <a:gd name="T2" fmla="*/ 8 w 2024"/>
              <a:gd name="T3" fmla="*/ 320 h 2000"/>
              <a:gd name="T4" fmla="*/ 56 w 2024"/>
              <a:gd name="T5" fmla="*/ 80 h 2000"/>
              <a:gd name="T6" fmla="*/ 104 w 2024"/>
              <a:gd name="T7" fmla="*/ 128 h 2000"/>
              <a:gd name="T8" fmla="*/ 200 w 2024"/>
              <a:gd name="T9" fmla="*/ 320 h 2000"/>
              <a:gd name="T10" fmla="*/ 392 w 2024"/>
              <a:gd name="T11" fmla="*/ 512 h 2000"/>
              <a:gd name="T12" fmla="*/ 728 w 2024"/>
              <a:gd name="T13" fmla="*/ 704 h 2000"/>
              <a:gd name="T14" fmla="*/ 968 w 2024"/>
              <a:gd name="T15" fmla="*/ 800 h 2000"/>
              <a:gd name="T16" fmla="*/ 1544 w 2024"/>
              <a:gd name="T17" fmla="*/ 992 h 2000"/>
              <a:gd name="T18" fmla="*/ 2024 w 2024"/>
              <a:gd name="T19" fmla="*/ 1088 h 2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4" h="2000">
                <a:moveTo>
                  <a:pt x="8" y="2000"/>
                </a:moveTo>
                <a:cubicBezTo>
                  <a:pt x="4" y="1320"/>
                  <a:pt x="0" y="640"/>
                  <a:pt x="8" y="320"/>
                </a:cubicBezTo>
                <a:cubicBezTo>
                  <a:pt x="16" y="0"/>
                  <a:pt x="40" y="112"/>
                  <a:pt x="56" y="80"/>
                </a:cubicBezTo>
                <a:cubicBezTo>
                  <a:pt x="72" y="48"/>
                  <a:pt x="80" y="88"/>
                  <a:pt x="104" y="128"/>
                </a:cubicBezTo>
                <a:cubicBezTo>
                  <a:pt x="128" y="168"/>
                  <a:pt x="152" y="256"/>
                  <a:pt x="200" y="320"/>
                </a:cubicBezTo>
                <a:cubicBezTo>
                  <a:pt x="248" y="384"/>
                  <a:pt x="304" y="448"/>
                  <a:pt x="392" y="512"/>
                </a:cubicBezTo>
                <a:cubicBezTo>
                  <a:pt x="480" y="576"/>
                  <a:pt x="632" y="656"/>
                  <a:pt x="728" y="704"/>
                </a:cubicBezTo>
                <a:cubicBezTo>
                  <a:pt x="824" y="752"/>
                  <a:pt x="832" y="752"/>
                  <a:pt x="968" y="800"/>
                </a:cubicBezTo>
                <a:cubicBezTo>
                  <a:pt x="1104" y="848"/>
                  <a:pt x="1368" y="944"/>
                  <a:pt x="1544" y="992"/>
                </a:cubicBezTo>
                <a:cubicBezTo>
                  <a:pt x="1720" y="1040"/>
                  <a:pt x="1944" y="1072"/>
                  <a:pt x="2024" y="1088"/>
                </a:cubicBezTo>
              </a:path>
            </a:pathLst>
          </a:custGeom>
          <a:noFill/>
          <a:ln w="38100" cmpd="sng">
            <a:solidFill>
              <a:srgbClr val="CC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5257800" y="1447800"/>
            <a:ext cx="3810000" cy="2705100"/>
          </a:xfrm>
          <a:prstGeom prst="rec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7162800" y="2952750"/>
            <a:ext cx="533400" cy="552450"/>
          </a:xfrm>
          <a:prstGeom prst="ellipse">
            <a:avLst/>
          </a:prstGeom>
          <a:noFill/>
          <a:ln w="38100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664825" y="5562600"/>
            <a:ext cx="0" cy="6858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1066800" y="6172200"/>
            <a:ext cx="1673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cm</a:t>
            </a:r>
            <a:r>
              <a:rPr lang="en-US" sz="2000" dirty="0" smtClean="0"/>
              <a:t>=250GeV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884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3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3541"/>
            <a:ext cx="4190999" cy="396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4148138" y="3309938"/>
            <a:ext cx="4462462" cy="2024062"/>
          </a:xfrm>
          <a:prstGeom prst="rect">
            <a:avLst/>
          </a:prstGeom>
          <a:solidFill>
            <a:srgbClr val="FFFF99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AWLC 2014: Polarized e+ source</a:t>
            </a:r>
            <a:endParaRPr lang="en-US" altLang="en-US" sz="1600" b="1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5200" y="6553200"/>
            <a:ext cx="1905000" cy="457200"/>
          </a:xfrm>
        </p:spPr>
        <p:txBody>
          <a:bodyPr/>
          <a:lstStyle/>
          <a:p>
            <a:fld id="{B4F647EC-7A13-439A-AD91-E47E153701C4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75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5575"/>
            <a:ext cx="7620000" cy="619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7F787"/>
                </a:solidFill>
              </a14:hiddenFill>
            </a:ext>
          </a:extLst>
        </p:spPr>
        <p:txBody>
          <a:bodyPr/>
          <a:lstStyle/>
          <a:p>
            <a:r>
              <a:rPr lang="en-US" altLang="en-US" sz="3200"/>
              <a:t>Higgs Mass and Higgs Coupling to the Z</a:t>
            </a:r>
            <a:r>
              <a:rPr lang="en-US" altLang="en-US"/>
              <a:t> </a:t>
            </a:r>
            <a:r>
              <a:rPr lang="en-US" altLang="en-US">
                <a:solidFill>
                  <a:srgbClr val="FF9900"/>
                </a:solidFill>
              </a:rPr>
              <a:t> </a:t>
            </a:r>
            <a:endParaRPr lang="de-DE" altLang="en-US">
              <a:solidFill>
                <a:srgbClr val="FF9900"/>
              </a:solidFill>
            </a:endParaRPr>
          </a:p>
        </p:txBody>
      </p:sp>
      <p:sp>
        <p:nvSpPr>
          <p:cNvPr id="1757189" name="Text Box 5"/>
          <p:cNvSpPr txBox="1">
            <a:spLocks noChangeArrowheads="1"/>
          </p:cNvSpPr>
          <p:nvPr/>
        </p:nvSpPr>
        <p:spPr bwMode="auto">
          <a:xfrm>
            <a:off x="3733800" y="990600"/>
            <a:ext cx="4953000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de-DE" altLang="en-US" sz="2400" dirty="0"/>
              <a:t>Select </a:t>
            </a:r>
            <a:r>
              <a:rPr lang="de-DE" altLang="en-US" sz="2400" dirty="0" err="1" smtClean="0"/>
              <a:t>events</a:t>
            </a:r>
            <a:r>
              <a:rPr lang="de-DE" altLang="en-US" sz="2400" dirty="0" smtClean="0"/>
              <a:t>: </a:t>
            </a:r>
            <a:r>
              <a:rPr lang="de-DE" altLang="en-US" sz="2400" dirty="0" err="1" smtClean="0"/>
              <a:t>e+e</a:t>
            </a:r>
            <a:r>
              <a:rPr lang="de-DE" altLang="en-US" sz="2400" dirty="0" smtClean="0"/>
              <a:t>- </a:t>
            </a:r>
            <a:r>
              <a:rPr lang="de-DE" altLang="en-US" sz="2400" dirty="0">
                <a:sym typeface="Wingdings" pitchFamily="2" charset="2"/>
              </a:rPr>
              <a:t></a:t>
            </a:r>
            <a:r>
              <a:rPr lang="de-DE" altLang="en-US" sz="2400" dirty="0"/>
              <a:t> ZH   </a:t>
            </a:r>
            <a:r>
              <a:rPr lang="de-DE" altLang="en-US" sz="2400" dirty="0" smtClean="0"/>
              <a:t> </a:t>
            </a:r>
          </a:p>
          <a:p>
            <a:pPr fontAlgn="base">
              <a:spcBef>
                <a:spcPts val="600"/>
              </a:spcBef>
            </a:pPr>
            <a:r>
              <a:rPr lang="de-DE" altLang="en-US" sz="2400" dirty="0"/>
              <a:t> </a:t>
            </a:r>
            <a:r>
              <a:rPr lang="de-DE" altLang="en-US" sz="2400" dirty="0" smtClean="0"/>
              <a:t>                                    </a:t>
            </a:r>
            <a:r>
              <a:rPr lang="de-DE" altLang="en-US" sz="2400" dirty="0"/>
              <a:t>Z </a:t>
            </a:r>
            <a:r>
              <a:rPr lang="de-DE" altLang="en-US" sz="2400" dirty="0">
                <a:sym typeface="Wingdings" pitchFamily="2" charset="2"/>
              </a:rPr>
              <a:t></a:t>
            </a:r>
            <a:r>
              <a:rPr lang="de-DE" altLang="en-US" sz="2000" dirty="0">
                <a:latin typeface="Verdana" pitchFamily="34" charset="0"/>
                <a:sym typeface="Wingdings" pitchFamily="2" charset="2"/>
              </a:rPr>
              <a:t> </a:t>
            </a:r>
            <a:r>
              <a:rPr lang="de-DE" altLang="en-US" sz="2000" dirty="0" err="1">
                <a:latin typeface="Symbol" pitchFamily="18" charset="2"/>
                <a:sym typeface="Wingdings" pitchFamily="2" charset="2"/>
              </a:rPr>
              <a:t>mm</a:t>
            </a:r>
            <a:r>
              <a:rPr lang="de-DE" altLang="en-US" sz="2000" dirty="0" err="1">
                <a:latin typeface="Verdana" pitchFamily="34" charset="0"/>
                <a:sym typeface="Wingdings" pitchFamily="2" charset="2"/>
              </a:rPr>
              <a:t>,ee</a:t>
            </a:r>
            <a:r>
              <a:rPr lang="de-DE" altLang="en-US" sz="2000" b="1" u="sng" dirty="0">
                <a:latin typeface="MT Extra" pitchFamily="18" charset="2"/>
              </a:rPr>
              <a:t> </a:t>
            </a:r>
          </a:p>
        </p:txBody>
      </p:sp>
      <p:sp>
        <p:nvSpPr>
          <p:cNvPr id="1757190" name="Text Box 6"/>
          <p:cNvSpPr txBox="1">
            <a:spLocks noChangeArrowheads="1"/>
          </p:cNvSpPr>
          <p:nvPr/>
        </p:nvSpPr>
        <p:spPr bwMode="auto">
          <a:xfrm>
            <a:off x="4148138" y="3328243"/>
            <a:ext cx="4897437" cy="2539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de-DE" altLang="en-US" sz="2400" dirty="0"/>
              <a:t>Peak </a:t>
            </a:r>
            <a:r>
              <a:rPr lang="de-DE" altLang="en-US" sz="2400" dirty="0" err="1"/>
              <a:t>position</a:t>
            </a:r>
            <a:r>
              <a:rPr lang="de-DE" altLang="en-US" sz="2400" dirty="0"/>
              <a:t>  </a:t>
            </a:r>
            <a:r>
              <a:rPr lang="de-DE" altLang="en-US" sz="2400" dirty="0">
                <a:sym typeface="Wingdings" pitchFamily="2" charset="2"/>
              </a:rPr>
              <a:t> </a:t>
            </a:r>
            <a:r>
              <a:rPr lang="de-DE" altLang="en-US" sz="2400" dirty="0" err="1">
                <a:sym typeface="Wingdings" pitchFamily="2" charset="2"/>
              </a:rPr>
              <a:t>Higgs</a:t>
            </a:r>
            <a:r>
              <a:rPr lang="de-DE" altLang="en-US" sz="2400" dirty="0">
                <a:sym typeface="Wingdings" pitchFamily="2" charset="2"/>
              </a:rPr>
              <a:t> </a:t>
            </a:r>
            <a:r>
              <a:rPr lang="de-DE" altLang="en-US" sz="2400" dirty="0" err="1">
                <a:sym typeface="Wingdings" pitchFamily="2" charset="2"/>
              </a:rPr>
              <a:t>mass</a:t>
            </a:r>
            <a:r>
              <a:rPr lang="de-DE" altLang="en-US" sz="2400" dirty="0"/>
              <a:t>       </a:t>
            </a:r>
          </a:p>
          <a:p>
            <a:pPr fontAlgn="base">
              <a:spcBef>
                <a:spcPct val="50000"/>
              </a:spcBef>
            </a:pPr>
            <a:endParaRPr lang="de-DE" altLang="en-US" sz="2400" dirty="0"/>
          </a:p>
          <a:p>
            <a:pPr fontAlgn="base">
              <a:spcBef>
                <a:spcPct val="50000"/>
              </a:spcBef>
            </a:pPr>
            <a:r>
              <a:rPr lang="de-DE" altLang="en-US" sz="2400" dirty="0"/>
              <a:t>Peak </a:t>
            </a:r>
            <a:r>
              <a:rPr lang="de-DE" altLang="en-US" sz="2400" dirty="0" err="1"/>
              <a:t>hight</a:t>
            </a:r>
            <a:r>
              <a:rPr lang="de-DE" altLang="en-US" sz="2000" dirty="0"/>
              <a:t> </a:t>
            </a:r>
            <a:r>
              <a:rPr lang="de-DE" altLang="en-US" sz="2400" dirty="0"/>
              <a:t>      </a:t>
            </a:r>
            <a:r>
              <a:rPr lang="de-DE" altLang="en-US" sz="2400" dirty="0">
                <a:sym typeface="Wingdings" pitchFamily="2" charset="2"/>
              </a:rPr>
              <a:t></a:t>
            </a:r>
          </a:p>
          <a:p>
            <a:pPr fontAlgn="base">
              <a:spcBef>
                <a:spcPct val="50000"/>
              </a:spcBef>
            </a:pPr>
            <a:r>
              <a:rPr lang="de-DE" altLang="en-US" sz="1800" dirty="0" smtClean="0">
                <a:sym typeface="Wingdings" pitchFamily="2" charset="2"/>
              </a:rPr>
              <a:t>Model </a:t>
            </a:r>
            <a:r>
              <a:rPr lang="de-DE" altLang="en-US" sz="1800" dirty="0" err="1">
                <a:sym typeface="Wingdings" pitchFamily="2" charset="2"/>
              </a:rPr>
              <a:t>independent</a:t>
            </a:r>
            <a:r>
              <a:rPr lang="de-DE" altLang="en-US" sz="1800" dirty="0">
                <a:sym typeface="Wingdings" pitchFamily="2" charset="2"/>
              </a:rPr>
              <a:t> </a:t>
            </a:r>
            <a:r>
              <a:rPr lang="de-DE" altLang="en-US" sz="1800" dirty="0" smtClean="0">
                <a:sym typeface="Wingdings" pitchFamily="2" charset="2"/>
              </a:rPr>
              <a:t>g(HZZ) </a:t>
            </a:r>
            <a:r>
              <a:rPr lang="de-DE" altLang="en-US" sz="1800" dirty="0" err="1" smtClean="0">
                <a:sym typeface="Wingdings" pitchFamily="2" charset="2"/>
              </a:rPr>
              <a:t>measurement</a:t>
            </a:r>
            <a:r>
              <a:rPr lang="de-DE" altLang="en-US" sz="1800" dirty="0">
                <a:sym typeface="Wingdings" pitchFamily="2" charset="2"/>
              </a:rPr>
              <a:t>!!</a:t>
            </a:r>
          </a:p>
          <a:p>
            <a:pPr fontAlgn="base">
              <a:spcBef>
                <a:spcPct val="50000"/>
              </a:spcBef>
            </a:pPr>
            <a:r>
              <a:rPr lang="de-DE" altLang="en-US" sz="2400" dirty="0">
                <a:solidFill>
                  <a:srgbClr val="0000CC"/>
                </a:solidFill>
                <a:sym typeface="Wingdings" pitchFamily="2" charset="2"/>
              </a:rPr>
              <a:t>Higher </a:t>
            </a:r>
            <a:r>
              <a:rPr lang="de-DE" altLang="en-US" sz="2400" dirty="0" err="1">
                <a:solidFill>
                  <a:srgbClr val="0000CC"/>
                </a:solidFill>
                <a:sym typeface="Wingdings" pitchFamily="2" charset="2"/>
              </a:rPr>
              <a:t>lumi</a:t>
            </a:r>
            <a:r>
              <a:rPr lang="de-DE" altLang="en-US" sz="2400" dirty="0">
                <a:solidFill>
                  <a:srgbClr val="0000CC"/>
                </a:solidFill>
                <a:sym typeface="Wingdings" pitchFamily="2" charset="2"/>
              </a:rPr>
              <a:t> </a:t>
            </a:r>
            <a:r>
              <a:rPr lang="de-DE" altLang="en-US" sz="2400" dirty="0" err="1">
                <a:solidFill>
                  <a:srgbClr val="0000CC"/>
                </a:solidFill>
                <a:sym typeface="Wingdings" pitchFamily="2" charset="2"/>
              </a:rPr>
              <a:t>improves</a:t>
            </a:r>
            <a:r>
              <a:rPr lang="de-DE" altLang="en-US" sz="2400" dirty="0">
                <a:solidFill>
                  <a:srgbClr val="0000CC"/>
                </a:solidFill>
                <a:sym typeface="Wingdings" pitchFamily="2" charset="2"/>
              </a:rPr>
              <a:t> </a:t>
            </a:r>
            <a:r>
              <a:rPr lang="de-DE" altLang="en-US" sz="2400" dirty="0" err="1">
                <a:solidFill>
                  <a:srgbClr val="0000CC"/>
                </a:solidFill>
                <a:sym typeface="Wingdings" pitchFamily="2" charset="2"/>
              </a:rPr>
              <a:t>precision</a:t>
            </a:r>
            <a:endParaRPr lang="de-DE" altLang="en-US" sz="2400" dirty="0">
              <a:solidFill>
                <a:srgbClr val="0000CC"/>
              </a:solidFill>
            </a:endParaRPr>
          </a:p>
        </p:txBody>
      </p:sp>
      <p:sp>
        <p:nvSpPr>
          <p:cNvPr id="1757191" name="Text Box 7"/>
          <p:cNvSpPr txBox="1">
            <a:spLocks noChangeArrowheads="1"/>
          </p:cNvSpPr>
          <p:nvPr/>
        </p:nvSpPr>
        <p:spPr bwMode="auto">
          <a:xfrm>
            <a:off x="3810000" y="1828800"/>
            <a:ext cx="4876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de-DE" altLang="en-US" sz="2000" dirty="0"/>
              <a:t>Fit </a:t>
            </a:r>
            <a:r>
              <a:rPr lang="de-DE" altLang="en-US" sz="2000" dirty="0" err="1"/>
              <a:t>to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the</a:t>
            </a:r>
            <a:r>
              <a:rPr lang="de-DE" altLang="en-US" sz="2000" dirty="0"/>
              <a:t> </a:t>
            </a:r>
            <a:r>
              <a:rPr lang="de-DE" altLang="en-US" sz="2000" dirty="0" err="1"/>
              <a:t>spectrum</a:t>
            </a:r>
            <a:r>
              <a:rPr lang="de-DE" altLang="en-US" sz="2000" dirty="0"/>
              <a:t> </a:t>
            </a:r>
            <a:r>
              <a:rPr lang="de-DE" altLang="en-US" sz="2000" dirty="0" err="1"/>
              <a:t>of</a:t>
            </a:r>
            <a:r>
              <a:rPr lang="de-DE" altLang="en-US" sz="2000" dirty="0"/>
              <a:t> </a:t>
            </a:r>
            <a:r>
              <a:rPr lang="de-DE" altLang="en-US" sz="2000" dirty="0" err="1"/>
              <a:t>recoil</a:t>
            </a:r>
            <a:r>
              <a:rPr lang="de-DE" altLang="en-US" sz="2000" dirty="0"/>
              <a:t> </a:t>
            </a:r>
            <a:r>
              <a:rPr lang="de-DE" altLang="en-US" sz="2000" dirty="0" err="1"/>
              <a:t>mass</a:t>
            </a:r>
            <a:r>
              <a:rPr lang="de-DE" altLang="en-US" sz="2000" dirty="0"/>
              <a:t> </a:t>
            </a:r>
            <a:r>
              <a:rPr lang="de-DE" altLang="en-US" sz="2000" dirty="0" err="1"/>
              <a:t>of</a:t>
            </a:r>
            <a:r>
              <a:rPr lang="de-DE" altLang="en-US" sz="2000" dirty="0"/>
              <a:t> </a:t>
            </a:r>
            <a:r>
              <a:rPr lang="de-DE" altLang="en-US" sz="2000" dirty="0" err="1"/>
              <a:t>both</a:t>
            </a:r>
            <a:r>
              <a:rPr lang="de-DE" altLang="en-US" sz="2000" dirty="0"/>
              <a:t> </a:t>
            </a:r>
            <a:r>
              <a:rPr lang="de-DE" altLang="en-US" sz="2000" dirty="0" err="1"/>
              <a:t>leptons</a:t>
            </a:r>
            <a:r>
              <a:rPr lang="de-DE" altLang="en-US" sz="2000" dirty="0"/>
              <a:t>  </a:t>
            </a:r>
            <a:r>
              <a:rPr lang="de-DE" altLang="en-US" sz="2000" dirty="0">
                <a:sym typeface="Wingdings" pitchFamily="2" charset="2"/>
              </a:rPr>
              <a:t> </a:t>
            </a:r>
            <a:r>
              <a:rPr lang="de-DE" altLang="en-US" sz="2000" dirty="0" err="1">
                <a:sym typeface="Wingdings" pitchFamily="2" charset="2"/>
              </a:rPr>
              <a:t>Higgs</a:t>
            </a:r>
            <a:r>
              <a:rPr lang="de-DE" altLang="en-US" sz="2000" dirty="0">
                <a:sym typeface="Wingdings" pitchFamily="2" charset="2"/>
              </a:rPr>
              <a:t> </a:t>
            </a:r>
            <a:r>
              <a:rPr lang="de-DE" altLang="en-US" sz="2000" dirty="0" err="1">
                <a:sym typeface="Wingdings" pitchFamily="2" charset="2"/>
              </a:rPr>
              <a:t>mass</a:t>
            </a:r>
            <a:r>
              <a:rPr lang="de-DE" altLang="en-US" sz="2000" dirty="0">
                <a:sym typeface="Wingdings" pitchFamily="2" charset="2"/>
              </a:rPr>
              <a:t> </a:t>
            </a:r>
            <a:r>
              <a:rPr lang="de-DE" altLang="en-US" sz="2000" dirty="0" err="1">
                <a:sym typeface="Wingdings" pitchFamily="2" charset="2"/>
              </a:rPr>
              <a:t>and</a:t>
            </a:r>
            <a:r>
              <a:rPr lang="de-DE" altLang="en-US" sz="2000" dirty="0">
                <a:sym typeface="Wingdings" pitchFamily="2" charset="2"/>
              </a:rPr>
              <a:t> </a:t>
            </a:r>
            <a:r>
              <a:rPr lang="de-DE" altLang="en-US" sz="2000" dirty="0" err="1">
                <a:sym typeface="Wingdings" pitchFamily="2" charset="2"/>
              </a:rPr>
              <a:t>coupling</a:t>
            </a:r>
            <a:endParaRPr lang="de-DE" altLang="en-US" sz="2000" dirty="0"/>
          </a:p>
        </p:txBody>
      </p:sp>
      <p:sp>
        <p:nvSpPr>
          <p:cNvPr id="1757192" name="Text Box 8"/>
          <p:cNvSpPr txBox="1">
            <a:spLocks noChangeArrowheads="1"/>
          </p:cNvSpPr>
          <p:nvPr/>
        </p:nvSpPr>
        <p:spPr bwMode="auto">
          <a:xfrm>
            <a:off x="2984760" y="2819400"/>
            <a:ext cx="9776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>
              <a:spcBef>
                <a:spcPct val="20000"/>
              </a:spcBef>
            </a:pPr>
            <a:r>
              <a:rPr lang="en-US" altLang="en-US" sz="1600" dirty="0"/>
              <a:t>ILC </a:t>
            </a:r>
            <a:r>
              <a:rPr lang="en-US" altLang="en-US" sz="1600" dirty="0" smtClean="0"/>
              <a:t>TDR</a:t>
            </a:r>
            <a:endParaRPr lang="en-US" altLang="en-US" sz="1600" dirty="0"/>
          </a:p>
        </p:txBody>
      </p:sp>
      <p:sp>
        <p:nvSpPr>
          <p:cNvPr id="1757198" name="Rectangle 14"/>
          <p:cNvSpPr>
            <a:spLocks noChangeArrowheads="1"/>
          </p:cNvSpPr>
          <p:nvPr/>
        </p:nvSpPr>
        <p:spPr bwMode="auto">
          <a:xfrm>
            <a:off x="6400800" y="3810000"/>
            <a:ext cx="403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base" hangingPunct="1"/>
            <a:r>
              <a:rPr lang="en-US" altLang="en-US" sz="1800" b="1">
                <a:solidFill>
                  <a:srgbClr val="23346C"/>
                </a:solidFill>
                <a:latin typeface="Symbol" pitchFamily="18" charset="2"/>
              </a:rPr>
              <a:t>D</a:t>
            </a:r>
            <a:r>
              <a:rPr lang="en-US" altLang="en-US" sz="1800" b="1">
                <a:solidFill>
                  <a:srgbClr val="23346C"/>
                </a:solidFill>
              </a:rPr>
              <a:t>m &lt; 100 MeV </a:t>
            </a:r>
            <a:endParaRPr lang="de-DE" altLang="en-US" sz="180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754131"/>
              </p:ext>
            </p:extLst>
          </p:nvPr>
        </p:nvGraphicFramePr>
        <p:xfrm>
          <a:off x="6781800" y="4311619"/>
          <a:ext cx="1632744" cy="565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513" name="Formel" r:id="rId4" imgW="660240" imgH="228600" progId="Equation.3">
                  <p:embed/>
                </p:oleObj>
              </mc:Choice>
              <mc:Fallback>
                <p:oleObj name="Formel" r:id="rId4" imgW="660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81800" y="4311619"/>
                        <a:ext cx="1632744" cy="565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63"/>
          <a:stretch>
            <a:fillRect/>
          </a:stretch>
        </p:blipFill>
        <p:spPr bwMode="auto">
          <a:xfrm>
            <a:off x="533400" y="990600"/>
            <a:ext cx="2895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Oval 18"/>
          <p:cNvSpPr/>
          <p:nvPr/>
        </p:nvSpPr>
        <p:spPr bwMode="auto">
          <a:xfrm>
            <a:off x="2057400" y="1581150"/>
            <a:ext cx="533400" cy="552450"/>
          </a:xfrm>
          <a:prstGeom prst="ellipse">
            <a:avLst/>
          </a:prstGeom>
          <a:noFill/>
          <a:ln w="38100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48655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2579</Words>
  <Application>Microsoft Office PowerPoint</Application>
  <PresentationFormat>On-screen Show (4:3)</PresentationFormat>
  <Paragraphs>713</Paragraphs>
  <Slides>31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Blank Presentation</vt:lpstr>
      <vt:lpstr>Custom Design</vt:lpstr>
      <vt:lpstr>Formel</vt:lpstr>
      <vt:lpstr>Equation</vt:lpstr>
      <vt:lpstr>  </vt:lpstr>
      <vt:lpstr>Outline  </vt:lpstr>
      <vt:lpstr>PowerPoint Presentation</vt:lpstr>
      <vt:lpstr>PowerPoint Presentation</vt:lpstr>
      <vt:lpstr>Physics requirements</vt:lpstr>
      <vt:lpstr>Physics requirements</vt:lpstr>
      <vt:lpstr>PowerPoint Presentation</vt:lpstr>
      <vt:lpstr>Higgs boson at ILC@250GeV</vt:lpstr>
      <vt:lpstr>Higgs Mass and Higgs Coupling to the Z  </vt:lpstr>
      <vt:lpstr>PowerPoint Presentation</vt:lpstr>
      <vt:lpstr> </vt:lpstr>
      <vt:lpstr>Sensitivity to Higgs couplings in model-independent analyses</vt:lpstr>
      <vt:lpstr>E+ polarization and New Physics </vt:lpstr>
      <vt:lpstr>Dark Matter search at ILC</vt:lpstr>
      <vt:lpstr>PowerPoint Presentation</vt:lpstr>
      <vt:lpstr>Top quark physics @ LC </vt:lpstr>
      <vt:lpstr>Photon beam collimation </vt:lpstr>
      <vt:lpstr>Photon beam collimation </vt:lpstr>
      <vt:lpstr>Photon collimator</vt:lpstr>
      <vt:lpstr>Spin flipper</vt:lpstr>
      <vt:lpstr>Photon target </vt:lpstr>
      <vt:lpstr>Photon target </vt:lpstr>
      <vt:lpstr>Photon target </vt:lpstr>
      <vt:lpstr>Alternative source: “300 Hz scheme”</vt:lpstr>
      <vt:lpstr>PowerPoint Presentation</vt:lpstr>
      <vt:lpstr>Summary</vt:lpstr>
      <vt:lpstr>PowerPoint Presentation</vt:lpstr>
      <vt:lpstr>LC as Higgs factory</vt:lpstr>
      <vt:lpstr>PowerPoint Presentation</vt:lpstr>
      <vt:lpstr>PowerPoint Presentation</vt:lpstr>
      <vt:lpstr>Sensitivity to new physics (Ecm ≥240 GeV)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LocAdmin</cp:lastModifiedBy>
  <cp:revision>980</cp:revision>
  <dcterms:created xsi:type="dcterms:W3CDTF">2005-11-21T04:08:26Z</dcterms:created>
  <dcterms:modified xsi:type="dcterms:W3CDTF">2014-05-13T18:38:12Z</dcterms:modified>
</cp:coreProperties>
</file>