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8" r:id="rId5"/>
    <p:sldId id="273" r:id="rId6"/>
    <p:sldId id="274" r:id="rId7"/>
    <p:sldId id="272" r:id="rId8"/>
    <p:sldId id="259" r:id="rId9"/>
    <p:sldId id="269" r:id="rId10"/>
    <p:sldId id="266" r:id="rId11"/>
    <p:sldId id="268" r:id="rId12"/>
    <p:sldId id="267" r:id="rId13"/>
    <p:sldId id="260" r:id="rId14"/>
    <p:sldId id="261" r:id="rId15"/>
    <p:sldId id="265" r:id="rId16"/>
    <p:sldId id="270" r:id="rId17"/>
    <p:sldId id="271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789" autoAdjust="0"/>
  </p:normalViewPr>
  <p:slideViewPr>
    <p:cSldViewPr snapToGrid="0" snapToObjects="1">
      <p:cViewPr>
        <p:scale>
          <a:sx n="100" d="100"/>
          <a:sy n="100" d="100"/>
        </p:scale>
        <p:origin x="-656" y="-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34DC-D991-E94F-8D1F-8BA3E5F5B5C6}" type="datetimeFigureOut">
              <a:rPr kumimoji="1" lang="ja-JP" altLang="en-US" smtClean="0"/>
              <a:t>14/05/13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B30C-5AFD-0C47-8533-C670A9527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5802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34DC-D991-E94F-8D1F-8BA3E5F5B5C6}" type="datetimeFigureOut">
              <a:rPr kumimoji="1" lang="ja-JP" altLang="en-US" smtClean="0"/>
              <a:t>14/05/13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B30C-5AFD-0C47-8533-C670A9527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26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34DC-D991-E94F-8D1F-8BA3E5F5B5C6}" type="datetimeFigureOut">
              <a:rPr kumimoji="1" lang="ja-JP" altLang="en-US" smtClean="0"/>
              <a:t>14/05/13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B30C-5AFD-0C47-8533-C670A9527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3536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34DC-D991-E94F-8D1F-8BA3E5F5B5C6}" type="datetimeFigureOut">
              <a:rPr kumimoji="1" lang="ja-JP" altLang="en-US" smtClean="0"/>
              <a:t>14/05/13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B30C-5AFD-0C47-8533-C670A9527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7016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34DC-D991-E94F-8D1F-8BA3E5F5B5C6}" type="datetimeFigureOut">
              <a:rPr kumimoji="1" lang="ja-JP" altLang="en-US" smtClean="0"/>
              <a:t>14/05/13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B30C-5AFD-0C47-8533-C670A9527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1341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34DC-D991-E94F-8D1F-8BA3E5F5B5C6}" type="datetimeFigureOut">
              <a:rPr kumimoji="1" lang="ja-JP" altLang="en-US" smtClean="0"/>
              <a:t>14/05/13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B30C-5AFD-0C47-8533-C670A9527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703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34DC-D991-E94F-8D1F-8BA3E5F5B5C6}" type="datetimeFigureOut">
              <a:rPr kumimoji="1" lang="ja-JP" altLang="en-US" smtClean="0"/>
              <a:t>14/05/13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B30C-5AFD-0C47-8533-C670A9527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943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34DC-D991-E94F-8D1F-8BA3E5F5B5C6}" type="datetimeFigureOut">
              <a:rPr kumimoji="1" lang="ja-JP" altLang="en-US" smtClean="0"/>
              <a:t>14/05/13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B30C-5AFD-0C47-8533-C670A9527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381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34DC-D991-E94F-8D1F-8BA3E5F5B5C6}" type="datetimeFigureOut">
              <a:rPr kumimoji="1" lang="ja-JP" altLang="en-US" smtClean="0"/>
              <a:t>14/05/13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B30C-5AFD-0C47-8533-C670A9527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863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34DC-D991-E94F-8D1F-8BA3E5F5B5C6}" type="datetimeFigureOut">
              <a:rPr kumimoji="1" lang="ja-JP" altLang="en-US" smtClean="0"/>
              <a:t>14/05/13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B30C-5AFD-0C47-8533-C670A9527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898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34DC-D991-E94F-8D1F-8BA3E5F5B5C6}" type="datetimeFigureOut">
              <a:rPr kumimoji="1" lang="ja-JP" altLang="en-US" smtClean="0"/>
              <a:t>14/05/13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DB30C-5AFD-0C47-8533-C670A9527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63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434DC-D991-E94F-8D1F-8BA3E5F5B5C6}" type="datetimeFigureOut">
              <a:rPr kumimoji="1" lang="ja-JP" altLang="en-US" smtClean="0"/>
              <a:t>14/05/13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DB30C-5AFD-0C47-8533-C670A9527B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91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Relationship Id="rId3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tiff"/><Relationship Id="rId3" Type="http://schemas.openxmlformats.org/officeDocument/2006/relationships/image" Target="../media/image8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image" Target="../media/image15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b="1" dirty="0" smtClean="0"/>
              <a:t>Cost comparison of tuners</a:t>
            </a:r>
            <a:endParaRPr kumimoji="1"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H. Hayano, KEK</a:t>
            </a:r>
          </a:p>
          <a:p>
            <a:r>
              <a:rPr lang="en-US" altLang="ja-JP" dirty="0" smtClean="0"/>
              <a:t>05132014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413500" y="183634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AWLC14 SRF-WG@FNAL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9028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チューナー空洞組Nコネ干渉対策0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3073"/>
            <a:ext cx="9144000" cy="646161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790662" y="5786020"/>
            <a:ext cx="5599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 interference of pickup cables to the tuner arm.</a:t>
            </a:r>
          </a:p>
          <a:p>
            <a:r>
              <a:rPr lang="en-US" altLang="ja-JP" dirty="0"/>
              <a:t>No interference of </a:t>
            </a:r>
            <a:r>
              <a:rPr lang="en-US" altLang="ja-JP" dirty="0" smtClean="0"/>
              <a:t>motor to </a:t>
            </a:r>
            <a:r>
              <a:rPr lang="en-US" altLang="ja-JP" dirty="0"/>
              <a:t>the </a:t>
            </a:r>
            <a:r>
              <a:rPr lang="en-US" altLang="ja-JP" dirty="0" smtClean="0"/>
              <a:t>next cavity input coupler.</a:t>
            </a:r>
            <a:endParaRPr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540000" y="6477000"/>
            <a:ext cx="3958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Stiffness is not yet examined, it is worry.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11037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チューナー空洞組Nコネ干渉対策0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6237"/>
            <a:ext cx="9144000" cy="646161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898900" y="5574268"/>
            <a:ext cx="863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release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7058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チューナー空洞組Nコネ干渉対策0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2285"/>
            <a:ext cx="9144000" cy="646161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898900" y="5574268"/>
            <a:ext cx="84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stretch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77134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241" y="1041400"/>
            <a:ext cx="5181873" cy="223378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86"/>
          <p:cNvGrpSpPr>
            <a:grpSpLocks noChangeAspect="1"/>
          </p:cNvGrpSpPr>
          <p:nvPr/>
        </p:nvGrpSpPr>
        <p:grpSpPr bwMode="auto">
          <a:xfrm>
            <a:off x="567847" y="3429000"/>
            <a:ext cx="7930157" cy="3039595"/>
            <a:chOff x="1637" y="1518"/>
            <a:chExt cx="9013" cy="3456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7" y="1518"/>
              <a:ext cx="4534" cy="3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3" descr="20100209Di-0186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7" y="1518"/>
              <a:ext cx="4313" cy="3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テキスト ボックス 5"/>
          <p:cNvSpPr txBox="1"/>
          <p:nvPr/>
        </p:nvSpPr>
        <p:spPr>
          <a:xfrm>
            <a:off x="2333292" y="138766"/>
            <a:ext cx="46089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TDR Blade tuner for ILC cavity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956492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Blade-FNAL-part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67" y="1055132"/>
            <a:ext cx="8520101" cy="543456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527300" y="500102"/>
            <a:ext cx="4271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Parts Picture from FNAL installation manual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4416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Blade-FNAL-part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59" y="686535"/>
            <a:ext cx="7756171" cy="604446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527300" y="309305"/>
            <a:ext cx="3925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Parts List from FNAL installation manual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3710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164167" y="2048468"/>
            <a:ext cx="746871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In order to make fare cost comparison,</a:t>
            </a:r>
          </a:p>
          <a:p>
            <a:r>
              <a:rPr lang="en-US" altLang="ja-JP" sz="2400" b="1" dirty="0" smtClean="0"/>
              <a:t>I asked cost estimation to the same company  for both of</a:t>
            </a:r>
          </a:p>
          <a:p>
            <a:endParaRPr lang="en-US" altLang="ja-JP" sz="2400" b="1" dirty="0"/>
          </a:p>
          <a:p>
            <a:r>
              <a:rPr kumimoji="1" lang="en-US" altLang="ja-JP" sz="2400" b="1" dirty="0" smtClean="0"/>
              <a:t>(1) TDR blade tuner design</a:t>
            </a:r>
          </a:p>
          <a:p>
            <a:r>
              <a:rPr kumimoji="1" lang="en-US" altLang="ja-JP" sz="2400" b="1" dirty="0" smtClean="0"/>
              <a:t>(2) Modified Saclay tuner design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35217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blade-tuner-compone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0447"/>
            <a:ext cx="9144000" cy="337670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333292" y="138766"/>
            <a:ext cx="42989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TDR Blade tuner </a:t>
            </a:r>
          </a:p>
          <a:p>
            <a:r>
              <a:rPr lang="en-US" altLang="ja-JP" sz="2800" b="1" dirty="0" smtClean="0"/>
              <a:t>Components for fabrication</a:t>
            </a:r>
            <a:endParaRPr kumimoji="1" lang="ja-JP" altLang="en-US" sz="28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60800" y="5791200"/>
            <a:ext cx="1222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36</a:t>
            </a:r>
            <a:r>
              <a:rPr kumimoji="1" lang="en-US" altLang="ja-JP" sz="2400" b="1" dirty="0" smtClean="0"/>
              <a:t> parts</a:t>
            </a:r>
            <a:endParaRPr kumimoji="1" lang="ja-JP" altLang="en-US" sz="2400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489200" y="1219662"/>
            <a:ext cx="4007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Motor, gear, Bolts and nuts are excluded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2900" y="6278265"/>
            <a:ext cx="7198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 sorry, </a:t>
            </a:r>
            <a:r>
              <a:rPr lang="en-US" altLang="ja-JP" dirty="0" smtClean="0"/>
              <a:t>this picture</a:t>
            </a:r>
            <a:r>
              <a:rPr kumimoji="1" lang="en-US" altLang="ja-JP" dirty="0" smtClean="0"/>
              <a:t> is not correct. The number of parts will be much more.)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14715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aclay-tuner-compone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908" y="1371601"/>
            <a:ext cx="5113190" cy="411479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333292" y="138766"/>
            <a:ext cx="42989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Modified Saclay tuner </a:t>
            </a:r>
          </a:p>
          <a:p>
            <a:r>
              <a:rPr lang="en-US" altLang="ja-JP" sz="2800" b="1" dirty="0" smtClean="0"/>
              <a:t>Components for fabrication</a:t>
            </a:r>
            <a:endParaRPr kumimoji="1" lang="ja-JP" altLang="en-US" sz="28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60800" y="5791200"/>
            <a:ext cx="1222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21 parts</a:t>
            </a:r>
            <a:endParaRPr kumimoji="1" lang="ja-JP" altLang="en-US" sz="2400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489200" y="1219662"/>
            <a:ext cx="4007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Motor, gear, Bolts and nuts are excluded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54820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Blade-tuner-list-for-co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678" y="1460500"/>
            <a:ext cx="2250689" cy="4279900"/>
          </a:xfrm>
          <a:prstGeom prst="rect">
            <a:avLst/>
          </a:prstGeom>
        </p:spPr>
      </p:pic>
      <p:pic>
        <p:nvPicPr>
          <p:cNvPr id="3" name="図 2" descr="saclay-tuner-list-for-cos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478" y="1485900"/>
            <a:ext cx="2250689" cy="260966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333292" y="138766"/>
            <a:ext cx="4347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Cost estimation comparison</a:t>
            </a:r>
            <a:endParaRPr kumimoji="1" lang="ja-JP" altLang="en-US" sz="2800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14678" y="1098034"/>
            <a:ext cx="237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TDR Blade tuner design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641945" y="1130300"/>
            <a:ext cx="2899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Modified Saclay tuner design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57225" y="5278735"/>
            <a:ext cx="3134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* Motor and harmonic drive are in the both list,</a:t>
            </a:r>
          </a:p>
          <a:p>
            <a:r>
              <a:rPr lang="en-US" altLang="ja-JP" sz="1200" dirty="0" smtClean="0"/>
              <a:t>But not included into cost.</a:t>
            </a:r>
            <a:endParaRPr kumimoji="1" lang="ja-JP" altLang="en-US" sz="1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16502" y="651470"/>
            <a:ext cx="7259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 ( Cost = materials + machining + </a:t>
            </a:r>
            <a:r>
              <a:rPr lang="en-US" altLang="ja-JP" dirty="0" smtClean="0"/>
              <a:t>inspection + </a:t>
            </a:r>
            <a:r>
              <a:rPr kumimoji="1" lang="en-US" altLang="ja-JP" dirty="0" smtClean="0"/>
              <a:t>assembly + company benefit )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53180" y="6017932"/>
            <a:ext cx="7287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Cost      (Blade tuner) : (Modified Saclay tuner) = 1 : 0.52</a:t>
            </a:r>
            <a:endParaRPr kumimoji="1" lang="ja-JP" altLang="en-US" sz="24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0" y="1510268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Component list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272021" y="1510268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Component list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944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1G-tuner-tabl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057" y="739463"/>
            <a:ext cx="6518320" cy="579196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810381" y="84667"/>
            <a:ext cx="76429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Performance comparison at S1-Global experiment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7536011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641392" y="595032"/>
            <a:ext cx="180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Conclusion</a:t>
            </a:r>
            <a:endParaRPr kumimoji="1" lang="ja-JP" altLang="en-US" sz="28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17600" y="1524000"/>
            <a:ext cx="71282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The modified Saclay tuner for ILC cavity was designed.</a:t>
            </a:r>
          </a:p>
          <a:p>
            <a:r>
              <a:rPr lang="en-US" altLang="ja-JP" sz="2000" dirty="0" smtClean="0"/>
              <a:t>Their cost was compared to TDR Blade tuner by the one company.</a:t>
            </a:r>
          </a:p>
          <a:p>
            <a:r>
              <a:rPr kumimoji="1" lang="en-US" altLang="ja-JP" sz="2000" dirty="0" smtClean="0"/>
              <a:t>The result was 52% of TDR Blade tuner,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                  </a:t>
            </a:r>
            <a:r>
              <a:rPr kumimoji="1" lang="en-US" altLang="ja-JP" sz="2000" dirty="0" smtClean="0"/>
              <a:t>for the mechanical parts fabrication and assembly.</a:t>
            </a:r>
            <a:endParaRPr kumimoji="1" lang="ja-JP" altLang="en-US" sz="2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17600" y="3492500"/>
            <a:ext cx="76626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However, the modified Saclay tuner for ILC cavity design </a:t>
            </a:r>
          </a:p>
          <a:p>
            <a:r>
              <a:rPr lang="en-US" altLang="ja-JP" sz="2000" dirty="0" smtClean="0"/>
              <a:t>need to be done further study of tuning range, stiffness, toughness, etc.</a:t>
            </a:r>
          </a:p>
          <a:p>
            <a:r>
              <a:rPr kumimoji="1" lang="en-US" altLang="ja-JP" sz="2000" dirty="0" smtClean="0"/>
              <a:t>The R&amp;D is required.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01325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1G-tuner-mechanics-rang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295" y="1"/>
            <a:ext cx="7402522" cy="3128734"/>
          </a:xfrm>
          <a:prstGeom prst="rect">
            <a:avLst/>
          </a:prstGeom>
        </p:spPr>
      </p:pic>
      <p:pic>
        <p:nvPicPr>
          <p:cNvPr id="3" name="図 2" descr="S1G-piezo-excursion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295" y="3405889"/>
            <a:ext cx="7640673" cy="345211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6277429" y="24191"/>
            <a:ext cx="107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Slide-jack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155925" y="31449"/>
            <a:ext cx="766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Saclay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05278" y="208857"/>
            <a:ext cx="709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Blade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539" y="895048"/>
            <a:ext cx="1903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90"/>
                </a:solidFill>
              </a:rPr>
              <a:t>Mechanical stroke</a:t>
            </a:r>
            <a:endParaRPr kumimoji="1" lang="ja-JP" altLang="en-US" dirty="0">
              <a:solidFill>
                <a:srgbClr val="00009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4190" y="3369604"/>
            <a:ext cx="1326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90"/>
                </a:solidFill>
              </a:rPr>
              <a:t>Piezo</a:t>
            </a:r>
            <a:r>
              <a:rPr kumimoji="1" lang="en-US" altLang="ja-JP" dirty="0" smtClean="0">
                <a:solidFill>
                  <a:srgbClr val="000090"/>
                </a:solidFill>
              </a:rPr>
              <a:t> stroke</a:t>
            </a:r>
            <a:endParaRPr kumimoji="1" lang="ja-JP" altLang="en-US" dirty="0">
              <a:solidFill>
                <a:srgbClr val="00009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50620" y="3856781"/>
            <a:ext cx="119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Blade(1+2)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170533" y="3862438"/>
            <a:ext cx="1419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Blade(only 1)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50620" y="5215468"/>
            <a:ext cx="1476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Saclay(only 2)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125596" y="5212269"/>
            <a:ext cx="1476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Saclay(only 1)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277429" y="3672115"/>
            <a:ext cx="1818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Slide-jack(center)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75829" y="5212269"/>
            <a:ext cx="156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Slide-jack(end)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0693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1G-detuning-slop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64" y="887349"/>
            <a:ext cx="8236050" cy="5105441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195378" y="1758257"/>
            <a:ext cx="709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Blade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772459" y="1187149"/>
            <a:ext cx="766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Saclay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64529" y="2846615"/>
            <a:ext cx="1818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Slide-jack(center)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75829" y="2495252"/>
            <a:ext cx="156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Slide-jack(end)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61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1g-detuning-freq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1" y="0"/>
            <a:ext cx="5829300" cy="3417651"/>
          </a:xfrm>
          <a:prstGeom prst="rect">
            <a:avLst/>
          </a:prstGeom>
        </p:spPr>
      </p:pic>
      <p:pic>
        <p:nvPicPr>
          <p:cNvPr id="3" name="図 2" descr="s1g-adapotive-compens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400" y="3530600"/>
            <a:ext cx="5650639" cy="33274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7112000" y="1086534"/>
            <a:ext cx="1559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Half-sine wave </a:t>
            </a:r>
          </a:p>
          <a:p>
            <a:r>
              <a:rPr kumimoji="1" lang="en-US" altLang="ja-JP" dirty="0" smtClean="0"/>
              <a:t>compensation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12000" y="4642534"/>
            <a:ext cx="1559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Adaptive F.F.</a:t>
            </a:r>
          </a:p>
          <a:p>
            <a:r>
              <a:rPr kumimoji="1" lang="en-US" altLang="ja-JP" dirty="0" smtClean="0"/>
              <a:t>compensation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0" y="3417651"/>
            <a:ext cx="2358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90"/>
                </a:solidFill>
              </a:rPr>
              <a:t>Detuning offset &lt; 50Hz</a:t>
            </a:r>
          </a:p>
          <a:p>
            <a:r>
              <a:rPr lang="en-US" altLang="ja-JP" b="1" dirty="0">
                <a:solidFill>
                  <a:srgbClr val="000090"/>
                </a:solidFill>
              </a:rPr>
              <a:t>f</a:t>
            </a:r>
            <a:r>
              <a:rPr lang="en-US" altLang="ja-JP" b="1" dirty="0" smtClean="0">
                <a:solidFill>
                  <a:srgbClr val="000090"/>
                </a:solidFill>
              </a:rPr>
              <a:t>or every tuner</a:t>
            </a:r>
            <a:endParaRPr kumimoji="1" lang="ja-JP" altLang="en-US" b="1" dirty="0">
              <a:solidFill>
                <a:srgbClr val="00009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0" y="4820334"/>
            <a:ext cx="2588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000090"/>
                </a:solidFill>
              </a:rPr>
              <a:t>E</a:t>
            </a:r>
            <a:r>
              <a:rPr lang="en-US" altLang="ja-JP" b="1" dirty="0" smtClean="0">
                <a:solidFill>
                  <a:srgbClr val="000090"/>
                </a:solidFill>
              </a:rPr>
              <a:t>very tuner worked well.</a:t>
            </a:r>
            <a:endParaRPr kumimoji="1" lang="ja-JP" altLang="en-US" b="1" dirty="0">
              <a:solidFill>
                <a:srgbClr val="000090"/>
              </a:solidFill>
            </a:endParaRPr>
          </a:p>
        </p:txBody>
      </p:sp>
      <p:sp>
        <p:nvSpPr>
          <p:cNvPr id="10" name="下矢印 9"/>
          <p:cNvSpPr/>
          <p:nvPr/>
        </p:nvSpPr>
        <p:spPr>
          <a:xfrm>
            <a:off x="787400" y="4229100"/>
            <a:ext cx="609600" cy="558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191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098800" y="325735"/>
            <a:ext cx="2491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TDR design choice</a:t>
            </a:r>
            <a:endParaRPr kumimoji="1" lang="ja-JP" altLang="en-US" sz="2400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22300" y="1003300"/>
            <a:ext cx="805566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Tuner design should keep cavity plug-compatible interface.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    flange-to-flange length, support tab interval length,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    coupler-to-coupler interval length, etc.</a:t>
            </a:r>
          </a:p>
          <a:p>
            <a:endParaRPr kumimoji="1" lang="en-US" altLang="ja-JP" sz="2000" dirty="0"/>
          </a:p>
          <a:p>
            <a:r>
              <a:rPr lang="en-US" altLang="ja-JP" sz="2000" dirty="0" smtClean="0"/>
              <a:t>Tuner should work at 31.5MV/m gradient within 50Hz residual detuning.</a:t>
            </a:r>
          </a:p>
          <a:p>
            <a:endParaRPr kumimoji="1" lang="en-US" altLang="ja-JP" sz="2000" dirty="0"/>
          </a:p>
          <a:p>
            <a:r>
              <a:rPr lang="en-US" altLang="ja-JP" sz="2000" dirty="0" smtClean="0"/>
              <a:t>Tuner should have low-cost.</a:t>
            </a:r>
            <a:endParaRPr kumimoji="1" lang="ja-JP" altLang="en-US" sz="2000" dirty="0"/>
          </a:p>
        </p:txBody>
      </p:sp>
      <p:sp>
        <p:nvSpPr>
          <p:cNvPr id="4" name="下矢印 3"/>
          <p:cNvSpPr/>
          <p:nvPr/>
        </p:nvSpPr>
        <p:spPr>
          <a:xfrm>
            <a:off x="4025900" y="3250069"/>
            <a:ext cx="609600" cy="558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39945" y="3967202"/>
            <a:ext cx="77380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Blade tuner </a:t>
            </a:r>
            <a:r>
              <a:rPr kumimoji="1" lang="en-US" altLang="ja-JP" sz="2000" b="1" dirty="0" smtClean="0">
                <a:solidFill>
                  <a:srgbClr val="000090"/>
                </a:solidFill>
              </a:rPr>
              <a:t>was selected for TDR design and cost estimation basement</a:t>
            </a:r>
            <a:endParaRPr kumimoji="1" lang="ja-JP" altLang="en-US" sz="2000" b="1" dirty="0">
              <a:solidFill>
                <a:srgbClr val="00009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1001" y="5064204"/>
            <a:ext cx="83689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If we can make new design keeping above condition, </a:t>
            </a:r>
          </a:p>
          <a:p>
            <a:r>
              <a:rPr lang="en-US" altLang="ja-JP" sz="2400" b="1" dirty="0"/>
              <a:t> </a:t>
            </a:r>
            <a:r>
              <a:rPr lang="en-US" altLang="ja-JP" sz="2400" b="1" dirty="0" smtClean="0"/>
              <a:t>                                              </a:t>
            </a:r>
            <a:r>
              <a:rPr kumimoji="1" lang="en-US" altLang="ja-JP" sz="2400" b="1" dirty="0" smtClean="0"/>
              <a:t>it is worth considering and doing R&amp;D. </a:t>
            </a:r>
            <a:endParaRPr kumimoji="1" lang="ja-JP" altLang="en-US" sz="2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85900" y="6228834"/>
            <a:ext cx="6061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Adaptation of Saclay Tuner to ILC cavity design was considered.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049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XFEL-cavity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14" y="1115887"/>
            <a:ext cx="8593276" cy="2190144"/>
          </a:xfrm>
          <a:prstGeom prst="rect">
            <a:avLst/>
          </a:prstGeom>
        </p:spPr>
      </p:pic>
      <p:pic>
        <p:nvPicPr>
          <p:cNvPr id="3" name="図 2" descr="FNAL-cavity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27" y="4060088"/>
            <a:ext cx="8375003" cy="2157976"/>
          </a:xfrm>
          <a:prstGeom prst="rect">
            <a:avLst/>
          </a:prstGeom>
        </p:spPr>
      </p:pic>
      <p:cxnSp>
        <p:nvCxnSpPr>
          <p:cNvPr id="5" name="直線コネクタ 4"/>
          <p:cNvCxnSpPr/>
          <p:nvPr/>
        </p:nvCxnSpPr>
        <p:spPr>
          <a:xfrm>
            <a:off x="8697503" y="782475"/>
            <a:ext cx="0" cy="59195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260811" y="2727680"/>
            <a:ext cx="0" cy="39743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 flipH="1">
            <a:off x="487604" y="4932997"/>
            <a:ext cx="4984" cy="17690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>
            <a:off x="492589" y="6554649"/>
            <a:ext cx="32602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0" y="6570966"/>
            <a:ext cx="26081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818617" y="6340940"/>
            <a:ext cx="787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36mm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560648" y="746555"/>
            <a:ext cx="1877700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XFEL TESLA-Cavity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746383" y="3784700"/>
            <a:ext cx="1646605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FNAL</a:t>
            </a:r>
            <a:r>
              <a:rPr kumimoji="1" lang="en-US" altLang="ja-JP" dirty="0" smtClean="0"/>
              <a:t> ILC-Cavity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90292" y="85804"/>
            <a:ext cx="7124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Length difference between TESLA cavity and ILC cavity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37452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2"/>
          <p:cNvGrpSpPr>
            <a:grpSpLocks noChangeAspect="1"/>
          </p:cNvGrpSpPr>
          <p:nvPr/>
        </p:nvGrpSpPr>
        <p:grpSpPr bwMode="auto">
          <a:xfrm>
            <a:off x="1158534" y="974724"/>
            <a:ext cx="7022000" cy="2314575"/>
            <a:chOff x="1425" y="10243"/>
            <a:chExt cx="9611" cy="3166"/>
          </a:xfrm>
        </p:grpSpPr>
        <p:pic>
          <p:nvPicPr>
            <p:cNvPr id="3" name="Picture 1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5" y="10243"/>
              <a:ext cx="6271" cy="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" y="10938"/>
              <a:ext cx="3340" cy="2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79"/>
          <p:cNvGrpSpPr>
            <a:grpSpLocks noChangeAspect="1"/>
          </p:cNvGrpSpPr>
          <p:nvPr/>
        </p:nvGrpSpPr>
        <p:grpSpPr bwMode="auto">
          <a:xfrm>
            <a:off x="728494" y="3413696"/>
            <a:ext cx="7791280" cy="3015214"/>
            <a:chOff x="2160" y="3372"/>
            <a:chExt cx="8190" cy="3169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5" y="3376"/>
              <a:ext cx="3795" cy="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Immagine 1" descr="tuner a KEK 1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3372"/>
              <a:ext cx="4395" cy="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テキスト ボックス 7"/>
          <p:cNvSpPr txBox="1"/>
          <p:nvPr/>
        </p:nvSpPr>
        <p:spPr>
          <a:xfrm>
            <a:off x="2333292" y="138766"/>
            <a:ext cx="44678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Saclay tuner for TESLA cavity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007930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new-Lever-arm-0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72" y="1885502"/>
            <a:ext cx="4222201" cy="4781998"/>
          </a:xfrm>
          <a:prstGeom prst="rect">
            <a:avLst/>
          </a:prstGeom>
        </p:spPr>
      </p:pic>
      <p:pic>
        <p:nvPicPr>
          <p:cNvPr id="3" name="図 2" descr="New-Lever-arm-0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287" y="1847402"/>
            <a:ext cx="4059713" cy="4687686"/>
          </a:xfrm>
          <a:prstGeom prst="rect">
            <a:avLst/>
          </a:prstGeom>
        </p:spPr>
      </p:pic>
      <p:pic>
        <p:nvPicPr>
          <p:cNvPr id="4" name="図 3" descr="New-Lever-arm-04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94634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505700" y="3720068"/>
            <a:ext cx="84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stretch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55900" y="3758168"/>
            <a:ext cx="863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release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489162" y="1836320"/>
            <a:ext cx="3518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 interference to other boundary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99167" y="6411267"/>
            <a:ext cx="5600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Modified Saclay tuner design for ILC cavity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80588036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511</Words>
  <Application>Microsoft Macintosh PowerPoint</Application>
  <PresentationFormat>画面に合わせる (4:3)</PresentationFormat>
  <Paragraphs>87</Paragraphs>
  <Slides>20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1" baseType="lpstr">
      <vt:lpstr>ホワイト</vt:lpstr>
      <vt:lpstr>Cost comparison of tuners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 ATF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 comparison of tuners</dc:title>
  <dc:creator>早野 仁司</dc:creator>
  <cp:lastModifiedBy>早野 仁司</cp:lastModifiedBy>
  <cp:revision>19</cp:revision>
  <dcterms:created xsi:type="dcterms:W3CDTF">2014-05-05T03:10:33Z</dcterms:created>
  <dcterms:modified xsi:type="dcterms:W3CDTF">2014-05-13T11:21:56Z</dcterms:modified>
</cp:coreProperties>
</file>