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57" r:id="rId3"/>
    <p:sldId id="260" r:id="rId4"/>
    <p:sldId id="261" r:id="rId5"/>
    <p:sldId id="262" r:id="rId6"/>
    <p:sldId id="263" r:id="rId7"/>
    <p:sldId id="264" r:id="rId8"/>
    <p:sldId id="258" r:id="rId9"/>
    <p:sldId id="259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8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2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3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18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695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9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3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80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17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8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9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7E2C2-3595-2545-B170-40F5E31A3984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70D41-D8F4-C84D-99D0-41269C512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5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9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ILC Start-End Simulations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Glen White, SLAC</a:t>
            </a:r>
          </a:p>
          <a:p>
            <a:r>
              <a:rPr lang="en-US" dirty="0" smtClean="0"/>
              <a:t>May 13, 2014</a:t>
            </a:r>
          </a:p>
          <a:p>
            <a:r>
              <a:rPr lang="en-US" dirty="0" smtClean="0"/>
              <a:t>AWLC14, </a:t>
            </a:r>
            <a:r>
              <a:rPr lang="en-US" dirty="0" err="1" smtClean="0"/>
              <a:t>Fermilab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393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sets have changed, need to refresh work.</a:t>
            </a:r>
          </a:p>
          <a:p>
            <a:r>
              <a:rPr lang="en-US" dirty="0" smtClean="0"/>
              <a:t>Fully document.</a:t>
            </a:r>
          </a:p>
          <a:p>
            <a:r>
              <a:rPr lang="en-US" dirty="0" smtClean="0"/>
              <a:t>Maintain as an ILC resource</a:t>
            </a:r>
          </a:p>
          <a:p>
            <a:r>
              <a:rPr lang="en-US" dirty="0" smtClean="0"/>
              <a:t>Need to evaluate scope and importance taking into account available resources in immediate future.</a:t>
            </a:r>
          </a:p>
          <a:p>
            <a:pPr lvl="1"/>
            <a:r>
              <a:rPr lang="en-US" dirty="0" smtClean="0"/>
              <a:t>Can image 0.5 – 2+ FTE / year in this effort.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939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0500"/>
            <a:ext cx="82296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Minimum: (&lt; 6 months)</a:t>
            </a:r>
          </a:p>
          <a:p>
            <a:pPr lvl="1"/>
            <a:r>
              <a:rPr lang="en-US" dirty="0" smtClean="0"/>
              <a:t>BDS-only “static” simulation with full error source list</a:t>
            </a:r>
          </a:p>
          <a:p>
            <a:pPr lvl="2"/>
            <a:r>
              <a:rPr lang="en-US" dirty="0" smtClean="0"/>
              <a:t>All baseline parameter sets, both IR’s</a:t>
            </a:r>
          </a:p>
          <a:p>
            <a:pPr lvl="2"/>
            <a:r>
              <a:rPr lang="en-US" dirty="0" smtClean="0"/>
              <a:t>3 months</a:t>
            </a:r>
            <a:endParaRPr lang="en-US" dirty="0"/>
          </a:p>
          <a:p>
            <a:pPr lvl="1"/>
            <a:r>
              <a:rPr lang="en-US" dirty="0" smtClean="0"/>
              <a:t>Calculate detailed jitter tolerance of final doublet magnet sets including action of intra-pulse FB</a:t>
            </a:r>
          </a:p>
          <a:p>
            <a:pPr lvl="2"/>
            <a:r>
              <a:rPr lang="en-US" dirty="0" smtClean="0"/>
              <a:t>+1 month</a:t>
            </a:r>
          </a:p>
          <a:p>
            <a:pPr lvl="1"/>
            <a:r>
              <a:rPr lang="en-US" dirty="0" smtClean="0"/>
              <a:t>Detailed list of well-motivated tolerances/ requirements for magnets and diagnostics</a:t>
            </a:r>
          </a:p>
          <a:p>
            <a:pPr lvl="2"/>
            <a:r>
              <a:rPr lang="en-US" dirty="0" smtClean="0"/>
              <a:t>+1 month</a:t>
            </a:r>
          </a:p>
          <a:p>
            <a:r>
              <a:rPr lang="en-US" dirty="0" smtClean="0"/>
              <a:t>Better: +6-12 months</a:t>
            </a:r>
          </a:p>
          <a:p>
            <a:pPr lvl="1"/>
            <a:r>
              <a:rPr lang="en-US" dirty="0" smtClean="0"/>
              <a:t>Include GM + dynamics</a:t>
            </a:r>
          </a:p>
          <a:p>
            <a:pPr lvl="1"/>
            <a:r>
              <a:rPr lang="en-US" dirty="0" smtClean="0"/>
              <a:t>Include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Intra-pulse dynamics considerations</a:t>
            </a:r>
          </a:p>
          <a:p>
            <a:pPr lvl="2"/>
            <a:r>
              <a:rPr lang="en-US" dirty="0" smtClean="0"/>
              <a:t>Include </a:t>
            </a:r>
            <a:r>
              <a:rPr lang="en-US" dirty="0" err="1" smtClean="0"/>
              <a:t>parameterised</a:t>
            </a:r>
            <a:r>
              <a:rPr lang="en-US" dirty="0" smtClean="0"/>
              <a:t> effects in S2E simulations</a:t>
            </a:r>
          </a:p>
          <a:p>
            <a:r>
              <a:rPr lang="en-US" dirty="0" smtClean="0"/>
              <a:t>Best: + (?) months</a:t>
            </a:r>
          </a:p>
          <a:p>
            <a:pPr lvl="1"/>
            <a:r>
              <a:rPr lang="en-US" dirty="0" smtClean="0"/>
              <a:t>Include RTML</a:t>
            </a:r>
          </a:p>
          <a:p>
            <a:pPr lvl="1"/>
            <a:r>
              <a:rPr lang="en-US" dirty="0" smtClean="0"/>
              <a:t>Include DR</a:t>
            </a:r>
          </a:p>
          <a:p>
            <a:pPr lvl="1"/>
            <a:r>
              <a:rPr lang="en-US" dirty="0" smtClean="0"/>
              <a:t>Multiple codes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639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ILC Start-End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Form list of all expected “error” sources and generate </a:t>
            </a:r>
            <a:r>
              <a:rPr lang="en-US" i="1" dirty="0" smtClean="0"/>
              <a:t>N</a:t>
            </a:r>
            <a:r>
              <a:rPr lang="en-US" dirty="0" smtClean="0"/>
              <a:t> (typically ~100) random machine “seeds”</a:t>
            </a:r>
          </a:p>
          <a:p>
            <a:pPr lvl="1"/>
            <a:r>
              <a:rPr lang="en-US" dirty="0" smtClean="0"/>
              <a:t>e.g. magnetic errors, misalignments</a:t>
            </a:r>
          </a:p>
          <a:p>
            <a:pPr lvl="1"/>
            <a:r>
              <a:rPr lang="en-US" dirty="0" smtClean="0"/>
              <a:t>e.g. dynamic errors: ground motion + feedbacks</a:t>
            </a:r>
          </a:p>
          <a:p>
            <a:pPr lvl="1"/>
            <a:r>
              <a:rPr lang="en-US" dirty="0" smtClean="0"/>
              <a:t>e.g. realistic diagnostics performance (BPM scale errors, resolutions…)</a:t>
            </a:r>
          </a:p>
          <a:p>
            <a:r>
              <a:rPr lang="en-US" dirty="0" smtClean="0"/>
              <a:t>Apply all commissioning, tuning and operational measures in as realistic manner as possible using expected input devices with expected performances.</a:t>
            </a:r>
          </a:p>
          <a:p>
            <a:r>
              <a:rPr lang="en-US" dirty="0" smtClean="0"/>
              <a:t>Examine ensemble of results, get a probabilistic picture of what the running state of the entire machine is.</a:t>
            </a:r>
          </a:p>
          <a:p>
            <a:pPr lvl="1"/>
            <a:r>
              <a:rPr lang="en-US" dirty="0" smtClean="0"/>
              <a:t>Especially luminosity.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3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Accurate picture of expected luminosity performance of the machine.</a:t>
            </a:r>
          </a:p>
          <a:p>
            <a:pPr lvl="1"/>
            <a:r>
              <a:rPr lang="en-US" dirty="0" smtClean="0"/>
              <a:t>Tuning is a part of the lattice description.</a:t>
            </a:r>
          </a:p>
          <a:p>
            <a:r>
              <a:rPr lang="en-US" dirty="0" smtClean="0"/>
              <a:t>Solid basis for forming tolerance specifications.</a:t>
            </a:r>
          </a:p>
          <a:p>
            <a:r>
              <a:rPr lang="en-US" dirty="0" smtClean="0"/>
              <a:t>Accurately evaluate impact of design changes and choices.</a:t>
            </a:r>
          </a:p>
          <a:p>
            <a:r>
              <a:rPr lang="en-US" dirty="0" smtClean="0"/>
              <a:t>Stored results and infrastructure can form the input of other studies</a:t>
            </a:r>
          </a:p>
          <a:p>
            <a:r>
              <a:rPr lang="en-US" dirty="0" smtClean="0"/>
              <a:t>Limitations:</a:t>
            </a:r>
          </a:p>
          <a:p>
            <a:pPr lvl="1"/>
            <a:r>
              <a:rPr lang="en-US" dirty="0" smtClean="0"/>
              <a:t>Doesn’t cover cases where machine is “broken”, still need to consider capability to diagnose faults.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69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include?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DR?</a:t>
            </a:r>
          </a:p>
          <a:p>
            <a:pPr lvl="1"/>
            <a:r>
              <a:rPr lang="en-US" dirty="0" smtClean="0"/>
              <a:t>Historically not included, usually treat as “source”</a:t>
            </a:r>
          </a:p>
          <a:p>
            <a:pPr lvl="1"/>
            <a:r>
              <a:rPr lang="en-US" dirty="0" smtClean="0"/>
              <a:t>Maybe some benefit in looking at realistic extracted conditions?</a:t>
            </a:r>
          </a:p>
          <a:p>
            <a:r>
              <a:rPr lang="en-US" dirty="0" smtClean="0"/>
              <a:t>RTML</a:t>
            </a:r>
          </a:p>
          <a:p>
            <a:pPr lvl="1"/>
            <a:r>
              <a:rPr lang="en-US" dirty="0" smtClean="0"/>
              <a:t>Bunch-bunch feedback in turn-around?</a:t>
            </a:r>
          </a:p>
          <a:p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Bunch compression, </a:t>
            </a:r>
            <a:r>
              <a:rPr lang="en-US" dirty="0" err="1" smtClean="0"/>
              <a:t>wakefields</a:t>
            </a:r>
            <a:r>
              <a:rPr lang="en-US" dirty="0" smtClean="0"/>
              <a:t>, pulse-pulse feedback</a:t>
            </a:r>
          </a:p>
          <a:p>
            <a:r>
              <a:rPr lang="en-US" dirty="0" smtClean="0"/>
              <a:t>BDS/IR</a:t>
            </a:r>
          </a:p>
          <a:p>
            <a:pPr lvl="1"/>
            <a:r>
              <a:rPr lang="en-US" dirty="0" smtClean="0"/>
              <a:t>Including beam-beam simulation for luminosity + </a:t>
            </a:r>
            <a:r>
              <a:rPr lang="en-US" dirty="0" err="1" smtClean="0"/>
              <a:t>beamstrahlung</a:t>
            </a:r>
            <a:endParaRPr lang="en-US" dirty="0" smtClean="0"/>
          </a:p>
          <a:p>
            <a:r>
              <a:rPr lang="en-US" dirty="0" smtClean="0"/>
              <a:t>Extraction line?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281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Many simulation tools exist and have been used in the past</a:t>
            </a:r>
          </a:p>
          <a:p>
            <a:pPr lvl="1"/>
            <a:r>
              <a:rPr lang="en-US" dirty="0" err="1" smtClean="0"/>
              <a:t>placet</a:t>
            </a:r>
            <a:r>
              <a:rPr lang="en-US" dirty="0" smtClean="0"/>
              <a:t>, merlin, </a:t>
            </a:r>
            <a:r>
              <a:rPr lang="en-US" dirty="0" err="1" smtClean="0"/>
              <a:t>lucretia</a:t>
            </a:r>
            <a:r>
              <a:rPr lang="en-US" dirty="0" smtClean="0"/>
              <a:t>, </a:t>
            </a:r>
            <a:r>
              <a:rPr lang="en-US" dirty="0" err="1" smtClean="0"/>
              <a:t>bmad</a:t>
            </a:r>
            <a:r>
              <a:rPr lang="en-US" dirty="0" smtClean="0"/>
              <a:t>, </a:t>
            </a:r>
            <a:r>
              <a:rPr lang="en-US" dirty="0" err="1" smtClean="0"/>
              <a:t>ptc</a:t>
            </a:r>
            <a:r>
              <a:rPr lang="en-US" dirty="0" smtClean="0"/>
              <a:t>/</a:t>
            </a:r>
            <a:r>
              <a:rPr lang="en-US" dirty="0" err="1" smtClean="0"/>
              <a:t>madx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Either stand-alone or joined with scripts</a:t>
            </a:r>
          </a:p>
          <a:p>
            <a:r>
              <a:rPr lang="en-US" dirty="0" smtClean="0"/>
              <a:t>Having multiple codes useful (and annoying)</a:t>
            </a:r>
          </a:p>
          <a:p>
            <a:pPr lvl="1"/>
            <a:r>
              <a:rPr lang="en-US" dirty="0" smtClean="0"/>
              <a:t>Have to track down difference in results, can lead to deeper understanding, helps avoid obvious mistakes…</a:t>
            </a:r>
          </a:p>
          <a:p>
            <a:r>
              <a:rPr lang="en-US" dirty="0" smtClean="0"/>
              <a:t>To profit from multiple analysis efforts, useful to define some standards</a:t>
            </a:r>
          </a:p>
          <a:p>
            <a:pPr lvl="1"/>
            <a:r>
              <a:rPr lang="en-US" dirty="0" smtClean="0"/>
              <a:t>Error parameter lists</a:t>
            </a:r>
          </a:p>
          <a:p>
            <a:pPr lvl="1"/>
            <a:r>
              <a:rPr lang="en-US" dirty="0" smtClean="0"/>
              <a:t>Algorithms, including application specifics (e.g. method of adjusting E in DFS).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433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performed in the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RTML, </a:t>
            </a:r>
            <a:r>
              <a:rPr lang="en-US" dirty="0" err="1" smtClean="0"/>
              <a:t>Linac</a:t>
            </a:r>
            <a:r>
              <a:rPr lang="en-US" dirty="0" smtClean="0"/>
              <a:t>, BDS studied separately</a:t>
            </a:r>
          </a:p>
          <a:p>
            <a:pPr lvl="1"/>
            <a:r>
              <a:rPr lang="en-US" dirty="0" smtClean="0"/>
              <a:t>Independently defined luminosity growth “budgets”</a:t>
            </a:r>
          </a:p>
          <a:p>
            <a:pPr lvl="1"/>
            <a:r>
              <a:rPr lang="en-US" dirty="0" smtClean="0"/>
              <a:t>Most effort on </a:t>
            </a:r>
            <a:r>
              <a:rPr lang="en-US" dirty="0" err="1" smtClean="0"/>
              <a:t>Linac</a:t>
            </a:r>
            <a:r>
              <a:rPr lang="en-US" dirty="0" smtClean="0"/>
              <a:t> emittance preservation techniques</a:t>
            </a:r>
          </a:p>
          <a:p>
            <a:r>
              <a:rPr lang="en-US" dirty="0" err="1" smtClean="0"/>
              <a:t>Linac+BDS</a:t>
            </a:r>
            <a:r>
              <a:rPr lang="en-US" dirty="0" smtClean="0"/>
              <a:t> global simulation for RDR performance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956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(RDR-era) S2E Simulations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87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Lucretia</a:t>
            </a:r>
          </a:p>
          <a:p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Independently “static” tune 100 seeds</a:t>
            </a:r>
          </a:p>
          <a:p>
            <a:pPr lvl="1"/>
            <a:r>
              <a:rPr lang="en-US" dirty="0" smtClean="0"/>
              <a:t>Pick those that fulfill “</a:t>
            </a:r>
            <a:r>
              <a:rPr lang="en-US" dirty="0" err="1" smtClean="0"/>
              <a:t>emttance</a:t>
            </a:r>
            <a:r>
              <a:rPr lang="en-US" dirty="0" smtClean="0"/>
              <a:t> growth budget” expectations.</a:t>
            </a:r>
          </a:p>
          <a:p>
            <a:pPr lvl="1"/>
            <a:r>
              <a:rPr lang="en-US" dirty="0" smtClean="0"/>
              <a:t>Apply dynamic errors, tracking through to get </a:t>
            </a:r>
            <a:r>
              <a:rPr lang="en-US" dirty="0" err="1" smtClean="0"/>
              <a:t>wakefields</a:t>
            </a:r>
            <a:r>
              <a:rPr lang="en-US" dirty="0" smtClean="0"/>
              <a:t> and realistic beam response functions</a:t>
            </a:r>
          </a:p>
          <a:p>
            <a:pPr lvl="1"/>
            <a:r>
              <a:rPr lang="en-US" dirty="0" smtClean="0"/>
              <a:t>Include GM &amp; 5Hz feedbacks</a:t>
            </a:r>
          </a:p>
          <a:p>
            <a:r>
              <a:rPr lang="en-US" dirty="0" smtClean="0"/>
              <a:t>BDS</a:t>
            </a:r>
          </a:p>
          <a:p>
            <a:pPr lvl="1"/>
            <a:r>
              <a:rPr lang="en-US" dirty="0" smtClean="0"/>
              <a:t>Full tuning (BBA, orbit steering </a:t>
            </a:r>
            <a:r>
              <a:rPr lang="en-US" dirty="0" err="1" smtClean="0"/>
              <a:t>etc</a:t>
            </a:r>
            <a:r>
              <a:rPr lang="en-US" dirty="0" smtClean="0"/>
              <a:t> &amp; FFS tuning with sextupoles).</a:t>
            </a:r>
          </a:p>
          <a:p>
            <a:pPr lvl="1"/>
            <a:r>
              <a:rPr lang="en-US" dirty="0" smtClean="0"/>
              <a:t>Use GUINEA-PIG for beam-beam simulations, track pairs through solenoid to detector.</a:t>
            </a:r>
          </a:p>
          <a:p>
            <a:pPr lvl="1"/>
            <a:r>
              <a:rPr lang="en-US" dirty="0" smtClean="0"/>
              <a:t>BDS 5Hz feedbacks</a:t>
            </a:r>
          </a:p>
          <a:p>
            <a:r>
              <a:rPr lang="en-US" dirty="0" smtClean="0"/>
              <a:t>Intra-pulse effects considered separately.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800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90618" cy="6987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ILC S2E </a:t>
            </a:r>
            <a:r>
              <a:rPr lang="en-US" dirty="0" smtClean="0"/>
              <a:t>Simulation Results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117" y="1234499"/>
            <a:ext cx="4210616" cy="513698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ILC RDR parameters</a:t>
            </a:r>
          </a:p>
          <a:p>
            <a:r>
              <a:rPr lang="en-US" dirty="0" smtClean="0"/>
              <a:t>Start-end tuning procedure</a:t>
            </a:r>
          </a:p>
          <a:p>
            <a:r>
              <a:rPr lang="en-US" dirty="0" smtClean="0"/>
              <a:t>90% seeds tune with 8% overhead</a:t>
            </a:r>
          </a:p>
          <a:p>
            <a:pPr lvl="1"/>
            <a:r>
              <a:rPr lang="en-US" dirty="0" smtClean="0"/>
              <a:t>Includes pulse-pulse dynamics + FB’s</a:t>
            </a:r>
          </a:p>
          <a:p>
            <a:pPr lvl="1"/>
            <a:r>
              <a:rPr lang="en-US" dirty="0" smtClean="0"/>
              <a:t>Excludes “fast effects” @ IP</a:t>
            </a:r>
          </a:p>
          <a:p>
            <a:r>
              <a:rPr lang="en-US" dirty="0" smtClean="0"/>
              <a:t>Expect ~90% seeds to provide nominal luminosity</a:t>
            </a:r>
          </a:p>
          <a:p>
            <a:pPr lvl="1"/>
            <a:r>
              <a:rPr lang="en-US" dirty="0" smtClean="0"/>
              <a:t>Including IP high-bandwidth feedback for worst possible conditions</a:t>
            </a:r>
          </a:p>
          <a:p>
            <a:r>
              <a:rPr lang="en-US" dirty="0" smtClean="0"/>
              <a:t>Need to update for TDR parameter sets</a:t>
            </a:r>
          </a:p>
          <a:p>
            <a:r>
              <a:rPr lang="en-US" dirty="0" smtClean="0"/>
              <a:t>2-sided simulations</a:t>
            </a:r>
          </a:p>
          <a:p>
            <a:pPr lvl="1"/>
            <a:r>
              <a:rPr lang="en-US" dirty="0" smtClean="0"/>
              <a:t>ILC RDR 2-sided </a:t>
            </a:r>
            <a:r>
              <a:rPr lang="en-US" dirty="0" err="1" smtClean="0"/>
              <a:t>sim</a:t>
            </a:r>
            <a:r>
              <a:rPr lang="en-US" dirty="0" smtClean="0"/>
              <a:t>: 90% seeds @ 85% </a:t>
            </a:r>
            <a:r>
              <a:rPr lang="en-US" dirty="0" err="1" smtClean="0"/>
              <a:t>lumi</a:t>
            </a:r>
            <a:endParaRPr lang="en-US" dirty="0" smtClean="0"/>
          </a:p>
          <a:p>
            <a:pPr lvl="2"/>
            <a:r>
              <a:rPr lang="en-US" dirty="0" smtClean="0"/>
              <a:t>Needed to expand </a:t>
            </a:r>
            <a:r>
              <a:rPr lang="en-US" dirty="0" err="1" smtClean="0"/>
              <a:t>sim</a:t>
            </a:r>
            <a:r>
              <a:rPr lang="en-US" dirty="0" smtClean="0"/>
              <a:t> time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6733" y="2797045"/>
            <a:ext cx="4298535" cy="350745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 flipV="1">
            <a:off x="5091123" y="3226621"/>
            <a:ext cx="1510176" cy="114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01299" y="3226621"/>
            <a:ext cx="0" cy="27002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6117" y="6048314"/>
            <a:ext cx="4621613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Tunable with worst-case GM, pessimistic </a:t>
            </a:r>
            <a:r>
              <a:rPr lang="en-US" dirty="0" err="1" smtClean="0"/>
              <a:t>linac</a:t>
            </a:r>
            <a:r>
              <a:rPr lang="en-US" dirty="0" smtClean="0"/>
              <a:t> </a:t>
            </a:r>
            <a:r>
              <a:rPr lang="en-US" dirty="0" err="1" smtClean="0"/>
              <a:t>behaviour</a:t>
            </a:r>
            <a:r>
              <a:rPr lang="en-US" dirty="0" smtClean="0"/>
              <a:t> &amp; simplistic correction techniques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818" y="274638"/>
            <a:ext cx="3165842" cy="24117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52291" y="1448163"/>
            <a:ext cx="1572977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Tuning time &lt;1,000 pulses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500"/>
            <a:ext cx="9144000" cy="596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085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714</Words>
  <Application>Microsoft Macintosh PowerPoint</Application>
  <PresentationFormat>On-screen Show (4:3)</PresentationFormat>
  <Paragraphs>95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ILC Start-End Simulations</vt:lpstr>
      <vt:lpstr>ILC Start-End Simulations</vt:lpstr>
      <vt:lpstr>Why?</vt:lpstr>
      <vt:lpstr>What to include?</vt:lpstr>
      <vt:lpstr>Simulation Tools</vt:lpstr>
      <vt:lpstr>Work performed in the past</vt:lpstr>
      <vt:lpstr>ILC (RDR-era) S2E Simulations</vt:lpstr>
      <vt:lpstr>ILC S2E Simulation Results</vt:lpstr>
      <vt:lpstr>PowerPoint Presentation</vt:lpstr>
      <vt:lpstr>TDR Work</vt:lpstr>
      <vt:lpstr>TDR 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 White</dc:creator>
  <cp:lastModifiedBy>Glen White</cp:lastModifiedBy>
  <cp:revision>11</cp:revision>
  <dcterms:created xsi:type="dcterms:W3CDTF">2014-05-13T03:45:21Z</dcterms:created>
  <dcterms:modified xsi:type="dcterms:W3CDTF">2014-05-13T05:28:23Z</dcterms:modified>
</cp:coreProperties>
</file>