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6" r:id="rId4"/>
    <p:sldId id="271" r:id="rId5"/>
    <p:sldId id="272" r:id="rId6"/>
    <p:sldId id="267" r:id="rId7"/>
    <p:sldId id="268" r:id="rId8"/>
    <p:sldId id="259" r:id="rId9"/>
    <p:sldId id="260" r:id="rId10"/>
    <p:sldId id="270" r:id="rId11"/>
    <p:sldId id="261" r:id="rId12"/>
    <p:sldId id="263" r:id="rId13"/>
    <p:sldId id="264" r:id="rId14"/>
    <p:sldId id="265" r:id="rId15"/>
    <p:sldId id="269" r:id="rId16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9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D8FD4-3FF1-4299-B15B-23F8B4DDA055}" type="datetimeFigureOut">
              <a:rPr kumimoji="1" lang="ja-JP" altLang="en-US" smtClean="0"/>
              <a:t>2014/5/15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01E0A4-985B-425D-94B2-CF8245BAF4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066019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D8FD4-3FF1-4299-B15B-23F8B4DDA055}" type="datetimeFigureOut">
              <a:rPr kumimoji="1" lang="ja-JP" altLang="en-US" smtClean="0"/>
              <a:t>2014/5/15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01E0A4-985B-425D-94B2-CF8245BAF4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151465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D8FD4-3FF1-4299-B15B-23F8B4DDA055}" type="datetimeFigureOut">
              <a:rPr kumimoji="1" lang="ja-JP" altLang="en-US" smtClean="0"/>
              <a:t>2014/5/15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01E0A4-985B-425D-94B2-CF8245BAF4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030849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D8FD4-3FF1-4299-B15B-23F8B4DDA055}" type="datetimeFigureOut">
              <a:rPr kumimoji="1" lang="ja-JP" altLang="en-US" smtClean="0"/>
              <a:t>2014/5/15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01E0A4-985B-425D-94B2-CF8245BAF4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655058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D8FD4-3FF1-4299-B15B-23F8B4DDA055}" type="datetimeFigureOut">
              <a:rPr kumimoji="1" lang="ja-JP" altLang="en-US" smtClean="0"/>
              <a:t>2014/5/15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01E0A4-985B-425D-94B2-CF8245BAF4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215276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D8FD4-3FF1-4299-B15B-23F8B4DDA055}" type="datetimeFigureOut">
              <a:rPr kumimoji="1" lang="ja-JP" altLang="en-US" smtClean="0"/>
              <a:t>2014/5/15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01E0A4-985B-425D-94B2-CF8245BAF4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154111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D8FD4-3FF1-4299-B15B-23F8B4DDA055}" type="datetimeFigureOut">
              <a:rPr kumimoji="1" lang="ja-JP" altLang="en-US" smtClean="0"/>
              <a:t>2014/5/15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01E0A4-985B-425D-94B2-CF8245BAF4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948462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D8FD4-3FF1-4299-B15B-23F8B4DDA055}" type="datetimeFigureOut">
              <a:rPr kumimoji="1" lang="ja-JP" altLang="en-US" smtClean="0"/>
              <a:t>2014/5/15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01E0A4-985B-425D-94B2-CF8245BAF4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993169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D8FD4-3FF1-4299-B15B-23F8B4DDA055}" type="datetimeFigureOut">
              <a:rPr kumimoji="1" lang="ja-JP" altLang="en-US" smtClean="0"/>
              <a:t>2014/5/15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01E0A4-985B-425D-94B2-CF8245BAF4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003796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D8FD4-3FF1-4299-B15B-23F8B4DDA055}" type="datetimeFigureOut">
              <a:rPr kumimoji="1" lang="ja-JP" altLang="en-US" smtClean="0"/>
              <a:t>2014/5/15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01E0A4-985B-425D-94B2-CF8245BAF4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166969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D8FD4-3FF1-4299-B15B-23F8B4DDA055}" type="datetimeFigureOut">
              <a:rPr kumimoji="1" lang="ja-JP" altLang="en-US" smtClean="0"/>
              <a:t>2014/5/15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01E0A4-985B-425D-94B2-CF8245BAF4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116615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FD8FD4-3FF1-4299-B15B-23F8B4DDA055}" type="datetimeFigureOut">
              <a:rPr kumimoji="1" lang="ja-JP" altLang="en-US" smtClean="0"/>
              <a:t>2014/5/15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01E0A4-985B-425D-94B2-CF8245BAF4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20344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kumimoji="1" lang="en-US" altLang="ja-JP" dirty="0" smtClean="0"/>
              <a:t>Issues in ILC Main </a:t>
            </a:r>
            <a:r>
              <a:rPr kumimoji="1" lang="en-US" altLang="ja-JP" dirty="0" err="1" smtClean="0"/>
              <a:t>Linac</a:t>
            </a:r>
            <a:r>
              <a:rPr kumimoji="1" lang="en-US" altLang="ja-JP" dirty="0" smtClean="0"/>
              <a:t> and Bunch Compressor from Beam dynamics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en-US" altLang="ja-JP" dirty="0" smtClean="0">
                <a:solidFill>
                  <a:schemeClr val="tx1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N. </a:t>
            </a:r>
            <a:r>
              <a:rPr kumimoji="1" lang="en-US" altLang="ja-JP" dirty="0" err="1" smtClean="0">
                <a:solidFill>
                  <a:schemeClr val="tx1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Solyak</a:t>
            </a:r>
            <a:r>
              <a:rPr kumimoji="1" lang="en-US" altLang="ja-JP" dirty="0" smtClean="0">
                <a:solidFill>
                  <a:schemeClr val="tx1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, A. Latina, </a:t>
            </a:r>
            <a:r>
              <a:rPr kumimoji="1" lang="en-US" altLang="ja-JP" u="sng" dirty="0" err="1" smtClean="0">
                <a:solidFill>
                  <a:schemeClr val="tx1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K.Kubo</a:t>
            </a:r>
            <a:endParaRPr kumimoji="1" lang="ja-JP" altLang="en-US" u="sng" dirty="0">
              <a:solidFill>
                <a:schemeClr val="tx1"/>
              </a:solidFill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03717251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 txBox="1">
            <a:spLocks/>
          </p:cNvSpPr>
          <p:nvPr/>
        </p:nvSpPr>
        <p:spPr>
          <a:xfrm>
            <a:off x="457200" y="274638"/>
            <a:ext cx="8229600" cy="922114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ja-JP" smtClean="0"/>
              <a:t>Cavity Acc. Voltage Flatness</a:t>
            </a:r>
            <a:endParaRPr lang="ja-JP" altLang="en-US" dirty="0"/>
          </a:p>
        </p:txBody>
      </p:sp>
      <p:sp>
        <p:nvSpPr>
          <p:cNvPr id="3" name="コンテンツ プレースホルダー 2"/>
          <p:cNvSpPr txBox="1">
            <a:spLocks/>
          </p:cNvSpPr>
          <p:nvPr/>
        </p:nvSpPr>
        <p:spPr>
          <a:xfrm>
            <a:off x="457200" y="1340769"/>
            <a:ext cx="8229600" cy="2880320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sz="240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Cavity tilt (alignemnt) + voltage change  cause transverse orbit change</a:t>
            </a:r>
          </a:p>
          <a:p>
            <a:r>
              <a:rPr lang="en-US" altLang="ja-JP" sz="240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Cavity by cavity Acc. Voltage “Flatness” required </a:t>
            </a:r>
          </a:p>
          <a:p>
            <a:pPr lvl="1"/>
            <a:r>
              <a:rPr lang="en-US" altLang="ja-JP" sz="200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RF control for individual cavity, not only “Vector Sum”</a:t>
            </a:r>
          </a:p>
          <a:p>
            <a:r>
              <a:rPr lang="en-US" altLang="ja-JP" sz="240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Tolerance:</a:t>
            </a:r>
          </a:p>
          <a:p>
            <a:pPr lvl="1"/>
            <a:r>
              <a:rPr lang="en-US" altLang="ja-JP" sz="200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(RMS cavity tilt) x (RMS Flatness) &lt;  (300 um) x (1%) 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altLang="ja-JP" sz="240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  </a:t>
            </a:r>
            <a:endParaRPr lang="ja-JP" altLang="en-US" sz="2000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1318370" y="4077072"/>
            <a:ext cx="5793574" cy="461665"/>
          </a:xfrm>
          <a:prstGeom prst="rect">
            <a:avLst/>
          </a:prstGeom>
          <a:noFill/>
          <a:ln w="19050">
            <a:solidFill>
              <a:srgbClr val="DE0000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ja-JP" sz="24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Demonstrated at FLASH (TDR Part I 3.2</a:t>
            </a:r>
            <a:r>
              <a:rPr lang="en-US" altLang="ja-JP" sz="2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)</a:t>
            </a:r>
            <a:endParaRPr lang="en-US" altLang="ja-JP" sz="2400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1318370" y="4828510"/>
            <a:ext cx="6434775" cy="1015663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All RF stations can be controlled with this accuracy?</a:t>
            </a:r>
          </a:p>
          <a:p>
            <a:endParaRPr kumimoji="1" lang="en-US" altLang="ja-JP" sz="2000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  <a:p>
            <a:r>
              <a:rPr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 RF control in low energy part of the </a:t>
            </a:r>
            <a:r>
              <a:rPr lang="en-US" altLang="ja-JP" sz="2000" dirty="0" err="1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linac</a:t>
            </a:r>
            <a:r>
              <a:rPr lang="en-US" altLang="ja-JP" sz="20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</a:t>
            </a:r>
            <a:r>
              <a:rPr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is important.</a:t>
            </a:r>
            <a:endParaRPr kumimoji="1" lang="ja-JP" altLang="en-US" sz="2000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73717657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4876" y="1425505"/>
            <a:ext cx="6768846" cy="1664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2540" y="3450652"/>
            <a:ext cx="6616541" cy="9534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7301" y="4413027"/>
            <a:ext cx="6621780" cy="942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テキスト ボックス 6"/>
          <p:cNvSpPr txBox="1"/>
          <p:nvPr/>
        </p:nvSpPr>
        <p:spPr>
          <a:xfrm>
            <a:off x="1382540" y="4413027"/>
            <a:ext cx="1200970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Main Linac</a:t>
            </a:r>
            <a:endParaRPr kumimoji="1" lang="ja-JP" altLang="en-US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1374114" y="3461997"/>
            <a:ext cx="1923796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Bunch compressor</a:t>
            </a:r>
            <a:endParaRPr kumimoji="1" lang="ja-JP" altLang="en-US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846316" y="836712"/>
            <a:ext cx="351660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/>
              <a:t>Dynamic Errors (from TDR)</a:t>
            </a:r>
            <a:endParaRPr kumimoji="1"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391716505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タイトル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ja-JP" smtClean="0"/>
              <a:t>Transverse Coupler Kicks</a:t>
            </a:r>
            <a:endParaRPr lang="ja-JP" altLang="en-US" dirty="0"/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34795" y="1316029"/>
            <a:ext cx="2043113" cy="1857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4" y="1349818"/>
            <a:ext cx="1863566" cy="17768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432" y="3086135"/>
            <a:ext cx="4143375" cy="2390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24861" y="3140968"/>
            <a:ext cx="4067175" cy="2085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6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2594"/>
          <a:stretch/>
        </p:blipFill>
        <p:spPr bwMode="auto">
          <a:xfrm>
            <a:off x="1923166" y="5226943"/>
            <a:ext cx="3952875" cy="8943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テキスト ボックス 16"/>
          <p:cNvSpPr txBox="1"/>
          <p:nvPr/>
        </p:nvSpPr>
        <p:spPr>
          <a:xfrm>
            <a:off x="1633481" y="6371212"/>
            <a:ext cx="73414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From slides by </a:t>
            </a:r>
            <a:r>
              <a:rPr kumimoji="1" lang="en-US" altLang="ja-JP" dirty="0" err="1" smtClean="0"/>
              <a:t>V.Yakovlev</a:t>
            </a:r>
            <a:r>
              <a:rPr kumimoji="1" lang="en-US" altLang="ja-JP" dirty="0" smtClean="0"/>
              <a:t>,  in ILC-CLIC Beam Dynamics Workshop, CERN 2009</a:t>
            </a:r>
            <a:endParaRPr kumimoji="1" lang="ja-JP" altLang="en-US" dirty="0"/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792232" y="1061535"/>
            <a:ext cx="10788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upstream</a:t>
            </a:r>
            <a:endParaRPr kumimoji="1" lang="ja-JP" altLang="en-US" dirty="0"/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4621221" y="1074598"/>
            <a:ext cx="13660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downstream</a:t>
            </a:r>
            <a:endParaRPr kumimoji="1" lang="ja-JP" altLang="en-US" dirty="0"/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701416" y="5411609"/>
            <a:ext cx="13764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Vertical total</a:t>
            </a:r>
            <a:endParaRPr kumimoji="1" lang="ja-JP" altLang="en-US" dirty="0"/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5685294" y="5273109"/>
            <a:ext cx="3351201" cy="92333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ja-JP" dirty="0" smtClean="0">
                <a:solidFill>
                  <a:srgbClr val="FF0000"/>
                </a:solidFill>
              </a:rPr>
              <a:t>Kicks at Upstream and Downstream mostly  cancelled.</a:t>
            </a:r>
          </a:p>
          <a:p>
            <a:r>
              <a:rPr kumimoji="1" lang="en-US" altLang="ja-JP" dirty="0" smtClean="0">
                <a:solidFill>
                  <a:srgbClr val="FF0000"/>
                </a:solidFill>
              </a:rPr>
              <a:t>Careful design needed???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019314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8468"/>
          <a:stretch/>
        </p:blipFill>
        <p:spPr bwMode="auto">
          <a:xfrm>
            <a:off x="733425" y="3741685"/>
            <a:ext cx="7677150" cy="23616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テキスト ボックス 2"/>
          <p:cNvSpPr txBox="1"/>
          <p:nvPr/>
        </p:nvSpPr>
        <p:spPr>
          <a:xfrm>
            <a:off x="899592" y="3413552"/>
            <a:ext cx="48892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/>
              <a:t>Simulated </a:t>
            </a:r>
            <a:r>
              <a:rPr lang="en-US" altLang="ja-JP" dirty="0" err="1"/>
              <a:t>Emittance</a:t>
            </a:r>
            <a:r>
              <a:rPr lang="en-US" altLang="ja-JP" dirty="0"/>
              <a:t> growth in Bunch Compressor</a:t>
            </a:r>
            <a:endParaRPr lang="ja-JP" altLang="en-US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1633481" y="6202378"/>
            <a:ext cx="73414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/>
              <a:t>From slides by </a:t>
            </a:r>
            <a:r>
              <a:rPr lang="en-US" altLang="ja-JP" dirty="0" err="1"/>
              <a:t>V.Yakovlev</a:t>
            </a:r>
            <a:r>
              <a:rPr lang="en-US" altLang="ja-JP" dirty="0"/>
              <a:t>,  in ILC-CLIC Beam Dynamics Workshop, CERN 2009</a:t>
            </a:r>
            <a:endParaRPr lang="ja-JP" altLang="en-US" dirty="0"/>
          </a:p>
        </p:txBody>
      </p:sp>
      <p:sp>
        <p:nvSpPr>
          <p:cNvPr id="5" name="正方形/長方形 4"/>
          <p:cNvSpPr/>
          <p:nvPr/>
        </p:nvSpPr>
        <p:spPr>
          <a:xfrm>
            <a:off x="6004840" y="3548198"/>
            <a:ext cx="1303464" cy="255518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6948264" y="4124262"/>
            <a:ext cx="4908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/>
              <a:t>nm</a:t>
            </a:r>
            <a:endParaRPr lang="ja-JP" altLang="en-US" dirty="0"/>
          </a:p>
        </p:txBody>
      </p:sp>
      <p:sp>
        <p:nvSpPr>
          <p:cNvPr id="7" name="正方形/長方形 6"/>
          <p:cNvSpPr/>
          <p:nvPr/>
        </p:nvSpPr>
        <p:spPr>
          <a:xfrm>
            <a:off x="1115616" y="5348398"/>
            <a:ext cx="6323488" cy="64807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733425" y="764704"/>
            <a:ext cx="7128792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dirty="0" err="1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Cryomodule</a:t>
            </a:r>
            <a:r>
              <a:rPr lang="en-US" altLang="ja-JP" sz="2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</a:t>
            </a:r>
            <a:r>
              <a:rPr kumimoji="1" lang="en-US" altLang="ja-JP" sz="2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pitch remote control is desirable.</a:t>
            </a:r>
          </a:p>
          <a:p>
            <a:endParaRPr kumimoji="1" lang="en-US" altLang="ja-JP" dirty="0" smtClean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  <a:p>
            <a:r>
              <a:rPr lang="en-US" altLang="ja-JP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TDR mentions as follows (</a:t>
            </a:r>
            <a:r>
              <a:rPr lang="en-US" altLang="ja-JP" dirty="0" err="1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bol.</a:t>
            </a:r>
            <a:r>
              <a:rPr lang="en-US" altLang="ja-JP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3 part II, p130.)</a:t>
            </a:r>
          </a:p>
          <a:p>
            <a:r>
              <a:rPr lang="en-US" altLang="ja-JP" dirty="0" smtClean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“In </a:t>
            </a:r>
            <a:r>
              <a:rPr lang="en-US" altLang="ja-JP" dirty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addition to the other </a:t>
            </a:r>
            <a:r>
              <a:rPr lang="en-US" altLang="ja-JP" dirty="0" smtClean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BBA algorithms</a:t>
            </a:r>
            <a:r>
              <a:rPr lang="en-US" altLang="ja-JP" dirty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, the simulations applied a “girder </a:t>
            </a:r>
            <a:r>
              <a:rPr lang="en-US" altLang="ja-JP" dirty="0" err="1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optimisaton</a:t>
            </a:r>
            <a:r>
              <a:rPr lang="en-US" altLang="ja-JP" dirty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” (or tilting of </a:t>
            </a:r>
            <a:r>
              <a:rPr lang="en-US" altLang="ja-JP" dirty="0" err="1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cryomodules</a:t>
            </a:r>
            <a:r>
              <a:rPr lang="en-US" altLang="ja-JP" dirty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) algorithm </a:t>
            </a:r>
            <a:r>
              <a:rPr lang="en-US" altLang="ja-JP" dirty="0" smtClean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to minimize </a:t>
            </a:r>
            <a:r>
              <a:rPr lang="en-US" altLang="ja-JP" dirty="0" err="1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emittance</a:t>
            </a:r>
            <a:r>
              <a:rPr lang="en-US" altLang="ja-JP" dirty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growth to 1.09 nm </a:t>
            </a:r>
            <a:r>
              <a:rPr lang="en-US" altLang="ja-JP" dirty="0" err="1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rms</a:t>
            </a:r>
            <a:r>
              <a:rPr lang="en-US" altLang="ja-JP" dirty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(1.48 for 90% of seeds</a:t>
            </a:r>
            <a:r>
              <a:rPr lang="en-US" altLang="ja-JP" dirty="0" smtClean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)”</a:t>
            </a:r>
          </a:p>
          <a:p>
            <a:endParaRPr kumimoji="1" lang="en-US" altLang="ja-JP" dirty="0" smtClean="0">
              <a:solidFill>
                <a:srgbClr val="FF0000"/>
              </a:solidFill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  <a:p>
            <a:r>
              <a:rPr kumimoji="1" lang="en-US" altLang="ja-JP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But this is not explicitly required in TDR. </a:t>
            </a:r>
            <a:endParaRPr kumimoji="1" lang="ja-JP" altLang="en-US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6628279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ja-JP" sz="320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Proposed (used in a simulation) </a:t>
            </a:r>
            <a:br>
              <a:rPr lang="en-US" altLang="ja-JP" sz="320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</a:br>
            <a:r>
              <a:rPr lang="en-US" altLang="ja-JP" sz="320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Cryo-module pitch adjustment </a:t>
            </a:r>
            <a:br>
              <a:rPr lang="en-US" altLang="ja-JP" sz="320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</a:br>
            <a:r>
              <a:rPr lang="en-US" altLang="ja-JP" sz="320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(remote movers)</a:t>
            </a:r>
            <a:endParaRPr lang="ja-JP" altLang="en-US" sz="3200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2187744" y="2775113"/>
            <a:ext cx="4968552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4" name="直線矢印コネクタ 3"/>
          <p:cNvCxnSpPr/>
          <p:nvPr/>
        </p:nvCxnSpPr>
        <p:spPr>
          <a:xfrm>
            <a:off x="6868264" y="3129338"/>
            <a:ext cx="0" cy="288032"/>
          </a:xfrm>
          <a:prstGeom prst="straightConnector1">
            <a:avLst/>
          </a:prstGeom>
          <a:ln w="38100">
            <a:solidFill>
              <a:schemeClr val="tx1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線矢印コネクタ 4"/>
          <p:cNvCxnSpPr/>
          <p:nvPr/>
        </p:nvCxnSpPr>
        <p:spPr>
          <a:xfrm>
            <a:off x="2403768" y="3123820"/>
            <a:ext cx="0" cy="288032"/>
          </a:xfrm>
          <a:prstGeom prst="straightConnector1">
            <a:avLst/>
          </a:prstGeom>
          <a:ln w="38100">
            <a:solidFill>
              <a:schemeClr val="tx1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テキスト ボックス 5"/>
          <p:cNvSpPr txBox="1"/>
          <p:nvPr/>
        </p:nvSpPr>
        <p:spPr>
          <a:xfrm>
            <a:off x="1395656" y="3711217"/>
            <a:ext cx="6660798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kumimoji="1" lang="en-US" altLang="ja-JP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ange  ~ 0.3 mm </a:t>
            </a:r>
          </a:p>
          <a:p>
            <a:r>
              <a:rPr lang="en-US" altLang="ja-JP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Step  ~ 10 micron</a:t>
            </a:r>
          </a:p>
          <a:p>
            <a:r>
              <a:rPr kumimoji="1" lang="en-US" altLang="ja-JP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All 3 modules in BC1, 4 modules in BC2 (out of 48)</a:t>
            </a:r>
          </a:p>
          <a:p>
            <a:endParaRPr lang="en-US" altLang="ja-JP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altLang="ja-JP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Need response from engineering point of view.</a:t>
            </a:r>
          </a:p>
          <a:p>
            <a:r>
              <a:rPr kumimoji="1" lang="en-US" altLang="ja-JP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Then, detail should be re-studied</a:t>
            </a:r>
            <a:endParaRPr kumimoji="1" lang="ja-JP" alt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1115616" y="1772816"/>
            <a:ext cx="490127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3200" dirty="0" smtClean="0"/>
              <a:t>For better </a:t>
            </a:r>
            <a:r>
              <a:rPr lang="en-US" altLang="ja-JP" sz="3200" dirty="0" err="1" smtClean="0"/>
              <a:t>emittance</a:t>
            </a:r>
            <a:r>
              <a:rPr lang="en-US" altLang="ja-JP" sz="3200" dirty="0" smtClean="0"/>
              <a:t> control</a:t>
            </a:r>
            <a:endParaRPr kumimoji="1" lang="ja-JP" altLang="en-US" sz="3200" dirty="0"/>
          </a:p>
        </p:txBody>
      </p:sp>
    </p:spTree>
    <p:extLst>
      <p:ext uri="{BB962C8B-B14F-4D97-AF65-F5344CB8AC3E}">
        <p14:creationId xmlns:p14="http://schemas.microsoft.com/office/powerpoint/2010/main" val="377270540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r>
              <a:rPr lang="en-US" altLang="ja-JP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M</a:t>
            </a:r>
            <a:r>
              <a:rPr kumimoji="1" lang="en-US" altLang="ja-JP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anpower</a:t>
            </a:r>
            <a:endParaRPr kumimoji="1" lang="ja-JP" altLang="en-US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145435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Tasks (guesstimated FET x Year)</a:t>
            </a:r>
          </a:p>
          <a:p>
            <a:r>
              <a:rPr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Beam Dynamics</a:t>
            </a:r>
          </a:p>
          <a:p>
            <a:pPr lvl="1"/>
            <a:r>
              <a:rPr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Lattice design, including flexible BC (0.5)</a:t>
            </a:r>
          </a:p>
          <a:p>
            <a:pPr lvl="1"/>
            <a:r>
              <a:rPr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BC </a:t>
            </a:r>
            <a:r>
              <a:rPr lang="en-US" altLang="ja-JP" sz="2000" dirty="0" err="1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emittance</a:t>
            </a:r>
            <a:r>
              <a:rPr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simulations including coupler kicks (1) </a:t>
            </a:r>
            <a:endParaRPr lang="en-US" altLang="ja-JP" sz="2000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  <a:p>
            <a:pPr lvl="1"/>
            <a:r>
              <a:rPr lang="en-US" altLang="ja-JP" sz="20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BC + ML combined </a:t>
            </a:r>
            <a:r>
              <a:rPr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simulations, part of S2E whole machine simulations </a:t>
            </a:r>
            <a:r>
              <a:rPr lang="en-US" altLang="ja-JP" sz="20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(</a:t>
            </a:r>
            <a:r>
              <a:rPr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1-2)</a:t>
            </a:r>
          </a:p>
          <a:p>
            <a:r>
              <a:rPr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Beam dynamics + Engineering </a:t>
            </a:r>
          </a:p>
          <a:p>
            <a:pPr lvl="1"/>
            <a:r>
              <a:rPr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BC </a:t>
            </a:r>
            <a:r>
              <a:rPr lang="en-US" altLang="ja-JP" sz="2000" dirty="0" err="1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cryo</a:t>
            </a:r>
            <a:r>
              <a:rPr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-module pitch control engineering  (0.5)</a:t>
            </a:r>
          </a:p>
          <a:p>
            <a:pPr lvl="1"/>
            <a:r>
              <a:rPr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Alignment studies and modeling, probably for whole machine (?)</a:t>
            </a:r>
          </a:p>
          <a:p>
            <a:r>
              <a:rPr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Experiment</a:t>
            </a:r>
          </a:p>
          <a:p>
            <a:pPr lvl="1"/>
            <a:r>
              <a:rPr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Beam Based Steering Correction at FACET. (?)</a:t>
            </a:r>
          </a:p>
          <a:p>
            <a:endParaRPr lang="en-US" altLang="ja-JP" sz="2000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  <a:p>
            <a:pPr marL="0" indent="0">
              <a:buNone/>
            </a:pPr>
            <a:r>
              <a:rPr lang="en-US" altLang="ja-JP" sz="20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Present manpower is not enough</a:t>
            </a:r>
            <a:r>
              <a:rPr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.</a:t>
            </a:r>
            <a:r>
              <a:rPr lang="ja-JP" altLang="en-US" sz="20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</a:t>
            </a:r>
            <a:r>
              <a:rPr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(for Beam Dynamics)</a:t>
            </a:r>
            <a:endParaRPr lang="en-US" altLang="ja-JP" sz="2000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  <a:p>
            <a:r>
              <a:rPr lang="en-US" altLang="ja-JP" sz="20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May be ~1 FTE in 2014 from America </a:t>
            </a:r>
            <a:r>
              <a:rPr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?   ~</a:t>
            </a:r>
            <a:r>
              <a:rPr lang="en-US" altLang="ja-JP" sz="20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0.1 FTE from Europe </a:t>
            </a:r>
            <a:r>
              <a:rPr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? ~</a:t>
            </a:r>
            <a:r>
              <a:rPr lang="en-US" altLang="ja-JP" sz="20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0.2 from Asia ?</a:t>
            </a:r>
          </a:p>
          <a:p>
            <a:pPr marL="0" indent="0">
              <a:buNone/>
            </a:pPr>
            <a:endParaRPr lang="en-US" altLang="ja-JP" sz="2000" dirty="0" smtClean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3084035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Introduction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81128"/>
          </a:xfrm>
        </p:spPr>
        <p:txBody>
          <a:bodyPr>
            <a:normAutofit/>
          </a:bodyPr>
          <a:lstStyle/>
          <a:p>
            <a:r>
              <a:rPr kumimoji="1"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From results of large amount of past studies in ML beam dynamics, our conclusion was (and is)</a:t>
            </a:r>
            <a:r>
              <a:rPr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: No serious problem is expected.</a:t>
            </a:r>
          </a:p>
          <a:p>
            <a:r>
              <a:rPr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However</a:t>
            </a:r>
          </a:p>
          <a:p>
            <a:pPr lvl="1"/>
            <a:r>
              <a:rPr lang="en-US" altLang="ja-JP" sz="20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M</a:t>
            </a:r>
            <a:r>
              <a:rPr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ore simulations for </a:t>
            </a:r>
            <a:r>
              <a:rPr lang="en-US" altLang="ja-JP" sz="2000" dirty="0" err="1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emittance</a:t>
            </a:r>
            <a:r>
              <a:rPr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preservation in BC is necessary.</a:t>
            </a:r>
          </a:p>
          <a:p>
            <a:pPr lvl="1"/>
            <a:r>
              <a:rPr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BC + ML combined simulation is necessary for completeness.</a:t>
            </a:r>
          </a:p>
          <a:p>
            <a:pPr lvl="1"/>
            <a:r>
              <a:rPr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Experimental test of steering correction is desirable. </a:t>
            </a:r>
          </a:p>
          <a:p>
            <a:pPr lvl="1"/>
            <a:r>
              <a:rPr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How to proceed commissioning has not been studied. </a:t>
            </a:r>
            <a:endParaRPr kumimoji="1" lang="en-US" altLang="ja-JP" sz="2000" dirty="0" smtClean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  <a:p>
            <a:pPr lvl="1"/>
            <a:r>
              <a:rPr kumimoji="1"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Our requirements </a:t>
            </a:r>
            <a:r>
              <a:rPr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may</a:t>
            </a:r>
            <a:r>
              <a:rPr kumimoji="1"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not be really understood or agreed by groups/people who should be responsible for the hardware </a:t>
            </a:r>
            <a:r>
              <a:rPr lang="en-US" altLang="ja-JP" sz="20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e</a:t>
            </a:r>
            <a:r>
              <a:rPr kumimoji="1"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.g., alignment, magnet control, </a:t>
            </a:r>
            <a:r>
              <a:rPr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cavity</a:t>
            </a:r>
            <a:r>
              <a:rPr kumimoji="1"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control, , , ,.  </a:t>
            </a:r>
          </a:p>
          <a:p>
            <a:pPr lvl="2"/>
            <a:r>
              <a:rPr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Need to modify some of the requirements, for making them more realistic.</a:t>
            </a:r>
          </a:p>
          <a:p>
            <a:pPr lvl="2"/>
            <a:r>
              <a:rPr kumimoji="1"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Coupler kicks in BC</a:t>
            </a:r>
            <a:endParaRPr kumimoji="1" lang="ja-JP" altLang="en-US" sz="2000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6015500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BC </a:t>
            </a:r>
            <a:r>
              <a:rPr kumimoji="1" lang="en-US" altLang="ja-JP" dirty="0" err="1" smtClean="0"/>
              <a:t>emittance</a:t>
            </a:r>
            <a:r>
              <a:rPr kumimoji="1" lang="en-US" altLang="ja-JP" dirty="0" smtClean="0"/>
              <a:t> growth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ja-JP" sz="2400" dirty="0" err="1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Emittance</a:t>
            </a:r>
            <a:r>
              <a:rPr lang="en-US" altLang="ja-JP" sz="2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budget is barely satisfied in TDR. </a:t>
            </a:r>
            <a:endParaRPr lang="en-US" altLang="ja-JP" sz="2400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  <a:p>
            <a:r>
              <a:rPr lang="en-US" altLang="ja-JP" sz="2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Need more careful studies</a:t>
            </a:r>
          </a:p>
          <a:p>
            <a:r>
              <a:rPr lang="en-US" altLang="ja-JP" sz="2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E.g. coupler kicks (see later)</a:t>
            </a:r>
          </a:p>
          <a:p>
            <a:endParaRPr kumimoji="1" lang="ja-JP" altLang="en-US" sz="2400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316835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BC + ML combined simulations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kumimoji="1" lang="en-US" altLang="ja-JP" sz="2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Most simulations assume beam energy is controllable at the entrance of ML for DFS (DMS).</a:t>
            </a:r>
          </a:p>
          <a:p>
            <a:pPr lvl="1"/>
            <a:r>
              <a:rPr lang="en-US" altLang="ja-JP" sz="2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Energy control is actually done in BC and should be included in simulations.</a:t>
            </a:r>
          </a:p>
          <a:p>
            <a:pPr lvl="1"/>
            <a:r>
              <a:rPr lang="en-US" altLang="ja-JP" sz="2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Effects to bunch length?</a:t>
            </a:r>
          </a:p>
          <a:p>
            <a:r>
              <a:rPr kumimoji="1" lang="en-US" altLang="ja-JP" sz="2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Difficulty is (was?)</a:t>
            </a:r>
          </a:p>
          <a:p>
            <a:pPr lvl="1"/>
            <a:r>
              <a:rPr lang="en-US" altLang="ja-JP" sz="2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Most (?) simulation codes do not include relative longitudinal position change</a:t>
            </a:r>
            <a:r>
              <a:rPr lang="en-US" altLang="ja-JP" sz="2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.</a:t>
            </a:r>
          </a:p>
          <a:p>
            <a:r>
              <a:rPr kumimoji="1" lang="en-US" altLang="ja-JP" sz="2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This can be part of S2E simulations, reported by BDS.</a:t>
            </a:r>
            <a:endParaRPr kumimoji="1" lang="ja-JP" altLang="en-US" sz="2400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8818347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1" algn="ctr" rtl="0">
              <a:spcBef>
                <a:spcPct val="0"/>
              </a:spcBef>
            </a:pPr>
            <a:r>
              <a:rPr lang="en-US" altLang="ja-JP" sz="2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Experimental test of steering correction</a:t>
            </a:r>
            <a:endParaRPr kumimoji="1" lang="ja-JP" altLang="en-US" sz="2800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kumimoji="1" lang="en-US" altLang="ja-JP" sz="2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DFS and WFS (Dispersion free steering and wake free steering) experiment at FACET</a:t>
            </a:r>
          </a:p>
          <a:p>
            <a:pPr lvl="1"/>
            <a:r>
              <a:rPr lang="en-US" altLang="ja-JP" sz="2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Results have not been very satisfactory.</a:t>
            </a:r>
          </a:p>
          <a:p>
            <a:pPr lvl="1"/>
            <a:r>
              <a:rPr kumimoji="1" lang="en-US" altLang="ja-JP" sz="2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Need more analysis and simulations.  </a:t>
            </a:r>
            <a:r>
              <a:rPr lang="en-US" altLang="ja-JP" sz="2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Then, probably further experiments. Possibly by a wider c</a:t>
            </a:r>
            <a:r>
              <a:rPr kumimoji="1" lang="en-US" altLang="ja-JP" sz="2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ollaboration.</a:t>
            </a:r>
          </a:p>
          <a:p>
            <a:pPr lvl="1"/>
            <a:r>
              <a:rPr lang="en-US" altLang="ja-JP" sz="2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Though condition is significantly different from ILC BC+ML, this experiment can tell how out simulations are reliable.</a:t>
            </a:r>
          </a:p>
          <a:p>
            <a:pPr lvl="1"/>
            <a:endParaRPr kumimoji="1" lang="ja-JP" altLang="en-US" sz="2400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8228724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Commissioning studies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785395"/>
          </a:xfrm>
        </p:spPr>
        <p:txBody>
          <a:bodyPr>
            <a:normAutofit lnSpcReduction="10000"/>
          </a:bodyPr>
          <a:lstStyle/>
          <a:p>
            <a:r>
              <a:rPr kumimoji="1" lang="en-US" altLang="ja-JP" sz="2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Strategy?</a:t>
            </a:r>
          </a:p>
          <a:p>
            <a:pPr lvl="1"/>
            <a:r>
              <a:rPr lang="en-US" altLang="ja-JP" sz="2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What is the incoming beam condition when we want to start commissioning of BC and ML? F</a:t>
            </a:r>
            <a:r>
              <a:rPr kumimoji="1" lang="en-US" altLang="ja-JP" sz="2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rom upstream to down stream step by step, making good condition in each region (DR, RTML, BC, ML, BDS)? </a:t>
            </a:r>
            <a:r>
              <a:rPr lang="en-US" altLang="ja-JP" sz="2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O</a:t>
            </a:r>
            <a:r>
              <a:rPr kumimoji="1" lang="en-US" altLang="ja-JP" sz="2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r go through the whole beam line first and gradually improve all?</a:t>
            </a:r>
          </a:p>
          <a:p>
            <a:r>
              <a:rPr lang="en-US" altLang="ja-JP" sz="2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Tactics?</a:t>
            </a:r>
          </a:p>
          <a:p>
            <a:pPr lvl="1"/>
            <a:r>
              <a:rPr kumimoji="1" lang="en-US" altLang="ja-JP" sz="2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Use single bunch, small number of bunches or long trains?</a:t>
            </a:r>
          </a:p>
          <a:p>
            <a:pPr lvl="2"/>
            <a:r>
              <a:rPr lang="en-US" altLang="ja-JP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Intra-pulse feedback?</a:t>
            </a:r>
          </a:p>
          <a:p>
            <a:r>
              <a:rPr lang="en-US" altLang="ja-JP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N</a:t>
            </a:r>
            <a:r>
              <a:rPr lang="en-US" altLang="ja-JP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o systematic studies so far? </a:t>
            </a:r>
          </a:p>
          <a:p>
            <a:pPr lvl="2"/>
            <a:endParaRPr kumimoji="1" lang="ja-JP" altLang="en-US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13585314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23528" y="1844824"/>
            <a:ext cx="8229600" cy="1143000"/>
          </a:xfrm>
        </p:spPr>
        <p:txBody>
          <a:bodyPr>
            <a:normAutofit fontScale="90000"/>
          </a:bodyPr>
          <a:lstStyle/>
          <a:p>
            <a:r>
              <a:rPr kumimoji="1" lang="en-US" altLang="ja-JP" dirty="0" smtClean="0"/>
              <a:t>Specifications</a:t>
            </a:r>
            <a:br>
              <a:rPr kumimoji="1" lang="en-US" altLang="ja-JP" dirty="0" smtClean="0"/>
            </a:b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lang="en-US" altLang="ja-JP" dirty="0"/>
              <a:t/>
            </a:r>
            <a:br>
              <a:rPr lang="en-US" altLang="ja-JP" dirty="0"/>
            </a:br>
            <a:r>
              <a:rPr lang="en-US" altLang="ja-JP" dirty="0" smtClean="0"/>
              <a:t>Revisit + alpha</a:t>
            </a:r>
            <a:r>
              <a:rPr lang="en-US" altLang="ja-JP" dirty="0"/>
              <a:t/>
            </a:r>
            <a:br>
              <a:rPr lang="en-US" altLang="ja-JP" dirty="0"/>
            </a:b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04059327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Group 4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24539326"/>
              </p:ext>
            </p:extLst>
          </p:nvPr>
        </p:nvGraphicFramePr>
        <p:xfrm>
          <a:off x="971549" y="1272009"/>
          <a:ext cx="7131050" cy="3200400"/>
        </p:xfrm>
        <a:graphic>
          <a:graphicData uri="http://schemas.openxmlformats.org/drawingml/2006/table">
            <a:tbl>
              <a:tblPr/>
              <a:tblGrid>
                <a:gridCol w="2376488"/>
                <a:gridCol w="2376487"/>
                <a:gridCol w="2378075"/>
              </a:tblGrid>
              <a:tr h="23018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ＭＳ Ｐゴシック" pitchFamily="50" charset="-128"/>
                        </a:rPr>
                        <a:t>Error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ＭＳ Ｐゴシック" pitchFamily="50" charset="-128"/>
                        </a:rPr>
                        <a:t>RTML and ML Cold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ＭＳ Ｐゴシック" pitchFamily="50" charset="-128"/>
                        </a:rPr>
                        <a:t>with respect to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17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ＭＳ Ｐゴシック" pitchFamily="50" charset="-128"/>
                        </a:rPr>
                        <a:t>Quad Offset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ＭＳ Ｐゴシック" pitchFamily="50" charset="-128"/>
                        </a:rPr>
                        <a:t>300 μm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ＭＳ Ｐゴシック" pitchFamily="50" charset="-128"/>
                        </a:rPr>
                        <a:t>cryo-module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92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ＭＳ 明朝" pitchFamily="17" charset="-128"/>
                          <a:cs typeface="Times New Roman" pitchFamily="18" charset="0"/>
                        </a:rPr>
                        <a:t>Quad roll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ＭＳ Ｐゴシック" pitchFamily="50" charset="-128"/>
                        </a:rPr>
                        <a:t>300 μrad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ＭＳ Ｐゴシック" pitchFamily="50" charset="-128"/>
                        </a:rPr>
                        <a:t>design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082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ＭＳ Ｐゴシック" pitchFamily="50" charset="-128"/>
                        </a:rPr>
                        <a:t>RF Cavity Offset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ＭＳ Ｐゴシック" pitchFamily="50" charset="-128"/>
                        </a:rPr>
                        <a:t>300 μm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ＭＳ Ｐゴシック" pitchFamily="50" charset="-128"/>
                        </a:rPr>
                        <a:t>cryo-module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082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ＭＳ Ｐゴシック" pitchFamily="50" charset="-128"/>
                        </a:rPr>
                        <a:t>RF Cavity tilt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ＭＳ Ｐゴシック" pitchFamily="50" charset="-128"/>
                        </a:rPr>
                        <a:t>300 μrad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ＭＳ Ｐゴシック" pitchFamily="50" charset="-128"/>
                        </a:rPr>
                        <a:t>cryo-module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162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ＭＳ Ｐゴシック" pitchFamily="50" charset="-128"/>
                        </a:rPr>
                        <a:t>BPM Offset (initial)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ＭＳ Ｐゴシック" pitchFamily="50" charset="-128"/>
                        </a:rPr>
                        <a:t>300 μm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ＭＳ Ｐゴシック" pitchFamily="50" charset="-128"/>
                        </a:rPr>
                        <a:t>cryo-module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082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MS" charset="0"/>
                          <a:ea typeface="ＭＳ Ｐゴシック" pitchFamily="50" charset="-128"/>
                        </a:rPr>
                        <a:t>Cryomoduloe Offset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MS" charset="0"/>
                          <a:ea typeface="ＭＳ Ｐゴシック" pitchFamily="50" charset="-128"/>
                        </a:rPr>
                        <a:t>200 </a:t>
                      </a:r>
                      <a:r>
                        <a:rPr kumimoji="1" lang="en-US" altLang="ja-JP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Grande" charset="-128"/>
                          <a:ea typeface="LucidaGrande" charset="-128"/>
                        </a:rPr>
                        <a:t>μ</a:t>
                      </a:r>
                      <a:r>
                        <a:rPr kumimoji="1" lang="en-US" altLang="ja-JP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MS" charset="0"/>
                          <a:ea typeface="ＭＳ Ｐゴシック" pitchFamily="50" charset="-128"/>
                        </a:rPr>
                        <a:t>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ＭＳ Ｐゴシック" pitchFamily="50" charset="-128"/>
                        </a:rPr>
                        <a:t>design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082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ＭＳ Ｐゴシック" pitchFamily="50" charset="-128"/>
                        </a:rPr>
                        <a:t>Cryomodule Pitch</a:t>
                      </a:r>
                      <a:endParaRPr kumimoji="1" lang="en-US" altLang="ja-JP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MS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ＭＳ Ｐゴシック" pitchFamily="50" charset="-128"/>
                        </a:rPr>
                        <a:t>20 μrad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ＭＳ Ｐゴシック" pitchFamily="50" charset="-128"/>
                        </a:rPr>
                        <a:t>design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" name="Text Box 42"/>
          <p:cNvSpPr txBox="1">
            <a:spLocks noChangeArrowheads="1"/>
          </p:cNvSpPr>
          <p:nvPr/>
        </p:nvSpPr>
        <p:spPr bwMode="auto">
          <a:xfrm>
            <a:off x="1331912" y="476672"/>
            <a:ext cx="5191125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3200"/>
              <a:t>Local Alignment Error in ML</a:t>
            </a: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539552" y="5805264"/>
            <a:ext cx="8507457" cy="83099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What is the long range alignment method?</a:t>
            </a:r>
          </a:p>
          <a:p>
            <a:r>
              <a:rPr lang="en-US" altLang="ja-JP" sz="2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Is the “independent random error” assumption good enough?</a:t>
            </a:r>
            <a:endParaRPr kumimoji="1" lang="ja-JP" altLang="en-US" sz="2400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539552" y="4629035"/>
            <a:ext cx="7848623" cy="1015663"/>
          </a:xfrm>
          <a:prstGeom prst="rect">
            <a:avLst/>
          </a:prstGeom>
          <a:noFill/>
          <a:ln w="28575">
            <a:solidFill>
              <a:srgbClr val="DE0000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ja-JP" sz="20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I</a:t>
            </a:r>
            <a:r>
              <a:rPr kumimoji="1"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ndependent Gaussian Random assumed in evaluation of all errors.</a:t>
            </a:r>
          </a:p>
          <a:p>
            <a:r>
              <a:rPr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Not based on realistic survey/alignment models.</a:t>
            </a:r>
          </a:p>
          <a:p>
            <a:r>
              <a:rPr lang="en-US" altLang="ja-JP" sz="20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D</a:t>
            </a:r>
            <a:r>
              <a:rPr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istance </a:t>
            </a:r>
            <a:r>
              <a:rPr lang="en-US" altLang="ja-JP" sz="20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range up to </a:t>
            </a:r>
            <a:r>
              <a:rPr lang="en-US" altLang="ja-JP" sz="2000" dirty="0" err="1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betatron</a:t>
            </a:r>
            <a:r>
              <a:rPr lang="en-US" altLang="ja-JP" sz="20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period, ~ </a:t>
            </a:r>
            <a:r>
              <a:rPr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400 m, </a:t>
            </a:r>
            <a:r>
              <a:rPr lang="en-US" altLang="ja-JP" sz="20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is </a:t>
            </a:r>
            <a:r>
              <a:rPr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important.</a:t>
            </a:r>
            <a:endParaRPr lang="en-US" altLang="ja-JP" sz="2000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8855404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/>
          <p:cNvSpPr txBox="1"/>
          <p:nvPr/>
        </p:nvSpPr>
        <p:spPr>
          <a:xfrm>
            <a:off x="1403648" y="908720"/>
            <a:ext cx="26661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BPM performance</a:t>
            </a:r>
            <a:endParaRPr kumimoji="1" lang="ja-JP" altLang="en-US" sz="2400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graphicFrame>
        <p:nvGraphicFramePr>
          <p:cNvPr id="3" name="Group 4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01221014"/>
              </p:ext>
            </p:extLst>
          </p:nvPr>
        </p:nvGraphicFramePr>
        <p:xfrm>
          <a:off x="1907704" y="1988840"/>
          <a:ext cx="6192688" cy="731520"/>
        </p:xfrm>
        <a:graphic>
          <a:graphicData uri="http://schemas.openxmlformats.org/drawingml/2006/table">
            <a:tbl>
              <a:tblPr/>
              <a:tblGrid>
                <a:gridCol w="3744416"/>
                <a:gridCol w="2448272"/>
              </a:tblGrid>
              <a:tr h="30162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ＭＳ Ｐゴシック" pitchFamily="50" charset="-128"/>
                        </a:rPr>
                        <a:t>Resolution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ＭＳ Ｐゴシック" pitchFamily="50" charset="-128"/>
                        </a:rPr>
                        <a:t>5 </a:t>
                      </a:r>
                      <a:r>
                        <a:rPr kumimoji="1" lang="en-US" altLang="ja-JP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ＭＳ Ｐゴシック" pitchFamily="50" charset="-128"/>
                        </a:rPr>
                        <a:t>μm</a:t>
                      </a:r>
                      <a:r>
                        <a:rPr kumimoji="1" lang="en-US" altLang="ja-JP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ＭＳ Ｐゴシック" pitchFamily="50" charset="-128"/>
                        </a:rPr>
                        <a:t>*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082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MS" charset="0"/>
                          <a:ea typeface="ＭＳ Ｐゴシック" pitchFamily="50" charset="-128"/>
                        </a:rPr>
                        <a:t>Scale Error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MS" charset="0"/>
                          <a:ea typeface="ＭＳ Ｐゴシック" pitchFamily="50" charset="-128"/>
                        </a:rPr>
                        <a:t>&lt;10%*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テキスト ボックス 3"/>
          <p:cNvSpPr txBox="1"/>
          <p:nvPr/>
        </p:nvSpPr>
        <p:spPr>
          <a:xfrm>
            <a:off x="467544" y="2996951"/>
            <a:ext cx="7635424" cy="22467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Attention: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kumimoji="1"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Resolution: Simulations assumed 1 um resolution </a:t>
            </a:r>
          </a:p>
          <a:p>
            <a:r>
              <a:rPr lang="en-US" altLang="ja-JP" sz="20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Wingdings" panose="05000000000000000000" pitchFamily="2" charset="2"/>
              </a:rPr>
              <a:t> </a:t>
            </a:r>
            <a:r>
              <a:rPr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Wingdings" panose="05000000000000000000" pitchFamily="2" charset="2"/>
              </a:rPr>
              <a:t>                                                         </a:t>
            </a:r>
            <a:r>
              <a:rPr kumimoji="1"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Wingdings" panose="05000000000000000000" pitchFamily="2" charset="2"/>
              </a:rPr>
              <a:t> Need averaging 25</a:t>
            </a:r>
            <a:endParaRPr lang="en-US" altLang="ja-JP" sz="2000" dirty="0" smtClean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  <a:sym typeface="Wingdings" panose="05000000000000000000" pitchFamily="2" charset="2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Wingdings" panose="05000000000000000000" pitchFamily="2" charset="2"/>
              </a:rPr>
              <a:t>Scale Error: &lt; 3% is desirable.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Wingdings" panose="05000000000000000000" pitchFamily="2" charset="2"/>
              </a:rPr>
              <a:t>For adjusting nonzero vertical dispersion.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Wingdings" panose="05000000000000000000" pitchFamily="2" charset="2"/>
              </a:rPr>
              <a:t>Possibility of ca</a:t>
            </a:r>
            <a:r>
              <a:rPr kumimoji="1"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Wingdings" panose="05000000000000000000" pitchFamily="2" charset="2"/>
              </a:rPr>
              <a:t>libration using beam should be considered.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Wingdings" panose="05000000000000000000" pitchFamily="2" charset="2"/>
              </a:rPr>
              <a:t>Or, consider optics less sensitive to the error.</a:t>
            </a:r>
            <a:endParaRPr kumimoji="1" lang="en-US" altLang="ja-JP" sz="2000" dirty="0" smtClean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  <a:sym typeface="Wingdings" panose="05000000000000000000" pitchFamily="2" charset="2"/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1835696" y="1588150"/>
            <a:ext cx="5645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TDR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00220081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167</TotalTime>
  <Words>916</Words>
  <Application>Microsoft Office PowerPoint</Application>
  <PresentationFormat>画面に合わせる (4:3)</PresentationFormat>
  <Paragraphs>131</Paragraphs>
  <Slides>15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15</vt:i4>
      </vt:variant>
    </vt:vector>
  </HeadingPairs>
  <TitlesOfParts>
    <vt:vector size="16" baseType="lpstr">
      <vt:lpstr>Office ​​テーマ</vt:lpstr>
      <vt:lpstr>Issues in ILC Main Linac and Bunch Compressor from Beam dynamics</vt:lpstr>
      <vt:lpstr>Introduction</vt:lpstr>
      <vt:lpstr>BC emittance growth</vt:lpstr>
      <vt:lpstr>BC + ML combined simulations</vt:lpstr>
      <vt:lpstr>Experimental test of steering correction</vt:lpstr>
      <vt:lpstr>Commissioning studies</vt:lpstr>
      <vt:lpstr>Specifications   Revisit + alpha 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Manpower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Issues in Main Linac and Bunch Compressor from Beam dynamics</dc:title>
  <dc:creator>kubo</dc:creator>
  <cp:lastModifiedBy>kubo</cp:lastModifiedBy>
  <cp:revision>73</cp:revision>
  <dcterms:created xsi:type="dcterms:W3CDTF">2014-05-02T07:51:57Z</dcterms:created>
  <dcterms:modified xsi:type="dcterms:W3CDTF">2014-05-14T23:12:49Z</dcterms:modified>
</cp:coreProperties>
</file>