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60" r:id="rId2"/>
    <p:sldId id="261" r:id="rId3"/>
    <p:sldId id="262" r:id="rId4"/>
    <p:sldId id="264" r:id="rId5"/>
    <p:sldId id="271" r:id="rId6"/>
    <p:sldId id="267" r:id="rId7"/>
    <p:sldId id="269" r:id="rId8"/>
    <p:sldId id="266" r:id="rId9"/>
    <p:sldId id="270" r:id="rId10"/>
    <p:sldId id="268" r:id="rId11"/>
  </p:sldIdLst>
  <p:sldSz cx="10058400" cy="7543800"/>
  <p:notesSz cx="6858000" cy="9144000"/>
  <p:defaultTextStyle>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000"/>
    <a:srgbClr val="630822"/>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6" d="100"/>
          <a:sy n="106" d="100"/>
        </p:scale>
        <p:origin x="-1428" y="-300"/>
      </p:cViewPr>
      <p:guideLst>
        <p:guide orient="horz" pos="237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8BE6F48F-D8B6-4B5B-848D-FF440404C60A}" type="datetime1">
              <a:rPr lang="en-US"/>
              <a:pPr/>
              <a:t>1/17/2014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DC74F1B3-4871-475E-A3CC-0B0149C6F90F}" type="slidenum">
              <a:rPr lang="en-US"/>
              <a:pPr/>
              <a:t>‹#›</a:t>
            </a:fld>
            <a:endParaRPr lang="en-US" dirty="0"/>
          </a:p>
        </p:txBody>
      </p:sp>
    </p:spTree>
    <p:extLst>
      <p:ext uri="{BB962C8B-B14F-4D97-AF65-F5344CB8AC3E}">
        <p14:creationId xmlns:p14="http://schemas.microsoft.com/office/powerpoint/2010/main" val="16229283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79724E64-7266-4E5A-BE4F-6BA7153EDD1F}" type="datetime1">
              <a:rPr lang="en-US"/>
              <a:pPr/>
              <a:t>1/17/2014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F08C4028-E87E-414C-85A6-08C266675FD7}" type="slidenum">
              <a:rPr lang="en-US"/>
              <a:pPr/>
              <a:t>‹#›</a:t>
            </a:fld>
            <a:endParaRPr lang="en-US" dirty="0"/>
          </a:p>
        </p:txBody>
      </p:sp>
    </p:spTree>
    <p:extLst>
      <p:ext uri="{BB962C8B-B14F-4D97-AF65-F5344CB8AC3E}">
        <p14:creationId xmlns:p14="http://schemas.microsoft.com/office/powerpoint/2010/main" val="2571441926"/>
      </p:ext>
    </p:extLst>
  </p:cSld>
  <p:clrMap bg1="lt1" tx1="dk1" bg2="lt2" tx2="dk2" accent1="accent1" accent2="accent2" accent3="accent3" accent4="accent4" accent5="accent5" accent6="accent6" hlink="hlink" folHlink="folHlink"/>
  <p:hf hdr="0" ftr="0" dt="0"/>
  <p:notesStyle>
    <a:lvl1pPr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ＭＳ Ｐゴシック" pitchFamily="-84" charset="-128"/>
      </a:defRPr>
    </a:lvl1pPr>
    <a:lvl2pPr marL="501650"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2pPr>
    <a:lvl3pPr marL="1004888"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3pPr>
    <a:lvl4pPr marL="1508125"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4pPr>
    <a:lvl5pPr marL="2011363"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5pPr>
    <a:lvl6pPr marL="2514600" algn="l" defTabSz="502920" rtl="0" eaLnBrk="1" latinLnBrk="0" hangingPunct="1">
      <a:defRPr sz="1300" kern="1200">
        <a:solidFill>
          <a:schemeClr val="tx1"/>
        </a:solidFill>
        <a:latin typeface="+mn-lt"/>
        <a:ea typeface="+mn-ea"/>
        <a:cs typeface="+mn-cs"/>
      </a:defRPr>
    </a:lvl6pPr>
    <a:lvl7pPr marL="3017520" algn="l" defTabSz="502920" rtl="0" eaLnBrk="1" latinLnBrk="0" hangingPunct="1">
      <a:defRPr sz="1300" kern="1200">
        <a:solidFill>
          <a:schemeClr val="tx1"/>
        </a:solidFill>
        <a:latin typeface="+mn-lt"/>
        <a:ea typeface="+mn-ea"/>
        <a:cs typeface="+mn-cs"/>
      </a:defRPr>
    </a:lvl7pPr>
    <a:lvl8pPr marL="3520440" algn="l" defTabSz="502920" rtl="0" eaLnBrk="1" latinLnBrk="0" hangingPunct="1">
      <a:defRPr sz="1300" kern="1200">
        <a:solidFill>
          <a:schemeClr val="tx1"/>
        </a:solidFill>
        <a:latin typeface="+mn-lt"/>
        <a:ea typeface="+mn-ea"/>
        <a:cs typeface="+mn-cs"/>
      </a:defRPr>
    </a:lvl8pPr>
    <a:lvl9pPr marL="4023360" algn="l" defTabSz="50292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D69B0-49B8-4BC4-9CC8-F6B1A318950E}" type="slidenum">
              <a:rPr lang="en-US" altLang="en-US">
                <a:solidFill>
                  <a:prstClr val="black"/>
                </a:solidFill>
              </a:rPr>
              <a:pPr/>
              <a:t>1</a:t>
            </a:fld>
            <a:endParaRPr lang="en-US" altLang="en-US" dirty="0">
              <a:solidFill>
                <a:prstClr val="black"/>
              </a:solidFill>
            </a:endParaRPr>
          </a:p>
        </p:txBody>
      </p:sp>
      <p:sp>
        <p:nvSpPr>
          <p:cNvPr id="1295362" name="Rectangle 2"/>
          <p:cNvSpPr>
            <a:spLocks noGrp="1" noRot="1" noChangeAspect="1" noChangeArrowheads="1" noTextEdit="1"/>
          </p:cNvSpPr>
          <p:nvPr>
            <p:ph type="sldImg"/>
          </p:nvPr>
        </p:nvSpPr>
        <p:spPr>
          <a:xfrm>
            <a:off x="1144588" y="685800"/>
            <a:ext cx="4570412" cy="3429000"/>
          </a:xfrm>
          <a:ln/>
        </p:spPr>
      </p:sp>
      <p:sp>
        <p:nvSpPr>
          <p:cNvPr id="1295363" name="Rectangle 3"/>
          <p:cNvSpPr>
            <a:spLocks noGrp="1" noChangeArrowheads="1"/>
          </p:cNvSpPr>
          <p:nvPr>
            <p:ph type="body" idx="1"/>
          </p:nvPr>
        </p:nvSpPr>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a:normAutofit/>
          </a:bodyPr>
          <a:lstStyle>
            <a:lvl1pPr marL="0" indent="0" algn="l">
              <a:buNone/>
              <a:defRPr sz="3200" b="1">
                <a:solidFill>
                  <a:schemeClr val="tx1">
                    <a:tint val="75000"/>
                  </a:schemeClr>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a:pPr/>
              <a:t>‹#›</a:t>
            </a:fld>
            <a:endParaRPr lang="en-US" dirty="0"/>
          </a:p>
        </p:txBody>
      </p:sp>
    </p:spTree>
    <p:extLst>
      <p:ext uri="{BB962C8B-B14F-4D97-AF65-F5344CB8AC3E}">
        <p14:creationId xmlns:p14="http://schemas.microsoft.com/office/powerpoint/2010/main" val="124392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21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68501"/>
            <a:ext cx="8229600" cy="4229100"/>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a:pPr/>
              <a:t>‹#›</a:t>
            </a:fld>
            <a:endParaRPr lang="en-US" dirty="0"/>
          </a:p>
        </p:txBody>
      </p:sp>
    </p:spTree>
    <p:extLst>
      <p:ext uri="{BB962C8B-B14F-4D97-AF65-F5344CB8AC3E}">
        <p14:creationId xmlns:p14="http://schemas.microsoft.com/office/powerpoint/2010/main" val="66296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en-US" smtClean="0"/>
              <a:t>Click to edit Master text styles</a:t>
            </a:r>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a:pPr/>
              <a:t>‹#›</a:t>
            </a:fld>
            <a:endParaRPr lang="en-US" dirty="0"/>
          </a:p>
        </p:txBody>
      </p:sp>
    </p:spTree>
    <p:extLst>
      <p:ext uri="{BB962C8B-B14F-4D97-AF65-F5344CB8AC3E}">
        <p14:creationId xmlns:p14="http://schemas.microsoft.com/office/powerpoint/2010/main" val="2122061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5" name="Slide Number Placeholder 5"/>
          <p:cNvSpPr>
            <a:spLocks noGrp="1"/>
          </p:cNvSpPr>
          <p:nvPr>
            <p:ph type="sldNum" sz="quarter" idx="12"/>
          </p:nvPr>
        </p:nvSpPr>
        <p:spPr/>
        <p:txBody>
          <a:bodyPr/>
          <a:lstStyle>
            <a:lvl1pPr>
              <a:defRPr/>
            </a:lvl1pPr>
          </a:lstStyle>
          <a:p>
            <a:fld id="{D3FDE533-910B-4818-B3F3-6304CAD88056}" type="slidenum">
              <a:rPr lang="en-US"/>
              <a:pPr/>
              <a:t>‹#›</a:t>
            </a:fld>
            <a:endParaRPr lang="en-US" dirty="0"/>
          </a:p>
        </p:txBody>
      </p:sp>
    </p:spTree>
    <p:extLst>
      <p:ext uri="{BB962C8B-B14F-4D97-AF65-F5344CB8AC3E}">
        <p14:creationId xmlns:p14="http://schemas.microsoft.com/office/powerpoint/2010/main" val="4039511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929640" y="2032000"/>
            <a:ext cx="3931920" cy="4280746"/>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idx="14"/>
          </p:nvPr>
        </p:nvSpPr>
        <p:spPr>
          <a:xfrm>
            <a:off x="5199380" y="2032000"/>
            <a:ext cx="3931920" cy="4280746"/>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r>
              <a:rPr lang="en-US" dirty="0" smtClean="0"/>
              <a:t>For TDB Jan 21, 2014</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dirty="0" smtClean="0"/>
              <a:t>Schedules by JMP</a:t>
            </a:r>
            <a:endParaRPr lang="en-US" dirty="0"/>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a:pPr/>
              <a:t>‹#›</a:t>
            </a:fld>
            <a:endParaRPr lang="en-US" dirty="0"/>
          </a:p>
        </p:txBody>
      </p:sp>
    </p:spTree>
    <p:extLst>
      <p:ext uri="{BB962C8B-B14F-4D97-AF65-F5344CB8AC3E}">
        <p14:creationId xmlns:p14="http://schemas.microsoft.com/office/powerpoint/2010/main" val="1901725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10" name="Content Placeholder 2"/>
          <p:cNvSpPr>
            <a:spLocks noGrp="1"/>
          </p:cNvSpPr>
          <p:nvPr>
            <p:ph idx="13"/>
          </p:nvPr>
        </p:nvSpPr>
        <p:spPr>
          <a:xfrm>
            <a:off x="914399" y="2565401"/>
            <a:ext cx="4038601" cy="3852332"/>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idx="14"/>
          </p:nvPr>
        </p:nvSpPr>
        <p:spPr>
          <a:xfrm>
            <a:off x="5173133" y="2565401"/>
            <a:ext cx="3970868" cy="3852331"/>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r>
              <a:rPr lang="en-US" dirty="0" smtClean="0"/>
              <a:t>For TDB Jan 21, 2014</a:t>
            </a:r>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dirty="0" smtClean="0"/>
              <a:t>Schedules by JMP</a:t>
            </a:r>
            <a:endParaRPr lang="en-US" dirty="0"/>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a:pPr/>
              <a:t>‹#›</a:t>
            </a:fld>
            <a:endParaRPr lang="en-US" dirty="0"/>
          </a:p>
        </p:txBody>
      </p:sp>
    </p:spTree>
    <p:extLst>
      <p:ext uri="{BB962C8B-B14F-4D97-AF65-F5344CB8AC3E}">
        <p14:creationId xmlns:p14="http://schemas.microsoft.com/office/powerpoint/2010/main" val="4192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4" name="Slide Number Placeholder 5"/>
          <p:cNvSpPr>
            <a:spLocks noGrp="1"/>
          </p:cNvSpPr>
          <p:nvPr>
            <p:ph type="sldNum" sz="quarter" idx="12"/>
          </p:nvPr>
        </p:nvSpPr>
        <p:spPr/>
        <p:txBody>
          <a:bodyPr/>
          <a:lstStyle>
            <a:lvl1pPr>
              <a:defRPr/>
            </a:lvl1pPr>
          </a:lstStyle>
          <a:p>
            <a:fld id="{7495DD6C-36D4-4A80-9089-07E93D1A16D4}" type="slidenum">
              <a:rPr lang="en-US"/>
              <a:pPr/>
              <a:t>‹#›</a:t>
            </a:fld>
            <a:endParaRPr lang="en-US" dirty="0"/>
          </a:p>
        </p:txBody>
      </p:sp>
    </p:spTree>
    <p:extLst>
      <p:ext uri="{BB962C8B-B14F-4D97-AF65-F5344CB8AC3E}">
        <p14:creationId xmlns:p14="http://schemas.microsoft.com/office/powerpoint/2010/main" val="3156124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134533"/>
            <a:ext cx="2897665" cy="719666"/>
          </a:xfrm>
          <a:prstGeom prst="rect">
            <a:avLst/>
          </a:prstGeom>
        </p:spPr>
        <p:txBody>
          <a:bodyPr lIns="0" tIns="0" rIns="0" bIns="0" anchor="b"/>
          <a:lstStyle>
            <a:lvl1pPr algn="l">
              <a:defRPr sz="16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932555"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7" name="Slide Number Placeholder 5"/>
          <p:cNvSpPr>
            <a:spLocks noGrp="1"/>
          </p:cNvSpPr>
          <p:nvPr>
            <p:ph type="sldNum" sz="quarter" idx="12"/>
          </p:nvPr>
        </p:nvSpPr>
        <p:spPr/>
        <p:txBody>
          <a:bodyPr/>
          <a:lstStyle>
            <a:lvl1pPr>
              <a:defRPr/>
            </a:lvl1pPr>
          </a:lstStyle>
          <a:p>
            <a:fld id="{EA532F6A-CE71-4149-8B7A-E8E89F4A0E3E}" type="slidenum">
              <a:rPr lang="en-US"/>
              <a:pPr/>
              <a:t>‹#›</a:t>
            </a:fld>
            <a:endParaRPr lang="en-US" dirty="0"/>
          </a:p>
        </p:txBody>
      </p:sp>
    </p:spTree>
    <p:extLst>
      <p:ext uri="{BB962C8B-B14F-4D97-AF65-F5344CB8AC3E}">
        <p14:creationId xmlns:p14="http://schemas.microsoft.com/office/powerpoint/2010/main" val="169435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971517" y="1007533"/>
            <a:ext cx="6035040" cy="3894667"/>
          </a:xfrm>
          <a:prstGeom prst="rect">
            <a:avLst/>
          </a:prstGeom>
        </p:spPr>
        <p:txBody>
          <a:bodyPr rtlCol="0">
            <a:normAutofit/>
          </a:bodyPr>
          <a:lstStyle>
            <a:lvl1pPr marL="0" indent="0">
              <a:buNone/>
              <a:defRPr sz="3500"/>
            </a:lvl1pPr>
            <a:lvl2pPr marL="502920" indent="0">
              <a:buNone/>
              <a:defRPr sz="3100"/>
            </a:lvl2pPr>
            <a:lvl3pPr marL="1005840" indent="0">
              <a:buNone/>
              <a:defRPr sz="260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971517" y="5762679"/>
            <a:ext cx="6035040" cy="885348"/>
          </a:xfrm>
          <a:prstGeom prst="rect">
            <a:avLst/>
          </a:prstGeom>
        </p:spPr>
        <p:txBody>
          <a:bodyPr>
            <a:normAutofit/>
          </a:bodyPr>
          <a:lstStyle>
            <a:lvl1pPr marL="0" indent="0">
              <a:buNone/>
              <a:defRPr sz="1400">
                <a:latin typeface="Arial"/>
                <a:cs typeface="Arial"/>
              </a:defRPr>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r>
              <a:rPr lang="en-US" dirty="0" smtClean="0"/>
              <a:t>For TDB Jan 21, 2014</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Schedules by JMP</a:t>
            </a:r>
            <a:endParaRPr lang="en-US" dirty="0"/>
          </a:p>
        </p:txBody>
      </p:sp>
      <p:sp>
        <p:nvSpPr>
          <p:cNvPr id="7" name="Slide Number Placeholder 5"/>
          <p:cNvSpPr>
            <a:spLocks noGrp="1"/>
          </p:cNvSpPr>
          <p:nvPr>
            <p:ph type="sldNum" sz="quarter" idx="12"/>
          </p:nvPr>
        </p:nvSpPr>
        <p:spPr/>
        <p:txBody>
          <a:bodyPr/>
          <a:lstStyle>
            <a:lvl1pPr>
              <a:defRPr/>
            </a:lvl1pPr>
          </a:lstStyle>
          <a:p>
            <a:fld id="{C4FA9F95-AD5D-4457-8D05-AF094828B73B}" type="slidenum">
              <a:rPr lang="en-US"/>
              <a:pPr/>
              <a:t>‹#›</a:t>
            </a:fld>
            <a:endParaRPr lang="en-US" dirty="0"/>
          </a:p>
        </p:txBody>
      </p:sp>
    </p:spTree>
    <p:extLst>
      <p:ext uri="{BB962C8B-B14F-4D97-AF65-F5344CB8AC3E}">
        <p14:creationId xmlns:p14="http://schemas.microsoft.com/office/powerpoint/2010/main" val="1700902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350"/>
            <a:ext cx="1935163"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r>
              <a:rPr lang="en-US" dirty="0" smtClean="0"/>
              <a:t>For TDB Jan 21, 2014</a:t>
            </a:r>
            <a:endParaRPr lang="en-US" dirty="0"/>
          </a:p>
        </p:txBody>
      </p:sp>
      <p:sp>
        <p:nvSpPr>
          <p:cNvPr id="5" name="Footer Placeholder 4"/>
          <p:cNvSpPr>
            <a:spLocks noGrp="1"/>
          </p:cNvSpPr>
          <p:nvPr>
            <p:ph type="ftr" sz="quarter" idx="3"/>
          </p:nvPr>
        </p:nvSpPr>
        <p:spPr>
          <a:xfrm>
            <a:off x="7124700" y="6991350"/>
            <a:ext cx="1803400" cy="401638"/>
          </a:xfrm>
          <a:prstGeom prst="rect">
            <a:avLst/>
          </a:prstGeom>
        </p:spPr>
        <p:txBody>
          <a:bodyPr vert="horz" wrap="square" lIns="0" tIns="0" rIns="0" bIns="0" numCol="1" anchor="ctr" anchorCtr="0" compatLnSpc="1">
            <a:prstTxWarp prst="textNoShape">
              <a:avLst/>
            </a:prstTxWarp>
          </a:bodyPr>
          <a:lstStyle>
            <a:lvl1pPr>
              <a:defRPr sz="1200" dirty="0" smtClean="0">
                <a:solidFill>
                  <a:srgbClr val="630822"/>
                </a:solidFill>
                <a:latin typeface="Arial" pitchFamily="-1" charset="0"/>
                <a:ea typeface="Arial" pitchFamily="-1" charset="0"/>
                <a:cs typeface="Arial" pitchFamily="-1" charset="0"/>
              </a:defRPr>
            </a:lvl1pPr>
          </a:lstStyle>
          <a:p>
            <a:pPr>
              <a:defRPr/>
            </a:pPr>
            <a:r>
              <a:rPr lang="en-US" dirty="0" smtClean="0"/>
              <a:t>Schedules by JMP</a:t>
            </a:r>
            <a:endParaRPr lang="en-US" dirty="0"/>
          </a:p>
        </p:txBody>
      </p:sp>
      <p:sp>
        <p:nvSpPr>
          <p:cNvPr id="6" name="Slide Number Placeholder 5"/>
          <p:cNvSpPr>
            <a:spLocks noGrp="1"/>
          </p:cNvSpPr>
          <p:nvPr>
            <p:ph type="sldNum" sz="quarter" idx="4"/>
          </p:nvPr>
        </p:nvSpPr>
        <p:spPr>
          <a:xfrm>
            <a:off x="914400" y="6991350"/>
            <a:ext cx="2346325"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fld id="{339A1DDC-10C7-4B4B-849E-8ACE4C366D0B}" type="slidenum">
              <a:rPr lang="en-US"/>
              <a:pPr/>
              <a:t>‹#›</a:t>
            </a:fld>
            <a:endParaRPr lang="en-US" dirty="0"/>
          </a:p>
        </p:txBody>
      </p:sp>
      <p:sp>
        <p:nvSpPr>
          <p:cNvPr id="1029" name="Text Placeholder 8"/>
          <p:cNvSpPr>
            <a:spLocks noGrp="1"/>
          </p:cNvSpPr>
          <p:nvPr>
            <p:ph type="body" idx="1"/>
          </p:nvPr>
        </p:nvSpPr>
        <p:spPr bwMode="auto">
          <a:xfrm>
            <a:off x="914400" y="1143000"/>
            <a:ext cx="82296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a:p>
            <a:pPr lvl="0"/>
            <a:r>
              <a:rPr lang="en-US" smtClean="0"/>
              <a:t>Second level</a:t>
            </a:r>
          </a:p>
          <a:p>
            <a:pPr lvl="2"/>
            <a:r>
              <a:rPr lang="en-US" smtClean="0"/>
              <a:t>Third level</a:t>
            </a:r>
          </a:p>
        </p:txBody>
      </p:sp>
      <p:pic>
        <p:nvPicPr>
          <p:cNvPr id="1030" name="Picture 8"/>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30188" y="217488"/>
            <a:ext cx="27051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914400" y="698500"/>
            <a:ext cx="822960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hf hdr="0"/>
  <p:txStyles>
    <p:titleStyle>
      <a:lvl1pPr algn="ctr" defTabSz="501650" rtl="0" eaLnBrk="1" fontAlgn="base" hangingPunct="1">
        <a:spcBef>
          <a:spcPct val="0"/>
        </a:spcBef>
        <a:spcAft>
          <a:spcPct val="0"/>
        </a:spcAft>
        <a:defRPr sz="4800" kern="1200">
          <a:solidFill>
            <a:schemeClr val="tx1"/>
          </a:solidFill>
          <a:latin typeface="+mj-lt"/>
          <a:ea typeface="ＭＳ Ｐゴシック" pitchFamily="-84" charset="-128"/>
          <a:cs typeface="ＭＳ Ｐゴシック" pitchFamily="-84" charset="-128"/>
        </a:defRPr>
      </a:lvl1pPr>
      <a:lvl2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2pPr>
      <a:lvl3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3pPr>
      <a:lvl4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4pPr>
      <a:lvl5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5pPr>
      <a:lvl6pPr marL="4572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6pPr>
      <a:lvl7pPr marL="9144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7pPr>
      <a:lvl8pPr marL="13716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8pPr>
      <a:lvl9pPr marL="18288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9pPr>
    </p:titleStyle>
    <p:bodyStyle>
      <a:lvl1pPr marL="376238" indent="-376238" algn="l" defTabSz="501650" rtl="0" eaLnBrk="1" fontAlgn="base" hangingPunct="1">
        <a:spcBef>
          <a:spcPct val="20000"/>
        </a:spcBef>
        <a:spcAft>
          <a:spcPct val="0"/>
        </a:spcAft>
        <a:buFont typeface="Arial" charset="0"/>
        <a:buChar char="•"/>
        <a:defRPr sz="3000" b="1" kern="1200">
          <a:solidFill>
            <a:schemeClr val="tx1"/>
          </a:solidFill>
          <a:latin typeface="Arial"/>
          <a:ea typeface="ＭＳ Ｐゴシック" pitchFamily="-84" charset="-128"/>
          <a:cs typeface="Arial"/>
        </a:defRPr>
      </a:lvl1pPr>
      <a:lvl2pPr marL="815975" indent="-314325" algn="l" defTabSz="501650" rtl="0" eaLnBrk="1" fontAlgn="base" hangingPunct="1">
        <a:spcBef>
          <a:spcPct val="20000"/>
        </a:spcBef>
        <a:spcAft>
          <a:spcPct val="0"/>
        </a:spcAft>
        <a:buFont typeface="Arial" charset="0"/>
        <a:buChar char="•"/>
        <a:defRPr sz="4000" kern="1200">
          <a:solidFill>
            <a:schemeClr val="tx1"/>
          </a:solidFill>
          <a:latin typeface="+mn-lt"/>
          <a:ea typeface="ＭＳ Ｐゴシック" pitchFamily="-84" charset="-128"/>
          <a:cs typeface="+mn-cs"/>
        </a:defRPr>
      </a:lvl2pPr>
      <a:lvl3pPr marL="1257300" indent="-250825" algn="l" defTabSz="501650" rtl="0" eaLnBrk="1" fontAlgn="base" hangingPunct="1">
        <a:spcBef>
          <a:spcPct val="20000"/>
        </a:spcBef>
        <a:spcAft>
          <a:spcPct val="0"/>
        </a:spcAft>
        <a:buFont typeface="Lucida Grande" pitchFamily="-1" charset="0"/>
        <a:buChar char="‒"/>
        <a:defRPr sz="2400" kern="1200">
          <a:solidFill>
            <a:schemeClr val="tx1"/>
          </a:solidFill>
          <a:latin typeface="Arial"/>
          <a:ea typeface="Arial" pitchFamily="-84" charset="0"/>
          <a:cs typeface="Arial"/>
        </a:defRPr>
      </a:lvl3pPr>
      <a:lvl4pPr marL="1758950"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ＭＳ Ｐゴシック" pitchFamily="-1" charset="-128"/>
        </a:defRPr>
      </a:lvl4pPr>
      <a:lvl5pPr marL="2262188"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Arial" charset="0"/>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genda.linearcollider.org/materialDisplay.py?contribId=343&amp;sessionId=15&amp;materialId=slides&amp;confId=584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3"/>
          <p:cNvSpPr>
            <a:spLocks noGrp="1"/>
          </p:cNvSpPr>
          <p:nvPr>
            <p:ph type="dt" sz="half" idx="10"/>
          </p:nvPr>
        </p:nvSpPr>
        <p:spPr>
          <a:xfrm>
            <a:off x="2886075" y="6991350"/>
            <a:ext cx="1619250" cy="401638"/>
          </a:xfrm>
        </p:spPr>
        <p:txBody>
          <a:bodyPr/>
          <a:lstStyle/>
          <a:p>
            <a:r>
              <a:rPr lang="en-US" altLang="en-US" dirty="0" smtClean="0">
                <a:solidFill>
                  <a:srgbClr val="000000"/>
                </a:solidFill>
              </a:rPr>
              <a:t>For TDB Jan 21, 2014</a:t>
            </a:r>
            <a:endParaRPr lang="en-US" altLang="en-US" dirty="0">
              <a:solidFill>
                <a:srgbClr val="000000"/>
              </a:solidFill>
            </a:endParaRPr>
          </a:p>
        </p:txBody>
      </p:sp>
      <p:sp>
        <p:nvSpPr>
          <p:cNvPr id="13" name="Footer Placeholder 4"/>
          <p:cNvSpPr>
            <a:spLocks noGrp="1"/>
          </p:cNvSpPr>
          <p:nvPr>
            <p:ph type="ftr" sz="quarter" idx="11"/>
          </p:nvPr>
        </p:nvSpPr>
        <p:spPr>
          <a:xfrm>
            <a:off x="6086475" y="6991350"/>
            <a:ext cx="2841625" cy="401638"/>
          </a:xfrm>
        </p:spPr>
        <p:txBody>
          <a:bodyPr/>
          <a:lstStyle/>
          <a:p>
            <a:r>
              <a:rPr lang="en-US" altLang="en-US" dirty="0" smtClean="0">
                <a:solidFill>
                  <a:srgbClr val="010000"/>
                </a:solidFill>
              </a:rPr>
              <a:t>Schedules by JMP</a:t>
            </a:r>
            <a:endParaRPr lang="en-US" altLang="en-US" dirty="0">
              <a:solidFill>
                <a:srgbClr val="010000"/>
              </a:solidFill>
            </a:endParaRPr>
          </a:p>
        </p:txBody>
      </p:sp>
      <p:sp>
        <p:nvSpPr>
          <p:cNvPr id="1294338" name="Rectangle 2"/>
          <p:cNvSpPr>
            <a:spLocks noGrp="1" noChangeArrowheads="1"/>
          </p:cNvSpPr>
          <p:nvPr>
            <p:ph type="title"/>
          </p:nvPr>
        </p:nvSpPr>
        <p:spPr>
          <a:xfrm>
            <a:off x="3143250" y="35635"/>
            <a:ext cx="5705473" cy="461665"/>
          </a:xfrm>
          <a:solidFill>
            <a:schemeClr val="bg1"/>
          </a:solidFill>
        </p:spPr>
        <p:txBody>
          <a:bodyPr wrap="square">
            <a:spAutoFit/>
          </a:bodyPr>
          <a:lstStyle/>
          <a:p>
            <a:r>
              <a:rPr lang="en-US" altLang="en-US" dirty="0" smtClean="0">
                <a:solidFill>
                  <a:srgbClr val="7030A0"/>
                </a:solidFill>
              </a:rPr>
              <a:t>ILC Construction Schedules</a:t>
            </a:r>
            <a:endParaRPr lang="en-US" altLang="en-US" dirty="0">
              <a:solidFill>
                <a:srgbClr val="7030A0"/>
              </a:solidFill>
            </a:endParaRPr>
          </a:p>
        </p:txBody>
      </p:sp>
      <p:sp>
        <p:nvSpPr>
          <p:cNvPr id="1294339" name="Rectangle 3"/>
          <p:cNvSpPr>
            <a:spLocks noGrp="1" noChangeArrowheads="1"/>
          </p:cNvSpPr>
          <p:nvPr>
            <p:ph type="body" idx="1"/>
          </p:nvPr>
        </p:nvSpPr>
        <p:spPr>
          <a:xfrm>
            <a:off x="335280" y="1238251"/>
            <a:ext cx="9387840" cy="5753100"/>
          </a:xfrm>
          <a:solidFill>
            <a:schemeClr val="bg1"/>
          </a:solidFill>
        </p:spPr>
        <p:txBody>
          <a:bodyPr/>
          <a:lstStyle/>
          <a:p>
            <a:pPr marL="0" indent="0">
              <a:buNone/>
            </a:pPr>
            <a:r>
              <a:rPr lang="en-GB" altLang="en-US" sz="1800" u="sng" dirty="0" smtClean="0">
                <a:solidFill>
                  <a:srgbClr val="7030A0"/>
                </a:solidFill>
              </a:rPr>
              <a:t>          For Discussion of the General </a:t>
            </a:r>
            <a:r>
              <a:rPr lang="en-GB" altLang="en-US" sz="1800" u="sng" dirty="0">
                <a:solidFill>
                  <a:srgbClr val="7030A0"/>
                </a:solidFill>
              </a:rPr>
              <a:t>Assumptions to be used to develop </a:t>
            </a:r>
            <a:r>
              <a:rPr lang="en-GB" altLang="en-US" sz="1800" u="sng" dirty="0" smtClean="0">
                <a:solidFill>
                  <a:srgbClr val="7030A0"/>
                </a:solidFill>
              </a:rPr>
              <a:t>new</a:t>
            </a:r>
          </a:p>
          <a:p>
            <a:pPr marL="0" indent="0">
              <a:buNone/>
            </a:pPr>
            <a:r>
              <a:rPr lang="en-GB" altLang="en-US" sz="1800" u="sng" dirty="0">
                <a:solidFill>
                  <a:srgbClr val="7030A0"/>
                </a:solidFill>
              </a:rPr>
              <a:t>  </a:t>
            </a:r>
            <a:r>
              <a:rPr lang="en-GB" altLang="en-US" sz="1800" u="sng" dirty="0" smtClean="0">
                <a:solidFill>
                  <a:srgbClr val="7030A0"/>
                </a:solidFill>
              </a:rPr>
              <a:t>           Baseline Schedules which are site specific for the Kitakami Site.</a:t>
            </a:r>
            <a:endParaRPr lang="en-GB" altLang="en-US" sz="1800" u="sng" dirty="0">
              <a:solidFill>
                <a:srgbClr val="7030A0"/>
              </a:solidFill>
            </a:endParaRPr>
          </a:p>
          <a:p>
            <a:pPr marL="0" indent="0">
              <a:buNone/>
            </a:pPr>
            <a:endParaRPr lang="en-GB" altLang="en-US" sz="2200" u="sng" dirty="0">
              <a:solidFill>
                <a:srgbClr val="7030A0"/>
              </a:solidFill>
            </a:endParaRPr>
          </a:p>
          <a:p>
            <a:pPr>
              <a:buFont typeface="Wingdings" panose="05000000000000000000" pitchFamily="2" charset="2"/>
              <a:buChar char="§"/>
            </a:pPr>
            <a:r>
              <a:rPr lang="en-GB" altLang="en-US" sz="1800" dirty="0"/>
              <a:t>Prior to Ground Breaking, T- 0, there is an approximately </a:t>
            </a:r>
            <a:r>
              <a:rPr lang="en-GB" altLang="en-US" sz="1800" dirty="0" smtClean="0"/>
              <a:t>4 to 5 </a:t>
            </a:r>
            <a:r>
              <a:rPr lang="en-GB" altLang="en-US" sz="1800" dirty="0"/>
              <a:t>year </a:t>
            </a:r>
            <a:r>
              <a:rPr lang="en-GB" altLang="en-US" sz="1800" dirty="0" smtClean="0"/>
              <a:t>Stage </a:t>
            </a:r>
            <a:r>
              <a:rPr lang="en-GB" altLang="en-US" sz="1800" dirty="0"/>
              <a:t>0 schedule for pre-construction prepared in Japan</a:t>
            </a:r>
            <a:r>
              <a:rPr lang="en-GB" altLang="en-US" sz="1800" dirty="0" smtClean="0"/>
              <a:t>.</a:t>
            </a:r>
            <a:r>
              <a:rPr lang="en-GB" altLang="en-US" sz="1800" dirty="0" smtClean="0">
                <a:solidFill>
                  <a:srgbClr val="00B050"/>
                </a:solidFill>
              </a:rPr>
              <a:t> </a:t>
            </a:r>
            <a:r>
              <a:rPr lang="en-GB" altLang="en-US" sz="1400" dirty="0" smtClean="0">
                <a:solidFill>
                  <a:srgbClr val="00B050"/>
                </a:solidFill>
              </a:rPr>
              <a:t>Final Design, Environmental Studies, Land Acquisition,  International Negotiations, Contract Preparations, etc.</a:t>
            </a:r>
            <a:endParaRPr lang="en-GB" altLang="en-US" sz="1400" dirty="0">
              <a:solidFill>
                <a:srgbClr val="00B050"/>
              </a:solidFill>
            </a:endParaRPr>
          </a:p>
          <a:p>
            <a:pPr marL="0" indent="0">
              <a:buNone/>
            </a:pPr>
            <a:r>
              <a:rPr lang="en-GB" altLang="en-US" sz="1800" dirty="0"/>
              <a:t>           ( Insert URL …</a:t>
            </a:r>
            <a:r>
              <a:rPr lang="en-GB" altLang="en-US" sz="1800" u="sng" dirty="0" smtClean="0">
                <a:solidFill>
                  <a:srgbClr val="00B050"/>
                </a:solidFill>
              </a:rPr>
              <a:t>xxxx</a:t>
            </a:r>
            <a:r>
              <a:rPr lang="en-GB" altLang="en-US" sz="1800" dirty="0" smtClean="0"/>
              <a:t>.)</a:t>
            </a:r>
            <a:endParaRPr lang="en-GB" altLang="en-US" sz="1800" dirty="0"/>
          </a:p>
          <a:p>
            <a:pPr marL="0" indent="0">
              <a:buNone/>
            </a:pPr>
            <a:endParaRPr lang="en-GB" altLang="en-US" sz="1800" dirty="0"/>
          </a:p>
          <a:p>
            <a:pPr>
              <a:buFont typeface="Wingdings" panose="05000000000000000000" pitchFamily="2" charset="2"/>
              <a:buChar char="§"/>
            </a:pPr>
            <a:r>
              <a:rPr lang="en-GB" altLang="en-US" sz="1800" dirty="0" smtClean="0"/>
              <a:t>The </a:t>
            </a:r>
            <a:r>
              <a:rPr lang="en-GB" altLang="en-US" sz="1800" dirty="0"/>
              <a:t>construction and commissioning of a 250 GeV, stage 1 machine, and 2 detectors will be ≈ 9 to 10 years from T- 0. This schedule will be site specific for the Kitakami site and based on earlier work as seen in  </a:t>
            </a:r>
            <a:r>
              <a:rPr lang="en-GB" sz="1800" u="sng" dirty="0">
                <a:hlinkClick r:id="rId3"/>
              </a:rPr>
              <a:t>https://</a:t>
            </a:r>
            <a:r>
              <a:rPr lang="en-GB" sz="1800" u="sng" dirty="0" smtClean="0">
                <a:hlinkClick r:id="rId3"/>
              </a:rPr>
              <a:t>agenda.linearcollider.org/materialDisplay.py?contribId=343&amp;sessionId=15&amp;materialId=slides&amp;confId=5840</a:t>
            </a:r>
            <a:r>
              <a:rPr lang="en-GB" sz="1800" u="sng" dirty="0"/>
              <a:t> </a:t>
            </a:r>
            <a:r>
              <a:rPr lang="en-GB" sz="1800" dirty="0" smtClean="0"/>
              <a:t>This </a:t>
            </a:r>
            <a:r>
              <a:rPr lang="en-GB" sz="1800" dirty="0"/>
              <a:t>work by Gastal et al, published in May 2013, will be the starting point for the development of the new baseline and identifies many issues that require attention.</a:t>
            </a:r>
          </a:p>
          <a:p>
            <a:endParaRPr lang="en-GB" altLang="en-US" sz="1800" u="sng" dirty="0"/>
          </a:p>
          <a:p>
            <a:pPr>
              <a:buFont typeface="Wingdings" panose="05000000000000000000" pitchFamily="2" charset="2"/>
              <a:buChar char="§"/>
            </a:pPr>
            <a:r>
              <a:rPr lang="en-GB" altLang="en-US" sz="1800" dirty="0"/>
              <a:t>The Stage 2 step of completion of 500 GeV capability will occur 2 to 3 years after the start of physics running.</a:t>
            </a:r>
          </a:p>
          <a:p>
            <a:pPr marL="0" indent="0">
              <a:buNone/>
            </a:pPr>
            <a:r>
              <a:rPr lang="en-GB" altLang="en-US" sz="1800" dirty="0"/>
              <a:t>       </a:t>
            </a:r>
            <a:endParaRPr lang="en-GB" altLang="en-US" sz="1800" u="sng" dirty="0">
              <a:solidFill>
                <a:schemeClr val="tx1">
                  <a:lumMod val="95000"/>
                  <a:lumOff val="5000"/>
                </a:schemeClr>
              </a:solidFill>
            </a:endParaRPr>
          </a:p>
        </p:txBody>
      </p:sp>
      <p:sp>
        <p:nvSpPr>
          <p:cNvPr id="2" name="Slide Number Placeholder 1"/>
          <p:cNvSpPr>
            <a:spLocks noGrp="1"/>
          </p:cNvSpPr>
          <p:nvPr>
            <p:ph type="sldNum" sz="quarter" idx="12"/>
          </p:nvPr>
        </p:nvSpPr>
        <p:spPr/>
        <p:txBody>
          <a:bodyPr/>
          <a:lstStyle/>
          <a:p>
            <a:fld id="{F3CE414C-C3DA-4C21-9284-E85F6C6653CD}" type="slidenum">
              <a:rPr lang="en-US" altLang="en-US" smtClean="0">
                <a:solidFill>
                  <a:srgbClr val="000000"/>
                </a:solidFill>
              </a:rPr>
              <a:pPr/>
              <a:t>1</a:t>
            </a:fld>
            <a:endParaRPr lang="en-US" altLang="en-US" dirty="0">
              <a:solidFill>
                <a:srgbClr val="000000"/>
              </a:solidFill>
            </a:endParaRPr>
          </a:p>
        </p:txBody>
      </p:sp>
    </p:spTree>
    <p:extLst>
      <p:ext uri="{BB962C8B-B14F-4D97-AF65-F5344CB8AC3E}">
        <p14:creationId xmlns:p14="http://schemas.microsoft.com/office/powerpoint/2010/main" val="6453144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10</a:t>
            </a:fld>
            <a:endParaRPr lang="en-US" dirty="0"/>
          </a:p>
        </p:txBody>
      </p:sp>
      <p:pic>
        <p:nvPicPr>
          <p:cNvPr id="1026" name="Picture 2" descr="C:\Users\jmp\Desktop\Pre-construc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825" y="738187"/>
            <a:ext cx="9048750" cy="60674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096871" y="218819"/>
            <a:ext cx="2277035" cy="461665"/>
          </a:xfrm>
          <a:prstGeom prst="rect">
            <a:avLst/>
          </a:prstGeom>
          <a:noFill/>
        </p:spPr>
        <p:txBody>
          <a:bodyPr wrap="square" rtlCol="0">
            <a:spAutoFit/>
          </a:bodyPr>
          <a:lstStyle/>
          <a:p>
            <a:r>
              <a:rPr lang="en-US" sz="2400" b="1" dirty="0" smtClean="0"/>
              <a:t>From TDR</a:t>
            </a:r>
            <a:endParaRPr lang="en-US" sz="2400" b="1" dirty="0"/>
          </a:p>
        </p:txBody>
      </p:sp>
    </p:spTree>
    <p:extLst>
      <p:ext uri="{BB962C8B-B14F-4D97-AF65-F5344CB8AC3E}">
        <p14:creationId xmlns:p14="http://schemas.microsoft.com/office/powerpoint/2010/main" val="3399243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7124" y="171451"/>
            <a:ext cx="4781551" cy="561974"/>
          </a:xfrm>
        </p:spPr>
        <p:txBody>
          <a:bodyPr/>
          <a:lstStyle/>
          <a:p>
            <a:r>
              <a:rPr lang="en-US" dirty="0" smtClean="0">
                <a:solidFill>
                  <a:srgbClr val="7030A0"/>
                </a:solidFill>
              </a:rPr>
              <a:t>STAGING SCENARIOS</a:t>
            </a:r>
            <a:endParaRPr lang="en-US" dirty="0">
              <a:solidFill>
                <a:srgbClr val="7030A0"/>
              </a:solidFill>
            </a:endParaRPr>
          </a:p>
        </p:txBody>
      </p:sp>
      <p:sp>
        <p:nvSpPr>
          <p:cNvPr id="4" name="Date Placeholder 3"/>
          <p:cNvSpPr>
            <a:spLocks noGrp="1"/>
          </p:cNvSpPr>
          <p:nvPr>
            <p:ph type="dt" sz="half" idx="4294967295"/>
          </p:nvPr>
        </p:nvSpPr>
        <p:spPr>
          <a:xfrm>
            <a:off x="419100" y="7040880"/>
            <a:ext cx="2682240" cy="502920"/>
          </a:xfrm>
          <a:prstGeom prst="rect">
            <a:avLst/>
          </a:prstGeom>
        </p:spPr>
        <p:txBody>
          <a:bodyPr lIns="100584" tIns="50292" rIns="100584" bIns="50292"/>
          <a:lstStyle/>
          <a:p>
            <a:r>
              <a:rPr lang="en-US" altLang="en-US" dirty="0" smtClean="0">
                <a:solidFill>
                  <a:srgbClr val="000000"/>
                </a:solidFill>
              </a:rPr>
              <a:t>For TDB Jan 21, 2014</a:t>
            </a:r>
            <a:endParaRPr lang="en-US" altLang="en-US" dirty="0">
              <a:solidFill>
                <a:srgbClr val="000000"/>
              </a:solidFill>
            </a:endParaRPr>
          </a:p>
        </p:txBody>
      </p:sp>
      <p:sp>
        <p:nvSpPr>
          <p:cNvPr id="5" name="Footer Placeholder 4"/>
          <p:cNvSpPr>
            <a:spLocks noGrp="1"/>
          </p:cNvSpPr>
          <p:nvPr>
            <p:ph type="ftr" sz="quarter" idx="4294967295"/>
          </p:nvPr>
        </p:nvSpPr>
        <p:spPr>
          <a:xfrm>
            <a:off x="3436620" y="7040880"/>
            <a:ext cx="3185160" cy="502920"/>
          </a:xfrm>
          <a:prstGeom prst="rect">
            <a:avLst/>
          </a:prstGeom>
        </p:spPr>
        <p:txBody>
          <a:bodyPr lIns="100584" tIns="50292" rIns="100584" bIns="50292"/>
          <a:lstStyle/>
          <a:p>
            <a:r>
              <a:rPr lang="en-US" altLang="en-US" dirty="0" smtClean="0"/>
              <a:t>Schedules by JMP</a:t>
            </a:r>
            <a:endParaRPr lang="en-US" altLang="en-US" dirty="0"/>
          </a:p>
        </p:txBody>
      </p:sp>
      <p:sp>
        <p:nvSpPr>
          <p:cNvPr id="6" name="Slide Number Placeholder 5"/>
          <p:cNvSpPr>
            <a:spLocks noGrp="1"/>
          </p:cNvSpPr>
          <p:nvPr>
            <p:ph type="sldNum" sz="quarter" idx="4294967295"/>
          </p:nvPr>
        </p:nvSpPr>
        <p:spPr>
          <a:xfrm>
            <a:off x="7208520" y="7040880"/>
            <a:ext cx="2095500" cy="502920"/>
          </a:xfrm>
          <a:prstGeom prst="rect">
            <a:avLst/>
          </a:prstGeom>
        </p:spPr>
        <p:txBody>
          <a:bodyPr lIns="100584" tIns="50292" rIns="100584" bIns="50292"/>
          <a:lstStyle/>
          <a:p>
            <a:fld id="{F3CE414C-C3DA-4C21-9284-E85F6C6653CD}" type="slidenum">
              <a:rPr lang="en-US" altLang="en-US" smtClean="0">
                <a:solidFill>
                  <a:srgbClr val="000000"/>
                </a:solidFill>
              </a:rPr>
              <a:pPr/>
              <a:t>2</a:t>
            </a:fld>
            <a:endParaRPr lang="en-US" altLang="en-US" dirty="0">
              <a:solidFill>
                <a:srgbClr val="000000"/>
              </a:solidFill>
            </a:endParaRPr>
          </a:p>
        </p:txBody>
      </p:sp>
      <p:pic>
        <p:nvPicPr>
          <p:cNvPr id="9" name="Content Placeholder 8"/>
          <p:cNvPicPr>
            <a:picLocks noGrp="1" noChangeAspect="1"/>
          </p:cNvPicPr>
          <p:nvPr>
            <p:ph sz="half" idx="4294967295"/>
          </p:nvPr>
        </p:nvPicPr>
        <p:blipFill>
          <a:blip r:embed="rId2"/>
          <a:stretch>
            <a:fillRect/>
          </a:stretch>
        </p:blipFill>
        <p:spPr>
          <a:xfrm>
            <a:off x="754380" y="4861560"/>
            <a:ext cx="4191000" cy="1927860"/>
          </a:xfrm>
          <a:prstGeom prst="rect">
            <a:avLst/>
          </a:prstGeom>
        </p:spPr>
      </p:pic>
      <p:pic>
        <p:nvPicPr>
          <p:cNvPr id="10" name="Content Placeholder 9"/>
          <p:cNvPicPr>
            <a:picLocks noGrp="1" noChangeAspect="1"/>
          </p:cNvPicPr>
          <p:nvPr>
            <p:ph sz="half" idx="4294967295"/>
          </p:nvPr>
        </p:nvPicPr>
        <p:blipFill>
          <a:blip r:embed="rId3"/>
          <a:stretch>
            <a:fillRect/>
          </a:stretch>
        </p:blipFill>
        <p:spPr>
          <a:xfrm>
            <a:off x="5113020" y="4848724"/>
            <a:ext cx="4191000" cy="1740837"/>
          </a:xfrm>
          <a:prstGeom prst="rect">
            <a:avLst/>
          </a:prstGeom>
        </p:spPr>
      </p:pic>
      <p:sp>
        <p:nvSpPr>
          <p:cNvPr id="11" name="TextBox 10"/>
          <p:cNvSpPr txBox="1"/>
          <p:nvPr/>
        </p:nvSpPr>
        <p:spPr>
          <a:xfrm>
            <a:off x="161925" y="4442461"/>
            <a:ext cx="4867275" cy="317010"/>
          </a:xfrm>
          <a:prstGeom prst="rect">
            <a:avLst/>
          </a:prstGeom>
          <a:noFill/>
        </p:spPr>
        <p:txBody>
          <a:bodyPr wrap="square" lIns="100584" tIns="50292" rIns="100584" bIns="50292" rtlCol="0">
            <a:spAutoFit/>
          </a:bodyPr>
          <a:lstStyle/>
          <a:p>
            <a:r>
              <a:rPr lang="en-US" sz="1400" b="1" dirty="0"/>
              <a:t>Scenario 1, Staged CF’s and Technical Components</a:t>
            </a:r>
          </a:p>
        </p:txBody>
      </p:sp>
      <p:sp>
        <p:nvSpPr>
          <p:cNvPr id="14" name="TextBox 13"/>
          <p:cNvSpPr txBox="1"/>
          <p:nvPr/>
        </p:nvSpPr>
        <p:spPr>
          <a:xfrm>
            <a:off x="419100" y="1292628"/>
            <a:ext cx="9387840" cy="2871555"/>
          </a:xfrm>
          <a:prstGeom prst="rect">
            <a:avLst/>
          </a:prstGeom>
          <a:noFill/>
        </p:spPr>
        <p:txBody>
          <a:bodyPr wrap="square" lIns="100584" tIns="50292" rIns="100584" bIns="50292" rtlCol="0">
            <a:spAutoFit/>
          </a:bodyPr>
          <a:lstStyle/>
          <a:p>
            <a:r>
              <a:rPr lang="en-US" dirty="0" smtClean="0">
                <a:solidFill>
                  <a:srgbClr val="00B050"/>
                </a:solidFill>
              </a:rPr>
              <a:t>Staging might allow operation for physics at 250 GeV in 9 years from T-0</a:t>
            </a:r>
          </a:p>
          <a:p>
            <a:endParaRPr lang="en-US" dirty="0"/>
          </a:p>
          <a:p>
            <a:r>
              <a:rPr lang="en-US" dirty="0" smtClean="0">
                <a:solidFill>
                  <a:srgbClr val="00B050"/>
                </a:solidFill>
              </a:rPr>
              <a:t>Staging gives more time for delivery and installation of critical linac components</a:t>
            </a:r>
          </a:p>
          <a:p>
            <a:endParaRPr lang="en-US" dirty="0">
              <a:solidFill>
                <a:srgbClr val="00B050"/>
              </a:solidFill>
            </a:endParaRPr>
          </a:p>
          <a:p>
            <a:r>
              <a:rPr lang="en-US" dirty="0" smtClean="0">
                <a:solidFill>
                  <a:srgbClr val="00B050"/>
                </a:solidFill>
              </a:rPr>
              <a:t>Scenario 1. Stages both civil and technical system construction and operation.</a:t>
            </a:r>
          </a:p>
          <a:p>
            <a:endParaRPr lang="en-US" dirty="0"/>
          </a:p>
          <a:p>
            <a:r>
              <a:rPr lang="en-US" dirty="0" smtClean="0">
                <a:solidFill>
                  <a:srgbClr val="00B050"/>
                </a:solidFill>
              </a:rPr>
              <a:t>Scenario 2 has much more flexibility in staging schedule options.</a:t>
            </a:r>
          </a:p>
          <a:p>
            <a:endParaRPr lang="en-US" dirty="0" smtClean="0">
              <a:solidFill>
                <a:srgbClr val="00B050"/>
              </a:solidFill>
            </a:endParaRPr>
          </a:p>
          <a:p>
            <a:r>
              <a:rPr lang="en-US" dirty="0" smtClean="0">
                <a:solidFill>
                  <a:srgbClr val="00B050"/>
                </a:solidFill>
              </a:rPr>
              <a:t>Assumes the Detectors, and Central Region are not on critical path to physics.</a:t>
            </a:r>
            <a:endParaRPr lang="en-US" dirty="0">
              <a:solidFill>
                <a:srgbClr val="00B050"/>
              </a:solidFill>
            </a:endParaRPr>
          </a:p>
        </p:txBody>
      </p:sp>
      <p:sp>
        <p:nvSpPr>
          <p:cNvPr id="7" name="TextBox 6"/>
          <p:cNvSpPr txBox="1"/>
          <p:nvPr/>
        </p:nvSpPr>
        <p:spPr>
          <a:xfrm>
            <a:off x="4945381" y="4452085"/>
            <a:ext cx="5046344" cy="307777"/>
          </a:xfrm>
          <a:prstGeom prst="rect">
            <a:avLst/>
          </a:prstGeom>
          <a:noFill/>
        </p:spPr>
        <p:txBody>
          <a:bodyPr wrap="square" rtlCol="0">
            <a:spAutoFit/>
          </a:bodyPr>
          <a:lstStyle/>
          <a:p>
            <a:r>
              <a:rPr lang="en-US" sz="1400" b="1" dirty="0" smtClean="0"/>
              <a:t>Scenario 2, Complete Civil and </a:t>
            </a:r>
            <a:r>
              <a:rPr lang="en-US" sz="1400" b="1" dirty="0"/>
              <a:t>S</a:t>
            </a:r>
            <a:r>
              <a:rPr lang="en-US" sz="1400" b="1" dirty="0" smtClean="0"/>
              <a:t>taged Technical Options</a:t>
            </a:r>
            <a:endParaRPr lang="en-US" sz="1400" b="1" dirty="0"/>
          </a:p>
        </p:txBody>
      </p:sp>
    </p:spTree>
    <p:extLst>
      <p:ext uri="{BB962C8B-B14F-4D97-AF65-F5344CB8AC3E}">
        <p14:creationId xmlns:p14="http://schemas.microsoft.com/office/powerpoint/2010/main" val="3134409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152774" y="0"/>
            <a:ext cx="6276975" cy="1066800"/>
          </a:xfrm>
        </p:spPr>
        <p:txBody>
          <a:bodyPr/>
          <a:lstStyle/>
          <a:p>
            <a:r>
              <a:rPr lang="en-US" sz="2000" dirty="0">
                <a:solidFill>
                  <a:srgbClr val="7030A0"/>
                </a:solidFill>
              </a:rPr>
              <a:t>Proposed Assumptions to be used in developing a Baseline Schedule for an ILC at the Kitakami site</a:t>
            </a:r>
          </a:p>
        </p:txBody>
      </p:sp>
      <p:sp>
        <p:nvSpPr>
          <p:cNvPr id="9" name="Content Placeholder 8"/>
          <p:cNvSpPr>
            <a:spLocks noGrp="1"/>
          </p:cNvSpPr>
          <p:nvPr>
            <p:ph idx="1"/>
          </p:nvPr>
        </p:nvSpPr>
        <p:spPr>
          <a:xfrm>
            <a:off x="586740" y="962026"/>
            <a:ext cx="9052560" cy="5657850"/>
          </a:xfrm>
        </p:spPr>
        <p:txBody>
          <a:bodyPr/>
          <a:lstStyle/>
          <a:p>
            <a:pPr>
              <a:buFont typeface="+mj-lt"/>
              <a:buAutoNum type="arabicPeriod"/>
            </a:pPr>
            <a:r>
              <a:rPr lang="en-US" sz="2000" dirty="0"/>
              <a:t>Schedule will cover Pre-construction, Construction, Commissioning, through to operation at 250 GeV and completion of 500 GeV capability.</a:t>
            </a:r>
          </a:p>
          <a:p>
            <a:pPr>
              <a:buFont typeface="+mj-lt"/>
              <a:buAutoNum type="arabicPeriod"/>
            </a:pPr>
            <a:r>
              <a:rPr lang="en-US" sz="2000" dirty="0"/>
              <a:t>Schedule will be based on two stages,(≈ 250  and ≈ 500 GeV operation.)</a:t>
            </a:r>
          </a:p>
          <a:p>
            <a:pPr>
              <a:buFont typeface="+mj-lt"/>
              <a:buAutoNum type="arabicPeriod"/>
            </a:pPr>
            <a:r>
              <a:rPr lang="en-US" sz="2000" dirty="0"/>
              <a:t>All underground civil construction will be completed in Stage 1.</a:t>
            </a:r>
          </a:p>
          <a:p>
            <a:pPr>
              <a:buFont typeface="+mj-lt"/>
              <a:buAutoNum type="arabicPeriod"/>
            </a:pPr>
            <a:r>
              <a:rPr lang="en-US" sz="2000" dirty="0"/>
              <a:t>This allows some variant of Scenario 2 to be implemented with 125 GeV beams being taken from mid linac to </a:t>
            </a:r>
            <a:r>
              <a:rPr lang="en-US" sz="2000" dirty="0" smtClean="0"/>
              <a:t>the E-  </a:t>
            </a:r>
            <a:r>
              <a:rPr lang="en-US" sz="2000" dirty="0"/>
              <a:t>BDS </a:t>
            </a:r>
            <a:r>
              <a:rPr lang="en-US" sz="2000" dirty="0" smtClean="0"/>
              <a:t>and E+ source in temporary </a:t>
            </a:r>
            <a:r>
              <a:rPr lang="en-US" sz="2000" dirty="0"/>
              <a:t>transport </a:t>
            </a:r>
            <a:r>
              <a:rPr lang="en-US" sz="2000" dirty="0" smtClean="0"/>
              <a:t>lines.</a:t>
            </a:r>
            <a:endParaRPr lang="en-US" sz="2000" dirty="0"/>
          </a:p>
          <a:p>
            <a:pPr>
              <a:buFont typeface="+mj-lt"/>
              <a:buAutoNum type="arabicPeriod"/>
            </a:pPr>
            <a:r>
              <a:rPr lang="en-US" sz="2000" dirty="0"/>
              <a:t>All central region systems (Injectors, DR’s, E+ Source, BDS, RTML) are complete and at 500 GeV specification in Stage 1.</a:t>
            </a:r>
          </a:p>
          <a:p>
            <a:pPr>
              <a:buFont typeface="+mj-lt"/>
              <a:buAutoNum type="arabicPeriod"/>
            </a:pPr>
            <a:r>
              <a:rPr lang="en-US" sz="2000" dirty="0"/>
              <a:t>Schedules (compatible with 5) for the construction of SiD/ILD detectors in Stage 1 can be developed.</a:t>
            </a:r>
          </a:p>
          <a:p>
            <a:pPr>
              <a:buFont typeface="+mj-lt"/>
              <a:buAutoNum type="arabicPeriod"/>
            </a:pPr>
            <a:r>
              <a:rPr lang="en-US" sz="2000" dirty="0"/>
              <a:t>Work on installation of systems in the RF Source side of the Linac tunnel will continue during 250 GeV operation.</a:t>
            </a:r>
          </a:p>
          <a:p>
            <a:pPr>
              <a:buFont typeface="+mj-lt"/>
              <a:buAutoNum type="arabicPeriod"/>
            </a:pPr>
            <a:r>
              <a:rPr lang="en-US" sz="2000" dirty="0"/>
              <a:t>After ≈ 2 years? there will be a single shutdown, (≤ 12 but ≥ 3 months,) to complete the linac systems to 500 GeV operational capability.</a:t>
            </a:r>
          </a:p>
          <a:p>
            <a:pPr>
              <a:buFont typeface="+mj-lt"/>
              <a:buAutoNum type="arabicPeriod"/>
            </a:pPr>
            <a:r>
              <a:rPr lang="en-US" sz="2000" dirty="0"/>
              <a:t>Installation and commissioning of cryoplants and other infrastructure in Access Halls does not interfere with other installation schedules.</a:t>
            </a:r>
          </a:p>
          <a:p>
            <a:pPr marL="0" indent="0">
              <a:buNone/>
            </a:pPr>
            <a:r>
              <a:rPr lang="en-US" sz="2000" dirty="0"/>
              <a:t>       </a:t>
            </a:r>
          </a:p>
        </p:txBody>
      </p:sp>
      <p:sp>
        <p:nvSpPr>
          <p:cNvPr id="5" name="Date Placeholder 4"/>
          <p:cNvSpPr>
            <a:spLocks noGrp="1"/>
          </p:cNvSpPr>
          <p:nvPr>
            <p:ph type="dt" sz="half" idx="10"/>
          </p:nvPr>
        </p:nvSpPr>
        <p:spPr/>
        <p:txBody>
          <a:bodyPr/>
          <a:lstStyle/>
          <a:p>
            <a:r>
              <a:rPr lang="en-US" altLang="en-US" dirty="0" smtClean="0">
                <a:solidFill>
                  <a:srgbClr val="000000"/>
                </a:solidFill>
              </a:rPr>
              <a:t>For TDB Jan 21, 2014</a:t>
            </a:r>
            <a:endParaRPr lang="en-US" altLang="en-US" dirty="0">
              <a:solidFill>
                <a:srgbClr val="000000"/>
              </a:solidFill>
            </a:endParaRPr>
          </a:p>
        </p:txBody>
      </p:sp>
      <p:sp>
        <p:nvSpPr>
          <p:cNvPr id="6" name="Footer Placeholder 5"/>
          <p:cNvSpPr>
            <a:spLocks noGrp="1"/>
          </p:cNvSpPr>
          <p:nvPr>
            <p:ph type="ftr" sz="quarter" idx="11"/>
          </p:nvPr>
        </p:nvSpPr>
        <p:spPr/>
        <p:txBody>
          <a:bodyPr/>
          <a:lstStyle/>
          <a:p>
            <a:r>
              <a:rPr lang="en-US" altLang="en-US" dirty="0" smtClean="0"/>
              <a:t>Schedules by JMP</a:t>
            </a:r>
            <a:endParaRPr lang="en-US" altLang="en-US" dirty="0"/>
          </a:p>
        </p:txBody>
      </p:sp>
      <p:sp>
        <p:nvSpPr>
          <p:cNvPr id="7" name="Slide Number Placeholder 6"/>
          <p:cNvSpPr>
            <a:spLocks noGrp="1"/>
          </p:cNvSpPr>
          <p:nvPr>
            <p:ph type="sldNum" sz="quarter" idx="12"/>
          </p:nvPr>
        </p:nvSpPr>
        <p:spPr/>
        <p:txBody>
          <a:bodyPr/>
          <a:lstStyle/>
          <a:p>
            <a:fld id="{9F2C3893-ED9D-45B4-801D-DAD036EFB525}" type="slidenum">
              <a:rPr lang="en-US" altLang="en-US" smtClean="0">
                <a:solidFill>
                  <a:srgbClr val="000000"/>
                </a:solidFill>
              </a:rPr>
              <a:pPr/>
              <a:t>3</a:t>
            </a:fld>
            <a:endParaRPr lang="en-US" altLang="en-US" dirty="0">
              <a:solidFill>
                <a:srgbClr val="000000"/>
              </a:solidFill>
            </a:endParaRPr>
          </a:p>
        </p:txBody>
      </p:sp>
    </p:spTree>
    <p:extLst>
      <p:ext uri="{BB962C8B-B14F-4D97-AF65-F5344CB8AC3E}">
        <p14:creationId xmlns:p14="http://schemas.microsoft.com/office/powerpoint/2010/main" val="4289376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438275"/>
            <a:ext cx="8229600" cy="5191125"/>
          </a:xfrm>
        </p:spPr>
        <p:txBody>
          <a:bodyPr/>
          <a:lstStyle/>
          <a:p>
            <a:r>
              <a:rPr lang="en-US" sz="2000" dirty="0"/>
              <a:t>There are many more open questions on logistics, availability of components, storage of components, scheduling conflicts in access tunnels, commissioning, that need to be incorporated in any new baseline schedule, but we need a starting point</a:t>
            </a:r>
            <a:r>
              <a:rPr lang="en-US" sz="2000" dirty="0" smtClean="0"/>
              <a:t>.</a:t>
            </a:r>
          </a:p>
          <a:p>
            <a:pPr marL="0" indent="0">
              <a:buNone/>
            </a:pPr>
            <a:endParaRPr lang="en-US" sz="2000" dirty="0"/>
          </a:p>
          <a:p>
            <a:r>
              <a:rPr lang="en-US" sz="2000" dirty="0"/>
              <a:t>Can we produce ( from existing schedules) a possible integrated schedule for the Central Region, including Detector </a:t>
            </a:r>
            <a:r>
              <a:rPr lang="en-US" sz="2000" dirty="0" smtClean="0"/>
              <a:t>and DR Construction</a:t>
            </a:r>
            <a:r>
              <a:rPr lang="en-US" sz="2000" dirty="0"/>
              <a:t>, that we can use to study the Access Tunnel traffic issue? We need to convince ourselves, and others, that there are solutions. We have  experience with installation rates in other </a:t>
            </a:r>
            <a:r>
              <a:rPr lang="en-US" sz="2000" dirty="0" smtClean="0"/>
              <a:t>accelerator tunnels </a:t>
            </a:r>
            <a:r>
              <a:rPr lang="en-US" sz="2000" dirty="0"/>
              <a:t>but not with this complexity. Perhaps some modification of access tunnels in this region could alleviate this concern</a:t>
            </a:r>
            <a:r>
              <a:rPr lang="en-US" sz="2000" dirty="0" smtClean="0"/>
              <a:t>.</a:t>
            </a:r>
          </a:p>
          <a:p>
            <a:pPr marL="0" indent="0">
              <a:buNone/>
            </a:pPr>
            <a:endParaRPr lang="en-US" sz="2000" dirty="0"/>
          </a:p>
          <a:p>
            <a:r>
              <a:rPr lang="en-US" sz="2000" dirty="0"/>
              <a:t>Can we produce some answers and a draft baseline schedule for review and discussion at LCWS 14 in May at FNAL?</a:t>
            </a:r>
          </a:p>
          <a:p>
            <a:endParaRPr lang="en-US" dirty="0"/>
          </a:p>
        </p:txBody>
      </p:sp>
      <p:sp>
        <p:nvSpPr>
          <p:cNvPr id="3" name="Title 2"/>
          <p:cNvSpPr>
            <a:spLocks noGrp="1"/>
          </p:cNvSpPr>
          <p:nvPr>
            <p:ph type="title"/>
          </p:nvPr>
        </p:nvSpPr>
        <p:spPr>
          <a:xfrm>
            <a:off x="914400" y="895351"/>
            <a:ext cx="8229600" cy="542924"/>
          </a:xfrm>
        </p:spPr>
        <p:txBody>
          <a:bodyPr/>
          <a:lstStyle/>
          <a:p>
            <a:r>
              <a:rPr lang="en-US" dirty="0" smtClean="0">
                <a:solidFill>
                  <a:srgbClr val="7030A0"/>
                </a:solidFill>
              </a:rPr>
              <a:t>QUESTIONS</a:t>
            </a:r>
            <a:endParaRPr lang="en-US" dirty="0">
              <a:solidFill>
                <a:srgbClr val="7030A0"/>
              </a:solidFill>
            </a:endParaRPr>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4</a:t>
            </a:fld>
            <a:endParaRPr lang="en-US" dirty="0"/>
          </a:p>
        </p:txBody>
      </p:sp>
    </p:spTree>
    <p:extLst>
      <p:ext uri="{BB962C8B-B14F-4D97-AF65-F5344CB8AC3E}">
        <p14:creationId xmlns:p14="http://schemas.microsoft.com/office/powerpoint/2010/main" val="2855416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From meeting on 1/21/14 </a:t>
            </a:r>
            <a:endParaRPr lang="en-US" sz="2000" dirty="0"/>
          </a:p>
        </p:txBody>
      </p:sp>
      <p:sp>
        <p:nvSpPr>
          <p:cNvPr id="3" name="Title 2"/>
          <p:cNvSpPr>
            <a:spLocks noGrp="1"/>
          </p:cNvSpPr>
          <p:nvPr>
            <p:ph type="title"/>
          </p:nvPr>
        </p:nvSpPr>
        <p:spPr/>
        <p:txBody>
          <a:bodyPr/>
          <a:lstStyle/>
          <a:p>
            <a:r>
              <a:rPr lang="en-US" dirty="0" smtClean="0">
                <a:solidFill>
                  <a:srgbClr val="7030A0"/>
                </a:solidFill>
              </a:rPr>
              <a:t>Comments from CFS</a:t>
            </a:r>
            <a:endParaRPr lang="en-US" dirty="0">
              <a:solidFill>
                <a:srgbClr val="7030A0"/>
              </a:solidFill>
            </a:endParaRPr>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5</a:t>
            </a:fld>
            <a:endParaRPr lang="en-US" dirty="0"/>
          </a:p>
        </p:txBody>
      </p:sp>
    </p:spTree>
    <p:extLst>
      <p:ext uri="{BB962C8B-B14F-4D97-AF65-F5344CB8AC3E}">
        <p14:creationId xmlns:p14="http://schemas.microsoft.com/office/powerpoint/2010/main" val="3015157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Latest Schedule</a:t>
            </a:r>
          </a:p>
          <a:p>
            <a:r>
              <a:rPr lang="en-US" dirty="0" smtClean="0"/>
              <a:t>Standard access hall</a:t>
            </a:r>
          </a:p>
          <a:p>
            <a:r>
              <a:rPr lang="en-US" dirty="0" smtClean="0"/>
              <a:t>IR Hall and Tunnels</a:t>
            </a:r>
          </a:p>
          <a:p>
            <a:r>
              <a:rPr lang="en-US" dirty="0" smtClean="0"/>
              <a:t>Pre-construction Activities, LHC</a:t>
            </a:r>
          </a:p>
        </p:txBody>
      </p:sp>
      <p:sp>
        <p:nvSpPr>
          <p:cNvPr id="3" name="Title 2"/>
          <p:cNvSpPr>
            <a:spLocks noGrp="1"/>
          </p:cNvSpPr>
          <p:nvPr>
            <p:ph type="title"/>
          </p:nvPr>
        </p:nvSpPr>
        <p:spPr/>
        <p:txBody>
          <a:bodyPr/>
          <a:lstStyle/>
          <a:p>
            <a:r>
              <a:rPr lang="en-US" dirty="0" smtClean="0">
                <a:solidFill>
                  <a:srgbClr val="7030A0"/>
                </a:solidFill>
              </a:rPr>
              <a:t>Additional Slides for Reference</a:t>
            </a:r>
            <a:endParaRPr lang="en-US" dirty="0">
              <a:solidFill>
                <a:srgbClr val="7030A0"/>
              </a:solidFill>
            </a:endParaRPr>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6</a:t>
            </a:fld>
            <a:endParaRPr lang="en-US" dirty="0"/>
          </a:p>
        </p:txBody>
      </p:sp>
    </p:spTree>
    <p:extLst>
      <p:ext uri="{BB962C8B-B14F-4D97-AF65-F5344CB8AC3E}">
        <p14:creationId xmlns:p14="http://schemas.microsoft.com/office/powerpoint/2010/main" val="3996240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7</a:t>
            </a:fld>
            <a:endParaRPr lang="en-US" dirty="0"/>
          </a:p>
        </p:txBody>
      </p:sp>
      <p:pic>
        <p:nvPicPr>
          <p:cNvPr id="1026" name="Picture 2" descr="C:\Users\jmp\Desktop\Latest MR schedu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68" y="779928"/>
            <a:ext cx="10033064" cy="676387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774140" y="107577"/>
            <a:ext cx="4527177" cy="400110"/>
          </a:xfrm>
          <a:prstGeom prst="rect">
            <a:avLst/>
          </a:prstGeom>
          <a:noFill/>
        </p:spPr>
        <p:txBody>
          <a:bodyPr wrap="square" rtlCol="0">
            <a:spAutoFit/>
          </a:bodyPr>
          <a:lstStyle/>
          <a:p>
            <a:r>
              <a:rPr lang="en-US" b="1" dirty="0" smtClean="0">
                <a:solidFill>
                  <a:srgbClr val="7030A0"/>
                </a:solidFill>
              </a:rPr>
              <a:t>Schedule as of May 2013 @ DESY</a:t>
            </a:r>
            <a:endParaRPr lang="en-US" b="1" dirty="0">
              <a:solidFill>
                <a:srgbClr val="7030A0"/>
              </a:solidFill>
            </a:endParaRPr>
          </a:p>
        </p:txBody>
      </p:sp>
    </p:spTree>
    <p:extLst>
      <p:ext uri="{BB962C8B-B14F-4D97-AF65-F5344CB8AC3E}">
        <p14:creationId xmlns:p14="http://schemas.microsoft.com/office/powerpoint/2010/main" val="5333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Access Hall</a:t>
            </a:r>
            <a:endParaRPr lang="en-US" dirty="0"/>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8</a:t>
            </a:fld>
            <a:endParaRPr lang="en-US" dirty="0"/>
          </a:p>
        </p:txBody>
      </p:sp>
      <p:pic>
        <p:nvPicPr>
          <p:cNvPr id="1026" name="Picture 2" descr="C:\Users\jmp\Desktop\ACCESS H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6400"/>
            <a:ext cx="10058400" cy="515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4221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dirty="0" smtClean="0"/>
              <a:t>For TDB Jan 21, 2014</a:t>
            </a:r>
            <a:endParaRPr lang="en-US" dirty="0"/>
          </a:p>
        </p:txBody>
      </p:sp>
      <p:sp>
        <p:nvSpPr>
          <p:cNvPr id="5" name="Footer Placeholder 4"/>
          <p:cNvSpPr>
            <a:spLocks noGrp="1"/>
          </p:cNvSpPr>
          <p:nvPr>
            <p:ph type="ftr" sz="quarter" idx="11"/>
          </p:nvPr>
        </p:nvSpPr>
        <p:spPr/>
        <p:txBody>
          <a:bodyPr/>
          <a:lstStyle/>
          <a:p>
            <a:pPr>
              <a:defRPr/>
            </a:pPr>
            <a:r>
              <a:rPr lang="en-US" dirty="0" smtClean="0"/>
              <a:t>Schedules by JMP</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9</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434" y="1210235"/>
            <a:ext cx="10775575" cy="5701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0164233"/>
      </p:ext>
    </p:extLst>
  </p:cSld>
  <p:clrMapOvr>
    <a:masterClrMapping/>
  </p:clrMapOvr>
</p:sld>
</file>

<file path=ppt/theme/theme1.xml><?xml version="1.0" encoding="utf-8"?>
<a:theme xmlns:a="http://schemas.openxmlformats.org/drawingml/2006/main" name="LLC_PowerPoint_example - Cop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LLC_PowerPoint_example - Copy</Template>
  <TotalTime>251</TotalTime>
  <Words>763</Words>
  <Application>Microsoft Office PowerPoint</Application>
  <PresentationFormat>Custom</PresentationFormat>
  <Paragraphs>81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LLC_PowerPoint_example - Copy</vt:lpstr>
      <vt:lpstr>ILC Construction Schedules</vt:lpstr>
      <vt:lpstr>STAGING SCENARIOS</vt:lpstr>
      <vt:lpstr>Proposed Assumptions to be used in developing a Baseline Schedule for an ILC at the Kitakami site</vt:lpstr>
      <vt:lpstr>QUESTIONS</vt:lpstr>
      <vt:lpstr>Comments from CFS</vt:lpstr>
      <vt:lpstr>Additional Slides for Reference</vt:lpstr>
      <vt:lpstr>PowerPoint Presentation</vt:lpstr>
      <vt:lpstr>Access Hall</vt:lpstr>
      <vt:lpstr>PowerPoint Presentation</vt:lpstr>
      <vt:lpstr>PowerPoint Presentation</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Paterson, James</dc:creator>
  <cp:lastModifiedBy>Paterson, James</cp:lastModifiedBy>
  <cp:revision>38</cp:revision>
  <dcterms:created xsi:type="dcterms:W3CDTF">2014-01-15T21:52:30Z</dcterms:created>
  <dcterms:modified xsi:type="dcterms:W3CDTF">2014-01-17T22:01:42Z</dcterms:modified>
</cp:coreProperties>
</file>