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590" autoAdjust="0"/>
  </p:normalViewPr>
  <p:slideViewPr>
    <p:cSldViewPr>
      <p:cViewPr>
        <p:scale>
          <a:sx n="100" d="100"/>
          <a:sy n="100" d="100"/>
        </p:scale>
        <p:origin x="-516" y="12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126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28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28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30 Jan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D. R. Bett</a:t>
            </a:r>
            <a:endParaRPr lang="en-US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30 Jan 2014</a:t>
            </a:r>
            <a:endParaRPr lang="en-US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  <a:r>
              <a:rPr lang="en-US" smtClean="0"/>
              <a:t> </a:t>
            </a:r>
            <a:r>
              <a:rPr lang="en-US" smtClean="0"/>
              <a:t>of FONT Studies</a:t>
            </a:r>
            <a:br>
              <a:rPr lang="en-US" smtClean="0"/>
            </a:br>
            <a:r>
              <a:rPr lang="en-US" b="1" smtClean="0"/>
              <a:t>Jan 2014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D. R. Bett</a:t>
            </a:r>
            <a:endParaRPr lang="en-US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Shift 1 – 23/01/14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30 Jan 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49468603"/>
                  </p:ext>
                </p:extLst>
              </p:nvPr>
            </p:nvGraphicFramePr>
            <p:xfrm>
              <a:off x="457200" y="1223797"/>
              <a:ext cx="8219256" cy="4868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for</a:t>
                          </a:r>
                          <a:r>
                            <a:rPr lang="en-GB" sz="1100" smtClean="0"/>
                            <a:t> P2,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Large P3</a:t>
                          </a:r>
                          <a:r>
                            <a:rPr lang="en-GB" sz="1100" baseline="0" smtClean="0"/>
                            <a:t> offset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P3 zeroed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(flawed – K1 active while K2 scanned)</a:t>
                          </a:r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jitRun3-9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Part</a:t>
                          </a:r>
                          <a:r>
                            <a:rPr lang="en-GB" sz="1100" baseline="0" smtClean="0"/>
                            <a:t> of EPICS added delay scan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jitRun10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Companion</a:t>
                          </a:r>
                          <a:r>
                            <a:rPr lang="en-GB" sz="1100" baseline="0" smtClean="0"/>
                            <a:t> to 0431 set file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jitRun11-13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Part</a:t>
                          </a:r>
                          <a:r>
                            <a:rPr lang="en-GB" sz="1100" baseline="0" smtClean="0"/>
                            <a:t> of EPICS added delay scan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longJitRun1-2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 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jitRun14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Part of EPICS added delay scan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longJitRun3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 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autoLongJitRun1-23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overwritten_autoLongJitRun_1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Not sure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autoRunPostRetune_1-18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jitRun15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Companion to 0909</a:t>
                          </a:r>
                          <a:r>
                            <a:rPr lang="en-GB" sz="1100" baseline="0" smtClean="0"/>
                            <a:t> set file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49468603"/>
                  </p:ext>
                </p:extLst>
              </p:nvPr>
            </p:nvGraphicFramePr>
            <p:xfrm>
              <a:off x="457200" y="1223797"/>
              <a:ext cx="8219256" cy="4868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93617" r="-102" b="-15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93617" r="-102" b="-14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Large P3</a:t>
                          </a:r>
                          <a:r>
                            <a:rPr lang="en-GB" sz="1100" baseline="0" smtClean="0"/>
                            <a:t> offset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P3 zeroed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495745" r="-102" b="-11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595745" r="-102" b="-10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jitRun3-9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Part</a:t>
                          </a:r>
                          <a:r>
                            <a:rPr lang="en-GB" sz="1100" baseline="0" smtClean="0"/>
                            <a:t> of EPICS added delay scan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jitRun10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Companion</a:t>
                          </a:r>
                          <a:r>
                            <a:rPr lang="en-GB" sz="1100" baseline="0" smtClean="0"/>
                            <a:t> to 0431 set file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jitRun11-13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Part</a:t>
                          </a:r>
                          <a:r>
                            <a:rPr lang="en-GB" sz="1100" baseline="0" smtClean="0"/>
                            <a:t> of EPICS added delay scan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longJitRun1-2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 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jitRun14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Part of EPICS added delay scan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longJitRun3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 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autoLongJitRun1-23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overwritten_autoLongJitRun_1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Not sure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autoRunPostRetune_1-18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jitRun15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Companion to 0909</a:t>
                          </a:r>
                          <a:r>
                            <a:rPr lang="en-GB" sz="1100" baseline="0" smtClean="0"/>
                            <a:t> set file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2458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Shift 2 – 24/01/14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30 Jan 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00896330"/>
                  </p:ext>
                </p:extLst>
              </p:nvPr>
            </p:nvGraphicFramePr>
            <p:xfrm>
              <a:off x="457200" y="1223797"/>
              <a:ext cx="8219256" cy="4292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 P2,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 P2,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autoJitRun_1-6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autoJitRun_NewOptics_1-13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autoJitRun2_1-8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6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detailedLoPhaseScan1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100" b="0" i="0" smtClean="0">
                                      <a:latin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,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100" b="0" i="0" baseline="0" smtClean="0">
                                  <a:latin typeface="Cambria Math"/>
                                </a:rPr>
                                <m:t>Δ</m:t>
                              </m:r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100" b="0" i="0" smtClean="0">
                                      <a:latin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𝑄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𝜓</m:t>
                              </m:r>
                            </m:oMath>
                          </a14:m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moverCalibration_loPhase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𝜓</m:t>
                              </m:r>
                            </m:oMath>
                          </a14:m>
                          <a:r>
                            <a:rPr lang="en-GB" sz="1100" smtClean="0"/>
                            <a:t> for P2 and</a:t>
                          </a:r>
                          <a:r>
                            <a:rPr lang="en-GB" sz="1100" baseline="0" smtClean="0"/>
                            <a:t>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detailedPhaseAroundOptimum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baseline="0" smtClean="0">
                                  <a:latin typeface="Cambria Math"/>
                                </a:rPr>
                                <m:t>𝜓</m:t>
                              </m:r>
                            </m:oMath>
                          </a14:m>
                          <a:r>
                            <a:rPr lang="en-GB" sz="1100" i="0" smtClean="0"/>
                            <a:t> for P2,</a:t>
                          </a:r>
                          <a:r>
                            <a:rPr lang="en-GB" sz="1100" i="0" baseline="0" smtClean="0"/>
                            <a:t> P3 and MFB1FF</a:t>
                          </a:r>
                          <a:endParaRPr lang="en-GB" sz="1100" i="1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wideMoverCalibration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baseline="0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GB" sz="1100" smtClean="0"/>
                            <a:t> for P2</a:t>
                          </a:r>
                          <a:r>
                            <a:rPr lang="en-GB" sz="1100" baseline="0" smtClean="0"/>
                            <a:t> and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wideAbsoluteMoverScan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Running out of ideas…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RCPSscanP2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𝜃</m:t>
                              </m:r>
                            </m:oMath>
                          </a14:m>
                          <a:r>
                            <a:rPr lang="en-GB" sz="1100" smtClean="0"/>
                            <a:t> for P2</a:t>
                          </a:r>
                          <a:r>
                            <a:rPr lang="en-GB" sz="1100" baseline="0" smtClean="0"/>
                            <a:t> (wrong scan to investigate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GB" sz="1100" smtClean="0"/>
                            <a:t>)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00896330"/>
                  </p:ext>
                </p:extLst>
              </p:nvPr>
            </p:nvGraphicFramePr>
            <p:xfrm>
              <a:off x="457200" y="1223797"/>
              <a:ext cx="8219256" cy="4292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93617" r="-102" b="-13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93617" r="-102" b="-12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293617" r="-102" b="-11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385417" r="-102" b="-987500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495745" r="-102" b="-9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autoJitRun_1-6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autoJitRun_NewOptics_1-13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autoJitRun2_1-8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6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detailedLoPhaseScan1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897872" r="-102" b="-5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moverCalibration_loPhase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997872" r="-102" b="-4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detailedPhaseAroundOptimum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097872" r="-102" b="-3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wideMoverCalibration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172917" r="-102" b="-200000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wideAbsoluteMoverScan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Running out of ideas…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RCPSscanP2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400000" r="-102" b="-425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4358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Shift 3(i) – 29/01/14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30 Jan 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Content Placeholder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77071923"/>
                  </p:ext>
                </p:extLst>
              </p:nvPr>
            </p:nvGraphicFramePr>
            <p:xfrm>
              <a:off x="457200" y="1223797"/>
              <a:ext cx="8219256" cy="4004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loPhase1_1X,3X,5X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MQF1X, MQF3X,</a:t>
                          </a:r>
                          <a:r>
                            <a:rPr lang="en-GB" sz="1100" baseline="0" smtClean="0"/>
                            <a:t> MQD5X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ZV1Xcal_1X,3X,5X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MQF1X, MQF3X, MQD5X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ZV2Xcal_1X,3X,5X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MQF3X, MQD5X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ZV3Xcal_1X,3X,5X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MQD5X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Jitter</a:t>
                          </a:r>
                          <a:r>
                            <a:rPr lang="en-GB" sz="1100" baseline="0" smtClean="0"/>
                            <a:t>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jitRun2_addedDelay320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 run with added delay in EPICS.vi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jitRun3_centered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</a:t>
                          </a:r>
                          <a:r>
                            <a:rPr lang="en-GB" sz="1100" baseline="0" smtClean="0"/>
                            <a:t> run with the beam approximately centered in all 3 BPMs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ZV1Xcal2_1X,3X,5X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MQF1X, MQF3X, MQD5X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ZV2Xcal2_1X,3X,5X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MQF3X, MQD5X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ZV3Xcal2_1X,3X,5X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MQD5X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jitRun4_centered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Jitter</a:t>
                          </a:r>
                          <a:r>
                            <a:rPr lang="en-GB" sz="1100" baseline="0" smtClean="0"/>
                            <a:t> run with the beam approximately centered in all 3 BPMs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loPhase2_1X,3X,5X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MQF1X, MQF3X,</a:t>
                          </a:r>
                          <a:r>
                            <a:rPr lang="en-GB" sz="1100" baseline="0" smtClean="0"/>
                            <a:t> MQD5X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jitRun5_1X,3X,5XonSLAC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 run to compare SLAC resolution to FONT resolution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Content Placeholder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77071923"/>
                  </p:ext>
                </p:extLst>
              </p:nvPr>
            </p:nvGraphicFramePr>
            <p:xfrm>
              <a:off x="457200" y="1223797"/>
              <a:ext cx="8219256" cy="4004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loPhase1_1X,3X,5X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93617" r="-102" b="-12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ZV1Xcal_1X,3X,5X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193617" r="-102" b="-11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ZV2Xcal_1X,3X,5X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287500" r="-102" b="-985417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ZV3Xcal_1X,3X,5X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395745" r="-102" b="-9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Jitter</a:t>
                          </a:r>
                          <a:r>
                            <a:rPr lang="en-GB" sz="1100" baseline="0" smtClean="0"/>
                            <a:t>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jitRun2_addedDelay320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 run with added delay in EPICS.vi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jitRun3_centered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</a:t>
                          </a:r>
                          <a:r>
                            <a:rPr lang="en-GB" sz="1100" baseline="0" smtClean="0"/>
                            <a:t> run with the beam approximately centered in all 3 BPMs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ZV1Xcal2_1X,3X,5X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797872" r="-102" b="-504255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ZV2Xcal2_1X,3X,5X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897872" r="-102" b="-404255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ZV3Xcal2_1X,3X,5X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997872" r="-102" b="-304255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jitRun4_centered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Jitter</a:t>
                          </a:r>
                          <a:r>
                            <a:rPr lang="en-GB" sz="1100" baseline="0" smtClean="0"/>
                            <a:t> run with the beam approximately centered in all 3 BPMs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loPhase2_1X,3X,5X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1200000" r="-102" b="-10212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jitRun5_1X,3X,5XonSLAC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 run to compare SLAC resolution to FONT resolution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2025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Shift 3(ii) – 29/01/14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30 Jan 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Content Placeholder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30578357"/>
                  </p:ext>
                </p:extLst>
              </p:nvPr>
            </p:nvGraphicFramePr>
            <p:xfrm>
              <a:off x="457200" y="1223797"/>
              <a:ext cx="8219256" cy="2852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ZV1FFcal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P2,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oMath>
                          </a14:m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</a:t>
                          </a:r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jitRun6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Coupled loop feedback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Single loop</a:t>
                          </a:r>
                          <a:r>
                            <a:rPr lang="en-GB" sz="1100" baseline="0" smtClean="0"/>
                            <a:t> feedback run: K2 only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Single</a:t>
                          </a:r>
                          <a:r>
                            <a:rPr lang="en-GB" sz="1100" baseline="0" smtClean="0"/>
                            <a:t> loop feedback run: </a:t>
                          </a:r>
                          <a:r>
                            <a:rPr lang="en-GB" sz="1100" smtClean="0"/>
                            <a:t>K1</a:t>
                          </a:r>
                          <a:r>
                            <a:rPr lang="en-GB" sz="1100" baseline="0" smtClean="0"/>
                            <a:t> only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Content Placeholder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30578357"/>
                  </p:ext>
                </p:extLst>
              </p:nvPr>
            </p:nvGraphicFramePr>
            <p:xfrm>
              <a:off x="457200" y="1223797"/>
              <a:ext cx="8219256" cy="2852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ZV1FFcal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93617" r="-102" b="-8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193617" r="-102" b="-7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287500" r="-102" b="-593750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395745" r="-102" b="-5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495745" r="-102" b="-4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jitRun6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Coupled loop feedback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Single loop</a:t>
                          </a:r>
                          <a:r>
                            <a:rPr lang="en-GB" sz="1100" baseline="0" smtClean="0"/>
                            <a:t> feedback run: K2 only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Single</a:t>
                          </a:r>
                          <a:r>
                            <a:rPr lang="en-GB" sz="1100" baseline="0" smtClean="0"/>
                            <a:t> loop feedback run: </a:t>
                          </a:r>
                          <a:r>
                            <a:rPr lang="en-GB" sz="1100" smtClean="0"/>
                            <a:t>K1</a:t>
                          </a:r>
                          <a:r>
                            <a:rPr lang="en-GB" sz="1100" baseline="0" smtClean="0"/>
                            <a:t> only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33220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626</Words>
  <Application>Microsoft Office PowerPoint</Application>
  <PresentationFormat>On-screen Show (4:3)</PresentationFormat>
  <Paragraphs>136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Summary of FONT Studies Jan 2014</vt:lpstr>
      <vt:lpstr>Shift 1 – 23/01/14</vt:lpstr>
      <vt:lpstr>Shift 2 – 24/01/14</vt:lpstr>
      <vt:lpstr>Shift 3(i) – 29/01/14</vt:lpstr>
      <vt:lpstr>Shift 3(ii) – 29/01/14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65</cp:revision>
  <dcterms:created xsi:type="dcterms:W3CDTF">2009-05-21T13:39:04Z</dcterms:created>
  <dcterms:modified xsi:type="dcterms:W3CDTF">2014-01-29T23:54:26Z</dcterms:modified>
</cp:coreProperties>
</file>