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3" r:id="rId5"/>
    <p:sldId id="258" r:id="rId6"/>
    <p:sldId id="262" r:id="rId7"/>
    <p:sldId id="261" r:id="rId8"/>
    <p:sldId id="265" r:id="rId9"/>
    <p:sldId id="264" r:id="rId10"/>
    <p:sldId id="266" r:id="rId11"/>
    <p:sldId id="267" r:id="rId12"/>
    <p:sldId id="268" r:id="rId13"/>
    <p:sldId id="269" r:id="rId14"/>
    <p:sldId id="259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82" autoAdjust="0"/>
  </p:normalViewPr>
  <p:slideViewPr>
    <p:cSldViewPr snapToGrid="0" snapToObjects="1">
      <p:cViewPr varScale="1">
        <p:scale>
          <a:sx n="97" d="100"/>
          <a:sy n="97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32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548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492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12/10/01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KEK-LC-Meeting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AAF79-3E4C-A44B-949D-02A1A4F8F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73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74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8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8127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171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5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76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021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725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BF8BE-DFD7-7A43-97E1-1327357E12CF}" type="datetimeFigureOut">
              <a:rPr kumimoji="1" lang="ja-JP" altLang="en-US" smtClean="0"/>
              <a:t>14/01/27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1306E-2642-FD4D-81B3-EE861B51F5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49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Relationship Id="rId3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b="1" dirty="0" smtClean="0"/>
              <a:t>LCC/ILC Cavity &amp; Cryomodule R&amp;D prospects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47524" y="4632476"/>
            <a:ext cx="8418286" cy="1006324"/>
          </a:xfrm>
        </p:spPr>
        <p:txBody>
          <a:bodyPr/>
          <a:lstStyle/>
          <a:p>
            <a:r>
              <a:rPr kumimoji="1" lang="en-US" altLang="ja-JP" dirty="0" smtClean="0"/>
              <a:t>H. Hayano 01282014 @ILC-</a:t>
            </a:r>
            <a:r>
              <a:rPr kumimoji="1" lang="en-US" altLang="ja-JP" dirty="0" err="1" smtClean="0"/>
              <a:t>fuze</a:t>
            </a:r>
            <a:r>
              <a:rPr kumimoji="1" lang="en-US" altLang="ja-JP" dirty="0" smtClean="0"/>
              <a:t>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296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JLAB-high-gradien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72" y="591682"/>
            <a:ext cx="8770535" cy="6073182"/>
          </a:xfrm>
          <a:prstGeom prst="rect">
            <a:avLst/>
          </a:prstGeom>
        </p:spPr>
      </p:pic>
      <p:sp>
        <p:nvSpPr>
          <p:cNvPr id="3" name="円/楕円 2"/>
          <p:cNvSpPr/>
          <p:nvPr/>
        </p:nvSpPr>
        <p:spPr>
          <a:xfrm>
            <a:off x="2055641" y="1335590"/>
            <a:ext cx="2343692" cy="353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2443719" y="5429294"/>
            <a:ext cx="2343692" cy="353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1005" y="126471"/>
            <a:ext cx="8878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Large-grain, Low-Loss shape effort world-wide (esp. </a:t>
            </a:r>
            <a:r>
              <a:rPr kumimoji="1" lang="en-US" altLang="ja-JP" sz="2400" b="1" dirty="0" err="1" smtClean="0"/>
              <a:t>Jlab</a:t>
            </a:r>
            <a:r>
              <a:rPr kumimoji="1" lang="en-US" altLang="ja-JP" sz="2400" b="1" dirty="0" smtClean="0"/>
              <a:t> effort here)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01764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Rongli-remark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09" y="573806"/>
            <a:ext cx="8374261" cy="624263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244897" y="24790"/>
            <a:ext cx="64792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u="sng" dirty="0" smtClean="0"/>
              <a:t>Remarks </a:t>
            </a:r>
            <a:r>
              <a:rPr kumimoji="1" lang="en-US" altLang="ja-JP" sz="3200" b="1" u="sng" dirty="0"/>
              <a:t>of </a:t>
            </a:r>
            <a:r>
              <a:rPr kumimoji="1" lang="en-US" altLang="ja-JP" sz="3200" b="1" u="sng" dirty="0" err="1" smtClean="0"/>
              <a:t>Rongli</a:t>
            </a:r>
            <a:r>
              <a:rPr kumimoji="1" lang="en-US" altLang="ja-JP" sz="3200" b="1" u="sng" dirty="0" smtClean="0"/>
              <a:t> </a:t>
            </a:r>
            <a:r>
              <a:rPr kumimoji="1" lang="en-US" altLang="ja-JP" sz="3200" b="1" u="sng" dirty="0" err="1" smtClean="0"/>
              <a:t>Geng</a:t>
            </a:r>
            <a:r>
              <a:rPr kumimoji="1" lang="en-US" altLang="ja-JP" sz="3200" b="1" u="sng" dirty="0" smtClean="0"/>
              <a:t> at IWLC2010 </a:t>
            </a:r>
            <a:endParaRPr kumimoji="1" lang="ja-JP" altLang="en-US" sz="3200" b="1" u="sng" dirty="0"/>
          </a:p>
        </p:txBody>
      </p:sp>
      <p:sp>
        <p:nvSpPr>
          <p:cNvPr id="8" name="正方形/長方形 7"/>
          <p:cNvSpPr/>
          <p:nvPr/>
        </p:nvSpPr>
        <p:spPr>
          <a:xfrm>
            <a:off x="299509" y="5140130"/>
            <a:ext cx="7703363" cy="1222129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52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ajima-1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5" y="344110"/>
            <a:ext cx="8680828" cy="644936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8110168" y="16379"/>
            <a:ext cx="1033832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T. Tajima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7057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15635" y="2797306"/>
            <a:ext cx="4364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R&amp;D  during ILC preparation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81748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90948" y="261495"/>
            <a:ext cx="5502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err="1" smtClean="0"/>
              <a:t>Hayano’s</a:t>
            </a:r>
            <a:r>
              <a:rPr kumimoji="1" lang="en-US" altLang="ja-JP" sz="2800" b="1" dirty="0" smtClean="0"/>
              <a:t> Prospect before year Zero</a:t>
            </a:r>
            <a:endParaRPr kumimoji="1" lang="ja-JP" altLang="en-US" sz="28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8820" y="1056483"/>
            <a:ext cx="3650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(1) Continuous Cost-reduction effort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8820" y="2994058"/>
            <a:ext cx="6738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(2) Time &amp; Cost-effective </a:t>
            </a:r>
            <a:r>
              <a:rPr lang="en-US" altLang="ja-JP" b="1" dirty="0" smtClean="0">
                <a:solidFill>
                  <a:srgbClr val="000090"/>
                </a:solidFill>
              </a:rPr>
              <a:t>Cavity-Cryomodule Assembly/Process/</a:t>
            </a:r>
            <a:r>
              <a:rPr kumimoji="1" lang="en-US" altLang="ja-JP" b="1" dirty="0" smtClean="0">
                <a:solidFill>
                  <a:srgbClr val="000090"/>
                </a:solidFill>
              </a:rPr>
              <a:t>Test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8820" y="4947699"/>
            <a:ext cx="2609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(3) Toward 1TeV upgrade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1701" y="1408892"/>
            <a:ext cx="64487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Cavity fabrication: fine-blanking, press-forming, hydro-forming, </a:t>
            </a:r>
            <a:r>
              <a:rPr kumimoji="1" lang="en-US" altLang="ja-JP" dirty="0" err="1" smtClean="0"/>
              <a:t>etc</a:t>
            </a:r>
            <a:endParaRPr kumimoji="1"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              multi-work EBW, LBW replace, </a:t>
            </a:r>
            <a:r>
              <a:rPr lang="en-US" altLang="ja-JP" dirty="0" err="1" smtClean="0"/>
              <a:t>etc</a:t>
            </a:r>
            <a:endParaRPr lang="en-US" altLang="ja-JP" dirty="0" smtClean="0"/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                             low-RRR Nb material, large-grain ingot-slice, </a:t>
            </a:r>
            <a:r>
              <a:rPr kumimoji="1" lang="en-US" altLang="ja-JP" dirty="0" err="1" smtClean="0"/>
              <a:t>etc</a:t>
            </a:r>
            <a:endParaRPr kumimoji="1" lang="en-US" altLang="ja-JP" dirty="0" smtClean="0"/>
          </a:p>
          <a:p>
            <a:r>
              <a:rPr lang="en-US" altLang="ja-JP" dirty="0" smtClean="0"/>
              <a:t>Power coupler fabrication: cost-effective design</a:t>
            </a:r>
          </a:p>
          <a:p>
            <a:r>
              <a:rPr kumimoji="1" lang="en-US" altLang="ja-JP" dirty="0" smtClean="0"/>
              <a:t>Tuner fabrication: cost-effective design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01701" y="3399332"/>
            <a:ext cx="73356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Feedback from XFEL cavity &amp; Cryomodule work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 to LCLS2 test facilities, and to KEK COI-facility</a:t>
            </a:r>
          </a:p>
          <a:p>
            <a:r>
              <a:rPr kumimoji="1" lang="en-US" altLang="ja-JP" dirty="0" smtClean="0"/>
              <a:t>Application of high-Q surface process, less danger acid EP, acid-free process,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 vertical EP,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etc</a:t>
            </a:r>
            <a:endParaRPr kumimoji="1" lang="en-US" altLang="ja-JP" dirty="0" smtClean="0"/>
          </a:p>
          <a:p>
            <a:r>
              <a:rPr kumimoji="1" lang="en-US" altLang="ja-JP" dirty="0" smtClean="0"/>
              <a:t>Develop RF process-free coupler, no-contamination coupler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42450" y="5280425"/>
            <a:ext cx="57321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Surface analysis instruments for field-emission-free surface</a:t>
            </a:r>
            <a:endParaRPr lang="en-US" altLang="ja-JP" dirty="0" smtClean="0"/>
          </a:p>
          <a:p>
            <a:r>
              <a:rPr lang="en-US" altLang="ja-JP" dirty="0" smtClean="0"/>
              <a:t>Develop LL-shape (high R/Q) high gradient cavity</a:t>
            </a:r>
          </a:p>
          <a:p>
            <a:r>
              <a:rPr lang="en-US" altLang="ja-JP" dirty="0"/>
              <a:t>Develop Thin-film coating </a:t>
            </a:r>
            <a:r>
              <a:rPr lang="en-US" altLang="ja-JP" dirty="0" smtClean="0"/>
              <a:t>technology</a:t>
            </a:r>
            <a:endParaRPr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82141" y="6493291"/>
            <a:ext cx="1296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End of slide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401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702060" y="179440"/>
            <a:ext cx="3248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R&amp;D  Item list</a:t>
            </a:r>
            <a:endParaRPr kumimoji="1" lang="ja-JP" altLang="en-US" sz="28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81437" y="606583"/>
            <a:ext cx="7676803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90"/>
                </a:solidFill>
              </a:rPr>
              <a:t>(1) Production </a:t>
            </a:r>
          </a:p>
          <a:p>
            <a:r>
              <a:rPr lang="en-US" altLang="ja-JP" sz="2000" dirty="0" smtClean="0"/>
              <a:t>          TESLA cavity : XFEL Gradient Yield, cost-effective fabrication</a:t>
            </a:r>
          </a:p>
          <a:p>
            <a:r>
              <a:rPr lang="en-US" altLang="ja-JP" sz="2000" dirty="0" smtClean="0"/>
              <a:t>          large-grain material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</a:t>
            </a:r>
            <a:r>
              <a:rPr lang="en-US" altLang="ja-JP" sz="2000" dirty="0" smtClean="0"/>
              <a:t>LL cavity shape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Hydro-forming fabrication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Laser Beam Welding fabrication</a:t>
            </a:r>
            <a:endParaRPr kumimoji="1" lang="en-US" altLang="ja-JP" sz="2000" dirty="0" smtClean="0"/>
          </a:p>
          <a:p>
            <a:r>
              <a:rPr lang="en-US" altLang="ja-JP" sz="2000" dirty="0" smtClean="0">
                <a:solidFill>
                  <a:srgbClr val="000090"/>
                </a:solidFill>
              </a:rPr>
              <a:t>(2) Surface treatment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     EP : Vertical-EP, Bi-polar EP, EP with He-Jacket</a:t>
            </a:r>
          </a:p>
          <a:p>
            <a:r>
              <a:rPr kumimoji="1" lang="en-US" altLang="ja-JP" sz="2000" dirty="0" smtClean="0"/>
              <a:t>          CBP with no chemical</a:t>
            </a:r>
          </a:p>
          <a:p>
            <a:r>
              <a:rPr lang="en-US" altLang="ja-JP" sz="2000" dirty="0" smtClean="0"/>
              <a:t>          N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treatment, thermal cycling for High-Q</a:t>
            </a:r>
          </a:p>
          <a:p>
            <a:r>
              <a:rPr lang="en-US" altLang="ja-JP" sz="2000" dirty="0" smtClean="0">
                <a:solidFill>
                  <a:srgbClr val="000090"/>
                </a:solidFill>
              </a:rPr>
              <a:t>(3) Cavity Testing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multi-cavities package test facility</a:t>
            </a:r>
            <a:endParaRPr lang="en-US" altLang="ja-JP" sz="2000" dirty="0"/>
          </a:p>
          <a:p>
            <a:r>
              <a:rPr kumimoji="1" lang="en-US" altLang="ja-JP" sz="2000" dirty="0" smtClean="0">
                <a:solidFill>
                  <a:srgbClr val="000090"/>
                </a:solidFill>
              </a:rPr>
              <a:t>(4) New technology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Thin-film coating for more high gradient</a:t>
            </a:r>
            <a:endParaRPr kumimoji="1" lang="en-US" altLang="ja-JP" sz="2000" dirty="0"/>
          </a:p>
          <a:p>
            <a:r>
              <a:rPr lang="en-US" altLang="ja-JP" sz="2000" dirty="0" smtClean="0">
                <a:solidFill>
                  <a:srgbClr val="000090"/>
                </a:solidFill>
              </a:rPr>
              <a:t>(5) Tuner : </a:t>
            </a:r>
            <a:r>
              <a:rPr lang="en-US" altLang="ja-JP" sz="2000" dirty="0" smtClean="0"/>
              <a:t>cost-effective design</a:t>
            </a:r>
          </a:p>
          <a:p>
            <a:r>
              <a:rPr kumimoji="1" lang="en-US" altLang="ja-JP" sz="2000" dirty="0" smtClean="0">
                <a:solidFill>
                  <a:srgbClr val="000090"/>
                </a:solidFill>
              </a:rPr>
              <a:t>(6) Coupler : </a:t>
            </a:r>
            <a:r>
              <a:rPr kumimoji="1" lang="en-US" altLang="ja-JP" sz="2000" dirty="0" smtClean="0"/>
              <a:t>copper plating technology, cost-effective design</a:t>
            </a:r>
          </a:p>
          <a:p>
            <a:r>
              <a:rPr lang="en-US" altLang="ja-JP" sz="2000" dirty="0" smtClean="0">
                <a:solidFill>
                  <a:srgbClr val="000090"/>
                </a:solidFill>
              </a:rPr>
              <a:t>(7) Magnetic shield : </a:t>
            </a:r>
            <a:r>
              <a:rPr lang="en-US" altLang="ja-JP" sz="2000" dirty="0" smtClean="0"/>
              <a:t>cost-effective design</a:t>
            </a:r>
          </a:p>
          <a:p>
            <a:r>
              <a:rPr kumimoji="1" lang="en-US" altLang="ja-JP" sz="2000" dirty="0" smtClean="0">
                <a:solidFill>
                  <a:srgbClr val="000090"/>
                </a:solidFill>
              </a:rPr>
              <a:t>(8) HOM pickup feed-through : </a:t>
            </a:r>
            <a:r>
              <a:rPr kumimoji="1" lang="en-US" altLang="ja-JP" sz="2000" dirty="0" smtClean="0"/>
              <a:t>for non-heating in vertical test(CW)</a:t>
            </a:r>
          </a:p>
          <a:p>
            <a:r>
              <a:rPr lang="en-US" altLang="ja-JP" sz="2000" dirty="0" smtClean="0">
                <a:solidFill>
                  <a:srgbClr val="000090"/>
                </a:solidFill>
              </a:rPr>
              <a:t>(9) High-pressure-vessel code : </a:t>
            </a:r>
            <a:r>
              <a:rPr lang="en-US" altLang="ja-JP" sz="2000" dirty="0" smtClean="0"/>
              <a:t>import/export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936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686403" y="149361"/>
            <a:ext cx="4148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Cryomodule R&amp;D  Item list</a:t>
            </a:r>
            <a:endParaRPr kumimoji="1" lang="ja-JP" altLang="en-US" sz="28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7795" y="728168"/>
            <a:ext cx="8332555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90"/>
                </a:solidFill>
              </a:rPr>
              <a:t>(1) Production </a:t>
            </a:r>
          </a:p>
          <a:p>
            <a:r>
              <a:rPr lang="en-US" altLang="ja-JP" dirty="0" smtClean="0"/>
              <a:t>          Gradient Degradation : assembly procedure in clean-room,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                                contaminations from couplers (coupler rinse process?)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                                                 from vacuum seal, bolts &amp; nuts, beam-pipe bellows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cost-effective design: 5K shield removal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thermal (heat load) design check</a:t>
            </a:r>
          </a:p>
          <a:p>
            <a:r>
              <a:rPr lang="en-US" altLang="ja-JP" dirty="0" smtClean="0"/>
              <a:t>          Earth-quake resistant design</a:t>
            </a:r>
          </a:p>
          <a:p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000090"/>
                </a:solidFill>
              </a:rPr>
              <a:t>(2) Alignment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     Procedure of cavity chain connection in clean room</a:t>
            </a:r>
          </a:p>
          <a:p>
            <a:r>
              <a:rPr kumimoji="1" lang="en-US" altLang="ja-JP" dirty="0" smtClean="0"/>
              <a:t>          Procedure after GRP hanging</a:t>
            </a:r>
          </a:p>
          <a:p>
            <a:r>
              <a:rPr lang="en-US" altLang="ja-JP" dirty="0" smtClean="0"/>
              <a:t>          Procedure after cold-mass insertion into vacuum vessel</a:t>
            </a:r>
          </a:p>
          <a:p>
            <a:r>
              <a:rPr lang="en-US" altLang="ja-JP" dirty="0" smtClean="0"/>
              <a:t>          WPM, Laser base alignment detection, vibration detection</a:t>
            </a:r>
          </a:p>
          <a:p>
            <a:r>
              <a:rPr lang="en-US" altLang="ja-JP" dirty="0" smtClean="0"/>
              <a:t>          beam induced HOM-base alignment detection</a:t>
            </a:r>
            <a:endParaRPr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>
                <a:solidFill>
                  <a:srgbClr val="000090"/>
                </a:solidFill>
              </a:rPr>
              <a:t>(3) Magnets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conduction cooled magnet R&amp;D</a:t>
            </a:r>
            <a:endParaRPr kumimoji="1" lang="en-US" altLang="ja-JP" dirty="0"/>
          </a:p>
          <a:p>
            <a:r>
              <a:rPr lang="en-US" altLang="ja-JP" dirty="0" smtClean="0">
                <a:solidFill>
                  <a:srgbClr val="000090"/>
                </a:solidFill>
              </a:rPr>
              <a:t>(4) BPM</a:t>
            </a:r>
          </a:p>
          <a:p>
            <a:r>
              <a:rPr lang="en-US" altLang="ja-JP" dirty="0" smtClean="0"/>
              <a:t>         re-entrant BPM R&amp;D</a:t>
            </a:r>
          </a:p>
          <a:p>
            <a:r>
              <a:rPr lang="en-US" altLang="ja-JP" dirty="0" smtClean="0">
                <a:solidFill>
                  <a:srgbClr val="000090"/>
                </a:solidFill>
              </a:rPr>
              <a:t>(5) Waveguide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cost-effective WG design, cryomodule attaching design</a:t>
            </a:r>
          </a:p>
        </p:txBody>
      </p:sp>
    </p:spTree>
    <p:extLst>
      <p:ext uri="{BB962C8B-B14F-4D97-AF65-F5344CB8AC3E}">
        <p14:creationId xmlns:p14="http://schemas.microsoft.com/office/powerpoint/2010/main" val="399836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782246" y="2797306"/>
            <a:ext cx="3696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Current R&amp;D  highlights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1011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XFEL-cavity-yield-Jan2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48"/>
            <a:ext cx="9144000" cy="680235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437377" y="2253832"/>
            <a:ext cx="1636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ILC (&gt;28MV/m)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6786015" y="2623164"/>
            <a:ext cx="0" cy="6517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420361" y="2475854"/>
            <a:ext cx="6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~65%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916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28092"/>
            <a:ext cx="7521442" cy="5971039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437376" y="232126"/>
            <a:ext cx="2487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altLang="ja-JP" dirty="0"/>
              <a:t>Anna  Grassellino </a:t>
            </a:r>
            <a:r>
              <a:rPr lang="is-IS" altLang="ja-JP" dirty="0" smtClean="0"/>
              <a:t>(FNAL)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35022" y="144726"/>
            <a:ext cx="4075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High Q</a:t>
            </a:r>
            <a:r>
              <a:rPr kumimoji="1" lang="en-US" altLang="ja-JP" sz="2400" baseline="-25000" dirty="0" smtClean="0"/>
              <a:t>0</a:t>
            </a:r>
            <a:r>
              <a:rPr kumimoji="1" lang="en-US" altLang="ja-JP" sz="2400" dirty="0" smtClean="0"/>
              <a:t> by Nitrogen treatment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91363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VEP-Sacla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855"/>
            <a:ext cx="5890957" cy="4635288"/>
          </a:xfrm>
          <a:prstGeom prst="rect">
            <a:avLst/>
          </a:prstGeom>
        </p:spPr>
      </p:pic>
      <p:pic>
        <p:nvPicPr>
          <p:cNvPr id="3" name="図 2" descr="VEP-Cornell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483" y="2710465"/>
            <a:ext cx="4943517" cy="374162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127740" y="19268"/>
            <a:ext cx="3005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VEP effort world-wide</a:t>
            </a:r>
            <a:endParaRPr kumimoji="1" lang="ja-JP" altLang="en-US" sz="24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5785775"/>
            <a:ext cx="444706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*KEK started VEP R&amp;D in 2012 with Marui-co.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VEP test stand is under fabrication.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7264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arada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509" y="578866"/>
            <a:ext cx="7164871" cy="587649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219393" y="68098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HF-free EP effort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04333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NAL-CBP-resul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804" y="359450"/>
            <a:ext cx="4793206" cy="3582515"/>
          </a:xfrm>
          <a:prstGeom prst="rect">
            <a:avLst/>
          </a:prstGeom>
        </p:spPr>
      </p:pic>
      <p:pic>
        <p:nvPicPr>
          <p:cNvPr id="3" name="図 2" descr="JLAB-CBP-result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512" y="480933"/>
            <a:ext cx="4432876" cy="3327850"/>
          </a:xfrm>
          <a:prstGeom prst="rect">
            <a:avLst/>
          </a:prstGeom>
        </p:spPr>
      </p:pic>
      <p:pic>
        <p:nvPicPr>
          <p:cNvPr id="4" name="図 3" descr="new-CBP-DESY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835" y="3941965"/>
            <a:ext cx="3903354" cy="291603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826596" y="19268"/>
            <a:ext cx="3475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CBP+EP effort world-wide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057" y="2815217"/>
            <a:ext cx="67197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FNAL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325409" y="1762966"/>
            <a:ext cx="6206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JLAB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80199" y="4316303"/>
            <a:ext cx="6591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DESY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847444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1501</TotalTime>
  <Words>614</Words>
  <Application>Microsoft Macintosh PowerPoint</Application>
  <PresentationFormat>画面に合わせる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ホワイト</vt:lpstr>
      <vt:lpstr>LCC/ILC Cavity &amp; Cryomodule R&amp;D prospects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 ATF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LCC/ILC Cavity&amp;Cryomodule R&amp;D prospects</dc:title>
  <dc:creator>早野 仁司</dc:creator>
  <cp:lastModifiedBy>早野 仁司</cp:lastModifiedBy>
  <cp:revision>20</cp:revision>
  <dcterms:created xsi:type="dcterms:W3CDTF">2014-01-27T07:36:44Z</dcterms:created>
  <dcterms:modified xsi:type="dcterms:W3CDTF">2014-01-28T08:38:24Z</dcterms:modified>
</cp:coreProperties>
</file>