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6" r:id="rId1"/>
  </p:sldMasterIdLst>
  <p:notesMasterIdLst>
    <p:notesMasterId r:id="rId59"/>
  </p:notesMasterIdLst>
  <p:sldIdLst>
    <p:sldId id="256" r:id="rId2"/>
    <p:sldId id="259" r:id="rId3"/>
    <p:sldId id="309" r:id="rId4"/>
    <p:sldId id="308" r:id="rId5"/>
    <p:sldId id="310" r:id="rId6"/>
    <p:sldId id="311" r:id="rId7"/>
    <p:sldId id="312" r:id="rId8"/>
    <p:sldId id="315" r:id="rId9"/>
    <p:sldId id="316" r:id="rId10"/>
    <p:sldId id="314" r:id="rId11"/>
    <p:sldId id="313" r:id="rId12"/>
    <p:sldId id="320" r:id="rId13"/>
    <p:sldId id="319" r:id="rId14"/>
    <p:sldId id="321" r:id="rId15"/>
    <p:sldId id="257" r:id="rId16"/>
    <p:sldId id="261" r:id="rId17"/>
    <p:sldId id="269" r:id="rId18"/>
    <p:sldId id="293" r:id="rId19"/>
    <p:sldId id="268" r:id="rId20"/>
    <p:sldId id="271" r:id="rId21"/>
    <p:sldId id="270" r:id="rId22"/>
    <p:sldId id="306" r:id="rId23"/>
    <p:sldId id="262" r:id="rId24"/>
    <p:sldId id="263" r:id="rId25"/>
    <p:sldId id="279" r:id="rId26"/>
    <p:sldId id="266" r:id="rId27"/>
    <p:sldId id="278" r:id="rId28"/>
    <p:sldId id="284" r:id="rId29"/>
    <p:sldId id="287" r:id="rId30"/>
    <p:sldId id="281" r:id="rId31"/>
    <p:sldId id="290" r:id="rId32"/>
    <p:sldId id="275" r:id="rId33"/>
    <p:sldId id="273" r:id="rId34"/>
    <p:sldId id="288" r:id="rId35"/>
    <p:sldId id="292" r:id="rId36"/>
    <p:sldId id="307" r:id="rId37"/>
    <p:sldId id="295" r:id="rId38"/>
    <p:sldId id="294" r:id="rId39"/>
    <p:sldId id="291" r:id="rId40"/>
    <p:sldId id="267" r:id="rId41"/>
    <p:sldId id="303" r:id="rId42"/>
    <p:sldId id="296" r:id="rId43"/>
    <p:sldId id="304" r:id="rId44"/>
    <p:sldId id="297" r:id="rId45"/>
    <p:sldId id="298" r:id="rId46"/>
    <p:sldId id="305" r:id="rId47"/>
    <p:sldId id="318" r:id="rId48"/>
    <p:sldId id="317" r:id="rId49"/>
    <p:sldId id="299" r:id="rId50"/>
    <p:sldId id="258" r:id="rId51"/>
    <p:sldId id="283" r:id="rId52"/>
    <p:sldId id="289" r:id="rId53"/>
    <p:sldId id="282" r:id="rId54"/>
    <p:sldId id="277" r:id="rId55"/>
    <p:sldId id="274" r:id="rId56"/>
    <p:sldId id="286" r:id="rId57"/>
    <p:sldId id="285" r:id="rId58"/>
  </p:sldIdLst>
  <p:sldSz cx="9144000" cy="5715000" type="screen16x10"/>
  <p:notesSz cx="6858000" cy="9144000"/>
  <p:defaultTextStyle>
    <a:defPPr>
      <a:defRPr lang="en-US"/>
    </a:defPPr>
    <a:lvl1pPr algn="l" defTabSz="42344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1pPr>
    <a:lvl2pPr marL="423443" indent="-37520" algn="l" defTabSz="42344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848226" indent="-76381" algn="l" defTabSz="42344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273008" indent="-115241" algn="l" defTabSz="42344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1697792" indent="-154101" algn="l" defTabSz="42344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1929613" algn="l" defTabSz="771845" rtl="0" eaLnBrk="1" latinLnBrk="0" hangingPunct="1">
      <a:defRPr sz="17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6pPr>
    <a:lvl7pPr marL="2315535" algn="l" defTabSz="771845" rtl="0" eaLnBrk="1" latinLnBrk="0" hangingPunct="1">
      <a:defRPr sz="17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7pPr>
    <a:lvl8pPr marL="2701458" algn="l" defTabSz="771845" rtl="0" eaLnBrk="1" latinLnBrk="0" hangingPunct="1">
      <a:defRPr sz="17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8pPr>
    <a:lvl9pPr marL="3087380" algn="l" defTabSz="771845" rtl="0" eaLnBrk="1" latinLnBrk="0" hangingPunct="1">
      <a:defRPr sz="17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96" y="-16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0D982-AD16-4E4B-8B0E-807E9D0BA5FE}" type="datetimeFigureOut">
              <a:rPr lang="en-US" smtClean="0"/>
              <a:t>28.04.14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CAB5B-1E61-F944-8B4D-46754480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73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AB5B-1E61-F944-8B4D-46754480108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2"/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33430F-38C0-C34E-BA26-65D9AB1D8D8E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2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5724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5724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21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5724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2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5296477"/>
            <a:ext cx="1759239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42403E8-FDE2-224F-820E-FCB4545D6F3B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77000" y="5296477"/>
            <a:ext cx="1639455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273" y="5296477"/>
            <a:ext cx="2133023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26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5296477"/>
            <a:ext cx="1759239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9078C06-8968-0644-B768-F59A44BB5124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77000" y="5296477"/>
            <a:ext cx="1639455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273" y="5296477"/>
            <a:ext cx="2133023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459363E-18ED-4758-B7ED-4D42C9C6D3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64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5296477"/>
            <a:ext cx="1759239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F639BD1-33B4-9D4D-9E0E-518B058F1D8E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77000" y="5296477"/>
            <a:ext cx="1639455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273" y="5296477"/>
            <a:ext cx="2133023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61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02728" y="5296477"/>
            <a:ext cx="1759239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D5590A8-E107-1A4D-959C-070D264543E3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6477000" y="5296477"/>
            <a:ext cx="1639455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273" y="5296477"/>
            <a:ext cx="2133023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25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>
          <a:xfrm>
            <a:off x="4502728" y="5296477"/>
            <a:ext cx="1759239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53503B0-9AA8-FE4D-A663-63E81DAF474C}" type="datetime1">
              <a:rPr lang="de-DE" smtClean="0"/>
              <a:t>28.04.14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6477000" y="5296477"/>
            <a:ext cx="1639455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273" y="5296477"/>
            <a:ext cx="2133023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2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324043"/>
            <a:ext cx="7481455" cy="3674893"/>
          </a:xfrm>
          <a:prstGeom prst="rect">
            <a:avLst/>
          </a:prstGeom>
        </p:spPr>
        <p:txBody>
          <a:bodyPr/>
          <a:lstStyle>
            <a:lvl1pPr>
              <a:defRPr sz="1800" b="0"/>
            </a:lvl1pPr>
            <a:lvl2pPr marL="598636" indent="-385923">
              <a:spcBef>
                <a:spcPts val="20"/>
              </a:spcBef>
              <a:defRPr sz="16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2"/>
            <a:ext cx="7481455" cy="30883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9363E-18ED-4758-B7ED-4D42C9C6D3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6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601F40-B27B-AF4F-97AF-3F30F309A1A2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6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834CA6-15DA-F04D-B6EA-2D14A4D25721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51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324043"/>
            <a:ext cx="3574473" cy="3688403"/>
          </a:xfrm>
          <a:prstGeom prst="rect">
            <a:avLst/>
          </a:prstGeom>
        </p:spPr>
        <p:txBody>
          <a:bodyPr/>
          <a:lstStyle>
            <a:lvl1pPr>
              <a:defRPr sz="1800" b="0"/>
            </a:lvl1pPr>
            <a:lvl2pPr marL="385923" indent="-385923">
              <a:defRPr sz="1600">
                <a:latin typeface="Arial"/>
                <a:cs typeface="Arial"/>
              </a:defRPr>
            </a:lvl2pPr>
            <a:lvl3pPr marL="774525" indent="-288102">
              <a:defRPr sz="14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324043"/>
            <a:ext cx="3574473" cy="3688403"/>
          </a:xfrm>
          <a:prstGeom prst="rect">
            <a:avLst/>
          </a:prstGeom>
        </p:spPr>
        <p:txBody>
          <a:bodyPr/>
          <a:lstStyle>
            <a:lvl1pPr>
              <a:defRPr sz="1800" b="0"/>
            </a:lvl1pPr>
            <a:lvl2pPr marL="385923" indent="-385923">
              <a:defRPr sz="16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32234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B. List, Energy Staging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25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7C6073DA-A466-814F-B865-E068EF48A30E}" type="datetime1">
              <a:rPr lang="de-DE" smtClean="0"/>
              <a:t>28.04.14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2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9C980C-656D-9746-9A93-49DC9C5C287A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12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69B32A-4660-3C4B-BAC8-8BE565947AB2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35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7A616C-2E03-5245-92C1-0779A73FA46D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90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png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5296477"/>
            <a:ext cx="1759239" cy="304271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630822"/>
                </a:solidFill>
                <a:cs typeface="Arial" charset="0"/>
              </a:defRPr>
            </a:lvl1pPr>
          </a:lstStyle>
          <a:p>
            <a:fld id="{5D8DB10A-6539-694D-B856-638D1304558D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5296477"/>
            <a:ext cx="1639455" cy="304271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r>
              <a:rPr lang="en-US" dirty="0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5296477"/>
            <a:ext cx="2133023" cy="304271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630822"/>
                </a:solidFill>
                <a:cs typeface="Arial" charset="0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865909"/>
            <a:ext cx="7481455" cy="3771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  <a:p>
            <a:pPr lvl="0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2" y="164764"/>
            <a:ext cx="2459182" cy="384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529167"/>
            <a:ext cx="7481455" cy="468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158" y="69807"/>
            <a:ext cx="764778" cy="49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10" r:id="rId11"/>
    <p:sldLayoutId id="2147483711" r:id="rId12"/>
    <p:sldLayoutId id="2147483712" r:id="rId13"/>
    <p:sldLayoutId id="2147483688" r:id="rId14"/>
    <p:sldLayoutId id="2147483690" r:id="rId15"/>
    <p:sldLayoutId id="2147483691" r:id="rId16"/>
  </p:sldLayoutIdLst>
  <p:hf hdr="0"/>
  <p:txStyles>
    <p:titleStyle>
      <a:lvl1pPr algn="ctr" defTabSz="423443" rtl="0" eaLnBrk="1" fontAlgn="base" hangingPunct="1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82" indent="-317582" algn="l" defTabSz="423443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8764" indent="-265322" algn="l" defTabSz="423443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1287" indent="-211721" algn="l" defTabSz="423443" rtl="0" eaLnBrk="1" fontAlgn="base" hangingPunct="1">
        <a:spcBef>
          <a:spcPct val="20000"/>
        </a:spcBef>
        <a:spcAft>
          <a:spcPct val="0"/>
        </a:spcAft>
        <a:buFont typeface="Lucida Grande" pitchFamily="-1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730" indent="-211721" algn="l" defTabSz="423443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9513" indent="-211721" algn="l" defTabSz="423443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hyperlink" Target="https://ilc-edmsdirect.desy.de/ilc-edmsdirect/file.jsp?edmsid=D00000001046475&amp;fileClass=nativ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hyperlink" Target="https://agenda.linearcollider.org/conferenceDisplay.py?confId=6342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91124" y="1604945"/>
            <a:ext cx="4321604" cy="204414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dirty="0" smtClean="0"/>
              <a:t>ILC Machine Status and</a:t>
            </a:r>
          </a:p>
          <a:p>
            <a:pPr algn="r"/>
            <a:r>
              <a:rPr lang="en-US" dirty="0" smtClean="0"/>
              <a:t>Energy </a:t>
            </a:r>
            <a:r>
              <a:rPr lang="en-US" dirty="0" smtClean="0"/>
              <a:t>Staging Scenarios</a:t>
            </a:r>
          </a:p>
          <a:p>
            <a:pPr algn="r"/>
            <a:endParaRPr lang="en-US" dirty="0"/>
          </a:p>
          <a:p>
            <a:pPr algn="r"/>
            <a:r>
              <a:rPr lang="en-US" sz="1800" dirty="0" smtClean="0"/>
              <a:t>Helmholtz Alliance Linear Collider Forum</a:t>
            </a:r>
            <a:endParaRPr lang="en-US" sz="1800" dirty="0" smtClean="0"/>
          </a:p>
          <a:p>
            <a:pPr algn="r"/>
            <a:r>
              <a:rPr lang="en-US" sz="1800" dirty="0" smtClean="0"/>
              <a:t>Bonn, April 29, </a:t>
            </a:r>
            <a:r>
              <a:rPr lang="en-US" sz="1800" dirty="0" smtClean="0"/>
              <a:t>2014</a:t>
            </a:r>
          </a:p>
          <a:p>
            <a:pPr algn="r"/>
            <a:endParaRPr lang="en-US" sz="1800" dirty="0" smtClean="0"/>
          </a:p>
          <a:p>
            <a:pPr algn="r"/>
            <a:r>
              <a:rPr lang="en-US" sz="1800" dirty="0" smtClean="0"/>
              <a:t>Benno </a:t>
            </a:r>
            <a:r>
              <a:rPr lang="en-US" sz="1800" dirty="0" smtClean="0"/>
              <a:t>List, DESY</a:t>
            </a:r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9.4.2014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11274" y="5296477"/>
            <a:ext cx="2401454" cy="304271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B. List: Energy Staging Scenarios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D40-8B8F-43DB-ADD0-CE0E347055BD}" type="slidenum">
              <a:rPr lang="en-US" smtClean="0"/>
              <a:pPr/>
              <a:t>1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94038" y="1370864"/>
            <a:ext cx="4052920" cy="3177840"/>
            <a:chOff x="1623751" y="993489"/>
            <a:chExt cx="5467679" cy="4691662"/>
          </a:xfrm>
        </p:grpSpPr>
        <p:pic>
          <p:nvPicPr>
            <p:cNvPr id="7" name="Picture 6" descr="MC900152254.WM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3751" y="993489"/>
              <a:ext cx="5412468" cy="4620399"/>
            </a:xfrm>
            <a:prstGeom prst="rect">
              <a:avLst/>
            </a:prstGeom>
          </p:spPr>
        </p:pic>
        <p:sp>
          <p:nvSpPr>
            <p:cNvPr id="8" name="Freeform 7"/>
            <p:cNvSpPr/>
            <p:nvPr/>
          </p:nvSpPr>
          <p:spPr>
            <a:xfrm>
              <a:off x="1889479" y="2782508"/>
              <a:ext cx="3661927" cy="1243769"/>
            </a:xfrm>
            <a:custGeom>
              <a:avLst/>
              <a:gdLst>
                <a:gd name="connsiteX0" fmla="*/ 19243 w 3290541"/>
                <a:gd name="connsiteY0" fmla="*/ 153950 h 981432"/>
                <a:gd name="connsiteX1" fmla="*/ 3271298 w 3290541"/>
                <a:gd name="connsiteY1" fmla="*/ 0 h 981432"/>
                <a:gd name="connsiteX2" fmla="*/ 3290541 w 3290541"/>
                <a:gd name="connsiteY2" fmla="*/ 981432 h 981432"/>
                <a:gd name="connsiteX3" fmla="*/ 0 w 3290541"/>
                <a:gd name="connsiteY3" fmla="*/ 904457 h 981432"/>
                <a:gd name="connsiteX4" fmla="*/ 19243 w 3290541"/>
                <a:gd name="connsiteY4" fmla="*/ 153950 h 981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0541" h="981432">
                  <a:moveTo>
                    <a:pt x="19243" y="153950"/>
                  </a:moveTo>
                  <a:lnTo>
                    <a:pt x="3271298" y="0"/>
                  </a:lnTo>
                  <a:lnTo>
                    <a:pt x="3290541" y="981432"/>
                  </a:lnTo>
                  <a:lnTo>
                    <a:pt x="0" y="904457"/>
                  </a:lnTo>
                  <a:lnTo>
                    <a:pt x="19243" y="15395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effectLst>
              <a:outerShdw blurRad="55880" dist="22987" dir="4080000" sx="105000" sy="105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096671" y="2899723"/>
              <a:ext cx="326438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FadeLeft">
                <a:avLst/>
              </a:prstTxWarp>
              <a:spAutoFit/>
            </a:bodyPr>
            <a:lstStyle/>
            <a:p>
              <a:pPr algn="ctr"/>
              <a:r>
                <a:rPr lang="en-US" sz="54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Higgs &amp; Co</a:t>
              </a:r>
              <a:endPara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4723005" y="4555480"/>
              <a:ext cx="817825" cy="1039164"/>
            </a:xfrm>
            <a:custGeom>
              <a:avLst/>
              <a:gdLst>
                <a:gd name="connsiteX0" fmla="*/ 0 w 817825"/>
                <a:gd name="connsiteY0" fmla="*/ 1039164 h 1039164"/>
                <a:gd name="connsiteX1" fmla="*/ 144322 w 817825"/>
                <a:gd name="connsiteY1" fmla="*/ 67353 h 1039164"/>
                <a:gd name="connsiteX2" fmla="*/ 817825 w 817825"/>
                <a:gd name="connsiteY2" fmla="*/ 0 h 1039164"/>
                <a:gd name="connsiteX3" fmla="*/ 740853 w 817825"/>
                <a:gd name="connsiteY3" fmla="*/ 962189 h 1039164"/>
                <a:gd name="connsiteX4" fmla="*/ 0 w 817825"/>
                <a:gd name="connsiteY4" fmla="*/ 1039164 h 1039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7825" h="1039164">
                  <a:moveTo>
                    <a:pt x="0" y="1039164"/>
                  </a:moveTo>
                  <a:lnTo>
                    <a:pt x="144322" y="67353"/>
                  </a:lnTo>
                  <a:lnTo>
                    <a:pt x="817825" y="0"/>
                  </a:lnTo>
                  <a:lnTo>
                    <a:pt x="740853" y="962189"/>
                  </a:lnTo>
                  <a:lnTo>
                    <a:pt x="0" y="103916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  <a:gs pos="74000">
                  <a:schemeClr val="tx1">
                    <a:lumMod val="85000"/>
                    <a:lumOff val="15000"/>
                  </a:schemeClr>
                </a:gs>
              </a:gsLst>
              <a:lin ang="600000" scaled="0"/>
              <a:tileRect/>
            </a:gra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98806" y="4074008"/>
              <a:ext cx="1809750" cy="1024567"/>
            </a:xfrm>
            <a:prstGeom prst="rect">
              <a:avLst/>
            </a:prstGeom>
            <a:solidFill>
              <a:srgbClr val="71849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 descr="ilccolor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17875" y="4375633"/>
              <a:ext cx="1208939" cy="790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2385566" y="3942354"/>
              <a:ext cx="2738075" cy="848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i="1" dirty="0" smtClean="0">
                  <a:solidFill>
                    <a:srgbClr val="4C4C4C"/>
                  </a:solidFill>
                  <a:latin typeface="Futura"/>
                  <a:cs typeface="Futura"/>
                </a:rPr>
                <a:t>Powered</a:t>
              </a:r>
              <a:r>
                <a:rPr lang="en-GB" sz="2400" i="1" dirty="0" smtClean="0">
                  <a:solidFill>
                    <a:srgbClr val="4C4C4C"/>
                  </a:solidFill>
                  <a:latin typeface="Futura"/>
                  <a:cs typeface="Futura"/>
                </a:rPr>
                <a:t> by</a:t>
              </a:r>
              <a:endParaRPr lang="en-GB" sz="2400" i="1" dirty="0">
                <a:solidFill>
                  <a:srgbClr val="4C4C4C"/>
                </a:solidFill>
                <a:latin typeface="Futura"/>
                <a:cs typeface="Futura"/>
              </a:endParaRPr>
            </a:p>
          </p:txBody>
        </p:sp>
        <p:pic>
          <p:nvPicPr>
            <p:cNvPr id="14" name="Picture 13" descr="MC900391114.WM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5605" y="4816833"/>
              <a:ext cx="2155825" cy="86831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689454" y="4557577"/>
              <a:ext cx="951552" cy="1074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oper Std Black"/>
                  <a:cs typeface="Cooper Std Black"/>
                </a:rPr>
                <a:t>250</a:t>
              </a:r>
              <a:br>
                <a:rPr lang="en-GB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oper Std Black"/>
                  <a:cs typeface="Cooper Std Black"/>
                </a:rPr>
              </a:br>
              <a:r>
                <a:rPr lang="en-GB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oper Std Black"/>
                  <a:cs typeface="Cooper Std Black"/>
                </a:rPr>
                <a:t>GeV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ooper Std Black"/>
                <a:cs typeface="Cooper Std Black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214498">
              <a:off x="1847126" y="3419280"/>
              <a:ext cx="3595820" cy="622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halkboard"/>
                  <a:cs typeface="Chalkboard"/>
                </a:rPr>
                <a:t>…you </a:t>
              </a:r>
              <a:r>
                <a:rPr lang="en-GB" dirty="0" err="1" smtClean="0">
                  <a:latin typeface="Chalkboard"/>
                  <a:cs typeface="Chalkboard"/>
                </a:rPr>
                <a:t>gotta</a:t>
              </a:r>
              <a:r>
                <a:rPr lang="en-GB" dirty="0" smtClean="0">
                  <a:latin typeface="Chalkboard"/>
                  <a:cs typeface="Chalkboard"/>
                </a:rPr>
                <a:t> </a:t>
              </a:r>
              <a:r>
                <a:rPr lang="en-GB" sz="1400" dirty="0" smtClean="0">
                  <a:latin typeface="Chalkboard"/>
                  <a:cs typeface="Chalkboard"/>
                </a:rPr>
                <a:t>have</a:t>
              </a:r>
              <a:r>
                <a:rPr lang="en-GB" dirty="0" smtClean="0">
                  <a:latin typeface="Chalkboard"/>
                  <a:cs typeface="Chalkboard"/>
                </a:rPr>
                <a:t> Mass!</a:t>
              </a:r>
              <a:endParaRPr lang="en-GB" dirty="0">
                <a:latin typeface="Chalkboard"/>
                <a:cs typeface="Chalkboard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395969" y="4437056"/>
            <a:ext cx="10749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© Nick Walker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37522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67" r="-183"/>
          <a:stretch/>
        </p:blipFill>
        <p:spPr>
          <a:xfrm>
            <a:off x="1314688" y="640935"/>
            <a:ext cx="6376080" cy="448654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199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Content Placeholder 145" descr="Screen Shot 2014-04-28 at 15.42.5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" r="22"/>
          <a:stretch/>
        </p:blipFill>
        <p:spPr>
          <a:xfrm>
            <a:off x="1647493" y="697802"/>
            <a:ext cx="7041893" cy="4374763"/>
          </a:xfrm>
        </p:spPr>
      </p:pic>
      <p:sp>
        <p:nvSpPr>
          <p:cNvPr id="144" name="Title 143"/>
          <p:cNvSpPr>
            <a:spLocks noGrp="1"/>
          </p:cNvSpPr>
          <p:nvPr>
            <p:ph type="title"/>
          </p:nvPr>
        </p:nvSpPr>
        <p:spPr>
          <a:xfrm>
            <a:off x="378977" y="727476"/>
            <a:ext cx="1094514" cy="779775"/>
          </a:xfrm>
        </p:spPr>
        <p:txBody>
          <a:bodyPr/>
          <a:lstStyle/>
          <a:p>
            <a:r>
              <a:rPr lang="en-US" dirty="0" smtClean="0"/>
              <a:t>Options</a:t>
            </a:r>
            <a:br>
              <a:rPr lang="en-US" dirty="0" smtClean="0"/>
            </a:br>
            <a:r>
              <a:rPr lang="en-US" dirty="0" smtClean="0"/>
              <a:t>studied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cxnSp>
        <p:nvCxnSpPr>
          <p:cNvPr id="148" name="Straight Connector 147"/>
          <p:cNvCxnSpPr>
            <a:endCxn id="146" idx="0"/>
          </p:cNvCxnSpPr>
          <p:nvPr/>
        </p:nvCxnSpPr>
        <p:spPr>
          <a:xfrm flipH="1" flipV="1">
            <a:off x="5168440" y="697802"/>
            <a:ext cx="1740080" cy="4374763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5168440" y="697802"/>
            <a:ext cx="1740080" cy="4374763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flipH="1" flipV="1">
            <a:off x="6908520" y="697802"/>
            <a:ext cx="1740080" cy="4374763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V="1">
            <a:off x="6908520" y="697802"/>
            <a:ext cx="1740080" cy="4374763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 rot="16200000">
            <a:off x="7913350" y="3999194"/>
            <a:ext cx="1838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Y. </a:t>
            </a:r>
            <a:r>
              <a:rPr lang="en-US" sz="1400" dirty="0" err="1" smtClean="0"/>
              <a:t>Nisimoto</a:t>
            </a:r>
            <a:r>
              <a:rPr lang="en-US" sz="1400" dirty="0" smtClean="0"/>
              <a:t>, J-Power</a:t>
            </a:r>
            <a:endParaRPr lang="en-US" sz="1400" dirty="0"/>
          </a:p>
        </p:txBody>
      </p:sp>
      <p:sp>
        <p:nvSpPr>
          <p:cNvPr id="153" name="TextBox 152"/>
          <p:cNvSpPr txBox="1"/>
          <p:nvPr/>
        </p:nvSpPr>
        <p:spPr>
          <a:xfrm>
            <a:off x="284017" y="2112710"/>
            <a:ext cx="145468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Access scheme</a:t>
            </a:r>
            <a:br>
              <a:rPr lang="en-US" sz="1400" dirty="0" smtClean="0"/>
            </a:br>
            <a:r>
              <a:rPr lang="en-US" sz="1400" dirty="0" smtClean="0"/>
              <a:t>(horizontal or</a:t>
            </a:r>
            <a:br>
              <a:rPr lang="en-US" sz="1400" dirty="0" smtClean="0"/>
            </a:br>
            <a:r>
              <a:rPr lang="en-US" sz="1400" dirty="0" smtClean="0"/>
              <a:t>vertical)</a:t>
            </a:r>
            <a:br>
              <a:rPr lang="en-US" sz="1400" dirty="0" smtClean="0"/>
            </a:br>
            <a:r>
              <a:rPr lang="en-US" sz="1400" dirty="0" smtClean="0"/>
              <a:t>determines </a:t>
            </a:r>
            <a:br>
              <a:rPr lang="en-US" sz="1400" dirty="0" smtClean="0"/>
            </a:br>
            <a:r>
              <a:rPr lang="en-US" sz="1400" dirty="0" smtClean="0"/>
              <a:t>location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34615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 is really serious about the ILC, but nothing is decided yet</a:t>
            </a:r>
          </a:p>
          <a:p>
            <a:r>
              <a:rPr lang="en-US" dirty="0" smtClean="0"/>
              <a:t>Planning resources very limited till FY 2015 (April 2015)</a:t>
            </a:r>
          </a:p>
          <a:p>
            <a:r>
              <a:rPr lang="en-US" dirty="0" smtClean="0"/>
              <a:t>Pre-construction phase is 5 years – construction could start 2019/20</a:t>
            </a:r>
          </a:p>
          <a:p>
            <a:r>
              <a:rPr lang="en-US" dirty="0" smtClean="0"/>
              <a:t>Detailed investigations (geology and environmental impact) have to start as soon as money is available </a:t>
            </a:r>
          </a:p>
          <a:p>
            <a:r>
              <a:rPr lang="en-US" dirty="0" smtClean="0"/>
              <a:t>This requires decisions on</a:t>
            </a:r>
          </a:p>
          <a:p>
            <a:pPr lvl="1"/>
            <a:r>
              <a:rPr lang="en-US" dirty="0" smtClean="0"/>
              <a:t>Location of IP / experimental hall</a:t>
            </a:r>
          </a:p>
          <a:p>
            <a:pPr lvl="1"/>
            <a:r>
              <a:rPr lang="en-US" dirty="0" smtClean="0"/>
              <a:t>Total length of accelerator</a:t>
            </a:r>
          </a:p>
          <a:p>
            <a:pPr marL="212713" lvl="1" indent="0">
              <a:buNone/>
            </a:pPr>
            <a:r>
              <a:rPr lang="en-US" dirty="0"/>
              <a:t>b</a:t>
            </a:r>
            <a:r>
              <a:rPr lang="en-US" dirty="0" smtClean="0"/>
              <a:t>y the end of </a:t>
            </a:r>
            <a:r>
              <a:rPr lang="en-US" b="1" dirty="0" smtClean="0"/>
              <a:t>this year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(My personal) </a:t>
            </a:r>
            <a:r>
              <a:rPr lang="en-US" dirty="0"/>
              <a:t>s</a:t>
            </a:r>
            <a:r>
              <a:rPr lang="en-US" dirty="0" smtClean="0"/>
              <a:t>ummary of the situation in Japan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560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Staging</a:t>
            </a:r>
          </a:p>
          <a:p>
            <a:endParaRPr lang="en-US" dirty="0"/>
          </a:p>
          <a:p>
            <a:r>
              <a:rPr lang="en-US" sz="1600" dirty="0" smtClean="0">
                <a:latin typeface="Apple Chancery"/>
                <a:cs typeface="Apple Chancery"/>
              </a:rPr>
              <a:t>All the world’s a stage, and we are merely players in it…</a:t>
            </a:r>
            <a:endParaRPr lang="en-US" sz="1600" dirty="0">
              <a:latin typeface="Apple Chancery"/>
              <a:cs typeface="Apple Chancery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03E8-FDE2-224F-820E-FCB4545D6F3B}" type="datetime1">
              <a:rPr lang="de-DE" smtClean="0"/>
              <a:t>28.04.14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D40-8B8F-43DB-ADD0-CE0E347055B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84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A common misconception from the circular collider days:</a:t>
            </a:r>
            <a:br>
              <a:rPr lang="en-US" sz="1400" dirty="0"/>
            </a:br>
            <a:r>
              <a:rPr lang="en-US" sz="1400" dirty="0"/>
              <a:t>Even a little more energy costs a lot of money and watts,</a:t>
            </a:r>
            <a:br>
              <a:rPr lang="en-US" sz="1400" dirty="0"/>
            </a:br>
            <a:r>
              <a:rPr lang="en-US" sz="1400" dirty="0"/>
              <a:t>and reduces performance (</a:t>
            </a:r>
            <a:r>
              <a:rPr lang="en-US" sz="1400" dirty="0" err="1"/>
              <a:t>lumi</a:t>
            </a:r>
            <a:r>
              <a:rPr lang="en-US" sz="1400" dirty="0"/>
              <a:t>, beam lifetime, availability)</a:t>
            </a:r>
          </a:p>
          <a:p>
            <a:r>
              <a:rPr lang="en-US" sz="1400" dirty="0"/>
              <a:t>This is not true for a linear collider!</a:t>
            </a:r>
          </a:p>
          <a:p>
            <a:r>
              <a:rPr lang="en-US" sz="1400" dirty="0"/>
              <a:t>At a linear collider:</a:t>
            </a:r>
            <a:br>
              <a:rPr lang="en-US" sz="1400" dirty="0"/>
            </a:br>
            <a:r>
              <a:rPr lang="en-US" sz="1400" dirty="0"/>
              <a:t>a little more energy costs a little more money and a little more watts,</a:t>
            </a:r>
            <a:br>
              <a:rPr lang="en-US" sz="1400" dirty="0"/>
            </a:br>
            <a:r>
              <a:rPr lang="en-US" sz="1400" dirty="0"/>
              <a:t>at equal or improved performance (</a:t>
            </a:r>
            <a:r>
              <a:rPr lang="en-US" sz="1400" dirty="0" err="1"/>
              <a:t>lumi</a:t>
            </a:r>
            <a:r>
              <a:rPr lang="en-US" sz="1400" dirty="0"/>
              <a:t> goes up with </a:t>
            </a:r>
            <a:r>
              <a:rPr lang="en-US" sz="1400" dirty="0" err="1"/>
              <a:t>E_beam</a:t>
            </a:r>
            <a:r>
              <a:rPr lang="en-US" sz="1400" dirty="0"/>
              <a:t>)</a:t>
            </a:r>
          </a:p>
          <a:p>
            <a:r>
              <a:rPr lang="en-US" sz="1400" dirty="0"/>
              <a:t>For a helical </a:t>
            </a:r>
            <a:r>
              <a:rPr lang="en-US" sz="1400" dirty="0" err="1"/>
              <a:t>undulator</a:t>
            </a:r>
            <a:r>
              <a:rPr lang="en-US" sz="1400" dirty="0"/>
              <a:t> source:</a:t>
            </a:r>
            <a:br>
              <a:rPr lang="en-US" sz="1400" dirty="0"/>
            </a:br>
            <a:r>
              <a:rPr lang="en-US" sz="1400" dirty="0"/>
              <a:t>Around its design threshold energy, higher (“drive” beam) energy drastically improves performance (more production margin)</a:t>
            </a:r>
          </a:p>
          <a:p>
            <a:r>
              <a:rPr lang="en-US" sz="1400" dirty="0"/>
              <a:t>This means: The best operating energy for a Linear Higgs Factory is </a:t>
            </a:r>
            <a:r>
              <a:rPr lang="en-US" sz="1400" b="1" dirty="0"/>
              <a:t>not</a:t>
            </a:r>
            <a:r>
              <a:rPr lang="en-US" sz="1400" dirty="0"/>
              <a:t> </a:t>
            </a:r>
            <a:r>
              <a:rPr lang="en-US" sz="1400" b="1" dirty="0"/>
              <a:t>necessarily</a:t>
            </a:r>
            <a:r>
              <a:rPr lang="en-US" sz="1400" dirty="0"/>
              <a:t> “as close to threshold as possible”, in contrast to a circular machine</a:t>
            </a:r>
            <a:r>
              <a:rPr lang="en-US" sz="1400" dirty="0" smtClean="0"/>
              <a:t>! -&gt; </a:t>
            </a:r>
            <a:r>
              <a:rPr lang="en-US" sz="1400" dirty="0"/>
              <a:t>270GeV may be easier than </a:t>
            </a:r>
            <a:r>
              <a:rPr lang="en-US" sz="1400" dirty="0" smtClean="0"/>
              <a:t>235GeV</a:t>
            </a:r>
          </a:p>
          <a:p>
            <a:r>
              <a:rPr lang="en-US" sz="1400" dirty="0" smtClean="0"/>
              <a:t>And: a 250GeV machine neither saves a huge fraction of money, nor does it produce a lot of luminosity easily! It is not a “Higgs factory”</a:t>
            </a:r>
            <a:endParaRPr lang="en-US" sz="1400" dirty="0"/>
          </a:p>
          <a:p>
            <a:endParaRPr lang="en-US" sz="16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Remark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03E8-FDE2-224F-820E-FCB4545D6F3B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D40-8B8F-43DB-ADD0-CE0E347055B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63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Higgs discovery triggered interest in ILC as Higgs-Factory</a:t>
            </a:r>
          </a:p>
          <a:p>
            <a:r>
              <a:rPr lang="en-US" dirty="0" smtClean="0"/>
              <a:t>Higgs Production maximal around 235 GeV </a:t>
            </a:r>
          </a:p>
          <a:p>
            <a:r>
              <a:rPr lang="en-US" dirty="0" smtClean="0"/>
              <a:t>Save initial cost and time by starting at ~250 GeV</a:t>
            </a:r>
          </a:p>
          <a:p>
            <a:r>
              <a:rPr lang="en-US" dirty="0" smtClean="0"/>
              <a:t>This was proposed by JAHEP in Oct 2012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Questions: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What is the expected performance at 250?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How much money and time can one save?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Needs an Answer to this Question:</a:t>
            </a:r>
          </a:p>
          <a:p>
            <a:r>
              <a:rPr lang="en-US" dirty="0" smtClean="0"/>
              <a:t>What is the “first stage” exactly?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a 250GeV 1</a:t>
            </a:r>
            <a:r>
              <a:rPr lang="en-US" baseline="30000" dirty="0" smtClean="0"/>
              <a:t>st</a:t>
            </a:r>
            <a:r>
              <a:rPr lang="en-US" dirty="0" smtClean="0"/>
              <a:t> Stage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/>
          <a:srcRect l="-577" r="258"/>
          <a:stretch/>
        </p:blipFill>
        <p:spPr bwMode="auto">
          <a:xfrm>
            <a:off x="5882331" y="3074530"/>
            <a:ext cx="3212870" cy="252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4172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l="-554" r="-298"/>
          <a:stretch/>
        </p:blipFill>
        <p:spPr>
          <a:xfrm>
            <a:off x="1156003" y="604762"/>
            <a:ext cx="6693449" cy="49959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-1742858" y="2689948"/>
            <a:ext cx="47243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2"/>
                </a:solidFill>
              </a:rPr>
              <a:t>Slide: </a:t>
            </a:r>
            <a:r>
              <a:rPr lang="en-US" sz="1000" dirty="0" err="1" smtClean="0">
                <a:solidFill>
                  <a:schemeClr val="accent2"/>
                </a:solidFill>
              </a:rPr>
              <a:t>Toshi</a:t>
            </a:r>
            <a:r>
              <a:rPr lang="en-US" sz="1000" dirty="0" smtClean="0">
                <a:solidFill>
                  <a:schemeClr val="accent2"/>
                </a:solidFill>
              </a:rPr>
              <a:t> Mori, at LCWS 12, Arlington, TX</a:t>
            </a:r>
          </a:p>
          <a:p>
            <a:r>
              <a:rPr lang="en-US" sz="1000" dirty="0" smtClean="0">
                <a:solidFill>
                  <a:schemeClr val="accent2"/>
                </a:solidFill>
              </a:rPr>
              <a:t>JAHEP statements</a:t>
            </a:r>
            <a:r>
              <a:rPr lang="en-US" sz="1000" dirty="0">
                <a:solidFill>
                  <a:schemeClr val="accent2"/>
                </a:solidFill>
              </a:rPr>
              <a:t>: http://</a:t>
            </a:r>
            <a:r>
              <a:rPr lang="en-US" sz="1000" dirty="0" err="1">
                <a:solidFill>
                  <a:schemeClr val="accent2"/>
                </a:solidFill>
              </a:rPr>
              <a:t>www.jahep.org</a:t>
            </a:r>
            <a:r>
              <a:rPr lang="en-US" sz="1000" dirty="0">
                <a:solidFill>
                  <a:schemeClr val="accent2"/>
                </a:solidFill>
              </a:rPr>
              <a:t>/office/doc/</a:t>
            </a:r>
            <a:r>
              <a:rPr lang="en-US" sz="1000" dirty="0" smtClean="0">
                <a:solidFill>
                  <a:schemeClr val="accent2"/>
                </a:solidFill>
              </a:rPr>
              <a:t>201202_hecsubc_report.pdf</a:t>
            </a:r>
            <a:r>
              <a:rPr lang="en-US" sz="1000" dirty="0">
                <a:solidFill>
                  <a:schemeClr val="accent2"/>
                </a:solidFill>
              </a:rPr>
              <a:t/>
            </a:r>
            <a:br>
              <a:rPr lang="en-US" sz="1000" dirty="0">
                <a:solidFill>
                  <a:schemeClr val="accent2"/>
                </a:solidFill>
              </a:rPr>
            </a:br>
            <a:r>
              <a:rPr lang="en-US" sz="1000" dirty="0">
                <a:solidFill>
                  <a:schemeClr val="accent2"/>
                </a:solidFill>
              </a:rPr>
              <a:t>update: http://</a:t>
            </a:r>
            <a:r>
              <a:rPr lang="en-US" sz="1000" dirty="0" err="1">
                <a:solidFill>
                  <a:schemeClr val="accent2"/>
                </a:solidFill>
              </a:rPr>
              <a:t>www.jahep.org</a:t>
            </a:r>
            <a:r>
              <a:rPr lang="en-US" sz="1000" dirty="0">
                <a:solidFill>
                  <a:schemeClr val="accent2"/>
                </a:solidFill>
              </a:rPr>
              <a:t>/office/ doc/</a:t>
            </a:r>
            <a:r>
              <a:rPr lang="en-US" sz="1000" dirty="0" smtClean="0">
                <a:solidFill>
                  <a:schemeClr val="accent2"/>
                </a:solidFill>
              </a:rPr>
              <a:t>201210_ILC_staging_e.pdf</a:t>
            </a:r>
            <a:endParaRPr lang="en-US" sz="1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540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/>
              <a:t>Report has to make some basic assumptions</a:t>
            </a:r>
          </a:p>
          <a:p>
            <a:pPr marL="0" indent="0">
              <a:buNone/>
            </a:pPr>
            <a:r>
              <a:rPr lang="en-US" sz="1600" dirty="0"/>
              <a:t>b</a:t>
            </a:r>
            <a:r>
              <a:rPr lang="en-US" sz="1600" dirty="0" smtClean="0"/>
              <a:t>ased on JAHEP Statement:</a:t>
            </a:r>
          </a:p>
          <a:p>
            <a:r>
              <a:rPr lang="en-US" sz="1600" dirty="0" smtClean="0"/>
              <a:t>Running at 250GeV for Higgs production (“Higgs factory”)</a:t>
            </a:r>
          </a:p>
          <a:p>
            <a:r>
              <a:rPr lang="en-US" sz="1600" dirty="0" smtClean="0"/>
              <a:t>Machine shall be upgraded to ~500GeV</a:t>
            </a:r>
            <a:br>
              <a:rPr lang="en-US" sz="1600" dirty="0" smtClean="0"/>
            </a:br>
            <a:r>
              <a:rPr lang="en-US" sz="1600" dirty="0" smtClean="0"/>
              <a:t>-&gt; Build tunnel for full (500GeV) machine right away</a:t>
            </a:r>
          </a:p>
          <a:p>
            <a:r>
              <a:rPr lang="en-US" sz="1600" dirty="0" smtClean="0"/>
              <a:t>Machine shall be extensible to 1TeV</a:t>
            </a:r>
            <a:br>
              <a:rPr lang="en-US" sz="1600" dirty="0" smtClean="0"/>
            </a:br>
            <a:r>
              <a:rPr lang="en-US" sz="1600" dirty="0" smtClean="0"/>
              <a:t>-&gt; Keep the full-scale BDS</a:t>
            </a:r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The report considers a 250GeV first stage of the TDR baseline design for 500GeV, with the footprint of the full 500GeV configuration.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It is assumed that machine runs at ~1+4 years at 250GeV,</a:t>
            </a:r>
            <a:br>
              <a:rPr lang="en-US" sz="1600" dirty="0" smtClean="0"/>
            </a:br>
            <a:r>
              <a:rPr lang="en-US" sz="1600" dirty="0" smtClean="0"/>
              <a:t>then is upgraded to 500GeV in a single step, taking ~1 year.</a:t>
            </a:r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Scope: What is the first stage exactly?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Energy Staging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839816" y="2207664"/>
            <a:ext cx="2729995" cy="451028"/>
            <a:chOff x="5839816" y="2207664"/>
            <a:chExt cx="2729995" cy="451028"/>
          </a:xfrm>
        </p:grpSpPr>
        <p:sp>
          <p:nvSpPr>
            <p:cNvPr id="2" name="Rectangle 1"/>
            <p:cNvSpPr/>
            <p:nvPr/>
          </p:nvSpPr>
          <p:spPr>
            <a:xfrm>
              <a:off x="6477000" y="2207664"/>
              <a:ext cx="2092811" cy="4510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 big cliff avoided!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" name="Straight Arrow Connector 3"/>
            <p:cNvCxnSpPr>
              <a:stCxn id="2" idx="1"/>
            </p:cNvCxnSpPr>
            <p:nvPr/>
          </p:nvCxnSpPr>
          <p:spPr>
            <a:xfrm flipH="1">
              <a:off x="5839816" y="2433178"/>
              <a:ext cx="637184" cy="13056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6110912" y="4140438"/>
            <a:ext cx="2729995" cy="607226"/>
            <a:chOff x="5839816" y="2207664"/>
            <a:chExt cx="2729995" cy="607226"/>
          </a:xfrm>
        </p:grpSpPr>
        <p:sp>
          <p:nvSpPr>
            <p:cNvPr id="15" name="Rectangle 14"/>
            <p:cNvSpPr/>
            <p:nvPr/>
          </p:nvSpPr>
          <p:spPr>
            <a:xfrm>
              <a:off x="6477000" y="2207664"/>
              <a:ext cx="2092811" cy="60722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Does this make sense?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15" idx="1"/>
            </p:cNvCxnSpPr>
            <p:nvPr/>
          </p:nvCxnSpPr>
          <p:spPr>
            <a:xfrm flipH="1">
              <a:off x="5839816" y="2511277"/>
              <a:ext cx="637184" cy="5246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37530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540" b="-1789"/>
          <a:stretch/>
        </p:blipFill>
        <p:spPr>
          <a:xfrm>
            <a:off x="845126" y="1360715"/>
            <a:ext cx="7590180" cy="3447787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Configuration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145429" y="3940561"/>
            <a:ext cx="2801213" cy="7002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862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3"/>
          </p:nvPr>
        </p:nvPicPr>
        <p:blipFill rotWithShape="1">
          <a:blip r:embed="rId2"/>
          <a:srcRect l="-205" r="-386"/>
          <a:stretch/>
        </p:blipFill>
        <p:spPr>
          <a:xfrm>
            <a:off x="5377631" y="645043"/>
            <a:ext cx="3167802" cy="4367403"/>
          </a:xfrm>
          <a:ln>
            <a:solidFill>
              <a:schemeClr val="tx1"/>
            </a:solidFill>
          </a:ln>
          <a:effectLst>
            <a:outerShdw blurRad="82550" dist="88900" dir="2700000" algn="tl" rotWithShape="0">
              <a:prstClr val="black">
                <a:alpha val="73000"/>
              </a:prstClr>
            </a:outerShdw>
          </a:effectLst>
        </p:spPr>
      </p:pic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831273" y="1324043"/>
            <a:ext cx="4225153" cy="3688403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hlinkClick r:id="rId3"/>
              </a:rPr>
              <a:t>https</a:t>
            </a:r>
            <a:r>
              <a:rPr lang="en-US" sz="1200" dirty="0">
                <a:hlinkClick r:id="rId3"/>
              </a:rPr>
              <a:t>://ilc-edmsdirect.desy.de/ilc-edmsdirect/file.jsp?edmsid=D00000001046475&amp;fileClass=</a:t>
            </a:r>
            <a:r>
              <a:rPr lang="en-US" sz="1200" dirty="0" smtClean="0">
                <a:hlinkClick r:id="rId3"/>
              </a:rPr>
              <a:t>native</a:t>
            </a:r>
            <a:endParaRPr lang="en-US" sz="1200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Presented recently to directorate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Discusses technical issues of possible staging scenarios – neither physics not political pros and cons are considered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to the LCC Directorate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89C980C-656D-9746-9A93-49DC9C5C287A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92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proposed site in </a:t>
            </a:r>
            <a:r>
              <a:rPr lang="en-US" dirty="0" err="1" smtClean="0"/>
              <a:t>Kitakami</a:t>
            </a:r>
            <a:endParaRPr lang="en-US" dirty="0" smtClean="0"/>
          </a:p>
          <a:p>
            <a:r>
              <a:rPr lang="en-US" dirty="0"/>
              <a:t>Plans for the pre-construction </a:t>
            </a:r>
            <a:r>
              <a:rPr lang="en-US" dirty="0" smtClean="0"/>
              <a:t>phase, current activities</a:t>
            </a:r>
            <a:endParaRPr lang="en-US" dirty="0" smtClean="0"/>
          </a:p>
          <a:p>
            <a:r>
              <a:rPr lang="en-US" dirty="0" smtClean="0"/>
              <a:t>Fixing the Interaction Point location:</a:t>
            </a:r>
            <a:br>
              <a:rPr lang="en-US" dirty="0" smtClean="0"/>
            </a:br>
            <a:r>
              <a:rPr lang="en-US" dirty="0" smtClean="0"/>
              <a:t>horizontal vs. vertical access to experimental hall</a:t>
            </a:r>
          </a:p>
          <a:p>
            <a:r>
              <a:rPr lang="en-US" dirty="0" smtClean="0"/>
              <a:t>Fixing the length: energy and gradient </a:t>
            </a:r>
          </a:p>
          <a:p>
            <a:r>
              <a:rPr lang="en-US" dirty="0" smtClean="0"/>
              <a:t>Scenario for a 250GeV first stage</a:t>
            </a:r>
          </a:p>
          <a:p>
            <a:r>
              <a:rPr lang="en-US" dirty="0" smtClean="0"/>
              <a:t>Outlook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for this talk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43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3"/>
          </p:nvPr>
        </p:nvSpPr>
        <p:spPr>
          <a:xfrm>
            <a:off x="845127" y="1324043"/>
            <a:ext cx="4046085" cy="3688403"/>
          </a:xfrm>
        </p:spPr>
        <p:txBody>
          <a:bodyPr/>
          <a:lstStyle/>
          <a:p>
            <a:r>
              <a:rPr lang="en-US" sz="1400" b="0" dirty="0" smtClean="0"/>
              <a:t>Peak </a:t>
            </a:r>
            <a:r>
              <a:rPr lang="en-US" sz="1400" b="0" dirty="0" err="1" smtClean="0"/>
              <a:t>lumi</a:t>
            </a:r>
            <a:r>
              <a:rPr lang="en-US" sz="1400" b="0" dirty="0" smtClean="0"/>
              <a:t>: ℒ=0.75E34cm</a:t>
            </a:r>
            <a:r>
              <a:rPr lang="en-US" sz="1400" b="0" baseline="30000" dirty="0" smtClean="0"/>
              <a:t>-2</a:t>
            </a:r>
            <a:r>
              <a:rPr lang="en-US" sz="1400" b="0" dirty="0" smtClean="0"/>
              <a:t>s</a:t>
            </a:r>
            <a:r>
              <a:rPr lang="en-US" sz="1400" b="0" baseline="30000" dirty="0" smtClean="0"/>
              <a:t>-1</a:t>
            </a:r>
            <a:r>
              <a:rPr lang="en-US" sz="1400" b="0" dirty="0" smtClean="0"/>
              <a:t> </a:t>
            </a:r>
            <a:br>
              <a:rPr lang="en-US" sz="1400" b="0" dirty="0" smtClean="0"/>
            </a:br>
            <a:r>
              <a:rPr lang="en-US" sz="1400" b="0" dirty="0" smtClean="0"/>
              <a:t>-&gt; assumed to be the same as for full linac at </a:t>
            </a:r>
            <a:r>
              <a:rPr lang="en-US" sz="1400" b="0" dirty="0" smtClean="0"/>
              <a:t>250GeV in baseline design</a:t>
            </a:r>
            <a:endParaRPr lang="en-US" sz="1400" b="0" dirty="0" smtClean="0"/>
          </a:p>
          <a:p>
            <a:r>
              <a:rPr lang="en-US" sz="1400" b="0" dirty="0" smtClean="0"/>
              <a:t>Assume 4 year ramp-up of luminosity (plus year 0)</a:t>
            </a:r>
            <a:r>
              <a:rPr lang="en-US" sz="1400" b="0" dirty="0" smtClean="0"/>
              <a:t>: 10</a:t>
            </a:r>
            <a:r>
              <a:rPr lang="en-US" sz="1400" b="0" dirty="0" smtClean="0"/>
              <a:t>%, 30%, 60%, 100%</a:t>
            </a:r>
            <a:br>
              <a:rPr lang="en-US" sz="1400" b="0" dirty="0" smtClean="0"/>
            </a:br>
            <a:r>
              <a:rPr lang="en-US" sz="1400" b="0" dirty="0" smtClean="0"/>
              <a:t>-&gt; </a:t>
            </a:r>
            <a:r>
              <a:rPr lang="en-US" sz="1400" b="0" dirty="0" err="1" smtClean="0"/>
              <a:t>Σyears</a:t>
            </a:r>
            <a:r>
              <a:rPr lang="en-US" sz="1400" b="0" dirty="0" smtClean="0"/>
              <a:t> 1-3 = 1 full year</a:t>
            </a:r>
          </a:p>
          <a:p>
            <a:r>
              <a:rPr lang="en-US" sz="1400" b="0" dirty="0" smtClean="0"/>
              <a:t>Assume 8 months </a:t>
            </a:r>
            <a:r>
              <a:rPr lang="en-US" sz="1400" b="0" dirty="0" smtClean="0"/>
              <a:t>running </a:t>
            </a:r>
            <a:r>
              <a:rPr lang="en-US" sz="1400" b="0" dirty="0" smtClean="0"/>
              <a:t>@ 75% availability per year</a:t>
            </a:r>
            <a:br>
              <a:rPr lang="en-US" sz="1400" b="0" dirty="0" smtClean="0"/>
            </a:br>
            <a:r>
              <a:rPr lang="en-US" sz="1400" b="0" dirty="0" smtClean="0"/>
              <a:t>-&gt; 1.6E7 seconds per year</a:t>
            </a:r>
          </a:p>
          <a:p>
            <a:r>
              <a:rPr lang="en-US" sz="1400" b="0" dirty="0" smtClean="0"/>
              <a:t>4 years result in 240fb</a:t>
            </a:r>
            <a:r>
              <a:rPr lang="en-US" sz="1400" b="0" baseline="30000" dirty="0" smtClean="0"/>
              <a:t>-1</a:t>
            </a:r>
            <a:r>
              <a:rPr lang="en-US" sz="1400" b="0" dirty="0" smtClean="0"/>
              <a:t> </a:t>
            </a:r>
          </a:p>
          <a:p>
            <a:r>
              <a:rPr lang="en-US" sz="1400" b="0" dirty="0" smtClean="0"/>
              <a:t>Consistent with “rule of thump”:</a:t>
            </a:r>
            <a:br>
              <a:rPr lang="en-US" sz="1400" b="0" dirty="0" smtClean="0"/>
            </a:br>
            <a:r>
              <a:rPr lang="en-US" sz="1400" b="0" dirty="0" smtClean="0"/>
              <a:t>first 4 years give 250fb</a:t>
            </a:r>
            <a:r>
              <a:rPr lang="en-US" sz="1400" b="0" baseline="30000" dirty="0"/>
              <a:t>-1</a:t>
            </a:r>
            <a:r>
              <a:rPr lang="en-US" sz="1400" b="0" dirty="0"/>
              <a:t> </a:t>
            </a:r>
            <a:r>
              <a:rPr lang="en-US" sz="1400" b="0" dirty="0" smtClean="0"/>
              <a:t>at 250GeV,</a:t>
            </a:r>
            <a:br>
              <a:rPr lang="en-US" sz="1400" b="0" dirty="0" smtClean="0"/>
            </a:br>
            <a:r>
              <a:rPr lang="en-US" sz="1400" b="0" dirty="0" smtClean="0"/>
              <a:t>350 at 350, 500 at 500…</a:t>
            </a:r>
            <a:endParaRPr lang="en-US" sz="1400" b="0" dirty="0"/>
          </a:p>
          <a:p>
            <a:r>
              <a:rPr lang="en-US" sz="1600" b="0" dirty="0" smtClean="0"/>
              <a:t>But note: after commissioning, </a:t>
            </a:r>
            <a:r>
              <a:rPr lang="en-US" sz="1600" dirty="0" smtClean="0"/>
              <a:t>one gets these data sets every </a:t>
            </a:r>
            <a:r>
              <a:rPr lang="en-US" sz="1600" b="1" dirty="0" smtClean="0"/>
              <a:t>2</a:t>
            </a:r>
            <a:r>
              <a:rPr lang="en-US" sz="1600" dirty="0" smtClean="0"/>
              <a:t> years!</a:t>
            </a:r>
            <a:endParaRPr lang="en-US" sz="1600" b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(Luminosity) Estimate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" name="Content Placeholder 9"/>
          <p:cNvPicPr>
            <a:picLocks noGrp="1"/>
          </p:cNvPicPr>
          <p:nvPr>
            <p:ph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4" r="19034" b="-570"/>
          <a:stretch/>
        </p:blipFill>
        <p:spPr bwMode="auto">
          <a:xfrm>
            <a:off x="4999306" y="1324043"/>
            <a:ext cx="3313422" cy="3688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Content Placeholder 9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27" t="43189" b="42037"/>
          <a:stretch/>
        </p:blipFill>
        <p:spPr bwMode="auto">
          <a:xfrm>
            <a:off x="6618115" y="1846159"/>
            <a:ext cx="898095" cy="496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7245190" y="3044744"/>
            <a:ext cx="0" cy="15549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429822" y="2713092"/>
            <a:ext cx="1815368" cy="353943"/>
            <a:chOff x="5429822" y="2713092"/>
            <a:chExt cx="1815368" cy="353943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5429822" y="3044744"/>
              <a:ext cx="181536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429822" y="2713092"/>
              <a:ext cx="85944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240fb</a:t>
              </a:r>
              <a:r>
                <a:rPr lang="en-US" baseline="30000" dirty="0" smtClean="0"/>
                <a:t>-1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cxnSp>
        <p:nvCxnSpPr>
          <p:cNvPr id="12" name="Straight Connector 11"/>
          <p:cNvCxnSpPr/>
          <p:nvPr/>
        </p:nvCxnSpPr>
        <p:spPr>
          <a:xfrm flipV="1">
            <a:off x="6377446" y="4246816"/>
            <a:ext cx="0" cy="3751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5429822" y="3892873"/>
            <a:ext cx="947624" cy="353943"/>
            <a:chOff x="5429822" y="3892873"/>
            <a:chExt cx="947624" cy="353943"/>
          </a:xfrm>
        </p:grpSpPr>
        <p:cxnSp>
          <p:nvCxnSpPr>
            <p:cNvPr id="14" name="Straight Connector 13"/>
            <p:cNvCxnSpPr/>
            <p:nvPr/>
          </p:nvCxnSpPr>
          <p:spPr>
            <a:xfrm flipH="1">
              <a:off x="5429822" y="4219056"/>
              <a:ext cx="94762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512907" y="3892873"/>
              <a:ext cx="738203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</a:t>
              </a:r>
              <a:r>
                <a:rPr lang="en-US" dirty="0" smtClean="0"/>
                <a:t>0fb</a:t>
              </a:r>
              <a:r>
                <a:rPr lang="en-US" baseline="30000" dirty="0" smtClean="0"/>
                <a:t>-1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26006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fuller analysis, and a realistic design, require input from the parameters group.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is the real energy for the full machine? 500? 550? 600?</a:t>
            </a:r>
          </a:p>
          <a:p>
            <a:r>
              <a:rPr lang="en-US" dirty="0" smtClean="0"/>
              <a:t>How much integrated luminosity is needed at 250GeV?</a:t>
            </a:r>
          </a:p>
          <a:p>
            <a:r>
              <a:rPr lang="en-US" dirty="0" smtClean="0"/>
              <a:t>How fast should one upgrade the energy? 3 years? 4?</a:t>
            </a:r>
          </a:p>
          <a:p>
            <a:r>
              <a:rPr lang="en-US" dirty="0" smtClean="0"/>
              <a:t>What is the next energy step? 350? 500?</a:t>
            </a:r>
          </a:p>
          <a:p>
            <a:r>
              <a:rPr lang="en-US" dirty="0" smtClean="0"/>
              <a:t>What is the first upgrade? Energy or luminosity (at 250 GeV)?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-&gt; Report from Parameter’s Group tomorrow morning by Jenny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Scope: Questions to the Parameters Group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Energy Staging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02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 descr="ILC_top_002_1208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647700"/>
            <a:ext cx="6531242" cy="44020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21303" y="837494"/>
            <a:ext cx="2298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MAIN LINAC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065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3"/>
          </p:nvPr>
        </p:nvPicPr>
        <p:blipFill rotWithShape="1">
          <a:blip r:embed="rId2"/>
          <a:srcRect l="186" t="330" r="-186" b="918"/>
          <a:stretch/>
        </p:blipFill>
        <p:spPr>
          <a:xfrm>
            <a:off x="774700" y="853081"/>
            <a:ext cx="7456055" cy="2123100"/>
          </a:xfrm>
        </p:spPr>
      </p:pic>
      <p:sp>
        <p:nvSpPr>
          <p:cNvPr id="12" name="Content Placeholder 11"/>
          <p:cNvSpPr>
            <a:spLocks noGrp="1"/>
          </p:cNvSpPr>
          <p:nvPr>
            <p:ph idx="14"/>
          </p:nvPr>
        </p:nvSpPr>
        <p:spPr>
          <a:xfrm>
            <a:off x="845127" y="3129643"/>
            <a:ext cx="7771245" cy="1882803"/>
          </a:xfrm>
        </p:spPr>
        <p:txBody>
          <a:bodyPr/>
          <a:lstStyle/>
          <a:p>
            <a:r>
              <a:rPr lang="en-US" dirty="0" smtClean="0"/>
              <a:t>3 </a:t>
            </a:r>
            <a:r>
              <a:rPr lang="en-US" dirty="0" err="1" smtClean="0"/>
              <a:t>cryomodules</a:t>
            </a:r>
            <a:r>
              <a:rPr lang="en-US" dirty="0" smtClean="0"/>
              <a:t> form “1 Main </a:t>
            </a:r>
            <a:r>
              <a:rPr lang="en-US" dirty="0" err="1" smtClean="0"/>
              <a:t>Linac</a:t>
            </a:r>
            <a:r>
              <a:rPr lang="en-US" dirty="0" smtClean="0"/>
              <a:t>  Unit” (38m long, 26 cavities, 1 quad)</a:t>
            </a:r>
          </a:p>
          <a:p>
            <a:r>
              <a:rPr lang="en-US" dirty="0" smtClean="0"/>
              <a:t>2 klystrons power 3 ML units (9 </a:t>
            </a:r>
            <a:r>
              <a:rPr lang="en-US" dirty="0" err="1" smtClean="0"/>
              <a:t>cryomodules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3 ML units supplied by one cold box </a:t>
            </a:r>
            <a:br>
              <a:rPr lang="en-US" dirty="0" smtClean="0"/>
            </a:br>
            <a:r>
              <a:rPr lang="en-US" dirty="0" smtClean="0"/>
              <a:t>-&gt; 1 “Short </a:t>
            </a:r>
            <a:r>
              <a:rPr lang="en-US" dirty="0" err="1" smtClean="0"/>
              <a:t>Cryo</a:t>
            </a:r>
            <a:r>
              <a:rPr lang="en-US" dirty="0" smtClean="0"/>
              <a:t> String” (116m, 9cryomodules, 3 quads, 2.54GeV)</a:t>
            </a:r>
          </a:p>
          <a:p>
            <a:endParaRPr lang="en-US" dirty="0"/>
          </a:p>
          <a:p>
            <a:r>
              <a:rPr lang="en-US" dirty="0" smtClean="0"/>
              <a:t>Short </a:t>
            </a:r>
            <a:r>
              <a:rPr lang="en-US" dirty="0" err="1" smtClean="0"/>
              <a:t>cryo</a:t>
            </a:r>
            <a:r>
              <a:rPr lang="en-US" dirty="0" smtClean="0"/>
              <a:t> strings are basic </a:t>
            </a:r>
            <a:r>
              <a:rPr lang="en-US" dirty="0" smtClean="0"/>
              <a:t>unit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Linac Configuration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85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116" name="Group 115"/>
          <p:cNvGrpSpPr/>
          <p:nvPr/>
        </p:nvGrpSpPr>
        <p:grpSpPr>
          <a:xfrm>
            <a:off x="464324" y="2154456"/>
            <a:ext cx="7750927" cy="1428753"/>
            <a:chOff x="464324" y="2154456"/>
            <a:chExt cx="7750927" cy="1428753"/>
          </a:xfrm>
        </p:grpSpPr>
        <p:sp>
          <p:nvSpPr>
            <p:cNvPr id="69" name="Can 68"/>
            <p:cNvSpPr/>
            <p:nvPr/>
          </p:nvSpPr>
          <p:spPr>
            <a:xfrm rot="5400000">
              <a:off x="1495571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Can 67"/>
            <p:cNvSpPr/>
            <p:nvPr/>
          </p:nvSpPr>
          <p:spPr>
            <a:xfrm>
              <a:off x="1392841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98943" y="3202149"/>
              <a:ext cx="486730" cy="201914"/>
              <a:chOff x="624075" y="1849914"/>
              <a:chExt cx="792684" cy="113400"/>
            </a:xfrm>
          </p:grpSpPr>
          <p:sp>
            <p:nvSpPr>
              <p:cNvPr id="9" name="Can 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Can 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174079" y="3202150"/>
              <a:ext cx="486730" cy="201913"/>
              <a:chOff x="1020417" y="1849915"/>
              <a:chExt cx="792684" cy="113399"/>
            </a:xfrm>
          </p:grpSpPr>
          <p:sp>
            <p:nvSpPr>
              <p:cNvPr id="19" name="Can 18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Can 19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968835" y="3200046"/>
              <a:ext cx="973459" cy="206120"/>
              <a:chOff x="3313702" y="1847551"/>
              <a:chExt cx="1585368" cy="115762"/>
            </a:xfrm>
          </p:grpSpPr>
          <p:sp>
            <p:nvSpPr>
              <p:cNvPr id="22" name="Can 21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Can 22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Can 23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Can 24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Cube 65"/>
            <p:cNvSpPr/>
            <p:nvPr/>
          </p:nvSpPr>
          <p:spPr>
            <a:xfrm>
              <a:off x="1555447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Cube 66"/>
            <p:cNvSpPr/>
            <p:nvPr/>
          </p:nvSpPr>
          <p:spPr>
            <a:xfrm>
              <a:off x="1882820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/>
            <p:cNvCxnSpPr>
              <a:stCxn id="66" idx="3"/>
            </p:cNvCxnSpPr>
            <p:nvPr/>
          </p:nvCxnSpPr>
          <p:spPr>
            <a:xfrm>
              <a:off x="1640692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1960853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Can 73"/>
            <p:cNvSpPr/>
            <p:nvPr/>
          </p:nvSpPr>
          <p:spPr>
            <a:xfrm rot="5400000">
              <a:off x="4095993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Can 74"/>
            <p:cNvSpPr/>
            <p:nvPr/>
          </p:nvSpPr>
          <p:spPr>
            <a:xfrm>
              <a:off x="3947903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523897" y="3200046"/>
              <a:ext cx="973459" cy="206120"/>
              <a:chOff x="3313702" y="1847551"/>
              <a:chExt cx="1585368" cy="115762"/>
            </a:xfrm>
          </p:grpSpPr>
          <p:sp>
            <p:nvSpPr>
              <p:cNvPr id="83" name="Can 8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Can 8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Can 8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Can 8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" name="Cube 86"/>
            <p:cNvSpPr/>
            <p:nvPr/>
          </p:nvSpPr>
          <p:spPr>
            <a:xfrm>
              <a:off x="4110509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Cube 87"/>
            <p:cNvSpPr/>
            <p:nvPr/>
          </p:nvSpPr>
          <p:spPr>
            <a:xfrm>
              <a:off x="4437882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9" name="Straight Connector 88"/>
            <p:cNvCxnSpPr>
              <a:stCxn id="87" idx="3"/>
            </p:cNvCxnSpPr>
            <p:nvPr/>
          </p:nvCxnSpPr>
          <p:spPr>
            <a:xfrm>
              <a:off x="4195754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4515915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Group 90"/>
            <p:cNvGrpSpPr/>
            <p:nvPr/>
          </p:nvGrpSpPr>
          <p:grpSpPr>
            <a:xfrm>
              <a:off x="3242412" y="3202150"/>
              <a:ext cx="973459" cy="206120"/>
              <a:chOff x="3313702" y="1847551"/>
              <a:chExt cx="1585368" cy="115762"/>
            </a:xfrm>
          </p:grpSpPr>
          <p:sp>
            <p:nvSpPr>
              <p:cNvPr id="92" name="Can 91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Can 92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Can 93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Can 94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6" name="Can 95"/>
            <p:cNvSpPr/>
            <p:nvPr/>
          </p:nvSpPr>
          <p:spPr>
            <a:xfrm rot="5400000">
              <a:off x="6696415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Can 96"/>
            <p:cNvSpPr/>
            <p:nvPr/>
          </p:nvSpPr>
          <p:spPr>
            <a:xfrm>
              <a:off x="6502965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7077406" y="3231691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99" name="Can 9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Can 9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5776918" y="3210580"/>
              <a:ext cx="973459" cy="206120"/>
              <a:chOff x="3313702" y="1847551"/>
              <a:chExt cx="1585368" cy="115762"/>
            </a:xfrm>
          </p:grpSpPr>
          <p:sp>
            <p:nvSpPr>
              <p:cNvPr id="105" name="Can 104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Can 105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Can 106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Can 107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Cube 108"/>
            <p:cNvSpPr/>
            <p:nvPr/>
          </p:nvSpPr>
          <p:spPr>
            <a:xfrm>
              <a:off x="6665571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/>
            <p:cNvCxnSpPr>
              <a:stCxn id="109" idx="3"/>
            </p:cNvCxnSpPr>
            <p:nvPr/>
          </p:nvCxnSpPr>
          <p:spPr>
            <a:xfrm>
              <a:off x="6750816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stCxn id="109" idx="3"/>
            </p:cNvCxnSpPr>
            <p:nvPr/>
          </p:nvCxnSpPr>
          <p:spPr>
            <a:xfrm>
              <a:off x="6750816" y="2880172"/>
              <a:ext cx="340278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itle 2"/>
          <p:cNvSpPr txBox="1">
            <a:spLocks/>
          </p:cNvSpPr>
          <p:nvPr/>
        </p:nvSpPr>
        <p:spPr>
          <a:xfrm>
            <a:off x="831273" y="853081"/>
            <a:ext cx="7481455" cy="322345"/>
          </a:xfrm>
          <a:prstGeom prst="rect">
            <a:avLst/>
          </a:prstGeom>
        </p:spPr>
        <p:txBody>
          <a:bodyPr/>
          <a:lstStyle>
            <a:lvl1pPr algn="ctr" defTabSz="423443" rtl="0" eaLnBrk="1" fontAlgn="base" hangingPunct="1">
              <a:spcBef>
                <a:spcPct val="0"/>
              </a:spcBef>
              <a:spcAft>
                <a:spcPct val="0"/>
              </a:spcAft>
              <a:defRPr sz="4100" kern="1200">
                <a:solidFill>
                  <a:schemeClr val="tx1"/>
                </a:solidFill>
                <a:latin typeface="+mj-lt"/>
                <a:ea typeface="ＭＳ Ｐゴシック" pitchFamily="-84" charset="-128"/>
                <a:cs typeface="ＭＳ Ｐゴシック" pitchFamily="-84" charset="-128"/>
              </a:defRPr>
            </a:lvl1pPr>
            <a:lvl2pPr algn="ctr" defTabSz="423443" rtl="0" eaLnBrk="1" fontAlgn="base" hangingPunct="1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423443" rtl="0" eaLnBrk="1" fontAlgn="base" hangingPunct="1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423443" rtl="0" eaLnBrk="1" fontAlgn="base" hangingPunct="1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423443" rtl="0" eaLnBrk="1" fontAlgn="base" hangingPunct="1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385923" algn="ctr" defTabSz="423443" rtl="0" eaLnBrk="1" fontAlgn="base" hangingPunct="1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6pPr>
            <a:lvl7pPr marL="771845" algn="ctr" defTabSz="423443" rtl="0" eaLnBrk="1" fontAlgn="base" hangingPunct="1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7pPr>
            <a:lvl8pPr marL="1157768" algn="ctr" defTabSz="423443" rtl="0" eaLnBrk="1" fontAlgn="base" hangingPunct="1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8pPr>
            <a:lvl9pPr marL="1543690" algn="ctr" defTabSz="423443" rtl="0" eaLnBrk="1" fontAlgn="base" hangingPunct="1">
              <a:spcBef>
                <a:spcPct val="0"/>
              </a:spcBef>
              <a:spcAft>
                <a:spcPct val="0"/>
              </a:spcAft>
              <a:defRPr sz="41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9pPr>
          </a:lstStyle>
          <a:p>
            <a:pPr algn="l"/>
            <a:r>
              <a:rPr lang="en-US" sz="2000" b="1" dirty="0" smtClean="0">
                <a:latin typeface="Arial"/>
                <a:cs typeface="Arial"/>
              </a:rPr>
              <a:t>Schematic Main </a:t>
            </a:r>
            <a:r>
              <a:rPr lang="en-US" sz="2000" b="1" dirty="0" err="1" smtClean="0">
                <a:latin typeface="Arial"/>
                <a:cs typeface="Arial"/>
              </a:rPr>
              <a:t>Linac</a:t>
            </a:r>
            <a:r>
              <a:rPr lang="en-US" sz="2000" b="1" dirty="0" smtClean="0">
                <a:latin typeface="Arial"/>
                <a:cs typeface="Arial"/>
              </a:rPr>
              <a:t> Tunnel Layout</a:t>
            </a:r>
            <a:endParaRPr lang="en-US" sz="20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6020283" y="4218214"/>
            <a:ext cx="21949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25167" y="4505476"/>
            <a:ext cx="23900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flight direction</a:t>
            </a:r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269177" y="1572381"/>
            <a:ext cx="1377300" cy="1523237"/>
            <a:chOff x="269177" y="1572381"/>
            <a:chExt cx="1377300" cy="1523237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720625" y="2142405"/>
              <a:ext cx="0" cy="95321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69177" y="1572381"/>
              <a:ext cx="137730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Bunch</a:t>
              </a:r>
              <a:br>
                <a:rPr lang="en-US" dirty="0" smtClean="0"/>
              </a:br>
              <a:r>
                <a:rPr lang="en-US" dirty="0" smtClean="0"/>
                <a:t>Compressor</a:t>
              </a:r>
              <a:endParaRPr lang="en-US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033070" y="853081"/>
            <a:ext cx="1238941" cy="2242537"/>
            <a:chOff x="7033070" y="853081"/>
            <a:chExt cx="1238941" cy="2242537"/>
          </a:xfrm>
        </p:grpSpPr>
        <p:cxnSp>
          <p:nvCxnSpPr>
            <p:cNvPr id="70" name="Straight Arrow Connector 69"/>
            <p:cNvCxnSpPr/>
            <p:nvPr/>
          </p:nvCxnSpPr>
          <p:spPr>
            <a:xfrm flipH="1">
              <a:off x="7526602" y="1757501"/>
              <a:ext cx="195147" cy="133811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7033070" y="853081"/>
              <a:ext cx="1238941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Positron</a:t>
              </a:r>
            </a:p>
            <a:p>
              <a:r>
                <a:rPr lang="en-US" dirty="0" smtClean="0"/>
                <a:t>Source</a:t>
              </a:r>
            </a:p>
            <a:p>
              <a:r>
                <a:rPr lang="en-US" dirty="0" err="1" smtClean="0"/>
                <a:t>Undulators</a:t>
              </a:r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215649" y="3583209"/>
            <a:ext cx="5555286" cy="737525"/>
            <a:chOff x="1215649" y="3583209"/>
            <a:chExt cx="5555286" cy="737525"/>
          </a:xfrm>
        </p:grpSpPr>
        <p:sp>
          <p:nvSpPr>
            <p:cNvPr id="27" name="Left Brace 26"/>
            <p:cNvSpPr/>
            <p:nvPr/>
          </p:nvSpPr>
          <p:spPr>
            <a:xfrm rot="16200000">
              <a:off x="3801501" y="997357"/>
              <a:ext cx="383581" cy="5555286"/>
            </a:xfrm>
            <a:prstGeom prst="leftBrace">
              <a:avLst>
                <a:gd name="adj1" fmla="val 36196"/>
                <a:gd name="adj2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818597" y="3966791"/>
              <a:ext cx="2583823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Main </a:t>
              </a:r>
              <a:r>
                <a:rPr lang="en-US" dirty="0" err="1" smtClean="0"/>
                <a:t>Linac</a:t>
              </a:r>
              <a:r>
                <a:rPr lang="en-US" dirty="0" smtClean="0"/>
                <a:t> </a:t>
              </a:r>
              <a:r>
                <a:rPr lang="en-US" dirty="0" err="1" smtClean="0"/>
                <a:t>Cryomodules</a:t>
              </a:r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053309" y="2275951"/>
            <a:ext cx="1133839" cy="615553"/>
            <a:chOff x="2053309" y="2275951"/>
            <a:chExt cx="1133839" cy="615553"/>
          </a:xfrm>
        </p:grpSpPr>
        <p:sp>
          <p:nvSpPr>
            <p:cNvPr id="31" name="TextBox 30"/>
            <p:cNvSpPr txBox="1"/>
            <p:nvPr/>
          </p:nvSpPr>
          <p:spPr>
            <a:xfrm>
              <a:off x="2396572" y="2275951"/>
              <a:ext cx="790576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Cryo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>Plants</a:t>
              </a:r>
              <a:endParaRPr lang="en-US" dirty="0"/>
            </a:p>
          </p:txBody>
        </p:sp>
        <p:cxnSp>
          <p:nvCxnSpPr>
            <p:cNvPr id="113" name="Straight Arrow Connector 112"/>
            <p:cNvCxnSpPr>
              <a:endCxn id="67" idx="4"/>
            </p:cNvCxnSpPr>
            <p:nvPr/>
          </p:nvCxnSpPr>
          <p:spPr>
            <a:xfrm flipH="1">
              <a:off x="2053309" y="2524881"/>
              <a:ext cx="402257" cy="1512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1434535" y="1488281"/>
            <a:ext cx="5951158" cy="654124"/>
            <a:chOff x="1434535" y="1488281"/>
            <a:chExt cx="5951158" cy="654124"/>
          </a:xfrm>
        </p:grpSpPr>
        <p:sp>
          <p:nvSpPr>
            <p:cNvPr id="26" name="TextBox 25"/>
            <p:cNvSpPr txBox="1"/>
            <p:nvPr/>
          </p:nvSpPr>
          <p:spPr>
            <a:xfrm>
              <a:off x="6588254" y="1742295"/>
              <a:ext cx="7974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PM-8</a:t>
              </a:r>
              <a:endParaRPr lang="en-US" sz="2000" b="1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924650" y="1742295"/>
              <a:ext cx="9400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PM-10</a:t>
              </a:r>
              <a:endParaRPr lang="en-US" sz="2000" b="1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434535" y="1742295"/>
              <a:ext cx="9400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PM-12</a:t>
              </a:r>
              <a:endParaRPr lang="en-US" sz="20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34535" y="1488281"/>
              <a:ext cx="1445290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Access Halls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92201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5" name="Can 54"/>
          <p:cNvSpPr/>
          <p:nvPr/>
        </p:nvSpPr>
        <p:spPr>
          <a:xfrm rot="5400000">
            <a:off x="1097928" y="688783"/>
            <a:ext cx="415502" cy="217306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an 55"/>
          <p:cNvSpPr/>
          <p:nvPr/>
        </p:nvSpPr>
        <p:spPr>
          <a:xfrm>
            <a:off x="1010386" y="765549"/>
            <a:ext cx="715070" cy="86965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333863" y="1658344"/>
            <a:ext cx="414769" cy="172062"/>
            <a:chOff x="624075" y="1849914"/>
            <a:chExt cx="792684" cy="113400"/>
          </a:xfrm>
        </p:grpSpPr>
        <p:sp>
          <p:nvSpPr>
            <p:cNvPr id="58" name="Can 57"/>
            <p:cNvSpPr/>
            <p:nvPr/>
          </p:nvSpPr>
          <p:spPr>
            <a:xfrm rot="5400000">
              <a:off x="765546" y="1708443"/>
              <a:ext cx="113399" cy="396342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Can 58"/>
            <p:cNvSpPr/>
            <p:nvPr/>
          </p:nvSpPr>
          <p:spPr>
            <a:xfrm rot="5400000">
              <a:off x="1161889" y="1708445"/>
              <a:ext cx="113397" cy="396342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Cube 75"/>
          <p:cNvSpPr/>
          <p:nvPr/>
        </p:nvSpPr>
        <p:spPr>
          <a:xfrm>
            <a:off x="1148952" y="987795"/>
            <a:ext cx="193711" cy="396176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Cube 76"/>
          <p:cNvSpPr/>
          <p:nvPr/>
        </p:nvSpPr>
        <p:spPr>
          <a:xfrm>
            <a:off x="1427924" y="987795"/>
            <a:ext cx="193711" cy="396176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>
            <a:stCxn id="76" idx="3"/>
          </p:cNvCxnSpPr>
          <p:nvPr/>
        </p:nvCxnSpPr>
        <p:spPr>
          <a:xfrm>
            <a:off x="1221593" y="1383970"/>
            <a:ext cx="17143" cy="347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494420" y="1383970"/>
            <a:ext cx="17143" cy="347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Can 79"/>
          <p:cNvSpPr/>
          <p:nvPr/>
        </p:nvSpPr>
        <p:spPr>
          <a:xfrm rot="5400000">
            <a:off x="3313888" y="688783"/>
            <a:ext cx="415502" cy="217306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Can 80"/>
          <p:cNvSpPr/>
          <p:nvPr/>
        </p:nvSpPr>
        <p:spPr>
          <a:xfrm>
            <a:off x="3187692" y="765549"/>
            <a:ext cx="715070" cy="86965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Cube 117"/>
          <p:cNvSpPr/>
          <p:nvPr/>
        </p:nvSpPr>
        <p:spPr>
          <a:xfrm>
            <a:off x="3326257" y="987795"/>
            <a:ext cx="193711" cy="396176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Cube 118"/>
          <p:cNvSpPr/>
          <p:nvPr/>
        </p:nvSpPr>
        <p:spPr>
          <a:xfrm>
            <a:off x="3605230" y="987795"/>
            <a:ext cx="193711" cy="396176"/>
          </a:xfrm>
          <a:prstGeom prst="cube">
            <a:avLst/>
          </a:prstGeom>
          <a:solidFill>
            <a:srgbClr val="FCCFD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Connector 119"/>
          <p:cNvCxnSpPr>
            <a:stCxn id="118" idx="3"/>
          </p:cNvCxnSpPr>
          <p:nvPr/>
        </p:nvCxnSpPr>
        <p:spPr>
          <a:xfrm>
            <a:off x="3398899" y="1383970"/>
            <a:ext cx="17143" cy="2939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Can 126"/>
          <p:cNvSpPr/>
          <p:nvPr/>
        </p:nvSpPr>
        <p:spPr>
          <a:xfrm rot="5400000">
            <a:off x="5529847" y="688783"/>
            <a:ext cx="415502" cy="217306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Can 127"/>
          <p:cNvSpPr/>
          <p:nvPr/>
        </p:nvSpPr>
        <p:spPr>
          <a:xfrm>
            <a:off x="5364998" y="765549"/>
            <a:ext cx="715070" cy="86965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9" name="Group 128"/>
          <p:cNvGrpSpPr/>
          <p:nvPr/>
        </p:nvGrpSpPr>
        <p:grpSpPr>
          <a:xfrm>
            <a:off x="5854510" y="1683519"/>
            <a:ext cx="414769" cy="105753"/>
            <a:chOff x="624075" y="1849914"/>
            <a:chExt cx="792684" cy="113400"/>
          </a:xfrm>
          <a:solidFill>
            <a:srgbClr val="008000"/>
          </a:solidFill>
        </p:grpSpPr>
        <p:sp>
          <p:nvSpPr>
            <p:cNvPr id="130" name="Can 129"/>
            <p:cNvSpPr/>
            <p:nvPr/>
          </p:nvSpPr>
          <p:spPr>
            <a:xfrm rot="5400000">
              <a:off x="765546" y="1708443"/>
              <a:ext cx="113399" cy="396342"/>
            </a:xfrm>
            <a:prstGeom prst="can">
              <a:avLst/>
            </a:prstGeom>
            <a:grpFill/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Can 130"/>
            <p:cNvSpPr/>
            <p:nvPr/>
          </p:nvSpPr>
          <p:spPr>
            <a:xfrm rot="5400000">
              <a:off x="1161889" y="1708445"/>
              <a:ext cx="113397" cy="396342"/>
            </a:xfrm>
            <a:prstGeom prst="can">
              <a:avLst/>
            </a:prstGeom>
            <a:grpFill/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0" name="Cube 139"/>
          <p:cNvSpPr/>
          <p:nvPr/>
        </p:nvSpPr>
        <p:spPr>
          <a:xfrm>
            <a:off x="5503563" y="987795"/>
            <a:ext cx="193711" cy="396176"/>
          </a:xfrm>
          <a:prstGeom prst="cube">
            <a:avLst/>
          </a:prstGeom>
          <a:solidFill>
            <a:srgbClr val="FCCFD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3" name="Straight Connector 142"/>
          <p:cNvCxnSpPr/>
          <p:nvPr/>
        </p:nvCxnSpPr>
        <p:spPr>
          <a:xfrm>
            <a:off x="5849032" y="1383970"/>
            <a:ext cx="17143" cy="347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 flipV="1">
            <a:off x="3208658" y="1677882"/>
            <a:ext cx="209056" cy="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3208658" y="1711542"/>
            <a:ext cx="2659188" cy="75134"/>
            <a:chOff x="3208658" y="1711542"/>
            <a:chExt cx="2659188" cy="75134"/>
          </a:xfrm>
        </p:grpSpPr>
        <p:cxnSp>
          <p:nvCxnSpPr>
            <p:cNvPr id="195" name="Straight Connector 194"/>
            <p:cNvCxnSpPr/>
            <p:nvPr/>
          </p:nvCxnSpPr>
          <p:spPr>
            <a:xfrm flipH="1">
              <a:off x="3208658" y="1755447"/>
              <a:ext cx="398243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ube 13"/>
            <p:cNvSpPr/>
            <p:nvPr/>
          </p:nvSpPr>
          <p:spPr>
            <a:xfrm>
              <a:off x="3266747" y="1711542"/>
              <a:ext cx="119020" cy="75134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606901" y="1711542"/>
              <a:ext cx="836098" cy="75134"/>
              <a:chOff x="3242360" y="1908175"/>
              <a:chExt cx="981158" cy="88169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flipH="1">
                <a:off x="3242360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Cube 19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0" name="Straight Connector 19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Cube 20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2" name="Straight Connector 20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" name="Cube 20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4" name="Straight Connector 20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Cube 20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>
              <a:off x="4445860" y="1711542"/>
              <a:ext cx="1098604" cy="75134"/>
              <a:chOff x="2934309" y="1908175"/>
              <a:chExt cx="1289209" cy="88169"/>
            </a:xfrm>
          </p:grpSpPr>
          <p:cxnSp>
            <p:nvCxnSpPr>
              <p:cNvPr id="207" name="Straight Connector 20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Cube 20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9" name="Straight Connector 20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Cube 20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1" name="Straight Connector 21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2" name="Cube 21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3" name="Straight Connector 21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Cube 21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15" name="Straight Connector 214"/>
            <p:cNvCxnSpPr/>
            <p:nvPr/>
          </p:nvCxnSpPr>
          <p:spPr>
            <a:xfrm flipH="1">
              <a:off x="5544464" y="1745364"/>
              <a:ext cx="323382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Can 143"/>
          <p:cNvSpPr/>
          <p:nvPr/>
        </p:nvSpPr>
        <p:spPr>
          <a:xfrm rot="5400000">
            <a:off x="1097928" y="3809678"/>
            <a:ext cx="415502" cy="217306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Can 144"/>
          <p:cNvSpPr/>
          <p:nvPr/>
        </p:nvSpPr>
        <p:spPr>
          <a:xfrm>
            <a:off x="1010386" y="3886444"/>
            <a:ext cx="715070" cy="86965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6" name="Group 145"/>
          <p:cNvGrpSpPr/>
          <p:nvPr/>
        </p:nvGrpSpPr>
        <p:grpSpPr>
          <a:xfrm>
            <a:off x="333863" y="4779239"/>
            <a:ext cx="414769" cy="172062"/>
            <a:chOff x="624075" y="1849914"/>
            <a:chExt cx="792684" cy="113400"/>
          </a:xfrm>
        </p:grpSpPr>
        <p:sp>
          <p:nvSpPr>
            <p:cNvPr id="147" name="Can 146"/>
            <p:cNvSpPr/>
            <p:nvPr/>
          </p:nvSpPr>
          <p:spPr>
            <a:xfrm rot="5400000">
              <a:off x="765546" y="1708443"/>
              <a:ext cx="113399" cy="396342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Can 147"/>
            <p:cNvSpPr/>
            <p:nvPr/>
          </p:nvSpPr>
          <p:spPr>
            <a:xfrm rot="5400000">
              <a:off x="1161889" y="1708445"/>
              <a:ext cx="113397" cy="396342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7" name="Cube 156"/>
          <p:cNvSpPr/>
          <p:nvPr/>
        </p:nvSpPr>
        <p:spPr>
          <a:xfrm>
            <a:off x="1148952" y="4108690"/>
            <a:ext cx="193711" cy="396176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Cube 157"/>
          <p:cNvSpPr/>
          <p:nvPr/>
        </p:nvSpPr>
        <p:spPr>
          <a:xfrm>
            <a:off x="1427924" y="4108690"/>
            <a:ext cx="193711" cy="396176"/>
          </a:xfrm>
          <a:prstGeom prst="cube">
            <a:avLst/>
          </a:prstGeom>
          <a:solidFill>
            <a:srgbClr val="FCCFD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9" name="Straight Connector 158"/>
          <p:cNvCxnSpPr>
            <a:stCxn id="157" idx="3"/>
          </p:cNvCxnSpPr>
          <p:nvPr/>
        </p:nvCxnSpPr>
        <p:spPr>
          <a:xfrm>
            <a:off x="1221593" y="4504865"/>
            <a:ext cx="17143" cy="347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Can 160"/>
          <p:cNvSpPr/>
          <p:nvPr/>
        </p:nvSpPr>
        <p:spPr>
          <a:xfrm rot="5400000">
            <a:off x="3313888" y="3809678"/>
            <a:ext cx="415502" cy="217306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Can 161"/>
          <p:cNvSpPr/>
          <p:nvPr/>
        </p:nvSpPr>
        <p:spPr>
          <a:xfrm>
            <a:off x="3187692" y="3886444"/>
            <a:ext cx="715070" cy="86965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Cube 167"/>
          <p:cNvSpPr/>
          <p:nvPr/>
        </p:nvSpPr>
        <p:spPr>
          <a:xfrm>
            <a:off x="3326257" y="4108690"/>
            <a:ext cx="193711" cy="396176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Cube 168"/>
          <p:cNvSpPr/>
          <p:nvPr/>
        </p:nvSpPr>
        <p:spPr>
          <a:xfrm>
            <a:off x="3605230" y="4108690"/>
            <a:ext cx="193711" cy="396176"/>
          </a:xfrm>
          <a:prstGeom prst="cube">
            <a:avLst/>
          </a:prstGeom>
          <a:solidFill>
            <a:srgbClr val="FCCFD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0" name="Straight Connector 169"/>
          <p:cNvCxnSpPr>
            <a:stCxn id="168" idx="3"/>
          </p:cNvCxnSpPr>
          <p:nvPr/>
        </p:nvCxnSpPr>
        <p:spPr>
          <a:xfrm>
            <a:off x="3398899" y="4504865"/>
            <a:ext cx="17143" cy="347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Can 176"/>
          <p:cNvSpPr/>
          <p:nvPr/>
        </p:nvSpPr>
        <p:spPr>
          <a:xfrm rot="5400000">
            <a:off x="5529847" y="3809678"/>
            <a:ext cx="415502" cy="217306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Can 177"/>
          <p:cNvSpPr/>
          <p:nvPr/>
        </p:nvSpPr>
        <p:spPr>
          <a:xfrm>
            <a:off x="5364998" y="3886444"/>
            <a:ext cx="715070" cy="86965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9" name="Group 178"/>
          <p:cNvGrpSpPr/>
          <p:nvPr/>
        </p:nvGrpSpPr>
        <p:grpSpPr>
          <a:xfrm>
            <a:off x="5854510" y="4804414"/>
            <a:ext cx="414769" cy="105753"/>
            <a:chOff x="624075" y="1849914"/>
            <a:chExt cx="792684" cy="113400"/>
          </a:xfrm>
          <a:solidFill>
            <a:srgbClr val="008000"/>
          </a:solidFill>
        </p:grpSpPr>
        <p:sp>
          <p:nvSpPr>
            <p:cNvPr id="180" name="Can 179"/>
            <p:cNvSpPr/>
            <p:nvPr/>
          </p:nvSpPr>
          <p:spPr>
            <a:xfrm rot="5400000">
              <a:off x="765546" y="1708443"/>
              <a:ext cx="113399" cy="396342"/>
            </a:xfrm>
            <a:prstGeom prst="can">
              <a:avLst/>
            </a:prstGeom>
            <a:grpFill/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Can 180"/>
            <p:cNvSpPr/>
            <p:nvPr/>
          </p:nvSpPr>
          <p:spPr>
            <a:xfrm rot="5400000">
              <a:off x="1161889" y="1708445"/>
              <a:ext cx="113397" cy="396342"/>
            </a:xfrm>
            <a:prstGeom prst="can">
              <a:avLst/>
            </a:prstGeom>
            <a:grpFill/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0" name="Cube 189"/>
          <p:cNvSpPr/>
          <p:nvPr/>
        </p:nvSpPr>
        <p:spPr>
          <a:xfrm>
            <a:off x="5503563" y="4108690"/>
            <a:ext cx="193711" cy="396176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2" name="Straight Connector 191"/>
          <p:cNvCxnSpPr>
            <a:stCxn id="190" idx="3"/>
          </p:cNvCxnSpPr>
          <p:nvPr/>
        </p:nvCxnSpPr>
        <p:spPr>
          <a:xfrm>
            <a:off x="5576205" y="4504865"/>
            <a:ext cx="17143" cy="347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5849032" y="4504865"/>
            <a:ext cx="17143" cy="347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8" name="Group 247"/>
          <p:cNvGrpSpPr/>
          <p:nvPr/>
        </p:nvGrpSpPr>
        <p:grpSpPr>
          <a:xfrm>
            <a:off x="3434403" y="4862193"/>
            <a:ext cx="1098604" cy="75134"/>
            <a:chOff x="2934309" y="1908175"/>
            <a:chExt cx="1289209" cy="88169"/>
          </a:xfrm>
        </p:grpSpPr>
        <p:cxnSp>
          <p:nvCxnSpPr>
            <p:cNvPr id="249" name="Straight Connector 248"/>
            <p:cNvCxnSpPr/>
            <p:nvPr/>
          </p:nvCxnSpPr>
          <p:spPr>
            <a:xfrm flipH="1">
              <a:off x="2934309" y="1963281"/>
              <a:ext cx="42235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Cube 249"/>
            <p:cNvSpPr/>
            <p:nvPr/>
          </p:nvSpPr>
          <p:spPr>
            <a:xfrm>
              <a:off x="3344146" y="1908175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1" name="Straight Connector 250"/>
            <p:cNvCxnSpPr/>
            <p:nvPr/>
          </p:nvCxnSpPr>
          <p:spPr>
            <a:xfrm flipH="1">
              <a:off x="3485722" y="1963281"/>
              <a:ext cx="1143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Cube 251"/>
            <p:cNvSpPr/>
            <p:nvPr/>
          </p:nvSpPr>
          <p:spPr>
            <a:xfrm>
              <a:off x="3587508" y="1908175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3" name="Straight Connector 252"/>
            <p:cNvCxnSpPr/>
            <p:nvPr/>
          </p:nvCxnSpPr>
          <p:spPr>
            <a:xfrm flipH="1">
              <a:off x="3732022" y="1963281"/>
              <a:ext cx="1143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Cube 253"/>
            <p:cNvSpPr/>
            <p:nvPr/>
          </p:nvSpPr>
          <p:spPr>
            <a:xfrm>
              <a:off x="3833808" y="1908175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5" name="Straight Connector 254"/>
            <p:cNvCxnSpPr/>
            <p:nvPr/>
          </p:nvCxnSpPr>
          <p:spPr>
            <a:xfrm flipH="1">
              <a:off x="3982062" y="1963281"/>
              <a:ext cx="1143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Cube 255"/>
            <p:cNvSpPr/>
            <p:nvPr/>
          </p:nvSpPr>
          <p:spPr>
            <a:xfrm>
              <a:off x="4083848" y="1908175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543831" y="4862193"/>
            <a:ext cx="396970" cy="75134"/>
            <a:chOff x="4543831" y="4862193"/>
            <a:chExt cx="396970" cy="75134"/>
          </a:xfrm>
        </p:grpSpPr>
        <p:sp>
          <p:nvSpPr>
            <p:cNvPr id="247" name="Cube 246"/>
            <p:cNvSpPr/>
            <p:nvPr/>
          </p:nvSpPr>
          <p:spPr>
            <a:xfrm>
              <a:off x="4754822" y="4862193"/>
              <a:ext cx="119020" cy="75134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7" name="Straight Connector 256"/>
            <p:cNvCxnSpPr/>
            <p:nvPr/>
          </p:nvCxnSpPr>
          <p:spPr>
            <a:xfrm flipH="1" flipV="1">
              <a:off x="4543831" y="4904134"/>
              <a:ext cx="204134" cy="3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H="1">
              <a:off x="4873842" y="4899311"/>
              <a:ext cx="669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1251233" y="4853069"/>
            <a:ext cx="1335271" cy="75134"/>
            <a:chOff x="1251233" y="4853069"/>
            <a:chExt cx="1335271" cy="75134"/>
          </a:xfrm>
        </p:grpSpPr>
        <p:grpSp>
          <p:nvGrpSpPr>
            <p:cNvPr id="238" name="Group 237"/>
            <p:cNvGrpSpPr/>
            <p:nvPr/>
          </p:nvGrpSpPr>
          <p:grpSpPr>
            <a:xfrm>
              <a:off x="1251233" y="4853069"/>
              <a:ext cx="1025285" cy="75134"/>
              <a:chOff x="3020349" y="1908175"/>
              <a:chExt cx="1203169" cy="88169"/>
            </a:xfrm>
          </p:grpSpPr>
          <p:cxnSp>
            <p:nvCxnSpPr>
              <p:cNvPr id="239" name="Straight Connector 238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Cube 239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1" name="Straight Connector 240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2" name="Cube 241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3" name="Straight Connector 242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Cube 243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5" name="Straight Connector 244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Cube 245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59" name="Straight Connector 258"/>
            <p:cNvCxnSpPr/>
            <p:nvPr/>
          </p:nvCxnSpPr>
          <p:spPr>
            <a:xfrm flipH="1">
              <a:off x="2276519" y="4892304"/>
              <a:ext cx="3099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Can 68"/>
          <p:cNvSpPr/>
          <p:nvPr/>
        </p:nvSpPr>
        <p:spPr>
          <a:xfrm rot="5400000">
            <a:off x="1099599" y="2278555"/>
            <a:ext cx="415502" cy="217306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Can 67"/>
          <p:cNvSpPr/>
          <p:nvPr/>
        </p:nvSpPr>
        <p:spPr>
          <a:xfrm>
            <a:off x="1012057" y="2355321"/>
            <a:ext cx="715070" cy="86965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35534" y="3248116"/>
            <a:ext cx="414769" cy="172062"/>
            <a:chOff x="624075" y="1849914"/>
            <a:chExt cx="792684" cy="113400"/>
          </a:xfrm>
        </p:grpSpPr>
        <p:sp>
          <p:nvSpPr>
            <p:cNvPr id="9" name="Can 8"/>
            <p:cNvSpPr/>
            <p:nvPr/>
          </p:nvSpPr>
          <p:spPr>
            <a:xfrm rot="5400000">
              <a:off x="765546" y="1708443"/>
              <a:ext cx="113399" cy="396342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an 9"/>
            <p:cNvSpPr/>
            <p:nvPr/>
          </p:nvSpPr>
          <p:spPr>
            <a:xfrm rot="5400000">
              <a:off x="1161889" y="1708445"/>
              <a:ext cx="113397" cy="396342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Cube 65"/>
          <p:cNvSpPr/>
          <p:nvPr/>
        </p:nvSpPr>
        <p:spPr>
          <a:xfrm>
            <a:off x="1150623" y="2577567"/>
            <a:ext cx="193711" cy="396176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Cube 66"/>
          <p:cNvSpPr/>
          <p:nvPr/>
        </p:nvSpPr>
        <p:spPr>
          <a:xfrm>
            <a:off x="1429595" y="2577567"/>
            <a:ext cx="193711" cy="396176"/>
          </a:xfrm>
          <a:prstGeom prst="cube">
            <a:avLst/>
          </a:prstGeom>
          <a:solidFill>
            <a:srgbClr val="FCCFD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/>
          <p:cNvCxnSpPr>
            <a:stCxn id="66" idx="3"/>
          </p:cNvCxnSpPr>
          <p:nvPr/>
        </p:nvCxnSpPr>
        <p:spPr>
          <a:xfrm>
            <a:off x="1223264" y="2973742"/>
            <a:ext cx="15472" cy="2880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Can 73"/>
          <p:cNvSpPr/>
          <p:nvPr/>
        </p:nvSpPr>
        <p:spPr>
          <a:xfrm rot="5400000">
            <a:off x="3315559" y="2278555"/>
            <a:ext cx="415502" cy="217306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Can 74"/>
          <p:cNvSpPr/>
          <p:nvPr/>
        </p:nvSpPr>
        <p:spPr>
          <a:xfrm>
            <a:off x="3189363" y="2355321"/>
            <a:ext cx="715070" cy="86965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Cube 86"/>
          <p:cNvSpPr/>
          <p:nvPr/>
        </p:nvSpPr>
        <p:spPr>
          <a:xfrm>
            <a:off x="3327928" y="2577567"/>
            <a:ext cx="193711" cy="396176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Cube 87"/>
          <p:cNvSpPr/>
          <p:nvPr/>
        </p:nvSpPr>
        <p:spPr>
          <a:xfrm>
            <a:off x="3606901" y="2577567"/>
            <a:ext cx="193711" cy="396176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Connector 89"/>
          <p:cNvCxnSpPr/>
          <p:nvPr/>
        </p:nvCxnSpPr>
        <p:spPr>
          <a:xfrm>
            <a:off x="3673397" y="2973742"/>
            <a:ext cx="15472" cy="2851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Can 95"/>
          <p:cNvSpPr/>
          <p:nvPr/>
        </p:nvSpPr>
        <p:spPr>
          <a:xfrm rot="5400000">
            <a:off x="5531518" y="2278555"/>
            <a:ext cx="415502" cy="217306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Can 96"/>
          <p:cNvSpPr/>
          <p:nvPr/>
        </p:nvSpPr>
        <p:spPr>
          <a:xfrm>
            <a:off x="5366669" y="2355321"/>
            <a:ext cx="715070" cy="869653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roup 97"/>
          <p:cNvGrpSpPr/>
          <p:nvPr/>
        </p:nvGrpSpPr>
        <p:grpSpPr>
          <a:xfrm>
            <a:off x="5856181" y="3273291"/>
            <a:ext cx="414769" cy="105753"/>
            <a:chOff x="624075" y="1849914"/>
            <a:chExt cx="792684" cy="113400"/>
          </a:xfrm>
          <a:solidFill>
            <a:srgbClr val="008000"/>
          </a:solidFill>
        </p:grpSpPr>
        <p:sp>
          <p:nvSpPr>
            <p:cNvPr id="99" name="Can 98"/>
            <p:cNvSpPr/>
            <p:nvPr/>
          </p:nvSpPr>
          <p:spPr>
            <a:xfrm rot="5400000">
              <a:off x="765546" y="1708443"/>
              <a:ext cx="113399" cy="396342"/>
            </a:xfrm>
            <a:prstGeom prst="can">
              <a:avLst/>
            </a:prstGeom>
            <a:grpFill/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Can 99"/>
            <p:cNvSpPr/>
            <p:nvPr/>
          </p:nvSpPr>
          <p:spPr>
            <a:xfrm rot="5400000">
              <a:off x="1161889" y="1708445"/>
              <a:ext cx="113397" cy="396342"/>
            </a:xfrm>
            <a:prstGeom prst="can">
              <a:avLst/>
            </a:prstGeom>
            <a:grpFill/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Cube 108"/>
          <p:cNvSpPr/>
          <p:nvPr/>
        </p:nvSpPr>
        <p:spPr>
          <a:xfrm>
            <a:off x="5505234" y="2577567"/>
            <a:ext cx="193711" cy="396176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/>
          <p:cNvCxnSpPr>
            <a:stCxn id="109" idx="3"/>
          </p:cNvCxnSpPr>
          <p:nvPr/>
        </p:nvCxnSpPr>
        <p:spPr>
          <a:xfrm>
            <a:off x="5577876" y="2973742"/>
            <a:ext cx="17143" cy="347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5850703" y="2973742"/>
            <a:ext cx="17143" cy="347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 flipV="1">
            <a:off x="3693638" y="3258890"/>
            <a:ext cx="209056" cy="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/>
        </p:nvCxnSpPr>
        <p:spPr>
          <a:xfrm flipH="1">
            <a:off x="719439" y="3255297"/>
            <a:ext cx="503826" cy="64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750303" y="3308480"/>
            <a:ext cx="3156063" cy="77436"/>
            <a:chOff x="750303" y="3308480"/>
            <a:chExt cx="3156063" cy="77436"/>
          </a:xfrm>
        </p:grpSpPr>
        <p:sp>
          <p:nvSpPr>
            <p:cNvPr id="216" name="Cube 215"/>
            <p:cNvSpPr/>
            <p:nvPr/>
          </p:nvSpPr>
          <p:spPr>
            <a:xfrm>
              <a:off x="3720386" y="3308480"/>
              <a:ext cx="119020" cy="75134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1240407" y="3308480"/>
              <a:ext cx="1025285" cy="75134"/>
              <a:chOff x="3020349" y="1908175"/>
              <a:chExt cx="1203169" cy="88169"/>
            </a:xfrm>
          </p:grpSpPr>
          <p:cxnSp>
            <p:nvCxnSpPr>
              <p:cNvPr id="218" name="Straight Connector 217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Cube 21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0" name="Straight Connector 21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Cube 22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2" name="Straight Connector 22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3" name="Cube 22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4" name="Straight Connector 22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Cube 22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2268554" y="3308480"/>
              <a:ext cx="1098604" cy="75134"/>
              <a:chOff x="2934309" y="1908175"/>
              <a:chExt cx="1289209" cy="88169"/>
            </a:xfrm>
          </p:grpSpPr>
          <p:cxnSp>
            <p:nvCxnSpPr>
              <p:cNvPr id="227" name="Straight Connector 22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Cube 22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9" name="Straight Connector 22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" name="Cube 22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1" name="Straight Connector 23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2" name="Cube 23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3" name="Straight Connector 23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Cube 23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5" name="Straight Connector 234"/>
            <p:cNvCxnSpPr/>
            <p:nvPr/>
          </p:nvCxnSpPr>
          <p:spPr>
            <a:xfrm flipH="1">
              <a:off x="3377981" y="3342304"/>
              <a:ext cx="33714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H="1">
              <a:off x="3839407" y="3345598"/>
              <a:ext cx="669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1" name="Group 260"/>
            <p:cNvGrpSpPr/>
            <p:nvPr/>
          </p:nvGrpSpPr>
          <p:grpSpPr>
            <a:xfrm>
              <a:off x="750303" y="3310782"/>
              <a:ext cx="512642" cy="75134"/>
              <a:chOff x="3621934" y="1908175"/>
              <a:chExt cx="601584" cy="88169"/>
            </a:xfrm>
          </p:grpSpPr>
          <p:cxnSp>
            <p:nvCxnSpPr>
              <p:cNvPr id="266" name="Straight Connector 265"/>
              <p:cNvCxnSpPr/>
              <p:nvPr/>
            </p:nvCxnSpPr>
            <p:spPr>
              <a:xfrm flipH="1">
                <a:off x="3621934" y="1963281"/>
                <a:ext cx="2243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7" name="Cube 266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8" name="Straight Connector 267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9" name="Cube 268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823967" y="1158711"/>
            <a:ext cx="2384689" cy="675275"/>
            <a:chOff x="823967" y="1158711"/>
            <a:chExt cx="2384689" cy="675275"/>
          </a:xfrm>
        </p:grpSpPr>
        <p:grpSp>
          <p:nvGrpSpPr>
            <p:cNvPr id="60" name="Group 59"/>
            <p:cNvGrpSpPr/>
            <p:nvPr/>
          </p:nvGrpSpPr>
          <p:grpSpPr>
            <a:xfrm>
              <a:off x="823967" y="1658345"/>
              <a:ext cx="414769" cy="172061"/>
              <a:chOff x="1020417" y="1849915"/>
              <a:chExt cx="792684" cy="113399"/>
            </a:xfrm>
          </p:grpSpPr>
          <p:sp>
            <p:nvSpPr>
              <p:cNvPr id="61" name="Can 6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Can 61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1501222" y="1656552"/>
              <a:ext cx="829537" cy="175646"/>
              <a:chOff x="3313702" y="1847551"/>
              <a:chExt cx="1585368" cy="115762"/>
            </a:xfrm>
          </p:grpSpPr>
          <p:sp>
            <p:nvSpPr>
              <p:cNvPr id="64" name="Can 63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Can 64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Can 69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Can 70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2586504" y="1661924"/>
              <a:ext cx="622152" cy="172062"/>
              <a:chOff x="3313702" y="1849913"/>
              <a:chExt cx="1189026" cy="113400"/>
            </a:xfrm>
          </p:grpSpPr>
          <p:sp>
            <p:nvSpPr>
              <p:cNvPr id="123" name="Can 12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Can 12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Can 12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Right Arrow 51"/>
            <p:cNvSpPr/>
            <p:nvPr/>
          </p:nvSpPr>
          <p:spPr>
            <a:xfrm>
              <a:off x="2074283" y="1158711"/>
              <a:ext cx="670514" cy="322368"/>
            </a:xfrm>
            <a:prstGeom prst="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887582" y="2651375"/>
            <a:ext cx="1689920" cy="779572"/>
            <a:chOff x="3887582" y="2651375"/>
            <a:chExt cx="1689920" cy="779572"/>
          </a:xfrm>
        </p:grpSpPr>
        <p:grpSp>
          <p:nvGrpSpPr>
            <p:cNvPr id="82" name="Group 81"/>
            <p:cNvGrpSpPr/>
            <p:nvPr/>
          </p:nvGrpSpPr>
          <p:grpSpPr>
            <a:xfrm>
              <a:off x="3887582" y="3246324"/>
              <a:ext cx="622152" cy="175646"/>
              <a:chOff x="3710044" y="1847551"/>
              <a:chExt cx="1189026" cy="115762"/>
            </a:xfrm>
          </p:grpSpPr>
          <p:sp>
            <p:nvSpPr>
              <p:cNvPr id="84" name="Can 8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Can 8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Can 8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4747965" y="3255301"/>
              <a:ext cx="829537" cy="175646"/>
              <a:chOff x="3313702" y="1847551"/>
              <a:chExt cx="1585368" cy="115762"/>
            </a:xfrm>
          </p:grpSpPr>
          <p:sp>
            <p:nvSpPr>
              <p:cNvPr id="105" name="Can 104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Can 105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Can 106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Can 107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0" name="Right Arrow 269"/>
            <p:cNvSpPr/>
            <p:nvPr/>
          </p:nvSpPr>
          <p:spPr>
            <a:xfrm flipH="1">
              <a:off x="4412708" y="2651375"/>
              <a:ext cx="670514" cy="322368"/>
            </a:xfrm>
            <a:prstGeom prst="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20241" y="4318812"/>
            <a:ext cx="618495" cy="632489"/>
            <a:chOff x="620241" y="4318812"/>
            <a:chExt cx="618495" cy="632489"/>
          </a:xfrm>
        </p:grpSpPr>
        <p:grpSp>
          <p:nvGrpSpPr>
            <p:cNvPr id="149" name="Group 148"/>
            <p:cNvGrpSpPr/>
            <p:nvPr/>
          </p:nvGrpSpPr>
          <p:grpSpPr>
            <a:xfrm>
              <a:off x="823967" y="4779240"/>
              <a:ext cx="414769" cy="172061"/>
              <a:chOff x="1020417" y="1849915"/>
              <a:chExt cx="792684" cy="113399"/>
            </a:xfrm>
          </p:grpSpPr>
          <p:sp>
            <p:nvSpPr>
              <p:cNvPr id="150" name="Can 14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Can 150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1" name="Right Arrow 270"/>
            <p:cNvSpPr/>
            <p:nvPr/>
          </p:nvSpPr>
          <p:spPr>
            <a:xfrm flipH="1">
              <a:off x="620241" y="4318812"/>
              <a:ext cx="370666" cy="322368"/>
            </a:xfrm>
            <a:prstGeom prst="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586505" y="4318812"/>
            <a:ext cx="829537" cy="636074"/>
            <a:chOff x="2586505" y="4318812"/>
            <a:chExt cx="829537" cy="636074"/>
          </a:xfrm>
        </p:grpSpPr>
        <p:grpSp>
          <p:nvGrpSpPr>
            <p:cNvPr id="172" name="Group 171"/>
            <p:cNvGrpSpPr/>
            <p:nvPr/>
          </p:nvGrpSpPr>
          <p:grpSpPr>
            <a:xfrm>
              <a:off x="2586505" y="4779240"/>
              <a:ext cx="829537" cy="175646"/>
              <a:chOff x="3313702" y="1847551"/>
              <a:chExt cx="1585368" cy="115762"/>
            </a:xfrm>
          </p:grpSpPr>
          <p:sp>
            <p:nvSpPr>
              <p:cNvPr id="173" name="Can 17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Can 17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Can 17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Can 17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2" name="Right Arrow 271"/>
            <p:cNvSpPr/>
            <p:nvPr/>
          </p:nvSpPr>
          <p:spPr>
            <a:xfrm flipH="1">
              <a:off x="2835844" y="4318812"/>
              <a:ext cx="370666" cy="322368"/>
            </a:xfrm>
            <a:prstGeom prst="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73842" y="4318812"/>
            <a:ext cx="701988" cy="643258"/>
            <a:chOff x="4873842" y="4318812"/>
            <a:chExt cx="701988" cy="643258"/>
          </a:xfrm>
        </p:grpSpPr>
        <p:grpSp>
          <p:nvGrpSpPr>
            <p:cNvPr id="185" name="Group 184"/>
            <p:cNvGrpSpPr/>
            <p:nvPr/>
          </p:nvGrpSpPr>
          <p:grpSpPr>
            <a:xfrm>
              <a:off x="4953678" y="4786424"/>
              <a:ext cx="622152" cy="175646"/>
              <a:chOff x="3710044" y="1847551"/>
              <a:chExt cx="1189026" cy="115762"/>
            </a:xfrm>
          </p:grpSpPr>
          <p:sp>
            <p:nvSpPr>
              <p:cNvPr id="187" name="Can 186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Can 187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Can 188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3" name="Right Arrow 272"/>
            <p:cNvSpPr/>
            <p:nvPr/>
          </p:nvSpPr>
          <p:spPr>
            <a:xfrm flipH="1">
              <a:off x="4873842" y="4318812"/>
              <a:ext cx="370666" cy="322368"/>
            </a:xfrm>
            <a:prstGeom prst="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846261" y="814136"/>
            <a:ext cx="1621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A:</a:t>
            </a:r>
            <a:br>
              <a:rPr lang="en-US" sz="1400" dirty="0" smtClean="0"/>
            </a:br>
            <a:r>
              <a:rPr lang="en-US" sz="1400" dirty="0" smtClean="0"/>
              <a:t>Fill from upstream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6846261" y="2287766"/>
            <a:ext cx="1850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B:</a:t>
            </a:r>
            <a:br>
              <a:rPr lang="en-US" sz="1400" dirty="0" smtClean="0"/>
            </a:br>
            <a:r>
              <a:rPr lang="en-US" sz="1400" dirty="0" smtClean="0"/>
              <a:t>Fill from downstream</a:t>
            </a:r>
          </a:p>
        </p:txBody>
      </p:sp>
      <p:sp>
        <p:nvSpPr>
          <p:cNvPr id="262" name="TextBox 261"/>
          <p:cNvSpPr txBox="1"/>
          <p:nvPr/>
        </p:nvSpPr>
        <p:spPr>
          <a:xfrm>
            <a:off x="6846261" y="3782894"/>
            <a:ext cx="138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C:</a:t>
            </a:r>
            <a:br>
              <a:rPr lang="en-US" sz="1400" dirty="0" smtClean="0"/>
            </a:br>
            <a:r>
              <a:rPr lang="en-US" sz="1400" dirty="0" smtClean="0"/>
              <a:t>Fill from Shafts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87697" y="101376"/>
            <a:ext cx="176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Basic Choices</a:t>
            </a:r>
            <a:endParaRPr lang="en-US" sz="1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-801376" y="4369405"/>
            <a:ext cx="18466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440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7" grpId="0"/>
      <p:bldP spid="26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4"/>
          </p:nvPr>
        </p:nvSpPr>
        <p:spPr>
          <a:xfrm>
            <a:off x="4502729" y="1330476"/>
            <a:ext cx="4161202" cy="3719285"/>
          </a:xfrm>
        </p:spPr>
        <p:txBody>
          <a:bodyPr/>
          <a:lstStyle/>
          <a:p>
            <a:r>
              <a:rPr lang="en-US" sz="1600" dirty="0" smtClean="0"/>
              <a:t>Baseline: </a:t>
            </a:r>
            <a:br>
              <a:rPr lang="en-US" sz="1600" dirty="0" smtClean="0"/>
            </a:br>
            <a:r>
              <a:rPr lang="en-US" sz="1600" dirty="0" err="1" smtClean="0"/>
              <a:t>γε</a:t>
            </a:r>
            <a:r>
              <a:rPr lang="en-US" sz="1600" baseline="-25000" dirty="0" err="1" smtClean="0"/>
              <a:t>y</a:t>
            </a:r>
            <a:r>
              <a:rPr lang="en-US" sz="1600" dirty="0" smtClean="0"/>
              <a:t> =20nm (DR exit) -&gt; 35nm (IP)</a:t>
            </a:r>
            <a:br>
              <a:rPr lang="en-US" sz="1600" dirty="0" smtClean="0"/>
            </a:br>
            <a:r>
              <a:rPr lang="en-US" sz="1600" dirty="0" smtClean="0"/>
              <a:t>ML adds 5nm</a:t>
            </a:r>
          </a:p>
          <a:p>
            <a:endParaRPr lang="en-US" sz="1600" dirty="0"/>
          </a:p>
          <a:p>
            <a:r>
              <a:rPr lang="en-US" sz="1600" dirty="0" err="1" smtClean="0"/>
              <a:t>Emittance</a:t>
            </a:r>
            <a:r>
              <a:rPr lang="en-US" sz="1600" dirty="0" smtClean="0"/>
              <a:t> growth scales as 1/</a:t>
            </a:r>
            <a:r>
              <a:rPr lang="en-US" sz="1600" dirty="0" err="1" smtClean="0"/>
              <a:t>γ</a:t>
            </a:r>
            <a:endParaRPr lang="en-US" sz="1600" dirty="0" smtClean="0"/>
          </a:p>
          <a:p>
            <a:r>
              <a:rPr lang="en-US" sz="1600" dirty="0" smtClean="0"/>
              <a:t>-&gt; accelerate beam </a:t>
            </a:r>
            <a:r>
              <a:rPr lang="en-US" sz="1600" dirty="0" err="1" smtClean="0"/>
              <a:t>asap</a:t>
            </a:r>
            <a:endParaRPr lang="en-US" sz="1600" dirty="0" smtClean="0"/>
          </a:p>
          <a:p>
            <a:r>
              <a:rPr lang="en-US" sz="1600" dirty="0" err="1" smtClean="0"/>
              <a:t>Disfavours</a:t>
            </a:r>
            <a:r>
              <a:rPr lang="en-US" sz="1600" dirty="0" smtClean="0"/>
              <a:t> scenario B</a:t>
            </a:r>
            <a:br>
              <a:rPr lang="en-US" sz="1600" dirty="0" smtClean="0"/>
            </a:br>
            <a:r>
              <a:rPr lang="en-US" sz="1600" dirty="0" smtClean="0"/>
              <a:t>(increases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by 5nm  to 40nm at IP, 6% luminosity reduction)</a:t>
            </a:r>
          </a:p>
          <a:p>
            <a:r>
              <a:rPr lang="en-US" sz="1600" dirty="0" smtClean="0"/>
              <a:t>Above 40 GeV (2km), growth is moderate</a:t>
            </a:r>
          </a:p>
          <a:p>
            <a:r>
              <a:rPr lang="en-US" sz="1600" dirty="0" smtClean="0"/>
              <a:t>Scenarios A and C look OK</a:t>
            </a:r>
            <a:endParaRPr lang="en-US" sz="1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Dynamics: Emittance Growth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89C980C-656D-9746-9A93-49DC9C5C287A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Content Placeholder 7"/>
          <p:cNvPicPr>
            <a:picLocks noGrp="1"/>
          </p:cNvPicPr>
          <p:nvPr>
            <p:ph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" b="-410"/>
          <a:stretch/>
        </p:blipFill>
        <p:spPr bwMode="auto">
          <a:xfrm>
            <a:off x="845127" y="1557262"/>
            <a:ext cx="3574473" cy="3008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4181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219147" y="765549"/>
            <a:ext cx="6604982" cy="1217517"/>
            <a:chOff x="462363" y="605965"/>
            <a:chExt cx="7750927" cy="1428753"/>
          </a:xfrm>
        </p:grpSpPr>
        <p:sp>
          <p:nvSpPr>
            <p:cNvPr id="55" name="Can 54"/>
            <p:cNvSpPr/>
            <p:nvPr/>
          </p:nvSpPr>
          <p:spPr>
            <a:xfrm rot="5400000">
              <a:off x="1493610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Can 55"/>
            <p:cNvSpPr/>
            <p:nvPr/>
          </p:nvSpPr>
          <p:spPr>
            <a:xfrm>
              <a:off x="1390880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596982" y="1653658"/>
              <a:ext cx="486730" cy="201914"/>
              <a:chOff x="624075" y="1849914"/>
              <a:chExt cx="792684" cy="113400"/>
            </a:xfrm>
          </p:grpSpPr>
          <p:sp>
            <p:nvSpPr>
              <p:cNvPr id="58" name="Can 57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Can 58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1172118" y="1653659"/>
              <a:ext cx="486730" cy="201913"/>
              <a:chOff x="1020417" y="1849915"/>
              <a:chExt cx="792684" cy="113399"/>
            </a:xfrm>
          </p:grpSpPr>
          <p:sp>
            <p:nvSpPr>
              <p:cNvPr id="61" name="Can 6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Can 61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1966874" y="1651555"/>
              <a:ext cx="973459" cy="206120"/>
              <a:chOff x="3313702" y="1847551"/>
              <a:chExt cx="1585368" cy="115762"/>
            </a:xfrm>
          </p:grpSpPr>
          <p:sp>
            <p:nvSpPr>
              <p:cNvPr id="64" name="Can 63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Can 64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Can 69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Can 70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Cube 75"/>
            <p:cNvSpPr/>
            <p:nvPr/>
          </p:nvSpPr>
          <p:spPr>
            <a:xfrm>
              <a:off x="1553486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Cube 76"/>
            <p:cNvSpPr/>
            <p:nvPr/>
          </p:nvSpPr>
          <p:spPr>
            <a:xfrm>
              <a:off x="1880859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/>
            <p:cNvCxnSpPr>
              <a:stCxn id="76" idx="3"/>
            </p:cNvCxnSpPr>
            <p:nvPr/>
          </p:nvCxnSpPr>
          <p:spPr>
            <a:xfrm>
              <a:off x="1638731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1958892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an 79"/>
            <p:cNvSpPr/>
            <p:nvPr/>
          </p:nvSpPr>
          <p:spPr>
            <a:xfrm rot="5400000">
              <a:off x="4094032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Can 80"/>
            <p:cNvSpPr/>
            <p:nvPr/>
          </p:nvSpPr>
          <p:spPr>
            <a:xfrm>
              <a:off x="3945942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Cube 117"/>
            <p:cNvSpPr/>
            <p:nvPr/>
          </p:nvSpPr>
          <p:spPr>
            <a:xfrm>
              <a:off x="4108548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Cube 118"/>
            <p:cNvSpPr/>
            <p:nvPr/>
          </p:nvSpPr>
          <p:spPr>
            <a:xfrm>
              <a:off x="4435921" y="866770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Connector 119"/>
            <p:cNvCxnSpPr>
              <a:stCxn id="118" idx="3"/>
            </p:cNvCxnSpPr>
            <p:nvPr/>
          </p:nvCxnSpPr>
          <p:spPr>
            <a:xfrm>
              <a:off x="4193793" y="1331681"/>
              <a:ext cx="20117" cy="3449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2" name="Group 121"/>
            <p:cNvGrpSpPr/>
            <p:nvPr/>
          </p:nvGrpSpPr>
          <p:grpSpPr>
            <a:xfrm>
              <a:off x="3240450" y="1657859"/>
              <a:ext cx="730094" cy="201914"/>
              <a:chOff x="3313702" y="1849913"/>
              <a:chExt cx="1189026" cy="113400"/>
            </a:xfrm>
          </p:grpSpPr>
          <p:sp>
            <p:nvSpPr>
              <p:cNvPr id="123" name="Can 12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Can 12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Can 12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7" name="Can 126"/>
            <p:cNvSpPr/>
            <p:nvPr/>
          </p:nvSpPr>
          <p:spPr>
            <a:xfrm rot="5400000">
              <a:off x="6694454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Can 127"/>
            <p:cNvSpPr/>
            <p:nvPr/>
          </p:nvSpPr>
          <p:spPr>
            <a:xfrm>
              <a:off x="6501004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7075445" y="1683200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130" name="Can 129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Can 13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0" name="Cube 139"/>
            <p:cNvSpPr/>
            <p:nvPr/>
          </p:nvSpPr>
          <p:spPr>
            <a:xfrm>
              <a:off x="6663610" y="866770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3" name="Straight Connector 142"/>
            <p:cNvCxnSpPr/>
            <p:nvPr/>
          </p:nvCxnSpPr>
          <p:spPr>
            <a:xfrm>
              <a:off x="7069016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H="1" flipV="1">
              <a:off x="3970545" y="1676585"/>
              <a:ext cx="245327" cy="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H="1">
              <a:off x="3970545" y="1767608"/>
              <a:ext cx="46733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ube 13"/>
            <p:cNvSpPr/>
            <p:nvPr/>
          </p:nvSpPr>
          <p:spPr>
            <a:xfrm>
              <a:off x="4038713" y="1716085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437882" y="1716085"/>
              <a:ext cx="981158" cy="88169"/>
              <a:chOff x="3242360" y="1908175"/>
              <a:chExt cx="981158" cy="88169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flipH="1">
                <a:off x="3242360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Cube 19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0" name="Straight Connector 19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Cube 20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2" name="Straight Connector 20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" name="Cube 20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4" name="Straight Connector 20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Cube 20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>
              <a:off x="5422398" y="1716085"/>
              <a:ext cx="1289209" cy="88169"/>
              <a:chOff x="2934309" y="1908175"/>
              <a:chExt cx="1289209" cy="88169"/>
            </a:xfrm>
          </p:grpSpPr>
          <p:cxnSp>
            <p:nvCxnSpPr>
              <p:cNvPr id="207" name="Straight Connector 20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Cube 20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9" name="Straight Connector 20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Cube 20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1" name="Straight Connector 21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2" name="Cube 21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3" name="Straight Connector 21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Cube 21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15" name="Straight Connector 214"/>
            <p:cNvCxnSpPr/>
            <p:nvPr/>
          </p:nvCxnSpPr>
          <p:spPr>
            <a:xfrm flipH="1">
              <a:off x="6711607" y="1755775"/>
              <a:ext cx="379488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219147" y="3886444"/>
            <a:ext cx="6604982" cy="1217517"/>
            <a:chOff x="462363" y="3729252"/>
            <a:chExt cx="7750927" cy="1428753"/>
          </a:xfrm>
        </p:grpSpPr>
        <p:sp>
          <p:nvSpPr>
            <p:cNvPr id="144" name="Can 143"/>
            <p:cNvSpPr/>
            <p:nvPr/>
          </p:nvSpPr>
          <p:spPr>
            <a:xfrm rot="5400000">
              <a:off x="1493610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Can 144"/>
            <p:cNvSpPr/>
            <p:nvPr/>
          </p:nvSpPr>
          <p:spPr>
            <a:xfrm>
              <a:off x="1390880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6" name="Group 145"/>
            <p:cNvGrpSpPr/>
            <p:nvPr/>
          </p:nvGrpSpPr>
          <p:grpSpPr>
            <a:xfrm>
              <a:off x="596982" y="4776945"/>
              <a:ext cx="486730" cy="201914"/>
              <a:chOff x="624075" y="1849914"/>
              <a:chExt cx="792684" cy="113400"/>
            </a:xfrm>
          </p:grpSpPr>
          <p:sp>
            <p:nvSpPr>
              <p:cNvPr id="147" name="Can 146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Can 147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1172118" y="4776946"/>
              <a:ext cx="486730" cy="201913"/>
              <a:chOff x="1020417" y="1849915"/>
              <a:chExt cx="792684" cy="113399"/>
            </a:xfrm>
          </p:grpSpPr>
          <p:sp>
            <p:nvSpPr>
              <p:cNvPr id="150" name="Can 14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Can 150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7" name="Cube 156"/>
            <p:cNvSpPr/>
            <p:nvPr/>
          </p:nvSpPr>
          <p:spPr>
            <a:xfrm>
              <a:off x="1553486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Cube 157"/>
            <p:cNvSpPr/>
            <p:nvPr/>
          </p:nvSpPr>
          <p:spPr>
            <a:xfrm>
              <a:off x="1880859" y="3990057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Connector 158"/>
            <p:cNvCxnSpPr>
              <a:stCxn id="157" idx="3"/>
            </p:cNvCxnSpPr>
            <p:nvPr/>
          </p:nvCxnSpPr>
          <p:spPr>
            <a:xfrm>
              <a:off x="1638731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Can 160"/>
            <p:cNvSpPr/>
            <p:nvPr/>
          </p:nvSpPr>
          <p:spPr>
            <a:xfrm rot="5400000">
              <a:off x="4094032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Can 161"/>
            <p:cNvSpPr/>
            <p:nvPr/>
          </p:nvSpPr>
          <p:spPr>
            <a:xfrm>
              <a:off x="3945942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Cube 167"/>
            <p:cNvSpPr/>
            <p:nvPr/>
          </p:nvSpPr>
          <p:spPr>
            <a:xfrm>
              <a:off x="4108548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Cube 168"/>
            <p:cNvSpPr/>
            <p:nvPr/>
          </p:nvSpPr>
          <p:spPr>
            <a:xfrm>
              <a:off x="4435921" y="3990057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0" name="Straight Connector 169"/>
            <p:cNvCxnSpPr>
              <a:stCxn id="168" idx="3"/>
            </p:cNvCxnSpPr>
            <p:nvPr/>
          </p:nvCxnSpPr>
          <p:spPr>
            <a:xfrm>
              <a:off x="4193793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3240451" y="4776946"/>
              <a:ext cx="973459" cy="206120"/>
              <a:chOff x="3313702" y="1847551"/>
              <a:chExt cx="1585368" cy="115762"/>
            </a:xfrm>
          </p:grpSpPr>
          <p:sp>
            <p:nvSpPr>
              <p:cNvPr id="173" name="Can 17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Can 17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Can 17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Can 17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7" name="Can 176"/>
            <p:cNvSpPr/>
            <p:nvPr/>
          </p:nvSpPr>
          <p:spPr>
            <a:xfrm rot="5400000">
              <a:off x="6694454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Can 177"/>
            <p:cNvSpPr/>
            <p:nvPr/>
          </p:nvSpPr>
          <p:spPr>
            <a:xfrm>
              <a:off x="6501004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7075445" y="4806487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180" name="Can 179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Can 18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018321" y="4785376"/>
              <a:ext cx="730094" cy="206120"/>
              <a:chOff x="3710044" y="1847551"/>
              <a:chExt cx="1189026" cy="115762"/>
            </a:xfrm>
          </p:grpSpPr>
          <p:sp>
            <p:nvSpPr>
              <p:cNvPr id="187" name="Can 186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Can 187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Can 188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0" name="Cube 189"/>
            <p:cNvSpPr/>
            <p:nvPr/>
          </p:nvSpPr>
          <p:spPr>
            <a:xfrm>
              <a:off x="6663610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2" name="Straight Connector 191"/>
            <p:cNvCxnSpPr>
              <a:stCxn id="190" idx="3"/>
            </p:cNvCxnSpPr>
            <p:nvPr/>
          </p:nvCxnSpPr>
          <p:spPr>
            <a:xfrm>
              <a:off x="6748855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7069016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8" name="Group 237"/>
            <p:cNvGrpSpPr/>
            <p:nvPr/>
          </p:nvGrpSpPr>
          <p:grpSpPr>
            <a:xfrm>
              <a:off x="1673513" y="4863584"/>
              <a:ext cx="1203169" cy="88169"/>
              <a:chOff x="3020349" y="1908175"/>
              <a:chExt cx="1203169" cy="88169"/>
            </a:xfrm>
          </p:grpSpPr>
          <p:cxnSp>
            <p:nvCxnSpPr>
              <p:cNvPr id="239" name="Straight Connector 238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Cube 239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1" name="Straight Connector 240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2" name="Cube 241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3" name="Straight Connector 242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Cube 243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5" name="Straight Connector 244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Cube 245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7" name="Cube 246"/>
            <p:cNvSpPr/>
            <p:nvPr/>
          </p:nvSpPr>
          <p:spPr>
            <a:xfrm>
              <a:off x="5784964" y="4874291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8" name="Group 247"/>
            <p:cNvGrpSpPr/>
            <p:nvPr/>
          </p:nvGrpSpPr>
          <p:grpSpPr>
            <a:xfrm>
              <a:off x="4235457" y="4874291"/>
              <a:ext cx="1289209" cy="88169"/>
              <a:chOff x="2934309" y="1908175"/>
              <a:chExt cx="1289209" cy="88169"/>
            </a:xfrm>
          </p:grpSpPr>
          <p:cxnSp>
            <p:nvCxnSpPr>
              <p:cNvPr id="249" name="Straight Connector 248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0" name="Cube 249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1" name="Straight Connector 250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Cube 251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3" name="Straight Connector 252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4" name="Cube 253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5" name="Straight Connector 254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6" name="Cube 255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57" name="Straight Connector 256"/>
            <p:cNvCxnSpPr/>
            <p:nvPr/>
          </p:nvCxnSpPr>
          <p:spPr>
            <a:xfrm flipH="1" flipV="1">
              <a:off x="5537367" y="4923508"/>
              <a:ext cx="239551" cy="4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H="1">
              <a:off x="5924634" y="4917849"/>
              <a:ext cx="78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flipH="1">
              <a:off x="2876683" y="4909626"/>
              <a:ext cx="3637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220818" y="2355321"/>
            <a:ext cx="6604982" cy="1217517"/>
            <a:chOff x="464324" y="2154456"/>
            <a:chExt cx="7750927" cy="1428753"/>
          </a:xfrm>
        </p:grpSpPr>
        <p:sp>
          <p:nvSpPr>
            <p:cNvPr id="69" name="Can 68"/>
            <p:cNvSpPr/>
            <p:nvPr/>
          </p:nvSpPr>
          <p:spPr>
            <a:xfrm rot="5400000">
              <a:off x="1495571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Can 67"/>
            <p:cNvSpPr/>
            <p:nvPr/>
          </p:nvSpPr>
          <p:spPr>
            <a:xfrm>
              <a:off x="1392841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98943" y="3202149"/>
              <a:ext cx="486730" cy="201914"/>
              <a:chOff x="624075" y="1849914"/>
              <a:chExt cx="792684" cy="113400"/>
            </a:xfrm>
          </p:grpSpPr>
          <p:sp>
            <p:nvSpPr>
              <p:cNvPr id="9" name="Can 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Can 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Cube 65"/>
            <p:cNvSpPr/>
            <p:nvPr/>
          </p:nvSpPr>
          <p:spPr>
            <a:xfrm>
              <a:off x="1555447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Cube 66"/>
            <p:cNvSpPr/>
            <p:nvPr/>
          </p:nvSpPr>
          <p:spPr>
            <a:xfrm>
              <a:off x="1882820" y="2415261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/>
            <p:cNvCxnSpPr>
              <a:stCxn id="66" idx="3"/>
            </p:cNvCxnSpPr>
            <p:nvPr/>
          </p:nvCxnSpPr>
          <p:spPr>
            <a:xfrm>
              <a:off x="1640692" y="2880172"/>
              <a:ext cx="18156" cy="3379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Can 73"/>
            <p:cNvSpPr/>
            <p:nvPr/>
          </p:nvSpPr>
          <p:spPr>
            <a:xfrm rot="5400000">
              <a:off x="4095993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Can 74"/>
            <p:cNvSpPr/>
            <p:nvPr/>
          </p:nvSpPr>
          <p:spPr>
            <a:xfrm>
              <a:off x="3947903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767261" y="3200046"/>
              <a:ext cx="730094" cy="206120"/>
              <a:chOff x="3710044" y="1847551"/>
              <a:chExt cx="1189026" cy="115762"/>
            </a:xfrm>
          </p:grpSpPr>
          <p:sp>
            <p:nvSpPr>
              <p:cNvPr id="84" name="Can 8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Can 8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Can 8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" name="Cube 86"/>
            <p:cNvSpPr/>
            <p:nvPr/>
          </p:nvSpPr>
          <p:spPr>
            <a:xfrm>
              <a:off x="4110509" y="2415261"/>
              <a:ext cx="227319" cy="464911"/>
            </a:xfrm>
            <a:prstGeom prst="cub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Cube 87"/>
            <p:cNvSpPr/>
            <p:nvPr/>
          </p:nvSpPr>
          <p:spPr>
            <a:xfrm>
              <a:off x="4437882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4515915" y="2880172"/>
              <a:ext cx="18156" cy="3346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Can 95"/>
            <p:cNvSpPr/>
            <p:nvPr/>
          </p:nvSpPr>
          <p:spPr>
            <a:xfrm rot="5400000">
              <a:off x="6696415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Can 96"/>
            <p:cNvSpPr/>
            <p:nvPr/>
          </p:nvSpPr>
          <p:spPr>
            <a:xfrm>
              <a:off x="6502965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7077406" y="3231691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99" name="Can 9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Can 9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5776918" y="3210580"/>
              <a:ext cx="973459" cy="206120"/>
              <a:chOff x="3313702" y="1847551"/>
              <a:chExt cx="1585368" cy="115762"/>
            </a:xfrm>
          </p:grpSpPr>
          <p:sp>
            <p:nvSpPr>
              <p:cNvPr id="105" name="Can 104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Can 105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Can 106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Can 107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Cube 108"/>
            <p:cNvSpPr/>
            <p:nvPr/>
          </p:nvSpPr>
          <p:spPr>
            <a:xfrm>
              <a:off x="6665571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/>
            <p:cNvCxnSpPr>
              <a:stCxn id="109" idx="3"/>
            </p:cNvCxnSpPr>
            <p:nvPr/>
          </p:nvCxnSpPr>
          <p:spPr>
            <a:xfrm>
              <a:off x="6750816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7070977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Cube 215"/>
            <p:cNvSpPr/>
            <p:nvPr/>
          </p:nvSpPr>
          <p:spPr>
            <a:xfrm>
              <a:off x="4571057" y="3272986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1660809" y="3272986"/>
              <a:ext cx="1203169" cy="88169"/>
              <a:chOff x="3020349" y="1908175"/>
              <a:chExt cx="1203169" cy="88169"/>
            </a:xfrm>
          </p:grpSpPr>
          <p:cxnSp>
            <p:nvCxnSpPr>
              <p:cNvPr id="218" name="Straight Connector 217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Cube 21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0" name="Straight Connector 21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Cube 22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2" name="Straight Connector 22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3" name="Cube 22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4" name="Straight Connector 22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Cube 22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2867336" y="3272986"/>
              <a:ext cx="1289209" cy="88169"/>
              <a:chOff x="2934309" y="1908175"/>
              <a:chExt cx="1289209" cy="88169"/>
            </a:xfrm>
          </p:grpSpPr>
          <p:cxnSp>
            <p:nvCxnSpPr>
              <p:cNvPr id="227" name="Straight Connector 22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Cube 22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9" name="Straight Connector 22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" name="Cube 22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1" name="Straight Connector 23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2" name="Cube 23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3" name="Straight Connector 23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Cube 23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5" name="Straight Connector 234"/>
            <p:cNvCxnSpPr/>
            <p:nvPr/>
          </p:nvCxnSpPr>
          <p:spPr>
            <a:xfrm flipH="1">
              <a:off x="4169245" y="3312678"/>
              <a:ext cx="3956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H="1" flipV="1">
              <a:off x="4539668" y="3214792"/>
              <a:ext cx="245327" cy="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H="1">
              <a:off x="4710727" y="3316544"/>
              <a:ext cx="78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flipH="1">
              <a:off x="1049454" y="3210575"/>
              <a:ext cx="591238" cy="75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1" name="Group 260"/>
            <p:cNvGrpSpPr/>
            <p:nvPr/>
          </p:nvGrpSpPr>
          <p:grpSpPr>
            <a:xfrm>
              <a:off x="1085673" y="3275687"/>
              <a:ext cx="601584" cy="88169"/>
              <a:chOff x="3621934" y="1908175"/>
              <a:chExt cx="601584" cy="88169"/>
            </a:xfrm>
          </p:grpSpPr>
          <p:cxnSp>
            <p:nvCxnSpPr>
              <p:cNvPr id="266" name="Straight Connector 265"/>
              <p:cNvCxnSpPr/>
              <p:nvPr/>
            </p:nvCxnSpPr>
            <p:spPr>
              <a:xfrm flipH="1">
                <a:off x="3621934" y="1963281"/>
                <a:ext cx="2243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7" name="Cube 266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8" name="Straight Connector 267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9" name="Cube 268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6846261" y="814136"/>
            <a:ext cx="2069797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A:</a:t>
            </a:r>
            <a:br>
              <a:rPr lang="en-US" sz="1400" dirty="0" smtClean="0"/>
            </a:br>
            <a:r>
              <a:rPr lang="en-US" sz="1400" dirty="0" smtClean="0"/>
              <a:t>Fill from upstream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Optimal for beam dynamics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6846261" y="2287766"/>
            <a:ext cx="195438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B:</a:t>
            </a:r>
            <a:br>
              <a:rPr lang="en-US" sz="1400" dirty="0" smtClean="0"/>
            </a:br>
            <a:r>
              <a:rPr lang="en-US" sz="1400" dirty="0" smtClean="0"/>
              <a:t>Fill from downstream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Worst for beam dynamics</a:t>
            </a:r>
          </a:p>
          <a:p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6846261" y="3782894"/>
            <a:ext cx="178766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C:</a:t>
            </a:r>
            <a:br>
              <a:rPr lang="en-US" sz="1400" dirty="0" smtClean="0"/>
            </a:br>
            <a:r>
              <a:rPr lang="en-US" sz="1400" dirty="0" smtClean="0"/>
              <a:t>Fill from Shafts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OK for beam dynamics</a:t>
            </a:r>
          </a:p>
          <a:p>
            <a:endParaRPr lang="en-US" sz="11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20818" y="2287766"/>
            <a:ext cx="6625443" cy="1285072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221674" y="2351764"/>
            <a:ext cx="6625443" cy="1285072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" name="TextBox 285"/>
          <p:cNvSpPr txBox="1"/>
          <p:nvPr/>
        </p:nvSpPr>
        <p:spPr>
          <a:xfrm>
            <a:off x="3387697" y="101376"/>
            <a:ext cx="1968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Beam Dynamics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042556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28</a:t>
            </a:fld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219147" y="765549"/>
            <a:ext cx="6604982" cy="1217517"/>
            <a:chOff x="462363" y="605965"/>
            <a:chExt cx="7750927" cy="1428753"/>
          </a:xfrm>
        </p:grpSpPr>
        <p:sp>
          <p:nvSpPr>
            <p:cNvPr id="55" name="Can 54"/>
            <p:cNvSpPr/>
            <p:nvPr/>
          </p:nvSpPr>
          <p:spPr>
            <a:xfrm rot="5400000">
              <a:off x="1493610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Can 55"/>
            <p:cNvSpPr/>
            <p:nvPr/>
          </p:nvSpPr>
          <p:spPr>
            <a:xfrm>
              <a:off x="1390880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596982" y="1653658"/>
              <a:ext cx="486730" cy="201914"/>
              <a:chOff x="624075" y="1849914"/>
              <a:chExt cx="792684" cy="113400"/>
            </a:xfrm>
          </p:grpSpPr>
          <p:sp>
            <p:nvSpPr>
              <p:cNvPr id="58" name="Can 57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Can 58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1172118" y="1653659"/>
              <a:ext cx="486730" cy="201913"/>
              <a:chOff x="1020417" y="1849915"/>
              <a:chExt cx="792684" cy="113399"/>
            </a:xfrm>
          </p:grpSpPr>
          <p:sp>
            <p:nvSpPr>
              <p:cNvPr id="61" name="Can 6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Can 61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1966874" y="1651555"/>
              <a:ext cx="973459" cy="206120"/>
              <a:chOff x="3313702" y="1847551"/>
              <a:chExt cx="1585368" cy="115762"/>
            </a:xfrm>
          </p:grpSpPr>
          <p:sp>
            <p:nvSpPr>
              <p:cNvPr id="64" name="Can 63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Can 64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Can 69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Can 70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Cube 75"/>
            <p:cNvSpPr/>
            <p:nvPr/>
          </p:nvSpPr>
          <p:spPr>
            <a:xfrm>
              <a:off x="1553486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Cube 76"/>
            <p:cNvSpPr/>
            <p:nvPr/>
          </p:nvSpPr>
          <p:spPr>
            <a:xfrm>
              <a:off x="1880859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/>
            <p:cNvCxnSpPr>
              <a:stCxn id="76" idx="3"/>
            </p:cNvCxnSpPr>
            <p:nvPr/>
          </p:nvCxnSpPr>
          <p:spPr>
            <a:xfrm>
              <a:off x="1638731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1958892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an 79"/>
            <p:cNvSpPr/>
            <p:nvPr/>
          </p:nvSpPr>
          <p:spPr>
            <a:xfrm rot="5400000">
              <a:off x="4094032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Can 80"/>
            <p:cNvSpPr/>
            <p:nvPr/>
          </p:nvSpPr>
          <p:spPr>
            <a:xfrm>
              <a:off x="3945942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Cube 117"/>
            <p:cNvSpPr/>
            <p:nvPr/>
          </p:nvSpPr>
          <p:spPr>
            <a:xfrm>
              <a:off x="4108548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Cube 118"/>
            <p:cNvSpPr/>
            <p:nvPr/>
          </p:nvSpPr>
          <p:spPr>
            <a:xfrm>
              <a:off x="4435921" y="866770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Connector 119"/>
            <p:cNvCxnSpPr>
              <a:stCxn id="118" idx="3"/>
            </p:cNvCxnSpPr>
            <p:nvPr/>
          </p:nvCxnSpPr>
          <p:spPr>
            <a:xfrm>
              <a:off x="4193793" y="1331681"/>
              <a:ext cx="20117" cy="3449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2" name="Group 121"/>
            <p:cNvGrpSpPr/>
            <p:nvPr/>
          </p:nvGrpSpPr>
          <p:grpSpPr>
            <a:xfrm>
              <a:off x="3240450" y="1657859"/>
              <a:ext cx="730094" cy="201914"/>
              <a:chOff x="3313702" y="1849913"/>
              <a:chExt cx="1189026" cy="113400"/>
            </a:xfrm>
          </p:grpSpPr>
          <p:sp>
            <p:nvSpPr>
              <p:cNvPr id="123" name="Can 12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Can 12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Can 12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7" name="Can 126"/>
            <p:cNvSpPr/>
            <p:nvPr/>
          </p:nvSpPr>
          <p:spPr>
            <a:xfrm rot="5400000">
              <a:off x="6694454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Can 127"/>
            <p:cNvSpPr/>
            <p:nvPr/>
          </p:nvSpPr>
          <p:spPr>
            <a:xfrm>
              <a:off x="6501004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7075445" y="1683200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130" name="Can 129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Can 13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0" name="Cube 139"/>
            <p:cNvSpPr/>
            <p:nvPr/>
          </p:nvSpPr>
          <p:spPr>
            <a:xfrm>
              <a:off x="6663610" y="866770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3" name="Straight Connector 142"/>
            <p:cNvCxnSpPr/>
            <p:nvPr/>
          </p:nvCxnSpPr>
          <p:spPr>
            <a:xfrm>
              <a:off x="7069016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H="1" flipV="1">
              <a:off x="3970545" y="1676585"/>
              <a:ext cx="245327" cy="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H="1">
              <a:off x="3970545" y="1767608"/>
              <a:ext cx="46733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ube 13"/>
            <p:cNvSpPr/>
            <p:nvPr/>
          </p:nvSpPr>
          <p:spPr>
            <a:xfrm>
              <a:off x="4038713" y="1716085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437882" y="1716085"/>
              <a:ext cx="981158" cy="88169"/>
              <a:chOff x="3242360" y="1908175"/>
              <a:chExt cx="981158" cy="88169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flipH="1">
                <a:off x="3242360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Cube 19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0" name="Straight Connector 19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Cube 20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2" name="Straight Connector 20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" name="Cube 20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4" name="Straight Connector 20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Cube 20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>
              <a:off x="5422398" y="1716085"/>
              <a:ext cx="1289209" cy="88169"/>
              <a:chOff x="2934309" y="1908175"/>
              <a:chExt cx="1289209" cy="88169"/>
            </a:xfrm>
          </p:grpSpPr>
          <p:cxnSp>
            <p:nvCxnSpPr>
              <p:cNvPr id="207" name="Straight Connector 20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Cube 20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9" name="Straight Connector 20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Cube 20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1" name="Straight Connector 21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2" name="Cube 21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3" name="Straight Connector 21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Cube 21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15" name="Straight Connector 214"/>
            <p:cNvCxnSpPr/>
            <p:nvPr/>
          </p:nvCxnSpPr>
          <p:spPr>
            <a:xfrm flipH="1">
              <a:off x="6711607" y="1755775"/>
              <a:ext cx="379488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219147" y="3886444"/>
            <a:ext cx="6604982" cy="1217517"/>
            <a:chOff x="462363" y="3729252"/>
            <a:chExt cx="7750927" cy="1428753"/>
          </a:xfrm>
        </p:grpSpPr>
        <p:sp>
          <p:nvSpPr>
            <p:cNvPr id="144" name="Can 143"/>
            <p:cNvSpPr/>
            <p:nvPr/>
          </p:nvSpPr>
          <p:spPr>
            <a:xfrm rot="5400000">
              <a:off x="1493610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Can 144"/>
            <p:cNvSpPr/>
            <p:nvPr/>
          </p:nvSpPr>
          <p:spPr>
            <a:xfrm>
              <a:off x="1390880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6" name="Group 145"/>
            <p:cNvGrpSpPr/>
            <p:nvPr/>
          </p:nvGrpSpPr>
          <p:grpSpPr>
            <a:xfrm>
              <a:off x="596982" y="4776945"/>
              <a:ext cx="486730" cy="201914"/>
              <a:chOff x="624075" y="1849914"/>
              <a:chExt cx="792684" cy="113400"/>
            </a:xfrm>
          </p:grpSpPr>
          <p:sp>
            <p:nvSpPr>
              <p:cNvPr id="147" name="Can 146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Can 147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1172118" y="4776946"/>
              <a:ext cx="486730" cy="201913"/>
              <a:chOff x="1020417" y="1849915"/>
              <a:chExt cx="792684" cy="113399"/>
            </a:xfrm>
          </p:grpSpPr>
          <p:sp>
            <p:nvSpPr>
              <p:cNvPr id="150" name="Can 14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Can 150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7" name="Cube 156"/>
            <p:cNvSpPr/>
            <p:nvPr/>
          </p:nvSpPr>
          <p:spPr>
            <a:xfrm>
              <a:off x="1553486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Cube 157"/>
            <p:cNvSpPr/>
            <p:nvPr/>
          </p:nvSpPr>
          <p:spPr>
            <a:xfrm>
              <a:off x="1880859" y="3990057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Connector 158"/>
            <p:cNvCxnSpPr>
              <a:stCxn id="157" idx="3"/>
            </p:cNvCxnSpPr>
            <p:nvPr/>
          </p:nvCxnSpPr>
          <p:spPr>
            <a:xfrm>
              <a:off x="1638731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Can 160"/>
            <p:cNvSpPr/>
            <p:nvPr/>
          </p:nvSpPr>
          <p:spPr>
            <a:xfrm rot="5400000">
              <a:off x="4094032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Can 161"/>
            <p:cNvSpPr/>
            <p:nvPr/>
          </p:nvSpPr>
          <p:spPr>
            <a:xfrm>
              <a:off x="3945942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Cube 167"/>
            <p:cNvSpPr/>
            <p:nvPr/>
          </p:nvSpPr>
          <p:spPr>
            <a:xfrm>
              <a:off x="4108548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Cube 168"/>
            <p:cNvSpPr/>
            <p:nvPr/>
          </p:nvSpPr>
          <p:spPr>
            <a:xfrm>
              <a:off x="4435921" y="3990057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0" name="Straight Connector 169"/>
            <p:cNvCxnSpPr>
              <a:stCxn id="168" idx="3"/>
            </p:cNvCxnSpPr>
            <p:nvPr/>
          </p:nvCxnSpPr>
          <p:spPr>
            <a:xfrm>
              <a:off x="4193793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3240451" y="4776946"/>
              <a:ext cx="973459" cy="206120"/>
              <a:chOff x="3313702" y="1847551"/>
              <a:chExt cx="1585368" cy="115762"/>
            </a:xfrm>
          </p:grpSpPr>
          <p:sp>
            <p:nvSpPr>
              <p:cNvPr id="173" name="Can 17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Can 17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Can 17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Can 17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7" name="Can 176"/>
            <p:cNvSpPr/>
            <p:nvPr/>
          </p:nvSpPr>
          <p:spPr>
            <a:xfrm rot="5400000">
              <a:off x="6694454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Can 177"/>
            <p:cNvSpPr/>
            <p:nvPr/>
          </p:nvSpPr>
          <p:spPr>
            <a:xfrm>
              <a:off x="6501004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7075445" y="4806487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180" name="Can 179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Can 18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018321" y="4785376"/>
              <a:ext cx="730094" cy="206120"/>
              <a:chOff x="3710044" y="1847551"/>
              <a:chExt cx="1189026" cy="115762"/>
            </a:xfrm>
          </p:grpSpPr>
          <p:sp>
            <p:nvSpPr>
              <p:cNvPr id="187" name="Can 186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Can 187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Can 188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0" name="Cube 189"/>
            <p:cNvSpPr/>
            <p:nvPr/>
          </p:nvSpPr>
          <p:spPr>
            <a:xfrm>
              <a:off x="6663610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2" name="Straight Connector 191"/>
            <p:cNvCxnSpPr>
              <a:stCxn id="190" idx="3"/>
            </p:cNvCxnSpPr>
            <p:nvPr/>
          </p:nvCxnSpPr>
          <p:spPr>
            <a:xfrm>
              <a:off x="6748855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7069016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8" name="Group 237"/>
            <p:cNvGrpSpPr/>
            <p:nvPr/>
          </p:nvGrpSpPr>
          <p:grpSpPr>
            <a:xfrm>
              <a:off x="1673513" y="4863584"/>
              <a:ext cx="1203169" cy="88169"/>
              <a:chOff x="3020349" y="1908175"/>
              <a:chExt cx="1203169" cy="88169"/>
            </a:xfrm>
          </p:grpSpPr>
          <p:cxnSp>
            <p:nvCxnSpPr>
              <p:cNvPr id="239" name="Straight Connector 238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Cube 239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1" name="Straight Connector 240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2" name="Cube 241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3" name="Straight Connector 242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Cube 243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5" name="Straight Connector 244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Cube 245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7" name="Cube 246"/>
            <p:cNvSpPr/>
            <p:nvPr/>
          </p:nvSpPr>
          <p:spPr>
            <a:xfrm>
              <a:off x="5784964" y="4874291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8" name="Group 247"/>
            <p:cNvGrpSpPr/>
            <p:nvPr/>
          </p:nvGrpSpPr>
          <p:grpSpPr>
            <a:xfrm>
              <a:off x="4235457" y="4874291"/>
              <a:ext cx="1289209" cy="88169"/>
              <a:chOff x="2934309" y="1908175"/>
              <a:chExt cx="1289209" cy="88169"/>
            </a:xfrm>
          </p:grpSpPr>
          <p:cxnSp>
            <p:nvCxnSpPr>
              <p:cNvPr id="249" name="Straight Connector 248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0" name="Cube 249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1" name="Straight Connector 250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Cube 251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3" name="Straight Connector 252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4" name="Cube 253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5" name="Straight Connector 254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6" name="Cube 255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57" name="Straight Connector 256"/>
            <p:cNvCxnSpPr/>
            <p:nvPr/>
          </p:nvCxnSpPr>
          <p:spPr>
            <a:xfrm flipH="1" flipV="1">
              <a:off x="5537367" y="4923508"/>
              <a:ext cx="239551" cy="4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H="1">
              <a:off x="5924634" y="4917849"/>
              <a:ext cx="78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flipH="1">
              <a:off x="2876683" y="4909626"/>
              <a:ext cx="3637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220818" y="2355321"/>
            <a:ext cx="6604982" cy="1217517"/>
            <a:chOff x="464324" y="2154456"/>
            <a:chExt cx="7750927" cy="1428753"/>
          </a:xfrm>
        </p:grpSpPr>
        <p:sp>
          <p:nvSpPr>
            <p:cNvPr id="69" name="Can 68"/>
            <p:cNvSpPr/>
            <p:nvPr/>
          </p:nvSpPr>
          <p:spPr>
            <a:xfrm rot="5400000">
              <a:off x="1495571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Can 67"/>
            <p:cNvSpPr/>
            <p:nvPr/>
          </p:nvSpPr>
          <p:spPr>
            <a:xfrm>
              <a:off x="1392841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98943" y="3202149"/>
              <a:ext cx="486730" cy="201914"/>
              <a:chOff x="624075" y="1849914"/>
              <a:chExt cx="792684" cy="113400"/>
            </a:xfrm>
          </p:grpSpPr>
          <p:sp>
            <p:nvSpPr>
              <p:cNvPr id="9" name="Can 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Can 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Cube 65"/>
            <p:cNvSpPr/>
            <p:nvPr/>
          </p:nvSpPr>
          <p:spPr>
            <a:xfrm>
              <a:off x="1555447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Cube 66"/>
            <p:cNvSpPr/>
            <p:nvPr/>
          </p:nvSpPr>
          <p:spPr>
            <a:xfrm>
              <a:off x="1882820" y="2415261"/>
              <a:ext cx="227319" cy="464911"/>
            </a:xfrm>
            <a:prstGeom prst="cub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/>
            <p:cNvCxnSpPr>
              <a:stCxn id="66" idx="3"/>
            </p:cNvCxnSpPr>
            <p:nvPr/>
          </p:nvCxnSpPr>
          <p:spPr>
            <a:xfrm>
              <a:off x="1640692" y="2880172"/>
              <a:ext cx="18156" cy="3379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Can 73"/>
            <p:cNvSpPr/>
            <p:nvPr/>
          </p:nvSpPr>
          <p:spPr>
            <a:xfrm rot="5400000">
              <a:off x="4095993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Can 74"/>
            <p:cNvSpPr/>
            <p:nvPr/>
          </p:nvSpPr>
          <p:spPr>
            <a:xfrm>
              <a:off x="3947903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767261" y="3200046"/>
              <a:ext cx="730094" cy="206120"/>
              <a:chOff x="3710044" y="1847551"/>
              <a:chExt cx="1189026" cy="115762"/>
            </a:xfrm>
          </p:grpSpPr>
          <p:sp>
            <p:nvSpPr>
              <p:cNvPr id="84" name="Can 8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Can 8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Can 8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" name="Cube 86"/>
            <p:cNvSpPr/>
            <p:nvPr/>
          </p:nvSpPr>
          <p:spPr>
            <a:xfrm>
              <a:off x="4110509" y="2415261"/>
              <a:ext cx="227319" cy="464911"/>
            </a:xfrm>
            <a:prstGeom prst="cub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Cube 87"/>
            <p:cNvSpPr/>
            <p:nvPr/>
          </p:nvSpPr>
          <p:spPr>
            <a:xfrm>
              <a:off x="4437882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4515915" y="2880172"/>
              <a:ext cx="18156" cy="3346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Can 95"/>
            <p:cNvSpPr/>
            <p:nvPr/>
          </p:nvSpPr>
          <p:spPr>
            <a:xfrm rot="5400000">
              <a:off x="6696415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Can 96"/>
            <p:cNvSpPr/>
            <p:nvPr/>
          </p:nvSpPr>
          <p:spPr>
            <a:xfrm>
              <a:off x="6502965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7077406" y="3231691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99" name="Can 9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Can 9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5776918" y="3210580"/>
              <a:ext cx="973459" cy="206120"/>
              <a:chOff x="3313702" y="1847551"/>
              <a:chExt cx="1585368" cy="115762"/>
            </a:xfrm>
          </p:grpSpPr>
          <p:sp>
            <p:nvSpPr>
              <p:cNvPr id="105" name="Can 104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Can 105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Can 106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Can 107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Cube 108"/>
            <p:cNvSpPr/>
            <p:nvPr/>
          </p:nvSpPr>
          <p:spPr>
            <a:xfrm>
              <a:off x="6665571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/>
            <p:cNvCxnSpPr>
              <a:stCxn id="109" idx="3"/>
            </p:cNvCxnSpPr>
            <p:nvPr/>
          </p:nvCxnSpPr>
          <p:spPr>
            <a:xfrm>
              <a:off x="6750816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7070977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Cube 215"/>
            <p:cNvSpPr/>
            <p:nvPr/>
          </p:nvSpPr>
          <p:spPr>
            <a:xfrm>
              <a:off x="4571057" y="3272986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1660809" y="3272986"/>
              <a:ext cx="1203169" cy="88169"/>
              <a:chOff x="3020349" y="1908175"/>
              <a:chExt cx="1203169" cy="88169"/>
            </a:xfrm>
          </p:grpSpPr>
          <p:cxnSp>
            <p:nvCxnSpPr>
              <p:cNvPr id="218" name="Straight Connector 217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Cube 21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0" name="Straight Connector 21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Cube 22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2" name="Straight Connector 22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3" name="Cube 22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4" name="Straight Connector 22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Cube 22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2867336" y="3272986"/>
              <a:ext cx="1289209" cy="88169"/>
              <a:chOff x="2934309" y="1908175"/>
              <a:chExt cx="1289209" cy="88169"/>
            </a:xfrm>
          </p:grpSpPr>
          <p:cxnSp>
            <p:nvCxnSpPr>
              <p:cNvPr id="227" name="Straight Connector 22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Cube 22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9" name="Straight Connector 22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" name="Cube 22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1" name="Straight Connector 23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2" name="Cube 23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3" name="Straight Connector 23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Cube 23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5" name="Straight Connector 234"/>
            <p:cNvCxnSpPr/>
            <p:nvPr/>
          </p:nvCxnSpPr>
          <p:spPr>
            <a:xfrm flipH="1">
              <a:off x="4169245" y="3312678"/>
              <a:ext cx="3956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H="1" flipV="1">
              <a:off x="4539668" y="3214792"/>
              <a:ext cx="245327" cy="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H="1">
              <a:off x="4710727" y="3316544"/>
              <a:ext cx="78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flipH="1">
              <a:off x="1049454" y="3210575"/>
              <a:ext cx="591238" cy="75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1" name="Group 260"/>
            <p:cNvGrpSpPr/>
            <p:nvPr/>
          </p:nvGrpSpPr>
          <p:grpSpPr>
            <a:xfrm>
              <a:off x="1085673" y="3275687"/>
              <a:ext cx="601584" cy="88169"/>
              <a:chOff x="3621934" y="1908175"/>
              <a:chExt cx="601584" cy="88169"/>
            </a:xfrm>
          </p:grpSpPr>
          <p:cxnSp>
            <p:nvCxnSpPr>
              <p:cNvPr id="266" name="Straight Connector 265"/>
              <p:cNvCxnSpPr/>
              <p:nvPr/>
            </p:nvCxnSpPr>
            <p:spPr>
              <a:xfrm flipH="1">
                <a:off x="3621934" y="1963281"/>
                <a:ext cx="2243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7" name="Cube 266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8" name="Straight Connector 267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9" name="Cube 268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6846261" y="814136"/>
            <a:ext cx="2339102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A:</a:t>
            </a:r>
            <a:br>
              <a:rPr lang="en-US" sz="1400" dirty="0" smtClean="0"/>
            </a:br>
            <a:r>
              <a:rPr lang="en-US" sz="1400" dirty="0" smtClean="0"/>
              <a:t>Fill from upstream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Optimal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Helium transfer line needed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No spare </a:t>
            </a:r>
            <a:r>
              <a:rPr lang="en-US" sz="1100" dirty="0" err="1" smtClean="0">
                <a:solidFill>
                  <a:srgbClr val="FF0000"/>
                </a:solidFill>
              </a:rPr>
              <a:t>cryo</a:t>
            </a:r>
            <a:r>
              <a:rPr lang="en-US" sz="1100" dirty="0" smtClean="0">
                <a:solidFill>
                  <a:srgbClr val="FF0000"/>
                </a:solidFill>
              </a:rPr>
              <a:t> capacity at PM12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6846261" y="2287766"/>
            <a:ext cx="226215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B:</a:t>
            </a:r>
            <a:br>
              <a:rPr lang="en-US" sz="1400" dirty="0" smtClean="0"/>
            </a:br>
            <a:r>
              <a:rPr lang="en-US" sz="1400" dirty="0" smtClean="0"/>
              <a:t>Fill from downstream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Worst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FF0000"/>
                </a:solidFill>
              </a:rPr>
              <a:t>Helium transfer line needed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FF0000"/>
                </a:solidFill>
              </a:rPr>
              <a:t>No spare </a:t>
            </a:r>
            <a:r>
              <a:rPr lang="en-US" sz="1100" dirty="0" err="1">
                <a:solidFill>
                  <a:srgbClr val="FF0000"/>
                </a:solidFill>
              </a:rPr>
              <a:t>cryo</a:t>
            </a:r>
            <a:r>
              <a:rPr lang="en-US" sz="1100" dirty="0">
                <a:solidFill>
                  <a:srgbClr val="FF0000"/>
                </a:solidFill>
              </a:rPr>
              <a:t> capacity at </a:t>
            </a:r>
            <a:r>
              <a:rPr lang="en-US" sz="1100" dirty="0" smtClean="0">
                <a:solidFill>
                  <a:srgbClr val="FF0000"/>
                </a:solidFill>
              </a:rPr>
              <a:t>PM8</a:t>
            </a:r>
            <a:endParaRPr lang="en-US" sz="1100" dirty="0">
              <a:solidFill>
                <a:srgbClr val="FF0000"/>
              </a:solidFill>
            </a:endParaRPr>
          </a:p>
          <a:p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6846261" y="3782894"/>
            <a:ext cx="178766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C:</a:t>
            </a:r>
            <a:br>
              <a:rPr lang="en-US" sz="1400" dirty="0" smtClean="0"/>
            </a:br>
            <a:r>
              <a:rPr lang="en-US" sz="1400" dirty="0" smtClean="0"/>
              <a:t>Fill from Shafts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OK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No  helium transfer line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Spare </a:t>
            </a:r>
            <a:r>
              <a:rPr lang="en-US" sz="1100" dirty="0" err="1" smtClean="0"/>
              <a:t>cryo</a:t>
            </a:r>
            <a:r>
              <a:rPr lang="en-US" sz="1100" dirty="0" smtClean="0"/>
              <a:t> capacities</a:t>
            </a:r>
          </a:p>
          <a:p>
            <a:endParaRPr lang="en-US" sz="1100" dirty="0"/>
          </a:p>
        </p:txBody>
      </p:sp>
      <p:sp>
        <p:nvSpPr>
          <p:cNvPr id="285" name="TextBox 284"/>
          <p:cNvSpPr txBox="1"/>
          <p:nvPr/>
        </p:nvSpPr>
        <p:spPr>
          <a:xfrm>
            <a:off x="3387697" y="101376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Cryogenic Spare Capacity</a:t>
            </a:r>
            <a:endParaRPr lang="en-US" sz="18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2469971" y="904850"/>
            <a:ext cx="3228504" cy="979677"/>
            <a:chOff x="2469971" y="904850"/>
            <a:chExt cx="3228504" cy="979677"/>
          </a:xfrm>
        </p:grpSpPr>
        <p:sp>
          <p:nvSpPr>
            <p:cNvPr id="270" name="Cube 269"/>
            <p:cNvSpPr/>
            <p:nvPr/>
          </p:nvSpPr>
          <p:spPr>
            <a:xfrm>
              <a:off x="3596862" y="904850"/>
              <a:ext cx="475440" cy="555926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Cube 270"/>
            <p:cNvSpPr/>
            <p:nvPr/>
          </p:nvSpPr>
          <p:spPr>
            <a:xfrm>
              <a:off x="5223035" y="904850"/>
              <a:ext cx="475440" cy="555926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stCxn id="270" idx="3"/>
            </p:cNvCxnSpPr>
            <p:nvPr/>
          </p:nvCxnSpPr>
          <p:spPr>
            <a:xfrm>
              <a:off x="3775152" y="1460776"/>
              <a:ext cx="0" cy="195776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flipH="1">
              <a:off x="3187692" y="1665529"/>
              <a:ext cx="587460" cy="0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Can 283"/>
            <p:cNvSpPr/>
            <p:nvPr/>
          </p:nvSpPr>
          <p:spPr>
            <a:xfrm rot="5400000">
              <a:off x="2473450" y="1607132"/>
              <a:ext cx="273914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Can 287"/>
            <p:cNvSpPr/>
            <p:nvPr/>
          </p:nvSpPr>
          <p:spPr>
            <a:xfrm rot="5400000">
              <a:off x="2713124" y="1607138"/>
              <a:ext cx="273907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Can 288"/>
            <p:cNvSpPr/>
            <p:nvPr/>
          </p:nvSpPr>
          <p:spPr>
            <a:xfrm rot="5400000">
              <a:off x="2952794" y="1607135"/>
              <a:ext cx="273910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404814" y="2486430"/>
            <a:ext cx="3214666" cy="992827"/>
            <a:chOff x="1404814" y="2486430"/>
            <a:chExt cx="3214666" cy="992827"/>
          </a:xfrm>
        </p:grpSpPr>
        <p:grpSp>
          <p:nvGrpSpPr>
            <p:cNvPr id="272" name="Group 271"/>
            <p:cNvGrpSpPr/>
            <p:nvPr/>
          </p:nvGrpSpPr>
          <p:grpSpPr>
            <a:xfrm>
              <a:off x="1404814" y="2486430"/>
              <a:ext cx="2101613" cy="555926"/>
              <a:chOff x="3596862" y="904850"/>
              <a:chExt cx="2101613" cy="555926"/>
            </a:xfrm>
          </p:grpSpPr>
          <p:sp>
            <p:nvSpPr>
              <p:cNvPr id="273" name="Cube 272"/>
              <p:cNvSpPr/>
              <p:nvPr/>
            </p:nvSpPr>
            <p:spPr>
              <a:xfrm>
                <a:off x="3596862" y="904850"/>
                <a:ext cx="475440" cy="555926"/>
              </a:xfrm>
              <a:prstGeom prst="cube">
                <a:avLst/>
              </a:prstGeom>
              <a:solidFill>
                <a:srgbClr val="FCCFD5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9" name="Cube 278"/>
              <p:cNvSpPr/>
              <p:nvPr/>
            </p:nvSpPr>
            <p:spPr>
              <a:xfrm>
                <a:off x="5223035" y="904850"/>
                <a:ext cx="475440" cy="555926"/>
              </a:xfrm>
              <a:prstGeom prst="cube">
                <a:avLst/>
              </a:prstGeom>
              <a:solidFill>
                <a:srgbClr val="FCCFD5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90" name="Straight Connector 289"/>
            <p:cNvCxnSpPr/>
            <p:nvPr/>
          </p:nvCxnSpPr>
          <p:spPr>
            <a:xfrm>
              <a:off x="3230185" y="3078789"/>
              <a:ext cx="0" cy="195776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/>
          </p:nvCxnSpPr>
          <p:spPr>
            <a:xfrm flipH="1">
              <a:off x="3208658" y="3273294"/>
              <a:ext cx="653686" cy="0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Can 291"/>
            <p:cNvSpPr/>
            <p:nvPr/>
          </p:nvSpPr>
          <p:spPr>
            <a:xfrm rot="5400000">
              <a:off x="3862746" y="3201862"/>
              <a:ext cx="273914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Can 292"/>
            <p:cNvSpPr/>
            <p:nvPr/>
          </p:nvSpPr>
          <p:spPr>
            <a:xfrm rot="5400000">
              <a:off x="4102420" y="3201868"/>
              <a:ext cx="273907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Can 293"/>
            <p:cNvSpPr/>
            <p:nvPr/>
          </p:nvSpPr>
          <p:spPr>
            <a:xfrm rot="5400000">
              <a:off x="4342090" y="3201865"/>
              <a:ext cx="273910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69001" y="3994297"/>
            <a:ext cx="4835974" cy="1013530"/>
            <a:chOff x="769001" y="3994297"/>
            <a:chExt cx="4835974" cy="1013530"/>
          </a:xfrm>
        </p:grpSpPr>
        <p:grpSp>
          <p:nvGrpSpPr>
            <p:cNvPr id="280" name="Group 279"/>
            <p:cNvGrpSpPr/>
            <p:nvPr/>
          </p:nvGrpSpPr>
          <p:grpSpPr>
            <a:xfrm>
              <a:off x="1389786" y="3994297"/>
              <a:ext cx="2705276" cy="555926"/>
              <a:chOff x="3596862" y="904850"/>
              <a:chExt cx="2705276" cy="555926"/>
            </a:xfrm>
          </p:grpSpPr>
          <p:sp>
            <p:nvSpPr>
              <p:cNvPr id="281" name="Cube 280"/>
              <p:cNvSpPr/>
              <p:nvPr/>
            </p:nvSpPr>
            <p:spPr>
              <a:xfrm>
                <a:off x="3596862" y="904850"/>
                <a:ext cx="475440" cy="555926"/>
              </a:xfrm>
              <a:prstGeom prst="cube">
                <a:avLst/>
              </a:prstGeom>
              <a:solidFill>
                <a:srgbClr val="FCCFD5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2" name="Cube 281"/>
              <p:cNvSpPr/>
              <p:nvPr/>
            </p:nvSpPr>
            <p:spPr>
              <a:xfrm>
                <a:off x="5826698" y="904850"/>
                <a:ext cx="475440" cy="555926"/>
              </a:xfrm>
              <a:prstGeom prst="cube">
                <a:avLst/>
              </a:prstGeom>
              <a:solidFill>
                <a:srgbClr val="FCCFD5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95" name="Straight Connector 294"/>
            <p:cNvCxnSpPr>
              <a:stCxn id="282" idx="3"/>
            </p:cNvCxnSpPr>
            <p:nvPr/>
          </p:nvCxnSpPr>
          <p:spPr>
            <a:xfrm flipH="1">
              <a:off x="3783647" y="4550223"/>
              <a:ext cx="14265" cy="229022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/>
          </p:nvCxnSpPr>
          <p:spPr>
            <a:xfrm flipH="1">
              <a:off x="3426656" y="4782824"/>
              <a:ext cx="387627" cy="0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Can 299"/>
            <p:cNvSpPr/>
            <p:nvPr/>
          </p:nvSpPr>
          <p:spPr>
            <a:xfrm rot="5400000">
              <a:off x="2473449" y="4728713"/>
              <a:ext cx="273914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Can 296"/>
            <p:cNvSpPr/>
            <p:nvPr/>
          </p:nvSpPr>
          <p:spPr>
            <a:xfrm rot="5400000">
              <a:off x="2712414" y="4724427"/>
              <a:ext cx="273914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Can 297"/>
            <p:cNvSpPr/>
            <p:nvPr/>
          </p:nvSpPr>
          <p:spPr>
            <a:xfrm rot="5400000">
              <a:off x="2952088" y="4724433"/>
              <a:ext cx="273907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Can 298"/>
            <p:cNvSpPr/>
            <p:nvPr/>
          </p:nvSpPr>
          <p:spPr>
            <a:xfrm rot="5400000">
              <a:off x="3191758" y="4724430"/>
              <a:ext cx="273910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1" name="Straight Connector 300"/>
            <p:cNvCxnSpPr/>
            <p:nvPr/>
          </p:nvCxnSpPr>
          <p:spPr>
            <a:xfrm flipH="1">
              <a:off x="1604042" y="4547547"/>
              <a:ext cx="14265" cy="229022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flipH="1">
              <a:off x="1247051" y="4780148"/>
              <a:ext cx="387627" cy="0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Can 302"/>
            <p:cNvSpPr/>
            <p:nvPr/>
          </p:nvSpPr>
          <p:spPr>
            <a:xfrm rot="5400000">
              <a:off x="772483" y="4721757"/>
              <a:ext cx="273907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Can 303"/>
            <p:cNvSpPr/>
            <p:nvPr/>
          </p:nvSpPr>
          <p:spPr>
            <a:xfrm rot="5400000">
              <a:off x="1012153" y="4721754"/>
              <a:ext cx="273910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Can 304"/>
            <p:cNvSpPr/>
            <p:nvPr/>
          </p:nvSpPr>
          <p:spPr>
            <a:xfrm rot="5400000">
              <a:off x="4848241" y="4730432"/>
              <a:ext cx="273914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Can 305"/>
            <p:cNvSpPr/>
            <p:nvPr/>
          </p:nvSpPr>
          <p:spPr>
            <a:xfrm rot="5400000">
              <a:off x="5087915" y="4730438"/>
              <a:ext cx="273907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Can 306"/>
            <p:cNvSpPr/>
            <p:nvPr/>
          </p:nvSpPr>
          <p:spPr>
            <a:xfrm rot="5400000">
              <a:off x="5327585" y="4730435"/>
              <a:ext cx="273910" cy="280871"/>
            </a:xfrm>
            <a:prstGeom prst="can">
              <a:avLst/>
            </a:prstGeom>
            <a:solidFill>
              <a:srgbClr val="FFFF00"/>
            </a:solidFill>
            <a:effectLst>
              <a:outerShdw blurRad="76200" dist="50800" dir="2700000" sy="-23000" kx="-800400" algn="b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6" name="Straight Connector 285"/>
          <p:cNvCxnSpPr/>
          <p:nvPr/>
        </p:nvCxnSpPr>
        <p:spPr>
          <a:xfrm>
            <a:off x="220818" y="2287766"/>
            <a:ext cx="6625443" cy="1285072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 flipH="1">
            <a:off x="221674" y="2351764"/>
            <a:ext cx="6625443" cy="1285072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4991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Scenarios A and C have each 2x2 </a:t>
            </a:r>
            <a:r>
              <a:rPr lang="en-US" dirty="0" err="1"/>
              <a:t>c</a:t>
            </a:r>
            <a:r>
              <a:rPr lang="en-US" dirty="0" err="1" smtClean="0"/>
              <a:t>ryoplants</a:t>
            </a:r>
            <a:r>
              <a:rPr lang="en-US" dirty="0" smtClean="0"/>
              <a:t> that are not needed for first stage</a:t>
            </a:r>
          </a:p>
          <a:p>
            <a:r>
              <a:rPr lang="en-US" dirty="0" smtClean="0"/>
              <a:t>Will installation of these plants be staged?</a:t>
            </a:r>
          </a:p>
          <a:p>
            <a:pPr lvl="1"/>
            <a:r>
              <a:rPr lang="en-US" dirty="0" smtClean="0"/>
              <a:t>2 plants per shaft have operational advantages:</a:t>
            </a:r>
          </a:p>
          <a:p>
            <a:pPr lvl="2"/>
            <a:r>
              <a:rPr lang="en-US" dirty="0" smtClean="0"/>
              <a:t>faster </a:t>
            </a:r>
            <a:r>
              <a:rPr lang="en-US" dirty="0" err="1" smtClean="0"/>
              <a:t>cooldown</a:t>
            </a:r>
            <a:endParaRPr lang="en-US" dirty="0" smtClean="0"/>
          </a:p>
          <a:p>
            <a:pPr lvl="2"/>
            <a:r>
              <a:rPr lang="en-US" dirty="0" smtClean="0"/>
              <a:t>Redundancy (during maintenance work)</a:t>
            </a:r>
          </a:p>
          <a:p>
            <a:pPr lvl="2"/>
            <a:r>
              <a:rPr lang="en-US" dirty="0" smtClean="0"/>
              <a:t>-&gt; Risk reduction</a:t>
            </a:r>
          </a:p>
          <a:p>
            <a:pPr lvl="1"/>
            <a:r>
              <a:rPr lang="en-US" dirty="0" smtClean="0"/>
              <a:t>In scenario C, spare </a:t>
            </a:r>
            <a:r>
              <a:rPr lang="en-US" dirty="0" err="1" smtClean="0"/>
              <a:t>cryo</a:t>
            </a:r>
            <a:r>
              <a:rPr lang="en-US" dirty="0" smtClean="0"/>
              <a:t> power can be distributed over full Main </a:t>
            </a:r>
            <a:r>
              <a:rPr lang="en-US" dirty="0" err="1" smtClean="0"/>
              <a:t>Linac</a:t>
            </a:r>
            <a:endParaRPr lang="en-US" dirty="0"/>
          </a:p>
          <a:p>
            <a:pPr lvl="2"/>
            <a:r>
              <a:rPr lang="en-US" dirty="0" smtClean="0"/>
              <a:t>makes accelerator operation easier (more operational margin)</a:t>
            </a:r>
          </a:p>
          <a:p>
            <a:pPr lvl="2"/>
            <a:r>
              <a:rPr lang="en-US" dirty="0" smtClean="0"/>
              <a:t>Could be used to increase current / luminosity</a:t>
            </a:r>
          </a:p>
          <a:p>
            <a:pPr lvl="2"/>
            <a:r>
              <a:rPr lang="en-US" dirty="0" smtClean="0"/>
              <a:t>Is that technically feasible? </a:t>
            </a:r>
            <a:r>
              <a:rPr lang="en-US" dirty="0" err="1" smtClean="0"/>
              <a:t>Cryoplant</a:t>
            </a:r>
            <a:r>
              <a:rPr lang="en-US" dirty="0" smtClean="0"/>
              <a:t> issues, </a:t>
            </a:r>
            <a:r>
              <a:rPr lang="en-US" dirty="0" err="1" smtClean="0"/>
              <a:t>Cryomodule</a:t>
            </a:r>
            <a:r>
              <a:rPr lang="en-US" dirty="0" smtClean="0"/>
              <a:t> specifications! </a:t>
            </a:r>
            <a:br>
              <a:rPr lang="en-US" dirty="0" smtClean="0"/>
            </a:br>
            <a:r>
              <a:rPr lang="en-US" b="1" dirty="0" smtClean="0"/>
              <a:t>-&gt; needs study</a:t>
            </a:r>
          </a:p>
          <a:p>
            <a:pPr lvl="1"/>
            <a:r>
              <a:rPr lang="en-US" dirty="0" smtClean="0"/>
              <a:t>Acquisition of plants at 500GeV upgrade would save some initial cost</a:t>
            </a:r>
          </a:p>
          <a:p>
            <a:pPr lvl="1"/>
            <a:r>
              <a:rPr lang="en-US" dirty="0" smtClean="0"/>
              <a:t>What would be schedule impact if 2x2 plants are installed during upgrade work in addition to </a:t>
            </a:r>
            <a:r>
              <a:rPr lang="en-US" dirty="0" err="1" smtClean="0"/>
              <a:t>cryomodule</a:t>
            </a:r>
            <a:r>
              <a:rPr lang="en-US" dirty="0" smtClean="0"/>
              <a:t> installation?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Plants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429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75" r="-766"/>
          <a:stretch/>
        </p:blipFill>
        <p:spPr>
          <a:xfrm>
            <a:off x="831273" y="148566"/>
            <a:ext cx="7481455" cy="545750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60835" y="382101"/>
            <a:ext cx="3540125" cy="961204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Kitakami</a:t>
            </a:r>
            <a:r>
              <a:rPr lang="en-US" dirty="0" smtClean="0"/>
              <a:t> Site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8002662" y="4544002"/>
            <a:ext cx="817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T. </a:t>
            </a:r>
            <a:r>
              <a:rPr lang="en-US" sz="1200" dirty="0" err="1" smtClean="0"/>
              <a:t>Sanuki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192391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219147" y="765549"/>
            <a:ext cx="6604982" cy="1217517"/>
            <a:chOff x="462363" y="605965"/>
            <a:chExt cx="7750927" cy="1428753"/>
          </a:xfrm>
        </p:grpSpPr>
        <p:sp>
          <p:nvSpPr>
            <p:cNvPr id="55" name="Can 54"/>
            <p:cNvSpPr/>
            <p:nvPr/>
          </p:nvSpPr>
          <p:spPr>
            <a:xfrm rot="5400000">
              <a:off x="1493610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Can 55"/>
            <p:cNvSpPr/>
            <p:nvPr/>
          </p:nvSpPr>
          <p:spPr>
            <a:xfrm>
              <a:off x="1390880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596982" y="1653658"/>
              <a:ext cx="486730" cy="201914"/>
              <a:chOff x="624075" y="1849914"/>
              <a:chExt cx="792684" cy="113400"/>
            </a:xfrm>
          </p:grpSpPr>
          <p:sp>
            <p:nvSpPr>
              <p:cNvPr id="58" name="Can 57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Can 58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1172118" y="1653659"/>
              <a:ext cx="486730" cy="201913"/>
              <a:chOff x="1020417" y="1849915"/>
              <a:chExt cx="792684" cy="113399"/>
            </a:xfrm>
          </p:grpSpPr>
          <p:sp>
            <p:nvSpPr>
              <p:cNvPr id="61" name="Can 6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Can 61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1966874" y="1651555"/>
              <a:ext cx="973459" cy="206120"/>
              <a:chOff x="3313702" y="1847551"/>
              <a:chExt cx="1585368" cy="115762"/>
            </a:xfrm>
          </p:grpSpPr>
          <p:sp>
            <p:nvSpPr>
              <p:cNvPr id="64" name="Can 63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Can 64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Can 69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Can 70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Cube 75"/>
            <p:cNvSpPr/>
            <p:nvPr/>
          </p:nvSpPr>
          <p:spPr>
            <a:xfrm>
              <a:off x="1553486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Cube 76"/>
            <p:cNvSpPr/>
            <p:nvPr/>
          </p:nvSpPr>
          <p:spPr>
            <a:xfrm>
              <a:off x="1880859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/>
            <p:cNvCxnSpPr>
              <a:stCxn id="76" idx="3"/>
            </p:cNvCxnSpPr>
            <p:nvPr/>
          </p:nvCxnSpPr>
          <p:spPr>
            <a:xfrm>
              <a:off x="1638731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1958892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an 79"/>
            <p:cNvSpPr/>
            <p:nvPr/>
          </p:nvSpPr>
          <p:spPr>
            <a:xfrm rot="5400000">
              <a:off x="4094032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Can 80"/>
            <p:cNvSpPr/>
            <p:nvPr/>
          </p:nvSpPr>
          <p:spPr>
            <a:xfrm>
              <a:off x="3945942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Cube 117"/>
            <p:cNvSpPr/>
            <p:nvPr/>
          </p:nvSpPr>
          <p:spPr>
            <a:xfrm>
              <a:off x="4108548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Cube 118"/>
            <p:cNvSpPr/>
            <p:nvPr/>
          </p:nvSpPr>
          <p:spPr>
            <a:xfrm>
              <a:off x="4435921" y="866770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Connector 119"/>
            <p:cNvCxnSpPr>
              <a:stCxn id="118" idx="3"/>
            </p:cNvCxnSpPr>
            <p:nvPr/>
          </p:nvCxnSpPr>
          <p:spPr>
            <a:xfrm>
              <a:off x="4193793" y="1331681"/>
              <a:ext cx="20117" cy="3449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2" name="Group 121"/>
            <p:cNvGrpSpPr/>
            <p:nvPr/>
          </p:nvGrpSpPr>
          <p:grpSpPr>
            <a:xfrm>
              <a:off x="3240450" y="1657859"/>
              <a:ext cx="730094" cy="201914"/>
              <a:chOff x="3313702" y="1849913"/>
              <a:chExt cx="1189026" cy="113400"/>
            </a:xfrm>
          </p:grpSpPr>
          <p:sp>
            <p:nvSpPr>
              <p:cNvPr id="123" name="Can 12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Can 12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Can 12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7" name="Can 126"/>
            <p:cNvSpPr/>
            <p:nvPr/>
          </p:nvSpPr>
          <p:spPr>
            <a:xfrm rot="5400000">
              <a:off x="6694454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Can 127"/>
            <p:cNvSpPr/>
            <p:nvPr/>
          </p:nvSpPr>
          <p:spPr>
            <a:xfrm>
              <a:off x="6501004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7075445" y="1683200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130" name="Can 129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Can 13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0" name="Cube 139"/>
            <p:cNvSpPr/>
            <p:nvPr/>
          </p:nvSpPr>
          <p:spPr>
            <a:xfrm>
              <a:off x="6663610" y="866770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3" name="Straight Connector 142"/>
            <p:cNvCxnSpPr/>
            <p:nvPr/>
          </p:nvCxnSpPr>
          <p:spPr>
            <a:xfrm>
              <a:off x="7069016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H="1" flipV="1">
              <a:off x="3970545" y="1676585"/>
              <a:ext cx="245327" cy="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H="1">
              <a:off x="3970545" y="1767608"/>
              <a:ext cx="46733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ube 13"/>
            <p:cNvSpPr/>
            <p:nvPr/>
          </p:nvSpPr>
          <p:spPr>
            <a:xfrm>
              <a:off x="4038713" y="1716085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437882" y="1716085"/>
              <a:ext cx="981158" cy="88169"/>
              <a:chOff x="3242360" y="1908175"/>
              <a:chExt cx="981158" cy="88169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flipH="1">
                <a:off x="3242360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Cube 19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0" name="Straight Connector 19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Cube 20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2" name="Straight Connector 20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" name="Cube 20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4" name="Straight Connector 20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Cube 20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>
              <a:off x="5422398" y="1716085"/>
              <a:ext cx="1289209" cy="88169"/>
              <a:chOff x="2934309" y="1908175"/>
              <a:chExt cx="1289209" cy="88169"/>
            </a:xfrm>
          </p:grpSpPr>
          <p:cxnSp>
            <p:nvCxnSpPr>
              <p:cNvPr id="207" name="Straight Connector 20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Cube 20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9" name="Straight Connector 20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Cube 20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1" name="Straight Connector 21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2" name="Cube 21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3" name="Straight Connector 21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Cube 21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15" name="Straight Connector 214"/>
            <p:cNvCxnSpPr/>
            <p:nvPr/>
          </p:nvCxnSpPr>
          <p:spPr>
            <a:xfrm flipH="1">
              <a:off x="6711607" y="1755775"/>
              <a:ext cx="379488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219147" y="3886444"/>
            <a:ext cx="6604982" cy="1217517"/>
            <a:chOff x="462363" y="3729252"/>
            <a:chExt cx="7750927" cy="1428753"/>
          </a:xfrm>
        </p:grpSpPr>
        <p:sp>
          <p:nvSpPr>
            <p:cNvPr id="144" name="Can 143"/>
            <p:cNvSpPr/>
            <p:nvPr/>
          </p:nvSpPr>
          <p:spPr>
            <a:xfrm rot="5400000">
              <a:off x="1493610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Can 144"/>
            <p:cNvSpPr/>
            <p:nvPr/>
          </p:nvSpPr>
          <p:spPr>
            <a:xfrm>
              <a:off x="1390880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6" name="Group 145"/>
            <p:cNvGrpSpPr/>
            <p:nvPr/>
          </p:nvGrpSpPr>
          <p:grpSpPr>
            <a:xfrm>
              <a:off x="596982" y="4776945"/>
              <a:ext cx="486730" cy="201914"/>
              <a:chOff x="624075" y="1849914"/>
              <a:chExt cx="792684" cy="113400"/>
            </a:xfrm>
          </p:grpSpPr>
          <p:sp>
            <p:nvSpPr>
              <p:cNvPr id="147" name="Can 146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Can 147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1172118" y="4776946"/>
              <a:ext cx="486730" cy="201913"/>
              <a:chOff x="1020417" y="1849915"/>
              <a:chExt cx="792684" cy="113399"/>
            </a:xfrm>
          </p:grpSpPr>
          <p:sp>
            <p:nvSpPr>
              <p:cNvPr id="150" name="Can 14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Can 150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7" name="Cube 156"/>
            <p:cNvSpPr/>
            <p:nvPr/>
          </p:nvSpPr>
          <p:spPr>
            <a:xfrm>
              <a:off x="1553486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Cube 157"/>
            <p:cNvSpPr/>
            <p:nvPr/>
          </p:nvSpPr>
          <p:spPr>
            <a:xfrm>
              <a:off x="1880859" y="3990057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Connector 158"/>
            <p:cNvCxnSpPr>
              <a:stCxn id="157" idx="3"/>
            </p:cNvCxnSpPr>
            <p:nvPr/>
          </p:nvCxnSpPr>
          <p:spPr>
            <a:xfrm>
              <a:off x="1638731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Can 160"/>
            <p:cNvSpPr/>
            <p:nvPr/>
          </p:nvSpPr>
          <p:spPr>
            <a:xfrm rot="5400000">
              <a:off x="4094032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Can 161"/>
            <p:cNvSpPr/>
            <p:nvPr/>
          </p:nvSpPr>
          <p:spPr>
            <a:xfrm>
              <a:off x="3945942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Cube 167"/>
            <p:cNvSpPr/>
            <p:nvPr/>
          </p:nvSpPr>
          <p:spPr>
            <a:xfrm>
              <a:off x="4108548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Cube 168"/>
            <p:cNvSpPr/>
            <p:nvPr/>
          </p:nvSpPr>
          <p:spPr>
            <a:xfrm>
              <a:off x="4435921" y="3990057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0" name="Straight Connector 169"/>
            <p:cNvCxnSpPr>
              <a:stCxn id="168" idx="3"/>
            </p:cNvCxnSpPr>
            <p:nvPr/>
          </p:nvCxnSpPr>
          <p:spPr>
            <a:xfrm>
              <a:off x="4193793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3240451" y="4776946"/>
              <a:ext cx="973459" cy="206120"/>
              <a:chOff x="3313702" y="1847551"/>
              <a:chExt cx="1585368" cy="115762"/>
            </a:xfrm>
          </p:grpSpPr>
          <p:sp>
            <p:nvSpPr>
              <p:cNvPr id="173" name="Can 17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Can 17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Can 17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Can 17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7" name="Can 176"/>
            <p:cNvSpPr/>
            <p:nvPr/>
          </p:nvSpPr>
          <p:spPr>
            <a:xfrm rot="5400000">
              <a:off x="6694454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Can 177"/>
            <p:cNvSpPr/>
            <p:nvPr/>
          </p:nvSpPr>
          <p:spPr>
            <a:xfrm>
              <a:off x="6501004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7075445" y="4806487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180" name="Can 179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Can 18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018321" y="4785376"/>
              <a:ext cx="730094" cy="206120"/>
              <a:chOff x="3710044" y="1847551"/>
              <a:chExt cx="1189026" cy="115762"/>
            </a:xfrm>
          </p:grpSpPr>
          <p:sp>
            <p:nvSpPr>
              <p:cNvPr id="187" name="Can 186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Can 187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Can 188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0" name="Cube 189"/>
            <p:cNvSpPr/>
            <p:nvPr/>
          </p:nvSpPr>
          <p:spPr>
            <a:xfrm>
              <a:off x="6663610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2" name="Straight Connector 191"/>
            <p:cNvCxnSpPr>
              <a:stCxn id="190" idx="3"/>
            </p:cNvCxnSpPr>
            <p:nvPr/>
          </p:nvCxnSpPr>
          <p:spPr>
            <a:xfrm>
              <a:off x="6748855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7069016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8" name="Group 237"/>
            <p:cNvGrpSpPr/>
            <p:nvPr/>
          </p:nvGrpSpPr>
          <p:grpSpPr>
            <a:xfrm>
              <a:off x="1673513" y="4863584"/>
              <a:ext cx="1203169" cy="88169"/>
              <a:chOff x="3020349" y="1908175"/>
              <a:chExt cx="1203169" cy="88169"/>
            </a:xfrm>
          </p:grpSpPr>
          <p:cxnSp>
            <p:nvCxnSpPr>
              <p:cNvPr id="239" name="Straight Connector 238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Cube 239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1" name="Straight Connector 240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2" name="Cube 241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3" name="Straight Connector 242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Cube 243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5" name="Straight Connector 244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Cube 245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7" name="Cube 246"/>
            <p:cNvSpPr/>
            <p:nvPr/>
          </p:nvSpPr>
          <p:spPr>
            <a:xfrm>
              <a:off x="5784964" y="4874291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8" name="Group 247"/>
            <p:cNvGrpSpPr/>
            <p:nvPr/>
          </p:nvGrpSpPr>
          <p:grpSpPr>
            <a:xfrm>
              <a:off x="4235457" y="4874291"/>
              <a:ext cx="1289209" cy="88169"/>
              <a:chOff x="2934309" y="1908175"/>
              <a:chExt cx="1289209" cy="88169"/>
            </a:xfrm>
          </p:grpSpPr>
          <p:cxnSp>
            <p:nvCxnSpPr>
              <p:cNvPr id="249" name="Straight Connector 248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0" name="Cube 249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1" name="Straight Connector 250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Cube 251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3" name="Straight Connector 252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4" name="Cube 253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5" name="Straight Connector 254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6" name="Cube 255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57" name="Straight Connector 256"/>
            <p:cNvCxnSpPr/>
            <p:nvPr/>
          </p:nvCxnSpPr>
          <p:spPr>
            <a:xfrm flipH="1" flipV="1">
              <a:off x="5537367" y="4923508"/>
              <a:ext cx="239551" cy="4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H="1">
              <a:off x="5924634" y="4917849"/>
              <a:ext cx="78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flipH="1">
              <a:off x="2876683" y="4909626"/>
              <a:ext cx="3637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220818" y="2355321"/>
            <a:ext cx="6604982" cy="1217517"/>
            <a:chOff x="464324" y="2154456"/>
            <a:chExt cx="7750927" cy="1428753"/>
          </a:xfrm>
        </p:grpSpPr>
        <p:sp>
          <p:nvSpPr>
            <p:cNvPr id="69" name="Can 68"/>
            <p:cNvSpPr/>
            <p:nvPr/>
          </p:nvSpPr>
          <p:spPr>
            <a:xfrm rot="5400000">
              <a:off x="1495571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Can 67"/>
            <p:cNvSpPr/>
            <p:nvPr/>
          </p:nvSpPr>
          <p:spPr>
            <a:xfrm>
              <a:off x="1392841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98943" y="3202149"/>
              <a:ext cx="486730" cy="201914"/>
              <a:chOff x="624075" y="1849914"/>
              <a:chExt cx="792684" cy="113400"/>
            </a:xfrm>
          </p:grpSpPr>
          <p:sp>
            <p:nvSpPr>
              <p:cNvPr id="9" name="Can 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Can 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Cube 65"/>
            <p:cNvSpPr/>
            <p:nvPr/>
          </p:nvSpPr>
          <p:spPr>
            <a:xfrm>
              <a:off x="1555447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Cube 66"/>
            <p:cNvSpPr/>
            <p:nvPr/>
          </p:nvSpPr>
          <p:spPr>
            <a:xfrm>
              <a:off x="1882820" y="2415261"/>
              <a:ext cx="227319" cy="464911"/>
            </a:xfrm>
            <a:prstGeom prst="cub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/>
            <p:cNvCxnSpPr>
              <a:stCxn id="66" idx="3"/>
            </p:cNvCxnSpPr>
            <p:nvPr/>
          </p:nvCxnSpPr>
          <p:spPr>
            <a:xfrm>
              <a:off x="1640692" y="2880172"/>
              <a:ext cx="18156" cy="3379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Can 73"/>
            <p:cNvSpPr/>
            <p:nvPr/>
          </p:nvSpPr>
          <p:spPr>
            <a:xfrm rot="5400000">
              <a:off x="4095993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Can 74"/>
            <p:cNvSpPr/>
            <p:nvPr/>
          </p:nvSpPr>
          <p:spPr>
            <a:xfrm>
              <a:off x="3947903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767261" y="3200046"/>
              <a:ext cx="730094" cy="206120"/>
              <a:chOff x="3710044" y="1847551"/>
              <a:chExt cx="1189026" cy="115762"/>
            </a:xfrm>
          </p:grpSpPr>
          <p:sp>
            <p:nvSpPr>
              <p:cNvPr id="84" name="Can 8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Can 8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Can 8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" name="Cube 86"/>
            <p:cNvSpPr/>
            <p:nvPr/>
          </p:nvSpPr>
          <p:spPr>
            <a:xfrm>
              <a:off x="4110509" y="2415261"/>
              <a:ext cx="227319" cy="464911"/>
            </a:xfrm>
            <a:prstGeom prst="cub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Cube 87"/>
            <p:cNvSpPr/>
            <p:nvPr/>
          </p:nvSpPr>
          <p:spPr>
            <a:xfrm>
              <a:off x="4437882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4515915" y="2880172"/>
              <a:ext cx="18156" cy="3346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Can 95"/>
            <p:cNvSpPr/>
            <p:nvPr/>
          </p:nvSpPr>
          <p:spPr>
            <a:xfrm rot="5400000">
              <a:off x="6696415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Can 96"/>
            <p:cNvSpPr/>
            <p:nvPr/>
          </p:nvSpPr>
          <p:spPr>
            <a:xfrm>
              <a:off x="6502965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7077406" y="3231691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99" name="Can 9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Can 9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5776918" y="3210580"/>
              <a:ext cx="973459" cy="206120"/>
              <a:chOff x="3313702" y="1847551"/>
              <a:chExt cx="1585368" cy="115762"/>
            </a:xfrm>
          </p:grpSpPr>
          <p:sp>
            <p:nvSpPr>
              <p:cNvPr id="105" name="Can 104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Can 105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Can 106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Can 107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Cube 108"/>
            <p:cNvSpPr/>
            <p:nvPr/>
          </p:nvSpPr>
          <p:spPr>
            <a:xfrm>
              <a:off x="6665571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/>
            <p:cNvCxnSpPr>
              <a:stCxn id="109" idx="3"/>
            </p:cNvCxnSpPr>
            <p:nvPr/>
          </p:nvCxnSpPr>
          <p:spPr>
            <a:xfrm>
              <a:off x="6750816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7070977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Cube 215"/>
            <p:cNvSpPr/>
            <p:nvPr/>
          </p:nvSpPr>
          <p:spPr>
            <a:xfrm>
              <a:off x="4571057" y="3272986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1660809" y="3272986"/>
              <a:ext cx="1203169" cy="88169"/>
              <a:chOff x="3020349" y="1908175"/>
              <a:chExt cx="1203169" cy="88169"/>
            </a:xfrm>
          </p:grpSpPr>
          <p:cxnSp>
            <p:nvCxnSpPr>
              <p:cNvPr id="218" name="Straight Connector 217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Cube 21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0" name="Straight Connector 21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Cube 22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2" name="Straight Connector 22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3" name="Cube 22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4" name="Straight Connector 22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Cube 22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2867336" y="3272986"/>
              <a:ext cx="1289209" cy="88169"/>
              <a:chOff x="2934309" y="1908175"/>
              <a:chExt cx="1289209" cy="88169"/>
            </a:xfrm>
          </p:grpSpPr>
          <p:cxnSp>
            <p:nvCxnSpPr>
              <p:cNvPr id="227" name="Straight Connector 22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Cube 22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9" name="Straight Connector 22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" name="Cube 22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1" name="Straight Connector 23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2" name="Cube 23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3" name="Straight Connector 23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Cube 23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5" name="Straight Connector 234"/>
            <p:cNvCxnSpPr/>
            <p:nvPr/>
          </p:nvCxnSpPr>
          <p:spPr>
            <a:xfrm flipH="1">
              <a:off x="4169245" y="3312678"/>
              <a:ext cx="3956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H="1" flipV="1">
              <a:off x="4539668" y="3214792"/>
              <a:ext cx="245327" cy="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H="1">
              <a:off x="4710727" y="3316544"/>
              <a:ext cx="78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flipH="1">
              <a:off x="1049454" y="3210575"/>
              <a:ext cx="591238" cy="75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1" name="Group 260"/>
            <p:cNvGrpSpPr/>
            <p:nvPr/>
          </p:nvGrpSpPr>
          <p:grpSpPr>
            <a:xfrm>
              <a:off x="1085673" y="3275687"/>
              <a:ext cx="601584" cy="88169"/>
              <a:chOff x="3621934" y="1908175"/>
              <a:chExt cx="601584" cy="88169"/>
            </a:xfrm>
          </p:grpSpPr>
          <p:cxnSp>
            <p:nvCxnSpPr>
              <p:cNvPr id="266" name="Straight Connector 265"/>
              <p:cNvCxnSpPr/>
              <p:nvPr/>
            </p:nvCxnSpPr>
            <p:spPr>
              <a:xfrm flipH="1">
                <a:off x="3621934" y="1963281"/>
                <a:ext cx="2243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7" name="Cube 266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8" name="Straight Connector 267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9" name="Cube 268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6846261" y="814136"/>
            <a:ext cx="2339102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A:</a:t>
            </a:r>
            <a:br>
              <a:rPr lang="en-US" sz="1400" dirty="0" smtClean="0"/>
            </a:br>
            <a:r>
              <a:rPr lang="en-US" sz="1400" dirty="0" smtClean="0"/>
              <a:t>Fill from upstream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Optimal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Helium transfer line needed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No spare </a:t>
            </a:r>
            <a:r>
              <a:rPr lang="en-US" sz="1100" dirty="0" err="1" smtClean="0">
                <a:solidFill>
                  <a:srgbClr val="FF0000"/>
                </a:solidFill>
              </a:rPr>
              <a:t>cryo</a:t>
            </a:r>
            <a:r>
              <a:rPr lang="en-US" sz="1100" dirty="0" smtClean="0">
                <a:solidFill>
                  <a:srgbClr val="FF0000"/>
                </a:solidFill>
              </a:rPr>
              <a:t> capacity at PM12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6846261" y="2287766"/>
            <a:ext cx="226215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B:</a:t>
            </a:r>
            <a:br>
              <a:rPr lang="en-US" sz="1400" dirty="0" smtClean="0"/>
            </a:br>
            <a:r>
              <a:rPr lang="en-US" sz="1400" dirty="0" smtClean="0"/>
              <a:t>Fill from downstream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Worst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FF0000"/>
                </a:solidFill>
              </a:rPr>
              <a:t>Helium transfer line needed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FF0000"/>
                </a:solidFill>
              </a:rPr>
              <a:t>No spare </a:t>
            </a:r>
            <a:r>
              <a:rPr lang="en-US" sz="1100" dirty="0" err="1">
                <a:solidFill>
                  <a:srgbClr val="FF0000"/>
                </a:solidFill>
              </a:rPr>
              <a:t>cryo</a:t>
            </a:r>
            <a:r>
              <a:rPr lang="en-US" sz="1100" dirty="0">
                <a:solidFill>
                  <a:srgbClr val="FF0000"/>
                </a:solidFill>
              </a:rPr>
              <a:t> capacity at </a:t>
            </a:r>
            <a:r>
              <a:rPr lang="en-US" sz="1100" dirty="0" smtClean="0">
                <a:solidFill>
                  <a:srgbClr val="FF0000"/>
                </a:solidFill>
              </a:rPr>
              <a:t>PM8</a:t>
            </a:r>
            <a:endParaRPr lang="en-US" sz="1100" dirty="0">
              <a:solidFill>
                <a:srgbClr val="FF0000"/>
              </a:solidFill>
            </a:endParaRPr>
          </a:p>
          <a:p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6846261" y="3782894"/>
            <a:ext cx="178766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C:</a:t>
            </a:r>
            <a:br>
              <a:rPr lang="en-US" sz="1400" dirty="0" smtClean="0"/>
            </a:br>
            <a:r>
              <a:rPr lang="en-US" sz="1400" dirty="0" smtClean="0"/>
              <a:t>Fill from Shafts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OK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No  helium transfer line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Spare </a:t>
            </a:r>
            <a:r>
              <a:rPr lang="en-US" sz="1100" dirty="0" err="1" smtClean="0"/>
              <a:t>cryo</a:t>
            </a:r>
            <a:r>
              <a:rPr lang="en-US" sz="1100" dirty="0" smtClean="0"/>
              <a:t> capacities</a:t>
            </a:r>
          </a:p>
          <a:p>
            <a:endParaRPr lang="en-US" sz="1100" dirty="0"/>
          </a:p>
        </p:txBody>
      </p:sp>
      <p:sp>
        <p:nvSpPr>
          <p:cNvPr id="4" name="Bent Arrow 3"/>
          <p:cNvSpPr/>
          <p:nvPr/>
        </p:nvSpPr>
        <p:spPr>
          <a:xfrm flipH="1" flipV="1">
            <a:off x="533877" y="987795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3" name="Bent Arrow 262"/>
          <p:cNvSpPr/>
          <p:nvPr/>
        </p:nvSpPr>
        <p:spPr>
          <a:xfrm flipV="1">
            <a:off x="1701358" y="987795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4" name="Bent Arrow 263"/>
          <p:cNvSpPr/>
          <p:nvPr/>
        </p:nvSpPr>
        <p:spPr>
          <a:xfrm flipH="1" flipV="1">
            <a:off x="2754105" y="987795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5" name="Bent Arrow 264"/>
          <p:cNvSpPr/>
          <p:nvPr/>
        </p:nvSpPr>
        <p:spPr>
          <a:xfrm flipH="1" flipV="1">
            <a:off x="622921" y="2571999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4" name="Bent Arrow 273"/>
          <p:cNvSpPr/>
          <p:nvPr/>
        </p:nvSpPr>
        <p:spPr>
          <a:xfrm flipV="1">
            <a:off x="3888936" y="2571999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5" name="Bent Arrow 274"/>
          <p:cNvSpPr/>
          <p:nvPr/>
        </p:nvSpPr>
        <p:spPr>
          <a:xfrm flipH="1" flipV="1">
            <a:off x="4940801" y="2571999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6" name="Bent Arrow 275"/>
          <p:cNvSpPr/>
          <p:nvPr/>
        </p:nvSpPr>
        <p:spPr>
          <a:xfrm flipH="1" flipV="1">
            <a:off x="533877" y="4104486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7" name="Bent Arrow 276"/>
          <p:cNvSpPr/>
          <p:nvPr/>
        </p:nvSpPr>
        <p:spPr>
          <a:xfrm flipH="1" flipV="1">
            <a:off x="4912124" y="4104486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8" name="Bent Arrow 277"/>
          <p:cNvSpPr/>
          <p:nvPr/>
        </p:nvSpPr>
        <p:spPr>
          <a:xfrm flipH="1" flipV="1">
            <a:off x="2738443" y="4104486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387697" y="101376"/>
            <a:ext cx="206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Initial Installation</a:t>
            </a:r>
            <a:endParaRPr lang="en-US" sz="1800" b="1" dirty="0"/>
          </a:p>
        </p:txBody>
      </p:sp>
      <p:cxnSp>
        <p:nvCxnSpPr>
          <p:cNvPr id="286" name="Straight Connector 285"/>
          <p:cNvCxnSpPr/>
          <p:nvPr/>
        </p:nvCxnSpPr>
        <p:spPr>
          <a:xfrm>
            <a:off x="220818" y="2287766"/>
            <a:ext cx="6625443" cy="1285072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 flipH="1">
            <a:off x="221674" y="2351764"/>
            <a:ext cx="6625443" cy="1285072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809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63" grpId="0" animBg="1"/>
      <p:bldP spid="264" grpId="0" animBg="1"/>
      <p:bldP spid="265" grpId="0" animBg="1"/>
      <p:bldP spid="274" grpId="0" animBg="1"/>
      <p:bldP spid="274" grpId="1" animBg="1"/>
      <p:bldP spid="275" grpId="0" animBg="1"/>
      <p:bldP spid="276" grpId="1" animBg="1"/>
      <p:bldP spid="277" grpId="1" animBg="1"/>
      <p:bldP spid="278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Installation has not been not thoroughly investigated yet</a:t>
            </a:r>
          </a:p>
          <a:p>
            <a:r>
              <a:rPr lang="en-US" sz="1600" dirty="0" smtClean="0"/>
              <a:t>Material (</a:t>
            </a:r>
            <a:r>
              <a:rPr lang="en-US" sz="1600" dirty="0" err="1" smtClean="0"/>
              <a:t>cryomodules</a:t>
            </a:r>
            <a:r>
              <a:rPr lang="en-US" sz="1600" dirty="0" smtClean="0"/>
              <a:t>) has to run through access tunnels</a:t>
            </a:r>
          </a:p>
          <a:p>
            <a:r>
              <a:rPr lang="en-US" sz="1600" dirty="0" smtClean="0"/>
              <a:t>TDR install rate: 1600 CM / 1 year / 6 access shafts </a:t>
            </a:r>
            <a:br>
              <a:rPr lang="en-US" sz="1600" dirty="0" smtClean="0"/>
            </a:br>
            <a:r>
              <a:rPr lang="en-US" sz="1600" dirty="0" smtClean="0"/>
              <a:t>- ~ 1 CM / (day*shaft) -&gt; not trivial</a:t>
            </a:r>
          </a:p>
          <a:p>
            <a:r>
              <a:rPr lang="en-US" sz="1600" dirty="0" smtClean="0"/>
              <a:t>Installation would get easier (or faster) in staged scenario if still 6 shafts are used, but for reduced number of </a:t>
            </a:r>
            <a:r>
              <a:rPr lang="en-US" sz="1600" dirty="0" err="1" smtClean="0"/>
              <a:t>cryomodules</a:t>
            </a:r>
            <a:endParaRPr lang="en-US" sz="1600" dirty="0" smtClean="0"/>
          </a:p>
          <a:p>
            <a:r>
              <a:rPr lang="en-US" sz="1600" dirty="0" smtClean="0"/>
              <a:t>Same applies to upgrade to 500GeV</a:t>
            </a:r>
          </a:p>
          <a:p>
            <a:r>
              <a:rPr lang="en-US" sz="1600" dirty="0" smtClean="0"/>
              <a:t>Assumption: Best to install cryomodules such that a free path to access shafts is left (start at center between shafts, work towards shafts</a:t>
            </a:r>
            <a:r>
              <a:rPr lang="en-US" sz="1600" dirty="0" smtClean="0"/>
              <a:t>)</a:t>
            </a:r>
            <a:endParaRPr lang="en-US" sz="16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980C-656D-9746-9A93-49DC9C5C287A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097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Configuration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980C-656D-9746-9A93-49DC9C5C287A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7" r="-405"/>
          <a:stretch/>
        </p:blipFill>
        <p:spPr bwMode="auto">
          <a:xfrm>
            <a:off x="831273" y="1324043"/>
            <a:ext cx="4053491" cy="3674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/>
          <p:cNvGrpSpPr/>
          <p:nvPr/>
        </p:nvGrpSpPr>
        <p:grpSpPr>
          <a:xfrm>
            <a:off x="1993280" y="1759358"/>
            <a:ext cx="1863267" cy="2127307"/>
            <a:chOff x="1993280" y="1759358"/>
            <a:chExt cx="1863267" cy="2127307"/>
          </a:xfrm>
        </p:grpSpPr>
        <p:grpSp>
          <p:nvGrpSpPr>
            <p:cNvPr id="7" name="Group 6"/>
            <p:cNvGrpSpPr/>
            <p:nvPr/>
          </p:nvGrpSpPr>
          <p:grpSpPr>
            <a:xfrm>
              <a:off x="1993280" y="1759358"/>
              <a:ext cx="483524" cy="238853"/>
              <a:chOff x="3122519" y="1759358"/>
              <a:chExt cx="483524" cy="238853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H="1"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3158404" y="1759358"/>
              <a:ext cx="483524" cy="238853"/>
              <a:chOff x="3122519" y="1759358"/>
              <a:chExt cx="483524" cy="238853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1993280" y="3647812"/>
              <a:ext cx="483524" cy="238853"/>
              <a:chOff x="3122519" y="1759358"/>
              <a:chExt cx="483524" cy="238853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3105970" y="3647812"/>
              <a:ext cx="483524" cy="238853"/>
              <a:chOff x="3122519" y="1759358"/>
              <a:chExt cx="483524" cy="238853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3682710" y="1759358"/>
              <a:ext cx="173837" cy="238853"/>
              <a:chOff x="3122519" y="1759358"/>
              <a:chExt cx="483524" cy="238853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3630276" y="3647812"/>
              <a:ext cx="173837" cy="238853"/>
              <a:chOff x="3122519" y="1759358"/>
              <a:chExt cx="483524" cy="238853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53279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C: Hybrid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781"/>
          <a:stretch/>
        </p:blipFill>
        <p:spPr bwMode="auto">
          <a:xfrm>
            <a:off x="831274" y="1324043"/>
            <a:ext cx="3951846" cy="367489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767479" y="1016689"/>
            <a:ext cx="42472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Scenario </a:t>
            </a:r>
            <a:r>
              <a:rPr lang="en-US" sz="1800" dirty="0" smtClean="0"/>
              <a:t>C: Fill </a:t>
            </a:r>
            <a:r>
              <a:rPr lang="en-US" sz="1800" dirty="0" smtClean="0"/>
              <a:t>from Shafts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PM±12: </a:t>
            </a:r>
            <a:r>
              <a:rPr lang="en-US" sz="1800" dirty="0" smtClean="0"/>
              <a:t>1 </a:t>
            </a:r>
            <a:r>
              <a:rPr lang="en-US" sz="1800" dirty="0"/>
              <a:t>full </a:t>
            </a:r>
            <a:r>
              <a:rPr lang="en-US" sz="1800" dirty="0" err="1"/>
              <a:t>cryoplants</a:t>
            </a:r>
            <a:endParaRPr lang="en-US" sz="1800" dirty="0"/>
          </a:p>
          <a:p>
            <a:r>
              <a:rPr lang="en-US" sz="1800" dirty="0"/>
              <a:t>PM±10: 1 </a:t>
            </a:r>
            <a:r>
              <a:rPr lang="en-US" sz="1800" dirty="0" smtClean="0"/>
              <a:t>full </a:t>
            </a:r>
            <a:r>
              <a:rPr lang="en-US" sz="1800" dirty="0" err="1" smtClean="0"/>
              <a:t>cryoplant</a:t>
            </a:r>
            <a:endParaRPr lang="en-US" sz="1800" dirty="0" smtClean="0"/>
          </a:p>
          <a:p>
            <a:r>
              <a:rPr lang="en-US" sz="1800" dirty="0" smtClean="0"/>
              <a:t>PM</a:t>
            </a:r>
            <a:r>
              <a:rPr lang="en-US" sz="1800" dirty="0"/>
              <a:t>±8:   </a:t>
            </a:r>
            <a:r>
              <a:rPr lang="en-US" sz="1800" dirty="0" smtClean="0"/>
              <a:t>1 ML </a:t>
            </a:r>
            <a:r>
              <a:rPr lang="en-US" sz="1800" dirty="0" err="1" smtClean="0"/>
              <a:t>cryoplant</a:t>
            </a:r>
            <a:r>
              <a:rPr lang="en-US" sz="1800" dirty="0"/>
              <a:t> </a:t>
            </a:r>
            <a:r>
              <a:rPr lang="en-US" sz="1800" dirty="0" smtClean="0"/>
              <a:t>at 62/60%</a:t>
            </a:r>
          </a:p>
          <a:p>
            <a:endParaRPr lang="en-US" sz="1800" dirty="0" smtClean="0"/>
          </a:p>
          <a:p>
            <a:r>
              <a:rPr lang="en-US" sz="1800" dirty="0" smtClean="0"/>
              <a:t>Installation of all </a:t>
            </a:r>
            <a:r>
              <a:rPr lang="en-US" sz="1800" dirty="0" err="1" smtClean="0"/>
              <a:t>cryoplants</a:t>
            </a:r>
            <a:r>
              <a:rPr lang="en-US" sz="1800" dirty="0" smtClean="0"/>
              <a:t> allows running at 10Hz rep </a:t>
            </a:r>
            <a:r>
              <a:rPr lang="en-US" sz="1800" dirty="0" smtClean="0"/>
              <a:t>rate</a:t>
            </a:r>
          </a:p>
          <a:p>
            <a:endParaRPr lang="en-US" sz="1800" dirty="0"/>
          </a:p>
          <a:p>
            <a:r>
              <a:rPr lang="en-US" sz="1800" dirty="0" smtClean="0"/>
              <a:t>This is the preferred scenario which will be used as basis for future work, in particular lattice design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60789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staging changes schedule:</a:t>
            </a:r>
            <a:br>
              <a:rPr lang="en-US" dirty="0" smtClean="0"/>
            </a:br>
            <a:r>
              <a:rPr lang="en-US" dirty="0" smtClean="0"/>
              <a:t>Need </a:t>
            </a:r>
            <a:r>
              <a:rPr lang="en-US" dirty="0" smtClean="0"/>
              <a:t>877cryomodules </a:t>
            </a:r>
            <a:r>
              <a:rPr lang="en-US" dirty="0" smtClean="0"/>
              <a:t>for 250 GeV, (500GeV baseline: 1841)</a:t>
            </a:r>
          </a:p>
          <a:p>
            <a:r>
              <a:rPr lang="en-US" dirty="0" smtClean="0"/>
              <a:t>Production rate</a:t>
            </a:r>
            <a:r>
              <a:rPr lang="en-US" dirty="0" smtClean="0"/>
              <a:t>: </a:t>
            </a:r>
            <a:r>
              <a:rPr lang="en-US" dirty="0" smtClean="0"/>
              <a:t>2</a:t>
            </a:r>
            <a:r>
              <a:rPr lang="en-US" dirty="0" smtClean="0"/>
              <a:t>/day x 3.5 years -&gt; 1/day x 7 </a:t>
            </a:r>
            <a:r>
              <a:rPr lang="en-US" dirty="0" smtClean="0"/>
              <a:t>years</a:t>
            </a:r>
          </a:p>
          <a:p>
            <a:endParaRPr lang="en-US" dirty="0"/>
          </a:p>
          <a:p>
            <a:r>
              <a:rPr lang="en-US" dirty="0" smtClean="0"/>
              <a:t>Cavities &amp; cryomodules account for </a:t>
            </a:r>
            <a:r>
              <a:rPr lang="en-US" dirty="0" smtClean="0"/>
              <a:t>~1/3 of the ILC cost</a:t>
            </a:r>
            <a:br>
              <a:rPr lang="en-US" dirty="0" smtClean="0"/>
            </a:br>
            <a:r>
              <a:rPr lang="en-US" dirty="0" smtClean="0"/>
              <a:t>-&gt; cannot afford to make them more expensive!</a:t>
            </a:r>
          </a:p>
          <a:p>
            <a:r>
              <a:rPr lang="en-US" dirty="0" smtClean="0"/>
              <a:t>Experience from industry: reducing production quantity by factor 2 increases the price per item by 5-10% (learning curve)!</a:t>
            </a:r>
          </a:p>
          <a:p>
            <a:r>
              <a:rPr lang="en-US" dirty="0" smtClean="0"/>
              <a:t>Ordering only half of the cavities and cryomodules would increase the overall project cost (for 500GeV) by several % (several 100M$)!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cryomodule</a:t>
            </a:r>
            <a:r>
              <a:rPr lang="en-US" dirty="0" smtClean="0"/>
              <a:t> production is not stopped, cryomodules are available &lt;3.5 years after end of installation (“year 0” + 2.5 years)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Cryomodule</a:t>
            </a:r>
            <a:r>
              <a:rPr lang="en-US" dirty="0" smtClean="0"/>
              <a:t> Production Schedule / Logistics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9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31.5MV/m gradient, all </a:t>
            </a:r>
            <a:r>
              <a:rPr lang="en-US" dirty="0" err="1" smtClean="0"/>
              <a:t>cryomodules</a:t>
            </a:r>
            <a:r>
              <a:rPr lang="en-US" dirty="0" smtClean="0"/>
              <a:t> online:</a:t>
            </a:r>
            <a:br>
              <a:rPr lang="en-US" dirty="0" smtClean="0"/>
            </a:br>
            <a:r>
              <a:rPr lang="en-US" dirty="0" smtClean="0"/>
              <a:t>e- beam reaches 129.3 </a:t>
            </a:r>
            <a:r>
              <a:rPr lang="en-US" dirty="0" err="1" smtClean="0"/>
              <a:t>GeV</a:t>
            </a:r>
            <a:r>
              <a:rPr lang="en-US" dirty="0" smtClean="0"/>
              <a:t>, 1% above (125+3.1)</a:t>
            </a:r>
            <a:r>
              <a:rPr lang="en-US" dirty="0" err="1" smtClean="0"/>
              <a:t>GeV</a:t>
            </a:r>
            <a:r>
              <a:rPr lang="en-US" dirty="0" smtClean="0"/>
              <a:t> needed</a:t>
            </a:r>
            <a:br>
              <a:rPr lang="en-US" dirty="0" smtClean="0"/>
            </a:br>
            <a:r>
              <a:rPr lang="en-US" dirty="0" smtClean="0"/>
              <a:t>e+ beam reaches 126.8 </a:t>
            </a:r>
            <a:r>
              <a:rPr lang="en-US" dirty="0" err="1" smtClean="0"/>
              <a:t>GeV</a:t>
            </a:r>
            <a:r>
              <a:rPr lang="en-US" dirty="0" smtClean="0"/>
              <a:t>, 1.5% above 125GeV</a:t>
            </a:r>
          </a:p>
          <a:p>
            <a:r>
              <a:rPr lang="en-US" dirty="0" smtClean="0"/>
              <a:t>TDR baseline has 1.5% overhead to account for component failures</a:t>
            </a:r>
          </a:p>
          <a:p>
            <a:endParaRPr lang="en-US" dirty="0"/>
          </a:p>
          <a:p>
            <a:r>
              <a:rPr lang="en-US" dirty="0" smtClean="0"/>
              <a:t>125GeV is close to </a:t>
            </a:r>
          </a:p>
          <a:p>
            <a:pPr lvl="1"/>
            <a:r>
              <a:rPr lang="en-US" dirty="0" smtClean="0"/>
              <a:t>Physics threshold</a:t>
            </a:r>
          </a:p>
          <a:p>
            <a:pPr lvl="1"/>
            <a:r>
              <a:rPr lang="en-US" dirty="0" smtClean="0"/>
              <a:t>Operation threshold for positron source</a:t>
            </a:r>
          </a:p>
          <a:p>
            <a:r>
              <a:rPr lang="en-US" dirty="0" smtClean="0"/>
              <a:t>-&gt; falling 10% below design gradient would have very serious impact </a:t>
            </a:r>
          </a:p>
          <a:p>
            <a:r>
              <a:rPr lang="en-US" dirty="0" smtClean="0"/>
              <a:t>Define additional safety margin to reduce risk</a:t>
            </a:r>
          </a:p>
          <a:p>
            <a:r>
              <a:rPr lang="en-US" dirty="0" smtClean="0"/>
              <a:t>Re-evaluate assumed gradient? </a:t>
            </a:r>
            <a:br>
              <a:rPr lang="en-US" dirty="0" smtClean="0"/>
            </a:br>
            <a:r>
              <a:rPr lang="en-US" dirty="0" smtClean="0"/>
              <a:t>(is final gradient available from year 1 on?)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Overhead and Gradient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272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7408" b="36508"/>
          <a:stretch/>
        </p:blipFill>
        <p:spPr>
          <a:xfrm>
            <a:off x="761999" y="755951"/>
            <a:ext cx="7508803" cy="42112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02728" y="1194405"/>
            <a:ext cx="3194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POSITRON SOURCE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90142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Positron Source Overview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4CA6-15DA-F04D-B6EA-2D14A4D25721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8" name="Content Placeholder 7" descr="positron-source-layout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" b="-2198"/>
          <a:stretch/>
        </p:blipFill>
        <p:spPr>
          <a:xfrm>
            <a:off x="831273" y="1161916"/>
            <a:ext cx="7481455" cy="2449286"/>
          </a:xfrm>
          <a:prstGeom prst="rect">
            <a:avLst/>
          </a:prstGeom>
        </p:spPr>
      </p:pic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831273" y="3638209"/>
            <a:ext cx="7481455" cy="127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7582" indent="-317582" algn="l" defTabSz="4234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b="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marL="598636" indent="-385923" algn="l" defTabSz="423443" rtl="0" eaLnBrk="1" fontAlgn="base" hangingPunct="1">
              <a:spcBef>
                <a:spcPts val="2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2pPr>
            <a:lvl3pPr marL="679385" indent="-293462" algn="l" defTabSz="423443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pitchFamily="-1" charset="0"/>
              <a:buChar char="‒"/>
              <a:defRPr sz="1400" kern="1200">
                <a:solidFill>
                  <a:schemeClr val="tx1"/>
                </a:solidFill>
                <a:latin typeface="Arial"/>
                <a:ea typeface="Arial" pitchFamily="-84" charset="0"/>
                <a:cs typeface="Arial"/>
              </a:defRPr>
            </a:lvl3pPr>
            <a:lvl4pPr marL="964806" indent="-285422" algn="l" defTabSz="423443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‒"/>
              <a:defRPr sz="12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4pPr>
            <a:lvl5pPr marL="1157768" indent="-192961" algn="l" defTabSz="4234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5pPr>
            <a:lvl6pPr marL="2334831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59346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3861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8376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Positrons are produced from electron beam via helical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radiation </a:t>
            </a:r>
            <a:br>
              <a:rPr lang="en-US" sz="1600" dirty="0" smtClean="0"/>
            </a:br>
            <a:r>
              <a:rPr lang="en-US" sz="1600" dirty="0" smtClean="0"/>
              <a:t>-&gt; requires minimum electron energy of 150GeV </a:t>
            </a:r>
          </a:p>
          <a:p>
            <a:r>
              <a:rPr lang="en-US" sz="1600" dirty="0" smtClean="0"/>
              <a:t>Below 150 </a:t>
            </a:r>
            <a:r>
              <a:rPr lang="en-US" sz="1600" dirty="0" err="1" smtClean="0"/>
              <a:t>GeV</a:t>
            </a:r>
            <a:r>
              <a:rPr lang="en-US" sz="1600" dirty="0" smtClean="0"/>
              <a:t>, operation becomes difficult</a:t>
            </a:r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878442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7" name="Picture 6" descr="positron-source-layou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0" r="59251" b="12861"/>
          <a:stretch/>
        </p:blipFill>
        <p:spPr>
          <a:xfrm>
            <a:off x="2175919" y="488560"/>
            <a:ext cx="6042103" cy="35532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860417" y="2468568"/>
            <a:ext cx="1576913" cy="474530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40000">
                <a:srgbClr val="FFFFFF"/>
              </a:gs>
              <a:gs pos="100000">
                <a:srgbClr val="FFFF00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e- linac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1273" y="3511272"/>
            <a:ext cx="555400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Uses primary electron beam to generate ~30 MeV photons in a SC helical undulator</a:t>
            </a:r>
          </a:p>
          <a:p>
            <a:endParaRPr lang="en-GB" sz="1400" dirty="0" smtClean="0"/>
          </a:p>
          <a:p>
            <a:r>
              <a:rPr lang="en-GB" sz="1400" dirty="0" smtClean="0"/>
              <a:t>Photons converted into </a:t>
            </a:r>
            <a:r>
              <a:rPr lang="en-GB" sz="1400" dirty="0" err="1" smtClean="0"/>
              <a:t>e+e</a:t>
            </a:r>
            <a:r>
              <a:rPr lang="en-GB" sz="1400" dirty="0" smtClean="0"/>
              <a:t>- pairs in “thin” titanium target</a:t>
            </a:r>
          </a:p>
          <a:p>
            <a:endParaRPr lang="en-GB" sz="1400" dirty="0"/>
          </a:p>
          <a:p>
            <a:r>
              <a:rPr lang="en-GB" sz="1400" dirty="0" smtClean="0"/>
              <a:t>Positron production yield dependent on e- beam energy (and therefore </a:t>
            </a:r>
            <a:r>
              <a:rPr lang="en-GB" sz="1400" dirty="0" err="1" smtClean="0"/>
              <a:t>E</a:t>
            </a:r>
            <a:r>
              <a:rPr lang="en-GB" sz="1400" baseline="-25000" dirty="0" err="1" smtClean="0"/>
              <a:t>cm</a:t>
            </a:r>
            <a:r>
              <a:rPr lang="en-GB" sz="1400" dirty="0" smtClean="0"/>
              <a:t>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7085743" y="4085164"/>
            <a:ext cx="331919" cy="22632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380723" y="4175321"/>
            <a:ext cx="924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e- to IP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Positron Production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247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Baseline Positron Source: Requires 150GeV beam (300GeV CME)</a:t>
            </a:r>
          </a:p>
          <a:p>
            <a:r>
              <a:rPr lang="en-US" dirty="0" smtClean="0"/>
              <a:t>TDR assumes “10Hz scheme” for CME below 250GeV:</a:t>
            </a:r>
            <a:br>
              <a:rPr lang="en-US" dirty="0" smtClean="0"/>
            </a:br>
            <a:r>
              <a:rPr lang="en-US" dirty="0" smtClean="0"/>
              <a:t>alternate electron beam for physics (&lt; 125GeV) with 150GeV beam for positron production</a:t>
            </a:r>
          </a:p>
          <a:p>
            <a:r>
              <a:rPr lang="en-US" dirty="0" smtClean="0"/>
              <a:t>10Hz scheme uses excess </a:t>
            </a:r>
            <a:r>
              <a:rPr lang="en-US" dirty="0" err="1" smtClean="0"/>
              <a:t>cryo</a:t>
            </a:r>
            <a:r>
              <a:rPr lang="en-US" dirty="0" smtClean="0"/>
              <a:t> power available when running a 250GeV accelerator at 125/150 </a:t>
            </a:r>
            <a:r>
              <a:rPr lang="en-US" dirty="0" err="1" smtClean="0"/>
              <a:t>GeV</a:t>
            </a:r>
            <a:r>
              <a:rPr lang="en-US" dirty="0" smtClean="0"/>
              <a:t> (half gradient)</a:t>
            </a:r>
          </a:p>
          <a:p>
            <a:r>
              <a:rPr lang="en-US" dirty="0" smtClean="0"/>
              <a:t>=&gt; 10Hz scheme at a staged machine requires</a:t>
            </a:r>
          </a:p>
          <a:p>
            <a:pPr lvl="1"/>
            <a:r>
              <a:rPr lang="en-US" dirty="0" smtClean="0"/>
              <a:t>Running electron Main </a:t>
            </a:r>
            <a:r>
              <a:rPr lang="en-US" dirty="0" err="1" smtClean="0"/>
              <a:t>Linac</a:t>
            </a:r>
            <a:r>
              <a:rPr lang="en-US" dirty="0" smtClean="0"/>
              <a:t> at full gradient at 10Hz</a:t>
            </a:r>
          </a:p>
          <a:p>
            <a:pPr lvl="1"/>
            <a:r>
              <a:rPr lang="en-US" dirty="0" smtClean="0"/>
              <a:t>-&gt; needs doubling of cryogenic power</a:t>
            </a:r>
          </a:p>
          <a:p>
            <a:pPr lvl="1"/>
            <a:r>
              <a:rPr lang="en-US" dirty="0" smtClean="0"/>
              <a:t>Needs also 25GeV additional beam energy for e-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Also: 10Hz mode is challenging for machine operation, and requires more power -&gt; not attractive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Positron Source: Operation at low energies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27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92" r="575"/>
          <a:stretch/>
        </p:blipFill>
        <p:spPr>
          <a:xfrm>
            <a:off x="2449023" y="167473"/>
            <a:ext cx="5676657" cy="54332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1273" y="853081"/>
            <a:ext cx="1248019" cy="723951"/>
          </a:xfrm>
        </p:spPr>
        <p:txBody>
          <a:bodyPr/>
          <a:lstStyle/>
          <a:p>
            <a:r>
              <a:rPr lang="en-US" dirty="0" err="1" smtClean="0"/>
              <a:t>Kitakami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Author,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7864162" y="4544002"/>
            <a:ext cx="817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T. </a:t>
            </a:r>
            <a:r>
              <a:rPr lang="en-US" sz="1200" dirty="0" err="1" smtClean="0"/>
              <a:t>Sanuki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676762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sz="1600" b="0" dirty="0" smtClean="0"/>
              <a:t>Required: yield 1.5e+ per 1e-,</a:t>
            </a:r>
            <a:br>
              <a:rPr lang="en-US" sz="1600" b="0" dirty="0" smtClean="0"/>
            </a:br>
            <a:r>
              <a:rPr lang="en-US" sz="1600" b="0" dirty="0" smtClean="0"/>
              <a:t>i.e. 50% operational margin</a:t>
            </a:r>
          </a:p>
          <a:p>
            <a:r>
              <a:rPr lang="en-US" sz="1600" b="0" dirty="0" smtClean="0"/>
              <a:t>Yield drops to ~1 at 125GeV</a:t>
            </a:r>
            <a:r>
              <a:rPr lang="en-US" sz="1600" b="0" dirty="0"/>
              <a:t/>
            </a:r>
            <a:br>
              <a:rPr lang="en-US" sz="1600" b="0" dirty="0"/>
            </a:br>
            <a:r>
              <a:rPr lang="en-US" sz="1600" b="0" dirty="0" smtClean="0"/>
              <a:t>-&gt; could run, but no margin</a:t>
            </a:r>
          </a:p>
          <a:p>
            <a:r>
              <a:rPr lang="en-US" sz="1600" b="0" dirty="0" smtClean="0"/>
              <a:t>TDR baseline:</a:t>
            </a:r>
            <a:br>
              <a:rPr lang="en-US" sz="1600" b="0" dirty="0" smtClean="0"/>
            </a:br>
            <a:r>
              <a:rPr lang="en-US" sz="1600" b="0" dirty="0" smtClean="0"/>
              <a:t>147m long </a:t>
            </a:r>
            <a:r>
              <a:rPr lang="en-US" sz="1600" b="0" dirty="0" err="1" smtClean="0"/>
              <a:t>undulator</a:t>
            </a:r>
            <a:r>
              <a:rPr lang="en-US" sz="1600" b="0" dirty="0" smtClean="0"/>
              <a:t>,</a:t>
            </a:r>
            <a:br>
              <a:rPr lang="en-US" sz="1600" b="0" dirty="0" smtClean="0"/>
            </a:br>
            <a:r>
              <a:rPr lang="en-US" sz="1600" b="0" dirty="0" smtClean="0"/>
              <a:t>231m available space</a:t>
            </a:r>
          </a:p>
          <a:p>
            <a:r>
              <a:rPr lang="en-US" sz="1600" b="0" dirty="0" smtClean="0"/>
              <a:t>Could install more </a:t>
            </a:r>
            <a:r>
              <a:rPr lang="en-US" sz="1600" b="0" dirty="0" err="1" smtClean="0"/>
              <a:t>undulator</a:t>
            </a:r>
            <a:r>
              <a:rPr lang="en-US" sz="1600" b="0" dirty="0" smtClean="0"/>
              <a:t> modules (43-&gt;66) in available space</a:t>
            </a:r>
          </a:p>
          <a:p>
            <a:r>
              <a:rPr lang="en-US" sz="1600" dirty="0" smtClean="0"/>
              <a:t>Would permit operation at 250GeV without need for 10Hz scheme</a:t>
            </a:r>
          </a:p>
          <a:p>
            <a:r>
              <a:rPr lang="en-US" sz="1600" b="0" dirty="0" smtClean="0"/>
              <a:t>Energies below 250GeV still challenging -&gt; is this needed?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Positron Source: Yield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8" name="Content Placeholder 7" descr="Macintosh HD:Users:nick:Documents:ILC:ILC TDR:tdr1:as:figs:undulator-yield-polar.pdf"/>
          <p:cNvPicPr>
            <a:picLocks noGrp="1"/>
          </p:cNvPicPr>
          <p:nvPr>
            <p:ph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08" b="-818"/>
          <a:stretch/>
        </p:blipFill>
        <p:spPr bwMode="auto">
          <a:xfrm>
            <a:off x="845127" y="1324044"/>
            <a:ext cx="3574473" cy="35291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Straight Connector 8"/>
          <p:cNvCxnSpPr/>
          <p:nvPr/>
        </p:nvCxnSpPr>
        <p:spPr>
          <a:xfrm flipV="1">
            <a:off x="2317916" y="3854406"/>
            <a:ext cx="0" cy="3730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163398" y="3854406"/>
            <a:ext cx="11545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8380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Proposal: Increase </a:t>
            </a:r>
            <a:r>
              <a:rPr lang="en-US" dirty="0" err="1" smtClean="0"/>
              <a:t>undulator</a:t>
            </a:r>
            <a:r>
              <a:rPr lang="en-US" dirty="0" smtClean="0"/>
              <a:t> length to 231m </a:t>
            </a:r>
          </a:p>
          <a:p>
            <a:r>
              <a:rPr lang="en-US" dirty="0" smtClean="0"/>
              <a:t>Does not change footprint of machine compared to TDR</a:t>
            </a:r>
          </a:p>
          <a:p>
            <a:r>
              <a:rPr lang="en-US" dirty="0" smtClean="0"/>
              <a:t>Allows “regular” operation with 125GeV electron beam</a:t>
            </a:r>
          </a:p>
          <a:p>
            <a:r>
              <a:rPr lang="en-US" dirty="0" smtClean="0"/>
              <a:t>Increases </a:t>
            </a:r>
            <a:r>
              <a:rPr lang="en-US" dirty="0" err="1" smtClean="0"/>
              <a:t>cryo</a:t>
            </a:r>
            <a:r>
              <a:rPr lang="en-US" dirty="0" smtClean="0"/>
              <a:t> power needed for </a:t>
            </a:r>
            <a:r>
              <a:rPr lang="en-US" dirty="0" err="1" smtClean="0"/>
              <a:t>undulators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Operation below 200-250 </a:t>
            </a:r>
            <a:r>
              <a:rPr lang="en-US" dirty="0" err="1" smtClean="0"/>
              <a:t>GeV</a:t>
            </a:r>
            <a:r>
              <a:rPr lang="en-US" dirty="0" smtClean="0"/>
              <a:t> requires alternating beams for physics and e+ production (“10Hz scheme”), at full ML gradient</a:t>
            </a:r>
          </a:p>
          <a:p>
            <a:r>
              <a:rPr lang="en-US" dirty="0" smtClean="0"/>
              <a:t>needs doubled cryogenic power in ML, </a:t>
            </a:r>
            <a:br>
              <a:rPr lang="en-US" dirty="0" smtClean="0"/>
            </a:br>
            <a:r>
              <a:rPr lang="en-US" dirty="0" smtClean="0"/>
              <a:t>or reduced pulse frequency -&gt; reduce luminosity by factor 2</a:t>
            </a:r>
          </a:p>
          <a:p>
            <a:endParaRPr lang="en-US" dirty="0"/>
          </a:p>
          <a:p>
            <a:r>
              <a:rPr lang="en-US" dirty="0" smtClean="0"/>
              <a:t>An additional, electron-driven source would be most valuable in this first stage: risk reduction, easier operation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Positron Source: Summary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Energy Staging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77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Schedule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Energy Staging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11" name="P 1" descr="C:\Users\jmp\Desktop\Latest MR schedul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536" r="-26536"/>
          <a:stretch>
            <a:fillRect/>
          </a:stretch>
        </p:blipFill>
        <p:spPr bwMode="auto"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954788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13777" r="-13777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for Staged Schedule (M. </a:t>
            </a:r>
            <a:r>
              <a:rPr lang="en-US" dirty="0" err="1" smtClean="0"/>
              <a:t>Gastaal</a:t>
            </a:r>
            <a:r>
              <a:rPr lang="en-US" dirty="0" smtClean="0"/>
              <a:t>, CERN)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24751" y="2540000"/>
            <a:ext cx="2687978" cy="14003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Expected shortening of construction period: ~9 months</a:t>
            </a:r>
          </a:p>
          <a:p>
            <a:r>
              <a:rPr lang="en-US" dirty="0" smtClean="0"/>
              <a:t>May put detectors on critical path!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16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systems costs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7" name="Content Placeholder 6" descr="Macintosh HD:Users:nick:Documents:ILC:ILC TDR:tdres:accel:figs:Value-estimate-by-subsystems.pdf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"/>
          <a:stretch/>
        </p:blipFill>
        <p:spPr bwMode="auto">
          <a:xfrm>
            <a:off x="831274" y="1324043"/>
            <a:ext cx="6286388" cy="367489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7"/>
          <p:cNvSpPr/>
          <p:nvPr/>
        </p:nvSpPr>
        <p:spPr>
          <a:xfrm>
            <a:off x="6167073" y="1516691"/>
            <a:ext cx="1206104" cy="520791"/>
          </a:xfrm>
          <a:prstGeom prst="ellipse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167073" y="2168686"/>
            <a:ext cx="1041635" cy="435272"/>
          </a:xfrm>
          <a:prstGeom prst="ellipse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e 9"/>
          <p:cNvSpPr/>
          <p:nvPr/>
        </p:nvSpPr>
        <p:spPr>
          <a:xfrm>
            <a:off x="2550516" y="1324044"/>
            <a:ext cx="3656126" cy="3674892"/>
          </a:xfrm>
          <a:prstGeom prst="pie">
            <a:avLst>
              <a:gd name="adj1" fmla="val 12117083"/>
              <a:gd name="adj2" fmla="val 19742232"/>
            </a:avLst>
          </a:prstGeom>
          <a:noFill/>
          <a:ln w="57150" cmpd="sng">
            <a:solidFill>
              <a:srgbClr val="EB11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Pie 10"/>
          <p:cNvSpPr/>
          <p:nvPr/>
        </p:nvSpPr>
        <p:spPr>
          <a:xfrm>
            <a:off x="2550516" y="1324044"/>
            <a:ext cx="3656126" cy="3674892"/>
          </a:xfrm>
          <a:prstGeom prst="pie">
            <a:avLst>
              <a:gd name="adj1" fmla="val 19692381"/>
              <a:gd name="adj2" fmla="val 679458"/>
            </a:avLst>
          </a:prstGeom>
          <a:noFill/>
          <a:ln w="57150" cmpd="sng">
            <a:solidFill>
              <a:srgbClr val="EB11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330638" y="1403684"/>
            <a:ext cx="1415864" cy="1282153"/>
            <a:chOff x="7330638" y="1403684"/>
            <a:chExt cx="1415864" cy="1282153"/>
          </a:xfrm>
        </p:grpSpPr>
        <p:sp>
          <p:nvSpPr>
            <p:cNvPr id="12" name="Right Brace 11"/>
            <p:cNvSpPr/>
            <p:nvPr/>
          </p:nvSpPr>
          <p:spPr>
            <a:xfrm>
              <a:off x="7330638" y="1403684"/>
              <a:ext cx="324558" cy="1282153"/>
            </a:xfrm>
            <a:prstGeom prst="rightBrace">
              <a:avLst>
                <a:gd name="adj1" fmla="val 38289"/>
                <a:gd name="adj2" fmla="val 50000"/>
              </a:avLst>
            </a:prstGeom>
            <a:ln w="57150" cmpd="sng">
              <a:solidFill>
                <a:srgbClr val="EB112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66095" y="1806649"/>
              <a:ext cx="9804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EB112D"/>
                  </a:solidFill>
                </a:rPr>
                <a:t>~50%</a:t>
              </a:r>
              <a:endParaRPr lang="en-US" sz="2400" b="1" dirty="0">
                <a:solidFill>
                  <a:srgbClr val="EB112D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822524" y="2283165"/>
            <a:ext cx="104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EB112D"/>
                </a:solidFill>
              </a:rPr>
              <a:t>x</a:t>
            </a:r>
            <a:r>
              <a:rPr lang="en-US" sz="2400" b="1" dirty="0" smtClean="0">
                <a:solidFill>
                  <a:srgbClr val="EB112D"/>
                </a:solidFill>
              </a:rPr>
              <a:t> 0.47</a:t>
            </a:r>
            <a:endParaRPr lang="en-US" sz="2400" b="1" dirty="0">
              <a:solidFill>
                <a:srgbClr val="EB112D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655196" y="2978184"/>
            <a:ext cx="1207697" cy="461665"/>
            <a:chOff x="7655196" y="2978184"/>
            <a:chExt cx="1207697" cy="461665"/>
          </a:xfrm>
        </p:grpSpPr>
        <p:sp>
          <p:nvSpPr>
            <p:cNvPr id="16" name="TextBox 15"/>
            <p:cNvSpPr txBox="1"/>
            <p:nvPr/>
          </p:nvSpPr>
          <p:spPr>
            <a:xfrm>
              <a:off x="7833814" y="2978184"/>
              <a:ext cx="9886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EB112D"/>
                  </a:solidFill>
                </a:rPr>
                <a:t>- 23%</a:t>
              </a:r>
              <a:endParaRPr lang="en-US" sz="2400" b="1" dirty="0">
                <a:solidFill>
                  <a:srgbClr val="EB112D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655196" y="2978184"/>
              <a:ext cx="1207697" cy="0"/>
            </a:xfrm>
            <a:prstGeom prst="line">
              <a:avLst/>
            </a:prstGeom>
            <a:ln w="57150" cmpd="sng">
              <a:solidFill>
                <a:srgbClr val="EB112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0250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3"/>
          </p:nvPr>
        </p:nvSpPr>
        <p:spPr>
          <a:xfrm>
            <a:off x="845128" y="1324043"/>
            <a:ext cx="2677902" cy="3688403"/>
          </a:xfrm>
        </p:spPr>
        <p:txBody>
          <a:bodyPr/>
          <a:lstStyle/>
          <a:p>
            <a:r>
              <a:rPr lang="en-US" sz="1600" dirty="0" smtClean="0"/>
              <a:t>Reduce 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 and HLRF spending rate</a:t>
            </a:r>
          </a:p>
          <a:p>
            <a:r>
              <a:rPr lang="en-US" sz="1600" dirty="0" smtClean="0"/>
              <a:t>Extend spending by 4 years</a:t>
            </a:r>
          </a:p>
          <a:p>
            <a:r>
              <a:rPr lang="en-US" sz="1600" dirty="0" smtClean="0"/>
              <a:t>Peak spending rate drops by 200MILCU/year (16%)</a:t>
            </a:r>
          </a:p>
          <a:p>
            <a:endParaRPr lang="en-US" sz="1600" dirty="0"/>
          </a:p>
          <a:p>
            <a:r>
              <a:rPr lang="en-US" sz="1600" dirty="0" smtClean="0"/>
              <a:t>Increase of overall budget due to transfer line and larger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~1.1%</a:t>
            </a:r>
            <a:endParaRPr lang="en-US" sz="16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Spending Profile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12" name="Content Placeholder 6"/>
          <p:cNvPicPr>
            <a:picLocks noGrp="1"/>
          </p:cNvPicPr>
          <p:nvPr>
            <p:ph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342"/>
          <a:stretch/>
        </p:blipFill>
        <p:spPr bwMode="auto">
          <a:xfrm>
            <a:off x="3840557" y="853081"/>
            <a:ext cx="4460482" cy="41586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681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Staging scenario considered: </a:t>
            </a:r>
          </a:p>
          <a:p>
            <a:pPr lvl="1"/>
            <a:r>
              <a:rPr lang="en-US" dirty="0" smtClean="0"/>
              <a:t>full tunnel for 500GeV machine, full BDS for 1TeV operation</a:t>
            </a:r>
          </a:p>
          <a:p>
            <a:pPr lvl="1"/>
            <a:r>
              <a:rPr lang="en-US" dirty="0" smtClean="0"/>
              <a:t>53% </a:t>
            </a:r>
            <a:r>
              <a:rPr lang="en-US" dirty="0" err="1" smtClean="0"/>
              <a:t>cryomodules</a:t>
            </a:r>
            <a:r>
              <a:rPr lang="en-US" dirty="0" smtClean="0"/>
              <a:t> in ML for 1</a:t>
            </a:r>
            <a:r>
              <a:rPr lang="en-US" baseline="30000" dirty="0" smtClean="0"/>
              <a:t>st</a:t>
            </a:r>
            <a:r>
              <a:rPr lang="en-US" dirty="0" smtClean="0"/>
              <a:t> stage</a:t>
            </a:r>
          </a:p>
          <a:p>
            <a:pPr lvl="1"/>
            <a:r>
              <a:rPr lang="en-US" dirty="0" smtClean="0"/>
              <a:t>Extended </a:t>
            </a:r>
            <a:r>
              <a:rPr lang="en-US" dirty="0" err="1" smtClean="0"/>
              <a:t>undulator</a:t>
            </a:r>
            <a:r>
              <a:rPr lang="en-US" dirty="0" smtClean="0"/>
              <a:t> for positron production at 250GeV</a:t>
            </a:r>
          </a:p>
          <a:p>
            <a:pPr lvl="1"/>
            <a:r>
              <a:rPr lang="en-US" dirty="0" smtClean="0"/>
              <a:t>Running at 250GeV for ~5 years gives 250fb</a:t>
            </a:r>
            <a:r>
              <a:rPr lang="en-US" baseline="30000" dirty="0" smtClean="0"/>
              <a:t>-</a:t>
            </a:r>
            <a:r>
              <a:rPr lang="en-US" baseline="30000" dirty="0" smtClean="0"/>
              <a:t>1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/>
              <a:t>b</a:t>
            </a:r>
            <a:r>
              <a:rPr lang="en-US" dirty="0" smtClean="0"/>
              <a:t>ut more cryomodules may be ready after 3years, i.e. </a:t>
            </a:r>
            <a:r>
              <a:rPr lang="en-US" dirty="0" smtClean="0"/>
              <a:t>~</a:t>
            </a:r>
            <a:r>
              <a:rPr lang="en-US" dirty="0" smtClean="0"/>
              <a:t>50fb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US" dirty="0" smtClean="0"/>
              <a:t>!</a:t>
            </a:r>
            <a:endParaRPr lang="en-US" dirty="0" smtClean="0"/>
          </a:p>
          <a:p>
            <a:pPr lvl="1"/>
            <a:r>
              <a:rPr lang="en-US" dirty="0" smtClean="0"/>
              <a:t>Then upgrade in one step to 500GeV, about 1 year shutdown</a:t>
            </a:r>
          </a:p>
          <a:p>
            <a:pPr lvl="1"/>
            <a:r>
              <a:rPr lang="en-US" dirty="0" err="1" smtClean="0"/>
              <a:t>Cryomodule</a:t>
            </a:r>
            <a:r>
              <a:rPr lang="en-US" dirty="0" smtClean="0"/>
              <a:t> production is never stopped</a:t>
            </a:r>
          </a:p>
          <a:p>
            <a:r>
              <a:rPr lang="en-US" dirty="0" smtClean="0"/>
              <a:t>Physics requirements (exact energy, integrated luminosity) needed from parameters group</a:t>
            </a:r>
          </a:p>
          <a:p>
            <a:r>
              <a:rPr lang="en-US" dirty="0" smtClean="0"/>
              <a:t>Design decisions: ML configuration, </a:t>
            </a:r>
            <a:r>
              <a:rPr lang="en-US" dirty="0" err="1" smtClean="0"/>
              <a:t>cryoplant</a:t>
            </a:r>
            <a:r>
              <a:rPr lang="en-US" dirty="0" smtClean="0"/>
              <a:t> staging?</a:t>
            </a:r>
          </a:p>
          <a:p>
            <a:r>
              <a:rPr lang="en-US" dirty="0" smtClean="0"/>
              <a:t>Revised / refined production and installation schedule needed for CFS requirements: storage/staging areas, transport capacities</a:t>
            </a:r>
          </a:p>
          <a:p>
            <a:r>
              <a:rPr lang="en-US" dirty="0" err="1" smtClean="0"/>
              <a:t>Cryomodule</a:t>
            </a:r>
            <a:r>
              <a:rPr lang="en-US" dirty="0" smtClean="0"/>
              <a:t> production plan has large impact</a:t>
            </a:r>
          </a:p>
          <a:p>
            <a:pPr marL="212713" lvl="1" indent="0">
              <a:buNone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Energy Staging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1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600" dirty="0" smtClean="0"/>
              <a:t>Drive for a initial 250GeV stage is more political than accelerator driven (which makes the 250GeV stage more likely…)</a:t>
            </a:r>
          </a:p>
          <a:p>
            <a:pPr>
              <a:lnSpc>
                <a:spcPct val="120000"/>
              </a:lnSpc>
            </a:pPr>
            <a:r>
              <a:rPr lang="en-US" sz="1600" dirty="0" smtClean="0"/>
              <a:t>A 250GeV stage reduces peak funding profile, and reduces necessary 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 production capacity: risk reduction</a:t>
            </a:r>
          </a:p>
          <a:p>
            <a:pPr>
              <a:lnSpc>
                <a:spcPct val="120000"/>
              </a:lnSpc>
            </a:pPr>
            <a:r>
              <a:rPr lang="en-US" sz="1600" dirty="0" smtClean="0"/>
              <a:t>But it drags out 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 production time: companies may go out of business, labs may change priorities -&gt; increased risk</a:t>
            </a:r>
          </a:p>
          <a:p>
            <a:pPr>
              <a:lnSpc>
                <a:spcPct val="120000"/>
              </a:lnSpc>
            </a:pPr>
            <a:r>
              <a:rPr lang="en-US" sz="1600" dirty="0" smtClean="0"/>
              <a:t>Stopping 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 production after 250GeV will make a 500GeV machine much more expensive, and </a:t>
            </a:r>
            <a:r>
              <a:rPr lang="en-US" sz="1600" b="1" dirty="0" smtClean="0"/>
              <a:t>less likely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(and indicates lack of commitment to go for 500GeV?)</a:t>
            </a:r>
          </a:p>
          <a:p>
            <a:pPr>
              <a:lnSpc>
                <a:spcPct val="120000"/>
              </a:lnSpc>
            </a:pPr>
            <a:r>
              <a:rPr lang="en-US" sz="1600" dirty="0" smtClean="0"/>
              <a:t>Continuing 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 production means that after </a:t>
            </a:r>
            <a:r>
              <a:rPr lang="en-US" sz="1600" dirty="0" smtClean="0"/>
              <a:t>~</a:t>
            </a:r>
            <a:r>
              <a:rPr lang="en-US" sz="1600" dirty="0" smtClean="0"/>
              <a:t>2 years of data taking (50fb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) an upgrade is possible</a:t>
            </a:r>
          </a:p>
          <a:p>
            <a:pPr>
              <a:lnSpc>
                <a:spcPct val="120000"/>
              </a:lnSpc>
            </a:pPr>
            <a:r>
              <a:rPr lang="en-US" sz="1600" dirty="0" smtClean="0"/>
              <a:t>Is a dataset with 50fb</a:t>
            </a:r>
            <a:r>
              <a:rPr lang="en-US" sz="1600" baseline="30000" dirty="0"/>
              <a:t>-</a:t>
            </a:r>
            <a:r>
              <a:rPr lang="en-US" sz="1600" baseline="30000" dirty="0" smtClean="0"/>
              <a:t>1</a:t>
            </a:r>
            <a:r>
              <a:rPr lang="en-US" sz="1600" dirty="0" smtClean="0"/>
              <a:t> at 250GeV useful? 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Staging: My personal 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90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pressing questions for the Japanese site:</a:t>
            </a:r>
          </a:p>
          <a:p>
            <a:pPr lvl="1"/>
            <a:r>
              <a:rPr lang="en-US" dirty="0" smtClean="0"/>
              <a:t>Where is the IP? Needs decision on access tunnel scheme</a:t>
            </a:r>
          </a:p>
          <a:p>
            <a:pPr lvl="1"/>
            <a:r>
              <a:rPr lang="en-US" dirty="0" smtClean="0"/>
              <a:t>How long is the accelerator? Needs decision on maximum energy, assumed gradient and overhead </a:t>
            </a:r>
            <a:br>
              <a:rPr lang="en-US" dirty="0" smtClean="0"/>
            </a:br>
            <a:r>
              <a:rPr lang="en-US" dirty="0" smtClean="0"/>
              <a:t>-&gt; discussion initiated by </a:t>
            </a:r>
            <a:r>
              <a:rPr lang="en-US" dirty="0" err="1" smtClean="0"/>
              <a:t>Physics&amp;Detectors</a:t>
            </a:r>
            <a:r>
              <a:rPr lang="en-US" dirty="0" smtClean="0"/>
              <a:t> Deputy Director (H. Yamamoto) -&gt; Parameter’s group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-&gt; be careful not to look the gift horse into its mouth…</a:t>
            </a:r>
          </a:p>
          <a:p>
            <a:pPr lvl="1"/>
            <a:r>
              <a:rPr lang="en-US" dirty="0" smtClean="0"/>
              <a:t>Answers needed by end of 2014</a:t>
            </a:r>
            <a:br>
              <a:rPr lang="en-US" dirty="0" smtClean="0"/>
            </a:br>
            <a:r>
              <a:rPr lang="en-US" dirty="0" smtClean="0"/>
              <a:t>-&gt; ALWC in May at </a:t>
            </a:r>
            <a:r>
              <a:rPr lang="en-US" dirty="0" err="1" smtClean="0"/>
              <a:t>Fermilab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is time for arguments, ECFA WS in Belgrade might see the result</a:t>
            </a:r>
          </a:p>
          <a:p>
            <a:r>
              <a:rPr lang="en-US" dirty="0" smtClean="0"/>
              <a:t>Japan needs 5 years pre-construction, plus 10 years construction</a:t>
            </a:r>
            <a:br>
              <a:rPr lang="en-US" dirty="0" smtClean="0"/>
            </a:br>
            <a:r>
              <a:rPr lang="en-US" dirty="0" smtClean="0"/>
              <a:t>-&gt; have the 5 years already started? Not clear</a:t>
            </a:r>
          </a:p>
          <a:p>
            <a:r>
              <a:rPr lang="en-US" dirty="0" smtClean="0"/>
              <a:t>A 250GeV first stage is likely, but it is unclear how long it will last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67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289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146" r="997"/>
          <a:stretch/>
        </p:blipFill>
        <p:spPr>
          <a:xfrm>
            <a:off x="161434" y="1323975"/>
            <a:ext cx="3147985" cy="36750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Geology and Topography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180" y="1381648"/>
            <a:ext cx="5940820" cy="12059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180" y="3093583"/>
            <a:ext cx="5940820" cy="16756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41161" y="4722039"/>
            <a:ext cx="817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T. </a:t>
            </a:r>
            <a:r>
              <a:rPr lang="en-US" sz="1200" dirty="0" err="1" smtClean="0"/>
              <a:t>Sanuki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01430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/>
              <a:t>A design for a staged machine entails:</a:t>
            </a:r>
          </a:p>
          <a:p>
            <a:r>
              <a:rPr lang="en-US" sz="1600" dirty="0" smtClean="0"/>
              <a:t>Top-level parameters for the envisaged stages (</a:t>
            </a:r>
            <a:r>
              <a:rPr lang="en-US" sz="1600" dirty="0" err="1" smtClean="0"/>
              <a:t>Ecm</a:t>
            </a:r>
            <a:r>
              <a:rPr lang="en-US" sz="1600" dirty="0" smtClean="0"/>
              <a:t>, L, …)</a:t>
            </a:r>
          </a:p>
          <a:p>
            <a:r>
              <a:rPr lang="en-US" sz="1600" dirty="0" smtClean="0"/>
              <a:t>Cost estimate for the initial stage and upgrade costs</a:t>
            </a:r>
          </a:p>
          <a:p>
            <a:r>
              <a:rPr lang="en-US" sz="1600" dirty="0" smtClean="0"/>
              <a:t>Schedule for initial stage and upgrade</a:t>
            </a:r>
          </a:p>
          <a:p>
            <a:endParaRPr lang="en-US" sz="1600" dirty="0"/>
          </a:p>
          <a:p>
            <a:r>
              <a:rPr lang="en-US" sz="1600" dirty="0" smtClean="0"/>
              <a:t>This requires a lattice for the staged machine</a:t>
            </a:r>
          </a:p>
          <a:p>
            <a:endParaRPr lang="en-US" sz="1600" dirty="0"/>
          </a:p>
          <a:p>
            <a:r>
              <a:rPr lang="en-US" sz="1600" dirty="0" smtClean="0"/>
              <a:t>What are the questions to be answered before the lattice can be designed?</a:t>
            </a:r>
          </a:p>
          <a:p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a design for a staged machine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73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51</a:t>
            </a:fld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219147" y="765549"/>
            <a:ext cx="6604982" cy="1217517"/>
            <a:chOff x="462363" y="605965"/>
            <a:chExt cx="7750927" cy="1428753"/>
          </a:xfrm>
        </p:grpSpPr>
        <p:sp>
          <p:nvSpPr>
            <p:cNvPr id="55" name="Can 54"/>
            <p:cNvSpPr/>
            <p:nvPr/>
          </p:nvSpPr>
          <p:spPr>
            <a:xfrm rot="5400000">
              <a:off x="1493610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Can 55"/>
            <p:cNvSpPr/>
            <p:nvPr/>
          </p:nvSpPr>
          <p:spPr>
            <a:xfrm>
              <a:off x="1390880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596982" y="1653658"/>
              <a:ext cx="486730" cy="201914"/>
              <a:chOff x="624075" y="1849914"/>
              <a:chExt cx="792684" cy="113400"/>
            </a:xfrm>
          </p:grpSpPr>
          <p:sp>
            <p:nvSpPr>
              <p:cNvPr id="58" name="Can 57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Can 58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1172118" y="1653659"/>
              <a:ext cx="486730" cy="201913"/>
              <a:chOff x="1020417" y="1849915"/>
              <a:chExt cx="792684" cy="113399"/>
            </a:xfrm>
          </p:grpSpPr>
          <p:sp>
            <p:nvSpPr>
              <p:cNvPr id="61" name="Can 6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Can 61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1966874" y="1651555"/>
              <a:ext cx="973459" cy="206120"/>
              <a:chOff x="3313702" y="1847551"/>
              <a:chExt cx="1585368" cy="115762"/>
            </a:xfrm>
          </p:grpSpPr>
          <p:sp>
            <p:nvSpPr>
              <p:cNvPr id="64" name="Can 63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Can 64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Can 69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Can 70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Cube 75"/>
            <p:cNvSpPr/>
            <p:nvPr/>
          </p:nvSpPr>
          <p:spPr>
            <a:xfrm>
              <a:off x="1553486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Cube 76"/>
            <p:cNvSpPr/>
            <p:nvPr/>
          </p:nvSpPr>
          <p:spPr>
            <a:xfrm>
              <a:off x="1880859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/>
            <p:cNvCxnSpPr>
              <a:stCxn id="76" idx="3"/>
            </p:cNvCxnSpPr>
            <p:nvPr/>
          </p:nvCxnSpPr>
          <p:spPr>
            <a:xfrm>
              <a:off x="1638731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1958892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an 79"/>
            <p:cNvSpPr/>
            <p:nvPr/>
          </p:nvSpPr>
          <p:spPr>
            <a:xfrm rot="5400000">
              <a:off x="4094032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Can 80"/>
            <p:cNvSpPr/>
            <p:nvPr/>
          </p:nvSpPr>
          <p:spPr>
            <a:xfrm>
              <a:off x="3945942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Cube 117"/>
            <p:cNvSpPr/>
            <p:nvPr/>
          </p:nvSpPr>
          <p:spPr>
            <a:xfrm>
              <a:off x="4108548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Cube 118"/>
            <p:cNvSpPr/>
            <p:nvPr/>
          </p:nvSpPr>
          <p:spPr>
            <a:xfrm>
              <a:off x="4435921" y="866770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Connector 119"/>
            <p:cNvCxnSpPr>
              <a:stCxn id="118" idx="3"/>
            </p:cNvCxnSpPr>
            <p:nvPr/>
          </p:nvCxnSpPr>
          <p:spPr>
            <a:xfrm>
              <a:off x="4193793" y="1331681"/>
              <a:ext cx="20117" cy="3449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2" name="Group 121"/>
            <p:cNvGrpSpPr/>
            <p:nvPr/>
          </p:nvGrpSpPr>
          <p:grpSpPr>
            <a:xfrm>
              <a:off x="3240450" y="1657859"/>
              <a:ext cx="730094" cy="201914"/>
              <a:chOff x="3313702" y="1849913"/>
              <a:chExt cx="1189026" cy="113400"/>
            </a:xfrm>
          </p:grpSpPr>
          <p:sp>
            <p:nvSpPr>
              <p:cNvPr id="123" name="Can 12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Can 12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Can 12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7" name="Can 126"/>
            <p:cNvSpPr/>
            <p:nvPr/>
          </p:nvSpPr>
          <p:spPr>
            <a:xfrm rot="5400000">
              <a:off x="6694454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Can 127"/>
            <p:cNvSpPr/>
            <p:nvPr/>
          </p:nvSpPr>
          <p:spPr>
            <a:xfrm>
              <a:off x="6501004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7075445" y="1683200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130" name="Can 129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Can 13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0" name="Cube 139"/>
            <p:cNvSpPr/>
            <p:nvPr/>
          </p:nvSpPr>
          <p:spPr>
            <a:xfrm>
              <a:off x="6663610" y="866770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3" name="Straight Connector 142"/>
            <p:cNvCxnSpPr/>
            <p:nvPr/>
          </p:nvCxnSpPr>
          <p:spPr>
            <a:xfrm>
              <a:off x="7069016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H="1" flipV="1">
              <a:off x="3970545" y="1676585"/>
              <a:ext cx="245327" cy="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H="1">
              <a:off x="3970545" y="1767608"/>
              <a:ext cx="46733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ube 13"/>
            <p:cNvSpPr/>
            <p:nvPr/>
          </p:nvSpPr>
          <p:spPr>
            <a:xfrm>
              <a:off x="4038713" y="1716085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437882" y="1716085"/>
              <a:ext cx="981158" cy="88169"/>
              <a:chOff x="3242360" y="1908175"/>
              <a:chExt cx="981158" cy="88169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flipH="1">
                <a:off x="3242360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Cube 19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0" name="Straight Connector 19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Cube 20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2" name="Straight Connector 20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" name="Cube 20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4" name="Straight Connector 20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Cube 20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>
              <a:off x="5422398" y="1716085"/>
              <a:ext cx="1289209" cy="88169"/>
              <a:chOff x="2934309" y="1908175"/>
              <a:chExt cx="1289209" cy="88169"/>
            </a:xfrm>
          </p:grpSpPr>
          <p:cxnSp>
            <p:nvCxnSpPr>
              <p:cNvPr id="207" name="Straight Connector 20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Cube 20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9" name="Straight Connector 20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Cube 20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1" name="Straight Connector 21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2" name="Cube 21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3" name="Straight Connector 21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Cube 21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15" name="Straight Connector 214"/>
            <p:cNvCxnSpPr/>
            <p:nvPr/>
          </p:nvCxnSpPr>
          <p:spPr>
            <a:xfrm flipH="1">
              <a:off x="6711607" y="1755775"/>
              <a:ext cx="379488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219147" y="3886444"/>
            <a:ext cx="6604982" cy="1217517"/>
            <a:chOff x="462363" y="3729252"/>
            <a:chExt cx="7750927" cy="1428753"/>
          </a:xfrm>
        </p:grpSpPr>
        <p:sp>
          <p:nvSpPr>
            <p:cNvPr id="144" name="Can 143"/>
            <p:cNvSpPr/>
            <p:nvPr/>
          </p:nvSpPr>
          <p:spPr>
            <a:xfrm rot="5400000">
              <a:off x="1493610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Can 144"/>
            <p:cNvSpPr/>
            <p:nvPr/>
          </p:nvSpPr>
          <p:spPr>
            <a:xfrm>
              <a:off x="1390880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6" name="Group 145"/>
            <p:cNvGrpSpPr/>
            <p:nvPr/>
          </p:nvGrpSpPr>
          <p:grpSpPr>
            <a:xfrm>
              <a:off x="596982" y="4776945"/>
              <a:ext cx="486730" cy="201914"/>
              <a:chOff x="624075" y="1849914"/>
              <a:chExt cx="792684" cy="113400"/>
            </a:xfrm>
          </p:grpSpPr>
          <p:sp>
            <p:nvSpPr>
              <p:cNvPr id="147" name="Can 146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Can 147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1172118" y="4776946"/>
              <a:ext cx="486730" cy="201913"/>
              <a:chOff x="1020417" y="1849915"/>
              <a:chExt cx="792684" cy="113399"/>
            </a:xfrm>
          </p:grpSpPr>
          <p:sp>
            <p:nvSpPr>
              <p:cNvPr id="150" name="Can 14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Can 150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7" name="Cube 156"/>
            <p:cNvSpPr/>
            <p:nvPr/>
          </p:nvSpPr>
          <p:spPr>
            <a:xfrm>
              <a:off x="1553486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Cube 157"/>
            <p:cNvSpPr/>
            <p:nvPr/>
          </p:nvSpPr>
          <p:spPr>
            <a:xfrm>
              <a:off x="1880859" y="3990057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Connector 158"/>
            <p:cNvCxnSpPr>
              <a:stCxn id="157" idx="3"/>
            </p:cNvCxnSpPr>
            <p:nvPr/>
          </p:nvCxnSpPr>
          <p:spPr>
            <a:xfrm>
              <a:off x="1638731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Can 160"/>
            <p:cNvSpPr/>
            <p:nvPr/>
          </p:nvSpPr>
          <p:spPr>
            <a:xfrm rot="5400000">
              <a:off x="4094032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Can 161"/>
            <p:cNvSpPr/>
            <p:nvPr/>
          </p:nvSpPr>
          <p:spPr>
            <a:xfrm>
              <a:off x="3945942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Cube 167"/>
            <p:cNvSpPr/>
            <p:nvPr/>
          </p:nvSpPr>
          <p:spPr>
            <a:xfrm>
              <a:off x="4108548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Cube 168"/>
            <p:cNvSpPr/>
            <p:nvPr/>
          </p:nvSpPr>
          <p:spPr>
            <a:xfrm>
              <a:off x="4435921" y="3990057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0" name="Straight Connector 169"/>
            <p:cNvCxnSpPr>
              <a:stCxn id="168" idx="3"/>
            </p:cNvCxnSpPr>
            <p:nvPr/>
          </p:nvCxnSpPr>
          <p:spPr>
            <a:xfrm>
              <a:off x="4193793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3240451" y="4776946"/>
              <a:ext cx="973459" cy="206120"/>
              <a:chOff x="3313702" y="1847551"/>
              <a:chExt cx="1585368" cy="115762"/>
            </a:xfrm>
          </p:grpSpPr>
          <p:sp>
            <p:nvSpPr>
              <p:cNvPr id="173" name="Can 17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Can 17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Can 17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Can 17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7" name="Can 176"/>
            <p:cNvSpPr/>
            <p:nvPr/>
          </p:nvSpPr>
          <p:spPr>
            <a:xfrm rot="5400000">
              <a:off x="6694454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Can 177"/>
            <p:cNvSpPr/>
            <p:nvPr/>
          </p:nvSpPr>
          <p:spPr>
            <a:xfrm>
              <a:off x="6501004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7075445" y="4806487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180" name="Can 179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Can 18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018321" y="4785376"/>
              <a:ext cx="730094" cy="206120"/>
              <a:chOff x="3710044" y="1847551"/>
              <a:chExt cx="1189026" cy="115762"/>
            </a:xfrm>
          </p:grpSpPr>
          <p:sp>
            <p:nvSpPr>
              <p:cNvPr id="187" name="Can 186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Can 187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Can 188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0" name="Cube 189"/>
            <p:cNvSpPr/>
            <p:nvPr/>
          </p:nvSpPr>
          <p:spPr>
            <a:xfrm>
              <a:off x="6663610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2" name="Straight Connector 191"/>
            <p:cNvCxnSpPr>
              <a:stCxn id="190" idx="3"/>
            </p:cNvCxnSpPr>
            <p:nvPr/>
          </p:nvCxnSpPr>
          <p:spPr>
            <a:xfrm>
              <a:off x="6748855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7069016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8" name="Group 237"/>
            <p:cNvGrpSpPr/>
            <p:nvPr/>
          </p:nvGrpSpPr>
          <p:grpSpPr>
            <a:xfrm>
              <a:off x="1673513" y="4863584"/>
              <a:ext cx="1203169" cy="88169"/>
              <a:chOff x="3020349" y="1908175"/>
              <a:chExt cx="1203169" cy="88169"/>
            </a:xfrm>
          </p:grpSpPr>
          <p:cxnSp>
            <p:nvCxnSpPr>
              <p:cNvPr id="239" name="Straight Connector 238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Cube 239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1" name="Straight Connector 240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2" name="Cube 241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3" name="Straight Connector 242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Cube 243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5" name="Straight Connector 244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Cube 245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7" name="Cube 246"/>
            <p:cNvSpPr/>
            <p:nvPr/>
          </p:nvSpPr>
          <p:spPr>
            <a:xfrm>
              <a:off x="5784964" y="4874291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8" name="Group 247"/>
            <p:cNvGrpSpPr/>
            <p:nvPr/>
          </p:nvGrpSpPr>
          <p:grpSpPr>
            <a:xfrm>
              <a:off x="4235457" y="4874291"/>
              <a:ext cx="1289209" cy="88169"/>
              <a:chOff x="2934309" y="1908175"/>
              <a:chExt cx="1289209" cy="88169"/>
            </a:xfrm>
          </p:grpSpPr>
          <p:cxnSp>
            <p:nvCxnSpPr>
              <p:cNvPr id="249" name="Straight Connector 248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0" name="Cube 249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1" name="Straight Connector 250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Cube 251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3" name="Straight Connector 252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4" name="Cube 253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5" name="Straight Connector 254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6" name="Cube 255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57" name="Straight Connector 256"/>
            <p:cNvCxnSpPr/>
            <p:nvPr/>
          </p:nvCxnSpPr>
          <p:spPr>
            <a:xfrm flipH="1" flipV="1">
              <a:off x="5537367" y="4923508"/>
              <a:ext cx="239551" cy="4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H="1">
              <a:off x="5924634" y="4917849"/>
              <a:ext cx="78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flipH="1">
              <a:off x="2876683" y="4909626"/>
              <a:ext cx="3637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220818" y="2355321"/>
            <a:ext cx="6604982" cy="1217517"/>
            <a:chOff x="464324" y="2154456"/>
            <a:chExt cx="7750927" cy="1428753"/>
          </a:xfrm>
        </p:grpSpPr>
        <p:sp>
          <p:nvSpPr>
            <p:cNvPr id="69" name="Can 68"/>
            <p:cNvSpPr/>
            <p:nvPr/>
          </p:nvSpPr>
          <p:spPr>
            <a:xfrm rot="5400000">
              <a:off x="1495571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Can 67"/>
            <p:cNvSpPr/>
            <p:nvPr/>
          </p:nvSpPr>
          <p:spPr>
            <a:xfrm>
              <a:off x="1392841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98943" y="3202149"/>
              <a:ext cx="486730" cy="201914"/>
              <a:chOff x="624075" y="1849914"/>
              <a:chExt cx="792684" cy="113400"/>
            </a:xfrm>
          </p:grpSpPr>
          <p:sp>
            <p:nvSpPr>
              <p:cNvPr id="9" name="Can 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Can 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Cube 65"/>
            <p:cNvSpPr/>
            <p:nvPr/>
          </p:nvSpPr>
          <p:spPr>
            <a:xfrm>
              <a:off x="1555447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Cube 66"/>
            <p:cNvSpPr/>
            <p:nvPr/>
          </p:nvSpPr>
          <p:spPr>
            <a:xfrm>
              <a:off x="1882820" y="2415261"/>
              <a:ext cx="227319" cy="464911"/>
            </a:xfrm>
            <a:prstGeom prst="cub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/>
            <p:cNvCxnSpPr>
              <a:stCxn id="66" idx="3"/>
            </p:cNvCxnSpPr>
            <p:nvPr/>
          </p:nvCxnSpPr>
          <p:spPr>
            <a:xfrm>
              <a:off x="1640692" y="2880172"/>
              <a:ext cx="18156" cy="3379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Can 73"/>
            <p:cNvSpPr/>
            <p:nvPr/>
          </p:nvSpPr>
          <p:spPr>
            <a:xfrm rot="5400000">
              <a:off x="4095993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Can 74"/>
            <p:cNvSpPr/>
            <p:nvPr/>
          </p:nvSpPr>
          <p:spPr>
            <a:xfrm>
              <a:off x="3947903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767261" y="3200046"/>
              <a:ext cx="730094" cy="206120"/>
              <a:chOff x="3710044" y="1847551"/>
              <a:chExt cx="1189026" cy="115762"/>
            </a:xfrm>
          </p:grpSpPr>
          <p:sp>
            <p:nvSpPr>
              <p:cNvPr id="84" name="Can 8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Can 8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Can 8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" name="Cube 86"/>
            <p:cNvSpPr/>
            <p:nvPr/>
          </p:nvSpPr>
          <p:spPr>
            <a:xfrm>
              <a:off x="4110509" y="2415261"/>
              <a:ext cx="227319" cy="464911"/>
            </a:xfrm>
            <a:prstGeom prst="cub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Cube 87"/>
            <p:cNvSpPr/>
            <p:nvPr/>
          </p:nvSpPr>
          <p:spPr>
            <a:xfrm>
              <a:off x="4437882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4515915" y="2880172"/>
              <a:ext cx="18156" cy="3346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Can 95"/>
            <p:cNvSpPr/>
            <p:nvPr/>
          </p:nvSpPr>
          <p:spPr>
            <a:xfrm rot="5400000">
              <a:off x="6696415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Can 96"/>
            <p:cNvSpPr/>
            <p:nvPr/>
          </p:nvSpPr>
          <p:spPr>
            <a:xfrm>
              <a:off x="6502965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7077406" y="3231691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99" name="Can 9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Can 9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5776918" y="3210580"/>
              <a:ext cx="973459" cy="206120"/>
              <a:chOff x="3313702" y="1847551"/>
              <a:chExt cx="1585368" cy="115762"/>
            </a:xfrm>
          </p:grpSpPr>
          <p:sp>
            <p:nvSpPr>
              <p:cNvPr id="105" name="Can 104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Can 105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Can 106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Can 107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Cube 108"/>
            <p:cNvSpPr/>
            <p:nvPr/>
          </p:nvSpPr>
          <p:spPr>
            <a:xfrm>
              <a:off x="6665571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/>
            <p:cNvCxnSpPr>
              <a:stCxn id="109" idx="3"/>
            </p:cNvCxnSpPr>
            <p:nvPr/>
          </p:nvCxnSpPr>
          <p:spPr>
            <a:xfrm>
              <a:off x="6750816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7070977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Cube 215"/>
            <p:cNvSpPr/>
            <p:nvPr/>
          </p:nvSpPr>
          <p:spPr>
            <a:xfrm>
              <a:off x="4571057" y="3272986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1660809" y="3272986"/>
              <a:ext cx="1203169" cy="88169"/>
              <a:chOff x="3020349" y="1908175"/>
              <a:chExt cx="1203169" cy="88169"/>
            </a:xfrm>
          </p:grpSpPr>
          <p:cxnSp>
            <p:nvCxnSpPr>
              <p:cNvPr id="218" name="Straight Connector 217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Cube 21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0" name="Straight Connector 21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Cube 22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2" name="Straight Connector 22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3" name="Cube 22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4" name="Straight Connector 22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Cube 22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2867336" y="3272986"/>
              <a:ext cx="1289209" cy="88169"/>
              <a:chOff x="2934309" y="1908175"/>
              <a:chExt cx="1289209" cy="88169"/>
            </a:xfrm>
          </p:grpSpPr>
          <p:cxnSp>
            <p:nvCxnSpPr>
              <p:cNvPr id="227" name="Straight Connector 22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Cube 22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9" name="Straight Connector 22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" name="Cube 22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1" name="Straight Connector 23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2" name="Cube 23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3" name="Straight Connector 23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Cube 23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5" name="Straight Connector 234"/>
            <p:cNvCxnSpPr/>
            <p:nvPr/>
          </p:nvCxnSpPr>
          <p:spPr>
            <a:xfrm flipH="1">
              <a:off x="4169245" y="3312678"/>
              <a:ext cx="3956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H="1" flipV="1">
              <a:off x="4539668" y="3214792"/>
              <a:ext cx="245327" cy="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H="1">
              <a:off x="4710727" y="3316544"/>
              <a:ext cx="78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flipH="1">
              <a:off x="1049454" y="3210575"/>
              <a:ext cx="591238" cy="75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1" name="Group 260"/>
            <p:cNvGrpSpPr/>
            <p:nvPr/>
          </p:nvGrpSpPr>
          <p:grpSpPr>
            <a:xfrm>
              <a:off x="1085673" y="3275687"/>
              <a:ext cx="601584" cy="88169"/>
              <a:chOff x="3621934" y="1908175"/>
              <a:chExt cx="601584" cy="88169"/>
            </a:xfrm>
          </p:grpSpPr>
          <p:cxnSp>
            <p:nvCxnSpPr>
              <p:cNvPr id="266" name="Straight Connector 265"/>
              <p:cNvCxnSpPr/>
              <p:nvPr/>
            </p:nvCxnSpPr>
            <p:spPr>
              <a:xfrm flipH="1">
                <a:off x="3621934" y="1963281"/>
                <a:ext cx="2243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7" name="Cube 266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8" name="Straight Connector 267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9" name="Cube 268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6846261" y="814136"/>
            <a:ext cx="206979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A:</a:t>
            </a:r>
            <a:br>
              <a:rPr lang="en-US" sz="1400" dirty="0" smtClean="0"/>
            </a:br>
            <a:r>
              <a:rPr lang="en-US" sz="1400" dirty="0" smtClean="0"/>
              <a:t>Fill from upstream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Optimal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Helium transfer line needed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6846261" y="2287766"/>
            <a:ext cx="2069797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B:</a:t>
            </a:r>
            <a:br>
              <a:rPr lang="en-US" sz="1400" dirty="0" smtClean="0"/>
            </a:br>
            <a:r>
              <a:rPr lang="en-US" sz="1400" dirty="0" smtClean="0"/>
              <a:t>Fill from downstream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Worst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FF0000"/>
                </a:solidFill>
              </a:rPr>
              <a:t>Helium transfer line needed</a:t>
            </a:r>
          </a:p>
          <a:p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6846261" y="3782894"/>
            <a:ext cx="1787669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C:</a:t>
            </a:r>
            <a:br>
              <a:rPr lang="en-US" sz="1400" dirty="0" smtClean="0"/>
            </a:br>
            <a:r>
              <a:rPr lang="en-US" sz="1400" dirty="0" smtClean="0"/>
              <a:t>Fill from Shafts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OK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No  helium transfer line</a:t>
            </a:r>
          </a:p>
          <a:p>
            <a:endParaRPr lang="en-US" sz="1100" dirty="0"/>
          </a:p>
        </p:txBody>
      </p:sp>
      <p:sp>
        <p:nvSpPr>
          <p:cNvPr id="285" name="TextBox 284"/>
          <p:cNvSpPr txBox="1"/>
          <p:nvPr/>
        </p:nvSpPr>
        <p:spPr>
          <a:xfrm>
            <a:off x="3387697" y="101376"/>
            <a:ext cx="259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Helium Transfer Lines</a:t>
            </a:r>
            <a:endParaRPr lang="en-US" sz="1800" b="1" dirty="0"/>
          </a:p>
        </p:txBody>
      </p:sp>
      <p:cxnSp>
        <p:nvCxnSpPr>
          <p:cNvPr id="286" name="Straight Connector 285"/>
          <p:cNvCxnSpPr/>
          <p:nvPr/>
        </p:nvCxnSpPr>
        <p:spPr>
          <a:xfrm>
            <a:off x="220818" y="2287766"/>
            <a:ext cx="6625443" cy="1285072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 flipH="1">
            <a:off x="221674" y="2351764"/>
            <a:ext cx="6625443" cy="1285072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3001273" y="1489808"/>
            <a:ext cx="672124" cy="347780"/>
            <a:chOff x="3001273" y="1489808"/>
            <a:chExt cx="672124" cy="347780"/>
          </a:xfrm>
        </p:grpSpPr>
        <p:cxnSp>
          <p:nvCxnSpPr>
            <p:cNvPr id="308" name="Straight Connector 307"/>
            <p:cNvCxnSpPr/>
            <p:nvPr/>
          </p:nvCxnSpPr>
          <p:spPr>
            <a:xfrm flipH="1" flipV="1">
              <a:off x="3214170" y="1675907"/>
              <a:ext cx="209056" cy="3"/>
            </a:xfrm>
            <a:prstGeom prst="line">
              <a:avLst/>
            </a:prstGeom>
            <a:ln w="762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3001273" y="1489808"/>
              <a:ext cx="672124" cy="347780"/>
            </a:xfrm>
            <a:prstGeom prst="ellipse">
              <a:avLst/>
            </a:prstGeom>
            <a:noFill/>
            <a:ln w="571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9" name="Group 308"/>
          <p:cNvGrpSpPr/>
          <p:nvPr/>
        </p:nvGrpSpPr>
        <p:grpSpPr>
          <a:xfrm>
            <a:off x="3458250" y="3059215"/>
            <a:ext cx="672124" cy="347780"/>
            <a:chOff x="3001273" y="1489808"/>
            <a:chExt cx="672124" cy="347780"/>
          </a:xfrm>
        </p:grpSpPr>
        <p:cxnSp>
          <p:nvCxnSpPr>
            <p:cNvPr id="310" name="Straight Connector 309"/>
            <p:cNvCxnSpPr/>
            <p:nvPr/>
          </p:nvCxnSpPr>
          <p:spPr>
            <a:xfrm flipH="1" flipV="1">
              <a:off x="3214170" y="1675907"/>
              <a:ext cx="209056" cy="3"/>
            </a:xfrm>
            <a:prstGeom prst="line">
              <a:avLst/>
            </a:prstGeom>
            <a:ln w="762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Oval 310"/>
            <p:cNvSpPr/>
            <p:nvPr/>
          </p:nvSpPr>
          <p:spPr>
            <a:xfrm>
              <a:off x="3001273" y="1489808"/>
              <a:ext cx="672124" cy="347780"/>
            </a:xfrm>
            <a:prstGeom prst="ellipse">
              <a:avLst/>
            </a:prstGeom>
            <a:noFill/>
            <a:ln w="571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2113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ILC Concept: </a:t>
            </a:r>
            <a:r>
              <a:rPr lang="en-US" dirty="0" err="1" smtClean="0"/>
              <a:t>Cryomodules</a:t>
            </a:r>
            <a:r>
              <a:rPr lang="en-US" dirty="0" smtClean="0"/>
              <a:t> have integrated helium transport</a:t>
            </a:r>
            <a:br>
              <a:rPr lang="en-US" dirty="0" smtClean="0"/>
            </a:br>
            <a:r>
              <a:rPr lang="en-US" dirty="0" smtClean="0"/>
              <a:t>-&gt; avoids “external” helium transfer lines in Main </a:t>
            </a:r>
            <a:r>
              <a:rPr lang="en-US" dirty="0" err="1" smtClean="0"/>
              <a:t>Linac</a:t>
            </a:r>
            <a:r>
              <a:rPr lang="en-US" dirty="0" smtClean="0"/>
              <a:t> tunnel</a:t>
            </a:r>
          </a:p>
          <a:p>
            <a:endParaRPr lang="en-US" dirty="0" smtClean="0"/>
          </a:p>
          <a:p>
            <a:r>
              <a:rPr lang="en-US" dirty="0" smtClean="0"/>
              <a:t>Helium transfer lines are expensive: ~15k$ / m</a:t>
            </a:r>
          </a:p>
          <a:p>
            <a:r>
              <a:rPr lang="en-US" dirty="0" smtClean="0"/>
              <a:t>Not much less than an “empty” </a:t>
            </a:r>
            <a:r>
              <a:rPr lang="en-US" dirty="0" err="1" smtClean="0"/>
              <a:t>cryomodule</a:t>
            </a:r>
            <a:r>
              <a:rPr lang="en-US" dirty="0" smtClean="0"/>
              <a:t> vessel without cavities</a:t>
            </a:r>
          </a:p>
          <a:p>
            <a:r>
              <a:rPr lang="en-US" dirty="0" smtClean="0"/>
              <a:t>More expensive than a simple beam transfer line!</a:t>
            </a:r>
          </a:p>
          <a:p>
            <a:endParaRPr lang="en-US" dirty="0"/>
          </a:p>
          <a:p>
            <a:r>
              <a:rPr lang="en-US" dirty="0" smtClean="0"/>
              <a:t>Conclusion: Avoid additional helium transfer lines if possible</a:t>
            </a:r>
          </a:p>
          <a:p>
            <a:r>
              <a:rPr lang="en-US" dirty="0" smtClean="0"/>
              <a:t>-&gt; Install </a:t>
            </a:r>
            <a:r>
              <a:rPr lang="en-US" dirty="0" err="1" smtClean="0"/>
              <a:t>cryomodules</a:t>
            </a:r>
            <a:r>
              <a:rPr lang="en-US" dirty="0" smtClean="0"/>
              <a:t> close to shafts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Helium Transfer Lines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980C-656D-9746-9A93-49DC9C5C287A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88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370-BB35-0246-9FE6-93FDD4850125}" type="datetime1">
              <a:rPr lang="de-DE" smtClean="0"/>
              <a:t>28.04.14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53</a:t>
            </a:fld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219147" y="765549"/>
            <a:ext cx="6604982" cy="1217517"/>
            <a:chOff x="462363" y="605965"/>
            <a:chExt cx="7750927" cy="1428753"/>
          </a:xfrm>
        </p:grpSpPr>
        <p:sp>
          <p:nvSpPr>
            <p:cNvPr id="55" name="Can 54"/>
            <p:cNvSpPr/>
            <p:nvPr/>
          </p:nvSpPr>
          <p:spPr>
            <a:xfrm rot="5400000">
              <a:off x="1493610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Can 55"/>
            <p:cNvSpPr/>
            <p:nvPr/>
          </p:nvSpPr>
          <p:spPr>
            <a:xfrm>
              <a:off x="1390880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596982" y="1653658"/>
              <a:ext cx="486730" cy="201914"/>
              <a:chOff x="624075" y="1849914"/>
              <a:chExt cx="792684" cy="113400"/>
            </a:xfrm>
          </p:grpSpPr>
          <p:sp>
            <p:nvSpPr>
              <p:cNvPr id="58" name="Can 57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Can 58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1172118" y="1653659"/>
              <a:ext cx="486730" cy="201913"/>
              <a:chOff x="1020417" y="1849915"/>
              <a:chExt cx="792684" cy="113399"/>
            </a:xfrm>
          </p:grpSpPr>
          <p:sp>
            <p:nvSpPr>
              <p:cNvPr id="61" name="Can 6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Can 61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1966874" y="1651555"/>
              <a:ext cx="973459" cy="206120"/>
              <a:chOff x="3313702" y="1847551"/>
              <a:chExt cx="1585368" cy="115762"/>
            </a:xfrm>
          </p:grpSpPr>
          <p:sp>
            <p:nvSpPr>
              <p:cNvPr id="64" name="Can 63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Can 64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Can 69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Can 70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Cube 75"/>
            <p:cNvSpPr/>
            <p:nvPr/>
          </p:nvSpPr>
          <p:spPr>
            <a:xfrm>
              <a:off x="1553486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Cube 76"/>
            <p:cNvSpPr/>
            <p:nvPr/>
          </p:nvSpPr>
          <p:spPr>
            <a:xfrm>
              <a:off x="1880859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/>
            <p:cNvCxnSpPr>
              <a:stCxn id="76" idx="3"/>
            </p:cNvCxnSpPr>
            <p:nvPr/>
          </p:nvCxnSpPr>
          <p:spPr>
            <a:xfrm>
              <a:off x="1638731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1958892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an 79"/>
            <p:cNvSpPr/>
            <p:nvPr/>
          </p:nvSpPr>
          <p:spPr>
            <a:xfrm rot="5400000">
              <a:off x="4094032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Can 80"/>
            <p:cNvSpPr/>
            <p:nvPr/>
          </p:nvSpPr>
          <p:spPr>
            <a:xfrm>
              <a:off x="3945942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Cube 117"/>
            <p:cNvSpPr/>
            <p:nvPr/>
          </p:nvSpPr>
          <p:spPr>
            <a:xfrm>
              <a:off x="4108548" y="866770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Cube 118"/>
            <p:cNvSpPr/>
            <p:nvPr/>
          </p:nvSpPr>
          <p:spPr>
            <a:xfrm>
              <a:off x="4435921" y="866770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Connector 119"/>
            <p:cNvCxnSpPr>
              <a:stCxn id="118" idx="3"/>
            </p:cNvCxnSpPr>
            <p:nvPr/>
          </p:nvCxnSpPr>
          <p:spPr>
            <a:xfrm>
              <a:off x="4193793" y="1331681"/>
              <a:ext cx="20117" cy="3449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2" name="Group 121"/>
            <p:cNvGrpSpPr/>
            <p:nvPr/>
          </p:nvGrpSpPr>
          <p:grpSpPr>
            <a:xfrm>
              <a:off x="3240450" y="1657859"/>
              <a:ext cx="730094" cy="201914"/>
              <a:chOff x="3313702" y="1849913"/>
              <a:chExt cx="1189026" cy="113400"/>
            </a:xfrm>
          </p:grpSpPr>
          <p:sp>
            <p:nvSpPr>
              <p:cNvPr id="123" name="Can 12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Can 12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Can 12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7" name="Can 126"/>
            <p:cNvSpPr/>
            <p:nvPr/>
          </p:nvSpPr>
          <p:spPr>
            <a:xfrm rot="5400000">
              <a:off x="6694454" y="515881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Can 127"/>
            <p:cNvSpPr/>
            <p:nvPr/>
          </p:nvSpPr>
          <p:spPr>
            <a:xfrm>
              <a:off x="6501004" y="605965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7075445" y="1683200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130" name="Can 129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Can 13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0" name="Cube 139"/>
            <p:cNvSpPr/>
            <p:nvPr/>
          </p:nvSpPr>
          <p:spPr>
            <a:xfrm>
              <a:off x="6663610" y="866770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3" name="Straight Connector 142"/>
            <p:cNvCxnSpPr/>
            <p:nvPr/>
          </p:nvCxnSpPr>
          <p:spPr>
            <a:xfrm>
              <a:off x="7069016" y="1331681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H="1" flipV="1">
              <a:off x="3970545" y="1676585"/>
              <a:ext cx="245327" cy="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H="1">
              <a:off x="3970545" y="1767608"/>
              <a:ext cx="46733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ube 13"/>
            <p:cNvSpPr/>
            <p:nvPr/>
          </p:nvSpPr>
          <p:spPr>
            <a:xfrm>
              <a:off x="4038713" y="1716085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437882" y="1716085"/>
              <a:ext cx="981158" cy="88169"/>
              <a:chOff x="3242360" y="1908175"/>
              <a:chExt cx="981158" cy="88169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flipH="1">
                <a:off x="3242360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Cube 19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0" name="Straight Connector 19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Cube 20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2" name="Straight Connector 20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" name="Cube 20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4" name="Straight Connector 20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Cube 20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>
              <a:off x="5422398" y="1716085"/>
              <a:ext cx="1289209" cy="88169"/>
              <a:chOff x="2934309" y="1908175"/>
              <a:chExt cx="1289209" cy="88169"/>
            </a:xfrm>
          </p:grpSpPr>
          <p:cxnSp>
            <p:nvCxnSpPr>
              <p:cNvPr id="207" name="Straight Connector 20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Cube 20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9" name="Straight Connector 20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Cube 20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1" name="Straight Connector 21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2" name="Cube 21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3" name="Straight Connector 21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Cube 21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15" name="Straight Connector 214"/>
            <p:cNvCxnSpPr/>
            <p:nvPr/>
          </p:nvCxnSpPr>
          <p:spPr>
            <a:xfrm flipH="1">
              <a:off x="6711607" y="1755775"/>
              <a:ext cx="379488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219147" y="3886444"/>
            <a:ext cx="6604982" cy="1217517"/>
            <a:chOff x="462363" y="3729252"/>
            <a:chExt cx="7750927" cy="1428753"/>
          </a:xfrm>
        </p:grpSpPr>
        <p:sp>
          <p:nvSpPr>
            <p:cNvPr id="144" name="Can 143"/>
            <p:cNvSpPr/>
            <p:nvPr/>
          </p:nvSpPr>
          <p:spPr>
            <a:xfrm rot="5400000">
              <a:off x="1493610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Can 144"/>
            <p:cNvSpPr/>
            <p:nvPr/>
          </p:nvSpPr>
          <p:spPr>
            <a:xfrm>
              <a:off x="1390880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6" name="Group 145"/>
            <p:cNvGrpSpPr/>
            <p:nvPr/>
          </p:nvGrpSpPr>
          <p:grpSpPr>
            <a:xfrm>
              <a:off x="596982" y="4776945"/>
              <a:ext cx="486730" cy="201914"/>
              <a:chOff x="624075" y="1849914"/>
              <a:chExt cx="792684" cy="113400"/>
            </a:xfrm>
          </p:grpSpPr>
          <p:sp>
            <p:nvSpPr>
              <p:cNvPr id="147" name="Can 146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Can 147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1172118" y="4776946"/>
              <a:ext cx="486730" cy="201913"/>
              <a:chOff x="1020417" y="1849915"/>
              <a:chExt cx="792684" cy="113399"/>
            </a:xfrm>
          </p:grpSpPr>
          <p:sp>
            <p:nvSpPr>
              <p:cNvPr id="150" name="Can 14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Can 150"/>
              <p:cNvSpPr/>
              <p:nvPr/>
            </p:nvSpPr>
            <p:spPr>
              <a:xfrm rot="5400000">
                <a:off x="1558231" y="1708443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7" name="Cube 156"/>
            <p:cNvSpPr/>
            <p:nvPr/>
          </p:nvSpPr>
          <p:spPr>
            <a:xfrm>
              <a:off x="1553486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Cube 157"/>
            <p:cNvSpPr/>
            <p:nvPr/>
          </p:nvSpPr>
          <p:spPr>
            <a:xfrm>
              <a:off x="1880859" y="3990057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Connector 158"/>
            <p:cNvCxnSpPr>
              <a:stCxn id="157" idx="3"/>
            </p:cNvCxnSpPr>
            <p:nvPr/>
          </p:nvCxnSpPr>
          <p:spPr>
            <a:xfrm>
              <a:off x="1638731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Can 160"/>
            <p:cNvSpPr/>
            <p:nvPr/>
          </p:nvSpPr>
          <p:spPr>
            <a:xfrm rot="5400000">
              <a:off x="4094032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Can 161"/>
            <p:cNvSpPr/>
            <p:nvPr/>
          </p:nvSpPr>
          <p:spPr>
            <a:xfrm>
              <a:off x="3945942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Cube 167"/>
            <p:cNvSpPr/>
            <p:nvPr/>
          </p:nvSpPr>
          <p:spPr>
            <a:xfrm>
              <a:off x="4108548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Cube 168"/>
            <p:cNvSpPr/>
            <p:nvPr/>
          </p:nvSpPr>
          <p:spPr>
            <a:xfrm>
              <a:off x="4435921" y="3990057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0" name="Straight Connector 169"/>
            <p:cNvCxnSpPr>
              <a:stCxn id="168" idx="3"/>
            </p:cNvCxnSpPr>
            <p:nvPr/>
          </p:nvCxnSpPr>
          <p:spPr>
            <a:xfrm>
              <a:off x="4193793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3240451" y="4776946"/>
              <a:ext cx="973459" cy="206120"/>
              <a:chOff x="3313702" y="1847551"/>
              <a:chExt cx="1585368" cy="115762"/>
            </a:xfrm>
          </p:grpSpPr>
          <p:sp>
            <p:nvSpPr>
              <p:cNvPr id="173" name="Can 172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Can 17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Can 17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Can 17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7" name="Can 176"/>
            <p:cNvSpPr/>
            <p:nvPr/>
          </p:nvSpPr>
          <p:spPr>
            <a:xfrm rot="5400000">
              <a:off x="6694454" y="3639168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Can 177"/>
            <p:cNvSpPr/>
            <p:nvPr/>
          </p:nvSpPr>
          <p:spPr>
            <a:xfrm>
              <a:off x="6501004" y="3729252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7075445" y="4806487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180" name="Can 179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Can 180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018321" y="4785376"/>
              <a:ext cx="730094" cy="206120"/>
              <a:chOff x="3710044" y="1847551"/>
              <a:chExt cx="1189026" cy="115762"/>
            </a:xfrm>
          </p:grpSpPr>
          <p:sp>
            <p:nvSpPr>
              <p:cNvPr id="187" name="Can 186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Can 187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Can 188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0" name="Cube 189"/>
            <p:cNvSpPr/>
            <p:nvPr/>
          </p:nvSpPr>
          <p:spPr>
            <a:xfrm>
              <a:off x="6663610" y="3990057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2" name="Straight Connector 191"/>
            <p:cNvCxnSpPr>
              <a:stCxn id="190" idx="3"/>
            </p:cNvCxnSpPr>
            <p:nvPr/>
          </p:nvCxnSpPr>
          <p:spPr>
            <a:xfrm>
              <a:off x="6748855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7069016" y="4454968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8" name="Group 237"/>
            <p:cNvGrpSpPr/>
            <p:nvPr/>
          </p:nvGrpSpPr>
          <p:grpSpPr>
            <a:xfrm>
              <a:off x="1673513" y="4863584"/>
              <a:ext cx="1203169" cy="88169"/>
              <a:chOff x="3020349" y="1908175"/>
              <a:chExt cx="1203169" cy="88169"/>
            </a:xfrm>
          </p:grpSpPr>
          <p:cxnSp>
            <p:nvCxnSpPr>
              <p:cNvPr id="239" name="Straight Connector 238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Cube 239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1" name="Straight Connector 240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2" name="Cube 241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3" name="Straight Connector 242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Cube 243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5" name="Straight Connector 244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Cube 245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7" name="Cube 246"/>
            <p:cNvSpPr/>
            <p:nvPr/>
          </p:nvSpPr>
          <p:spPr>
            <a:xfrm>
              <a:off x="5784964" y="4874291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8" name="Group 247"/>
            <p:cNvGrpSpPr/>
            <p:nvPr/>
          </p:nvGrpSpPr>
          <p:grpSpPr>
            <a:xfrm>
              <a:off x="4235457" y="4874291"/>
              <a:ext cx="1289209" cy="88169"/>
              <a:chOff x="2934309" y="1908175"/>
              <a:chExt cx="1289209" cy="88169"/>
            </a:xfrm>
          </p:grpSpPr>
          <p:cxnSp>
            <p:nvCxnSpPr>
              <p:cNvPr id="249" name="Straight Connector 248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0" name="Cube 249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1" name="Straight Connector 250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Cube 251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3" name="Straight Connector 252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4" name="Cube 253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5" name="Straight Connector 254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6" name="Cube 255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57" name="Straight Connector 256"/>
            <p:cNvCxnSpPr/>
            <p:nvPr/>
          </p:nvCxnSpPr>
          <p:spPr>
            <a:xfrm flipH="1" flipV="1">
              <a:off x="5537367" y="4923508"/>
              <a:ext cx="239551" cy="4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H="1">
              <a:off x="5924634" y="4917849"/>
              <a:ext cx="78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flipH="1">
              <a:off x="2876683" y="4909626"/>
              <a:ext cx="3637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220818" y="2355321"/>
            <a:ext cx="6604982" cy="1217517"/>
            <a:chOff x="464324" y="2154456"/>
            <a:chExt cx="7750927" cy="1428753"/>
          </a:xfrm>
        </p:grpSpPr>
        <p:sp>
          <p:nvSpPr>
            <p:cNvPr id="69" name="Can 68"/>
            <p:cNvSpPr/>
            <p:nvPr/>
          </p:nvSpPr>
          <p:spPr>
            <a:xfrm rot="5400000">
              <a:off x="1495571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Can 67"/>
            <p:cNvSpPr/>
            <p:nvPr/>
          </p:nvSpPr>
          <p:spPr>
            <a:xfrm>
              <a:off x="1392841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98943" y="3202149"/>
              <a:ext cx="486730" cy="201914"/>
              <a:chOff x="624075" y="1849914"/>
              <a:chExt cx="792684" cy="113400"/>
            </a:xfrm>
          </p:grpSpPr>
          <p:sp>
            <p:nvSpPr>
              <p:cNvPr id="9" name="Can 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Can 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Cube 65"/>
            <p:cNvSpPr/>
            <p:nvPr/>
          </p:nvSpPr>
          <p:spPr>
            <a:xfrm>
              <a:off x="1555447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Cube 66"/>
            <p:cNvSpPr/>
            <p:nvPr/>
          </p:nvSpPr>
          <p:spPr>
            <a:xfrm>
              <a:off x="1882820" y="2415261"/>
              <a:ext cx="227319" cy="464911"/>
            </a:xfrm>
            <a:prstGeom prst="cube">
              <a:avLst/>
            </a:prstGeom>
            <a:solidFill>
              <a:srgbClr val="FCCF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/>
            <p:cNvCxnSpPr>
              <a:stCxn id="66" idx="3"/>
            </p:cNvCxnSpPr>
            <p:nvPr/>
          </p:nvCxnSpPr>
          <p:spPr>
            <a:xfrm>
              <a:off x="1640692" y="2880172"/>
              <a:ext cx="18156" cy="3379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Can 73"/>
            <p:cNvSpPr/>
            <p:nvPr/>
          </p:nvSpPr>
          <p:spPr>
            <a:xfrm rot="5400000">
              <a:off x="4095993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Can 74"/>
            <p:cNvSpPr/>
            <p:nvPr/>
          </p:nvSpPr>
          <p:spPr>
            <a:xfrm>
              <a:off x="3947903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767261" y="3200046"/>
              <a:ext cx="730094" cy="206120"/>
              <a:chOff x="3710044" y="1847551"/>
              <a:chExt cx="1189026" cy="115762"/>
            </a:xfrm>
          </p:grpSpPr>
          <p:sp>
            <p:nvSpPr>
              <p:cNvPr id="84" name="Can 83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Can 84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Can 85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" name="Cube 86"/>
            <p:cNvSpPr/>
            <p:nvPr/>
          </p:nvSpPr>
          <p:spPr>
            <a:xfrm>
              <a:off x="4110509" y="2415261"/>
              <a:ext cx="227319" cy="464911"/>
            </a:xfrm>
            <a:prstGeom prst="cub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Cube 87"/>
            <p:cNvSpPr/>
            <p:nvPr/>
          </p:nvSpPr>
          <p:spPr>
            <a:xfrm>
              <a:off x="4437882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4515915" y="2880172"/>
              <a:ext cx="18156" cy="3346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Can 95"/>
            <p:cNvSpPr/>
            <p:nvPr/>
          </p:nvSpPr>
          <p:spPr>
            <a:xfrm rot="5400000">
              <a:off x="6696415" y="2064372"/>
              <a:ext cx="487590" cy="2550083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Can 96"/>
            <p:cNvSpPr/>
            <p:nvPr/>
          </p:nvSpPr>
          <p:spPr>
            <a:xfrm>
              <a:off x="6502965" y="2154456"/>
              <a:ext cx="839133" cy="1020536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7077406" y="3231691"/>
              <a:ext cx="486730" cy="124101"/>
              <a:chOff x="624075" y="1849914"/>
              <a:chExt cx="792684" cy="113400"/>
            </a:xfrm>
            <a:solidFill>
              <a:srgbClr val="008000"/>
            </a:solidFill>
          </p:grpSpPr>
          <p:sp>
            <p:nvSpPr>
              <p:cNvPr id="99" name="Can 98"/>
              <p:cNvSpPr/>
              <p:nvPr/>
            </p:nvSpPr>
            <p:spPr>
              <a:xfrm rot="5400000">
                <a:off x="765546" y="1708443"/>
                <a:ext cx="113399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Can 99"/>
              <p:cNvSpPr/>
              <p:nvPr/>
            </p:nvSpPr>
            <p:spPr>
              <a:xfrm rot="5400000">
                <a:off x="1161889" y="1708445"/>
                <a:ext cx="113397" cy="396342"/>
              </a:xfrm>
              <a:prstGeom prst="can">
                <a:avLst/>
              </a:prstGeom>
              <a:grpFill/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5776918" y="3210580"/>
              <a:ext cx="973459" cy="206120"/>
              <a:chOff x="3313702" y="1847551"/>
              <a:chExt cx="1585368" cy="115762"/>
            </a:xfrm>
          </p:grpSpPr>
          <p:sp>
            <p:nvSpPr>
              <p:cNvPr id="105" name="Can 104"/>
              <p:cNvSpPr/>
              <p:nvPr/>
            </p:nvSpPr>
            <p:spPr>
              <a:xfrm rot="5400000">
                <a:off x="3455173" y="1708442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Can 105"/>
              <p:cNvSpPr/>
              <p:nvPr/>
            </p:nvSpPr>
            <p:spPr>
              <a:xfrm rot="5400000">
                <a:off x="3851516" y="1708444"/>
                <a:ext cx="113397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Can 106"/>
              <p:cNvSpPr/>
              <p:nvPr/>
            </p:nvSpPr>
            <p:spPr>
              <a:xfrm rot="5400000">
                <a:off x="4247858" y="1708442"/>
                <a:ext cx="113398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Can 107"/>
              <p:cNvSpPr/>
              <p:nvPr/>
            </p:nvSpPr>
            <p:spPr>
              <a:xfrm rot="5400000">
                <a:off x="4644199" y="1706080"/>
                <a:ext cx="113399" cy="396342"/>
              </a:xfrm>
              <a:prstGeom prst="can">
                <a:avLst/>
              </a:prstGeom>
              <a:solidFill>
                <a:srgbClr val="FFFF00"/>
              </a:solidFill>
              <a:effectLst>
                <a:outerShdw blurRad="76200" dist="50800" dir="2700000" sy="-23000" kx="-800400" algn="bl" rotWithShape="0">
                  <a:prstClr val="black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Cube 108"/>
            <p:cNvSpPr/>
            <p:nvPr/>
          </p:nvSpPr>
          <p:spPr>
            <a:xfrm>
              <a:off x="6665571" y="2415261"/>
              <a:ext cx="227319" cy="464911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/>
            <p:cNvCxnSpPr>
              <a:stCxn id="109" idx="3"/>
            </p:cNvCxnSpPr>
            <p:nvPr/>
          </p:nvCxnSpPr>
          <p:spPr>
            <a:xfrm>
              <a:off x="6750816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7070977" y="2880172"/>
              <a:ext cx="20117" cy="408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Cube 215"/>
            <p:cNvSpPr/>
            <p:nvPr/>
          </p:nvSpPr>
          <p:spPr>
            <a:xfrm>
              <a:off x="4571057" y="3272986"/>
              <a:ext cx="139670" cy="8816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1660809" y="3272986"/>
              <a:ext cx="1203169" cy="88169"/>
              <a:chOff x="3020349" y="1908175"/>
              <a:chExt cx="1203169" cy="88169"/>
            </a:xfrm>
          </p:grpSpPr>
          <p:cxnSp>
            <p:nvCxnSpPr>
              <p:cNvPr id="218" name="Straight Connector 217"/>
              <p:cNvCxnSpPr/>
              <p:nvPr/>
            </p:nvCxnSpPr>
            <p:spPr>
              <a:xfrm flipH="1">
                <a:off x="3020349" y="1963281"/>
                <a:ext cx="3363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Cube 218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0" name="Straight Connector 219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Cube 220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2" name="Straight Connector 221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3" name="Cube 222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4" name="Straight Connector 223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Cube 224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2867336" y="3272986"/>
              <a:ext cx="1289209" cy="88169"/>
              <a:chOff x="2934309" y="1908175"/>
              <a:chExt cx="1289209" cy="88169"/>
            </a:xfrm>
          </p:grpSpPr>
          <p:cxnSp>
            <p:nvCxnSpPr>
              <p:cNvPr id="227" name="Straight Connector 226"/>
              <p:cNvCxnSpPr/>
              <p:nvPr/>
            </p:nvCxnSpPr>
            <p:spPr>
              <a:xfrm flipH="1">
                <a:off x="2934309" y="1963281"/>
                <a:ext cx="42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Cube 227"/>
              <p:cNvSpPr/>
              <p:nvPr/>
            </p:nvSpPr>
            <p:spPr>
              <a:xfrm>
                <a:off x="3344146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9" name="Straight Connector 228"/>
              <p:cNvCxnSpPr/>
              <p:nvPr/>
            </p:nvCxnSpPr>
            <p:spPr>
              <a:xfrm flipH="1">
                <a:off x="34857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" name="Cube 229"/>
              <p:cNvSpPr/>
              <p:nvPr/>
            </p:nvSpPr>
            <p:spPr>
              <a:xfrm>
                <a:off x="35875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1" name="Straight Connector 230"/>
              <p:cNvCxnSpPr/>
              <p:nvPr/>
            </p:nvCxnSpPr>
            <p:spPr>
              <a:xfrm flipH="1">
                <a:off x="373202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2" name="Cube 231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3" name="Straight Connector 232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Cube 233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5" name="Straight Connector 234"/>
            <p:cNvCxnSpPr/>
            <p:nvPr/>
          </p:nvCxnSpPr>
          <p:spPr>
            <a:xfrm flipH="1">
              <a:off x="4169245" y="3312678"/>
              <a:ext cx="3956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H="1" flipV="1">
              <a:off x="4539668" y="3214792"/>
              <a:ext cx="245327" cy="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H="1">
              <a:off x="4710727" y="3316544"/>
              <a:ext cx="78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flipH="1">
              <a:off x="1049454" y="3210575"/>
              <a:ext cx="591238" cy="75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1" name="Group 260"/>
            <p:cNvGrpSpPr/>
            <p:nvPr/>
          </p:nvGrpSpPr>
          <p:grpSpPr>
            <a:xfrm>
              <a:off x="1085673" y="3275687"/>
              <a:ext cx="601584" cy="88169"/>
              <a:chOff x="3621934" y="1908175"/>
              <a:chExt cx="601584" cy="88169"/>
            </a:xfrm>
          </p:grpSpPr>
          <p:cxnSp>
            <p:nvCxnSpPr>
              <p:cNvPr id="266" name="Straight Connector 265"/>
              <p:cNvCxnSpPr/>
              <p:nvPr/>
            </p:nvCxnSpPr>
            <p:spPr>
              <a:xfrm flipH="1">
                <a:off x="3621934" y="1963281"/>
                <a:ext cx="2243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7" name="Cube 266"/>
              <p:cNvSpPr/>
              <p:nvPr/>
            </p:nvSpPr>
            <p:spPr>
              <a:xfrm>
                <a:off x="383380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8" name="Straight Connector 267"/>
              <p:cNvCxnSpPr/>
              <p:nvPr/>
            </p:nvCxnSpPr>
            <p:spPr>
              <a:xfrm flipH="1">
                <a:off x="3982062" y="1963281"/>
                <a:ext cx="114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9" name="Cube 268"/>
              <p:cNvSpPr/>
              <p:nvPr/>
            </p:nvSpPr>
            <p:spPr>
              <a:xfrm>
                <a:off x="4083848" y="1908175"/>
                <a:ext cx="139670" cy="88169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6846261" y="814136"/>
            <a:ext cx="2339102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A:</a:t>
            </a:r>
            <a:br>
              <a:rPr lang="en-US" sz="1400" dirty="0" smtClean="0"/>
            </a:br>
            <a:r>
              <a:rPr lang="en-US" sz="1400" dirty="0" smtClean="0"/>
              <a:t>Fill from upstream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Optimal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Helium transfer line needed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No spare </a:t>
            </a:r>
            <a:r>
              <a:rPr lang="en-US" sz="1100" dirty="0" err="1" smtClean="0">
                <a:solidFill>
                  <a:srgbClr val="FF0000"/>
                </a:solidFill>
              </a:rPr>
              <a:t>cryo</a:t>
            </a:r>
            <a:r>
              <a:rPr lang="en-US" sz="1100" dirty="0" smtClean="0">
                <a:solidFill>
                  <a:srgbClr val="FF0000"/>
                </a:solidFill>
              </a:rPr>
              <a:t> capacity at PM12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6846261" y="2287766"/>
            <a:ext cx="226215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B:</a:t>
            </a:r>
            <a:br>
              <a:rPr lang="en-US" sz="1400" dirty="0" smtClean="0"/>
            </a:br>
            <a:r>
              <a:rPr lang="en-US" sz="1400" dirty="0" smtClean="0"/>
              <a:t>Fill from downstream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FF0000"/>
                </a:solidFill>
              </a:rPr>
              <a:t>Worst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FF0000"/>
                </a:solidFill>
              </a:rPr>
              <a:t>Helium transfer line needed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FF0000"/>
                </a:solidFill>
              </a:rPr>
              <a:t>No spare </a:t>
            </a:r>
            <a:r>
              <a:rPr lang="en-US" sz="1100" dirty="0" err="1">
                <a:solidFill>
                  <a:srgbClr val="FF0000"/>
                </a:solidFill>
              </a:rPr>
              <a:t>cryo</a:t>
            </a:r>
            <a:r>
              <a:rPr lang="en-US" sz="1100" dirty="0">
                <a:solidFill>
                  <a:srgbClr val="FF0000"/>
                </a:solidFill>
              </a:rPr>
              <a:t> capacity at </a:t>
            </a:r>
            <a:r>
              <a:rPr lang="en-US" sz="1100" dirty="0" smtClean="0">
                <a:solidFill>
                  <a:srgbClr val="FF0000"/>
                </a:solidFill>
              </a:rPr>
              <a:t>PM8</a:t>
            </a:r>
            <a:endParaRPr lang="en-US" sz="1100" dirty="0">
              <a:solidFill>
                <a:srgbClr val="FF0000"/>
              </a:solidFill>
            </a:endParaRPr>
          </a:p>
          <a:p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6846261" y="3782894"/>
            <a:ext cx="178766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Scenario C:</a:t>
            </a:r>
            <a:br>
              <a:rPr lang="en-US" sz="1400" dirty="0" smtClean="0"/>
            </a:br>
            <a:r>
              <a:rPr lang="en-US" sz="1400" dirty="0" smtClean="0"/>
              <a:t>Fill from Shafts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OK for beam dynamics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No  helium transfer line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/>
              <a:t>Spare </a:t>
            </a:r>
            <a:r>
              <a:rPr lang="en-US" sz="1100" dirty="0" err="1" smtClean="0"/>
              <a:t>cryo</a:t>
            </a:r>
            <a:r>
              <a:rPr lang="en-US" sz="1100" dirty="0" smtClean="0"/>
              <a:t> capacities</a:t>
            </a:r>
          </a:p>
          <a:p>
            <a:endParaRPr lang="en-US" sz="1100" dirty="0"/>
          </a:p>
        </p:txBody>
      </p:sp>
      <p:sp>
        <p:nvSpPr>
          <p:cNvPr id="265" name="Bent Arrow 264"/>
          <p:cNvSpPr/>
          <p:nvPr/>
        </p:nvSpPr>
        <p:spPr>
          <a:xfrm flipH="1" flipV="1">
            <a:off x="622921" y="2571999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9" name="Bent Arrow 278"/>
          <p:cNvSpPr/>
          <p:nvPr/>
        </p:nvSpPr>
        <p:spPr>
          <a:xfrm flipH="1" flipV="1">
            <a:off x="4857959" y="987795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0" name="Bent Arrow 279"/>
          <p:cNvSpPr/>
          <p:nvPr/>
        </p:nvSpPr>
        <p:spPr>
          <a:xfrm flipV="1">
            <a:off x="3857856" y="987795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1" name="Bent Arrow 280"/>
          <p:cNvSpPr/>
          <p:nvPr/>
        </p:nvSpPr>
        <p:spPr>
          <a:xfrm flipH="1" flipV="1">
            <a:off x="2746723" y="2571999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2" name="Bent Arrow 281"/>
          <p:cNvSpPr/>
          <p:nvPr/>
        </p:nvSpPr>
        <p:spPr>
          <a:xfrm flipV="1">
            <a:off x="1746620" y="2571999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3" name="Bent Arrow 282"/>
          <p:cNvSpPr/>
          <p:nvPr/>
        </p:nvSpPr>
        <p:spPr>
          <a:xfrm flipV="1">
            <a:off x="1708606" y="4108690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4" name="Bent Arrow 283"/>
          <p:cNvSpPr/>
          <p:nvPr/>
        </p:nvSpPr>
        <p:spPr>
          <a:xfrm flipV="1">
            <a:off x="3912008" y="4108690"/>
            <a:ext cx="512642" cy="579768"/>
          </a:xfrm>
          <a:prstGeom prst="ben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387697" y="101376"/>
            <a:ext cx="240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Upgrade Installation</a:t>
            </a:r>
            <a:endParaRPr lang="en-US" sz="1800" b="1" dirty="0"/>
          </a:p>
        </p:txBody>
      </p:sp>
      <p:cxnSp>
        <p:nvCxnSpPr>
          <p:cNvPr id="270" name="Straight Connector 269"/>
          <p:cNvCxnSpPr/>
          <p:nvPr/>
        </p:nvCxnSpPr>
        <p:spPr>
          <a:xfrm>
            <a:off x="220818" y="2287766"/>
            <a:ext cx="6625443" cy="1285072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 flipH="1">
            <a:off x="221674" y="2351764"/>
            <a:ext cx="6625443" cy="1285072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871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Configuration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980C-656D-9746-9A93-49DC9C5C287A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7" r="-405"/>
          <a:stretch/>
        </p:blipFill>
        <p:spPr bwMode="auto">
          <a:xfrm>
            <a:off x="831273" y="1324043"/>
            <a:ext cx="4053491" cy="3674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" name="Group 22"/>
          <p:cNvGrpSpPr/>
          <p:nvPr/>
        </p:nvGrpSpPr>
        <p:grpSpPr>
          <a:xfrm>
            <a:off x="3100147" y="1759358"/>
            <a:ext cx="1042786" cy="2127307"/>
            <a:chOff x="3100147" y="1759358"/>
            <a:chExt cx="1042786" cy="2127307"/>
          </a:xfrm>
        </p:grpSpPr>
        <p:grpSp>
          <p:nvGrpSpPr>
            <p:cNvPr id="13" name="Group 12"/>
            <p:cNvGrpSpPr/>
            <p:nvPr/>
          </p:nvGrpSpPr>
          <p:grpSpPr>
            <a:xfrm>
              <a:off x="3122519" y="1759358"/>
              <a:ext cx="483524" cy="238853"/>
              <a:chOff x="3122519" y="1759358"/>
              <a:chExt cx="483524" cy="238853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H="1"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3659409" y="1759358"/>
              <a:ext cx="483524" cy="238853"/>
              <a:chOff x="3122519" y="1759358"/>
              <a:chExt cx="483524" cy="238853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3100147" y="3647812"/>
              <a:ext cx="483524" cy="238853"/>
              <a:chOff x="3122519" y="1759358"/>
              <a:chExt cx="483524" cy="238853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3637037" y="3647812"/>
              <a:ext cx="483524" cy="238853"/>
              <a:chOff x="3122519" y="1759358"/>
              <a:chExt cx="483524" cy="238853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>
                <a:off x="3122519" y="1759358"/>
                <a:ext cx="483524" cy="2388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53279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A: Install from Upstream End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980C-656D-9746-9A93-49DC9C5C287A}" type="datetime1">
              <a:rPr lang="de-DE" smtClean="0"/>
              <a:t>28.04.14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Author,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81"/>
          <a:stretch/>
        </p:blipFill>
        <p:spPr bwMode="auto">
          <a:xfrm>
            <a:off x="831274" y="1324043"/>
            <a:ext cx="3505962" cy="367489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4657052" y="1630565"/>
            <a:ext cx="41127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Scenario A:</a:t>
            </a:r>
            <a:br>
              <a:rPr lang="en-US" sz="1800" dirty="0" smtClean="0"/>
            </a:br>
            <a:r>
              <a:rPr lang="en-US" sz="1800" dirty="0" smtClean="0"/>
              <a:t>Fill from upstream</a:t>
            </a:r>
          </a:p>
          <a:p>
            <a:endParaRPr lang="en-US" sz="1800" dirty="0" smtClean="0"/>
          </a:p>
          <a:p>
            <a:r>
              <a:rPr lang="en-US" sz="1800" dirty="0" smtClean="0"/>
              <a:t>PM±12: 2 full </a:t>
            </a:r>
            <a:r>
              <a:rPr lang="en-US" sz="1800" dirty="0" err="1" smtClean="0"/>
              <a:t>cryoplants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              -&gt; </a:t>
            </a:r>
            <a:r>
              <a:rPr lang="en-US" sz="1800" dirty="0" smtClean="0">
                <a:solidFill>
                  <a:schemeClr val="accent1"/>
                </a:solidFill>
              </a:rPr>
              <a:t>no spare </a:t>
            </a:r>
            <a:r>
              <a:rPr lang="en-US" sz="1800" dirty="0" err="1" smtClean="0">
                <a:solidFill>
                  <a:schemeClr val="accent1"/>
                </a:solidFill>
              </a:rPr>
              <a:t>cryo</a:t>
            </a:r>
            <a:r>
              <a:rPr lang="en-US" sz="1800" dirty="0" smtClean="0">
                <a:solidFill>
                  <a:schemeClr val="accent1"/>
                </a:solidFill>
              </a:rPr>
              <a:t> power</a:t>
            </a:r>
          </a:p>
          <a:p>
            <a:r>
              <a:rPr lang="en-US" sz="1800" dirty="0" smtClean="0"/>
              <a:t>PM±10: 1 </a:t>
            </a:r>
            <a:r>
              <a:rPr lang="en-US" sz="1800" dirty="0" err="1" smtClean="0"/>
              <a:t>cryoplant</a:t>
            </a:r>
            <a:r>
              <a:rPr lang="en-US" sz="1800" dirty="0" smtClean="0"/>
              <a:t>, 77/74%</a:t>
            </a:r>
            <a:br>
              <a:rPr lang="en-US" sz="1800" dirty="0" smtClean="0"/>
            </a:br>
            <a:r>
              <a:rPr lang="en-US" sz="1800" dirty="0" smtClean="0"/>
              <a:t>              </a:t>
            </a:r>
            <a:r>
              <a:rPr lang="en-US" sz="1800" dirty="0" smtClean="0">
                <a:solidFill>
                  <a:srgbClr val="EB112D"/>
                </a:solidFill>
              </a:rPr>
              <a:t>+ 2 x 1km </a:t>
            </a:r>
            <a:r>
              <a:rPr lang="en-US" sz="1800" dirty="0" err="1" smtClean="0">
                <a:solidFill>
                  <a:srgbClr val="EB112D"/>
                </a:solidFill>
              </a:rPr>
              <a:t>Lhe</a:t>
            </a:r>
            <a:r>
              <a:rPr lang="en-US" sz="1800" dirty="0" smtClean="0">
                <a:solidFill>
                  <a:srgbClr val="EB112D"/>
                </a:solidFill>
              </a:rPr>
              <a:t> transfer line</a:t>
            </a:r>
          </a:p>
          <a:p>
            <a:r>
              <a:rPr lang="en-US" sz="1800" dirty="0" smtClean="0"/>
              <a:t>PM±8:   no ML </a:t>
            </a:r>
            <a:r>
              <a:rPr lang="en-US" sz="1800" dirty="0" err="1" smtClean="0"/>
              <a:t>cryoplant</a:t>
            </a:r>
            <a:r>
              <a:rPr lang="en-US" sz="1800" dirty="0" smtClean="0"/>
              <a:t> (but PS/BDS)</a:t>
            </a:r>
          </a:p>
        </p:txBody>
      </p:sp>
    </p:spTree>
    <p:extLst>
      <p:ext uri="{BB962C8B-B14F-4D97-AF65-F5344CB8AC3E}">
        <p14:creationId xmlns:p14="http://schemas.microsoft.com/office/powerpoint/2010/main" val="2446223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lattice design yet for warm transfer lines that replace the </a:t>
            </a:r>
            <a:r>
              <a:rPr lang="en-US" dirty="0" err="1" smtClean="0"/>
              <a:t>cryomodules</a:t>
            </a:r>
            <a:r>
              <a:rPr lang="en-US" dirty="0" smtClean="0"/>
              <a:t> in a staged scenario</a:t>
            </a:r>
          </a:p>
          <a:p>
            <a:r>
              <a:rPr lang="en-US" dirty="0" smtClean="0"/>
              <a:t>Assumptions:</a:t>
            </a:r>
          </a:p>
          <a:p>
            <a:pPr lvl="1"/>
            <a:r>
              <a:rPr lang="en-US" dirty="0" smtClean="0"/>
              <a:t>Use similar magnets and vacuum system as in BDS right behind the Main </a:t>
            </a:r>
            <a:r>
              <a:rPr lang="en-US" dirty="0" err="1" smtClean="0"/>
              <a:t>Linac</a:t>
            </a:r>
            <a:r>
              <a:rPr lang="en-US" dirty="0" smtClean="0"/>
              <a:t> -&gt; 16mm aperture magnets</a:t>
            </a:r>
          </a:p>
          <a:p>
            <a:pPr lvl="1"/>
            <a:r>
              <a:rPr lang="en-US" dirty="0" smtClean="0"/>
              <a:t>Use lattice similar to Main </a:t>
            </a:r>
            <a:r>
              <a:rPr lang="en-US" dirty="0" err="1" smtClean="0"/>
              <a:t>Linac</a:t>
            </a:r>
            <a:r>
              <a:rPr lang="en-US" dirty="0" smtClean="0"/>
              <a:t>: FODO lattice, one quad/corrector/BPM every 40m</a:t>
            </a:r>
          </a:p>
          <a:p>
            <a:pPr lvl="1"/>
            <a:r>
              <a:rPr lang="en-US" dirty="0" smtClean="0"/>
              <a:t>-&gt; Quads are about </a:t>
            </a:r>
            <a:r>
              <a:rPr lang="en-US" dirty="0"/>
              <a:t>2</a:t>
            </a:r>
            <a:r>
              <a:rPr lang="en-US" dirty="0" smtClean="0"/>
              <a:t>m long (Q16L1992), 1ton each, about 1.5kW</a:t>
            </a:r>
          </a:p>
          <a:p>
            <a:r>
              <a:rPr lang="en-US" dirty="0" smtClean="0"/>
              <a:t>Transfer lines are much simpler and less expensive (~</a:t>
            </a:r>
            <a:r>
              <a:rPr lang="en-US" dirty="0"/>
              <a:t>7</a:t>
            </a:r>
            <a:r>
              <a:rPr lang="en-US" dirty="0" smtClean="0"/>
              <a:t>k$/m) than SC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But still requires girders, stands, power supplies, instrumentation</a:t>
            </a:r>
          </a:p>
          <a:p>
            <a:r>
              <a:rPr lang="en-US" dirty="0" smtClean="0"/>
              <a:t>-&gt; design is needed, but expect little impact on CFS or schedule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Transfer Lines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35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Scenarios A and C look </a:t>
            </a:r>
            <a:r>
              <a:rPr lang="en-US" dirty="0" smtClean="0"/>
              <a:t>viable -&gt; Decision in Tokyo: Pursue C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Open Issues:</a:t>
            </a:r>
          </a:p>
          <a:p>
            <a:r>
              <a:rPr lang="en-US" dirty="0" smtClean="0"/>
              <a:t>What is the real target energy (+ overhead) and assumed gradient?</a:t>
            </a:r>
          </a:p>
          <a:p>
            <a:r>
              <a:rPr lang="en-US" dirty="0" smtClean="0"/>
              <a:t>Install full </a:t>
            </a:r>
            <a:r>
              <a:rPr lang="en-US" dirty="0" err="1" smtClean="0"/>
              <a:t>Cryoplants</a:t>
            </a:r>
            <a:r>
              <a:rPr lang="en-US" dirty="0" smtClean="0"/>
              <a:t> at once? Could </a:t>
            </a:r>
            <a:r>
              <a:rPr lang="en-US" dirty="0" err="1" smtClean="0"/>
              <a:t>machie</a:t>
            </a:r>
            <a:r>
              <a:rPr lang="en-US" dirty="0" smtClean="0"/>
              <a:t> make use of increased </a:t>
            </a:r>
            <a:r>
              <a:rPr lang="en-US" dirty="0" err="1" smtClean="0"/>
              <a:t>cryogenicpower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does a realistic </a:t>
            </a:r>
            <a:r>
              <a:rPr lang="en-US" dirty="0" err="1" smtClean="0"/>
              <a:t>cryomodule</a:t>
            </a:r>
            <a:r>
              <a:rPr lang="en-US" dirty="0" smtClean="0"/>
              <a:t> production schedule look like? What are demands on storage, staging, testing areas &amp; infrastructure?</a:t>
            </a:r>
          </a:p>
          <a:p>
            <a:r>
              <a:rPr lang="en-US" dirty="0" smtClean="0"/>
              <a:t>How would removal of transfer line and installation of new </a:t>
            </a:r>
            <a:r>
              <a:rPr lang="en-US" dirty="0" err="1" smtClean="0"/>
              <a:t>cryomodules</a:t>
            </a:r>
            <a:r>
              <a:rPr lang="en-US" dirty="0" smtClean="0"/>
              <a:t> proceed for a 500GeV upgrade? Can </a:t>
            </a:r>
            <a:r>
              <a:rPr lang="en-US" dirty="0" err="1" smtClean="0"/>
              <a:t>cryomodules</a:t>
            </a:r>
            <a:r>
              <a:rPr lang="en-US" dirty="0" smtClean="0"/>
              <a:t> efficiently be transported past installed CMs?</a:t>
            </a:r>
          </a:p>
          <a:p>
            <a:r>
              <a:rPr lang="en-US" dirty="0" smtClean="0"/>
              <a:t>Is a helium transfer line needed? What is the design?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Main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Author, Title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89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55" r="-156"/>
          <a:stretch/>
        </p:blipFill>
        <p:spPr>
          <a:xfrm>
            <a:off x="831273" y="792411"/>
            <a:ext cx="7481455" cy="420652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35860" y="853082"/>
            <a:ext cx="7481455" cy="308834"/>
          </a:xfrm>
        </p:spPr>
        <p:txBody>
          <a:bodyPr/>
          <a:lstStyle/>
          <a:p>
            <a:r>
              <a:rPr lang="en-US" dirty="0" smtClean="0"/>
              <a:t>Perspective 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495076" y="4755659"/>
            <a:ext cx="817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T. </a:t>
            </a:r>
            <a:r>
              <a:rPr lang="en-US" sz="1200" dirty="0" err="1" smtClean="0"/>
              <a:t>Sanuki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87557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Candidates for the Interaction Point location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257" t="494" b="548"/>
          <a:stretch/>
        </p:blipFill>
        <p:spPr>
          <a:xfrm>
            <a:off x="831273" y="1228133"/>
            <a:ext cx="7481456" cy="1904355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74" y="3355784"/>
            <a:ext cx="7481455" cy="162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72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/ Recent Activities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728" y="1018197"/>
            <a:ext cx="4550964" cy="398073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4129" y="1324043"/>
            <a:ext cx="4083124" cy="3674893"/>
          </a:xfrm>
        </p:spPr>
        <p:txBody>
          <a:bodyPr/>
          <a:lstStyle/>
          <a:p>
            <a:r>
              <a:rPr lang="en-US" sz="1400" dirty="0" smtClean="0"/>
              <a:t>April 8-10: Workshop in Tokyo between </a:t>
            </a:r>
            <a:br>
              <a:rPr lang="en-US" sz="1400" dirty="0" smtClean="0"/>
            </a:br>
            <a:r>
              <a:rPr lang="en-US" sz="1400" dirty="0" smtClean="0"/>
              <a:t>CFS (Conventional Facilities &amp; Siting) and </a:t>
            </a:r>
            <a:br>
              <a:rPr lang="en-US" sz="1400" dirty="0" smtClean="0"/>
            </a:br>
            <a:r>
              <a:rPr lang="en-US" sz="1400" dirty="0" smtClean="0"/>
              <a:t>ADI (Accelerator Design &amp; Integration) groups</a:t>
            </a:r>
          </a:p>
          <a:p>
            <a:r>
              <a:rPr lang="en-US" sz="1400" dirty="0"/>
              <a:t>Agenda:</a:t>
            </a:r>
            <a:br>
              <a:rPr lang="en-US" sz="1400" dirty="0"/>
            </a:br>
            <a:r>
              <a:rPr lang="en-US" sz="1400" dirty="0">
                <a:hlinkClick r:id="rId3"/>
              </a:rPr>
              <a:t>https://agenda.linearcollider.org/conferenceDisplay.py?confId=</a:t>
            </a:r>
            <a:r>
              <a:rPr lang="en-US" sz="1400" dirty="0" smtClean="0">
                <a:hlinkClick r:id="rId3"/>
              </a:rPr>
              <a:t>6342</a:t>
            </a:r>
            <a:endParaRPr lang="en-US" sz="1400" dirty="0" smtClean="0"/>
          </a:p>
          <a:p>
            <a:r>
              <a:rPr lang="en-US" sz="1400" dirty="0" smtClean="0"/>
              <a:t> Focus: Pre-construction plan for the </a:t>
            </a:r>
            <a:r>
              <a:rPr lang="en-US" sz="1400" dirty="0" err="1" smtClean="0"/>
              <a:t>Kitakami</a:t>
            </a:r>
            <a:r>
              <a:rPr lang="en-US" sz="1400" dirty="0" smtClean="0"/>
              <a:t> site</a:t>
            </a:r>
          </a:p>
          <a:p>
            <a:r>
              <a:rPr lang="en-US" sz="1400" dirty="0" smtClean="0"/>
              <a:t>24 participants, 50/50 international/Japan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45989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33" r="-95"/>
          <a:stretch/>
        </p:blipFill>
        <p:spPr>
          <a:xfrm>
            <a:off x="1982394" y="676543"/>
            <a:ext cx="5864136" cy="44390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F8F9-2CB7-314A-8CCA-9AD9925601A3}" type="datetime1">
              <a:rPr lang="de-DE" smtClean="0"/>
              <a:t>28.04.14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List, ILC Machine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70436" y="771495"/>
            <a:ext cx="2781822" cy="4344112"/>
            <a:chOff x="470436" y="771495"/>
            <a:chExt cx="2781822" cy="4344112"/>
          </a:xfrm>
        </p:grpSpPr>
        <p:sp>
          <p:nvSpPr>
            <p:cNvPr id="8" name="Oval 7"/>
            <p:cNvSpPr/>
            <p:nvPr/>
          </p:nvSpPr>
          <p:spPr>
            <a:xfrm>
              <a:off x="1697348" y="771495"/>
              <a:ext cx="1554910" cy="4344112"/>
            </a:xfrm>
            <a:prstGeom prst="ellipse">
              <a:avLst/>
            </a:prstGeom>
            <a:noFill/>
            <a:ln w="3810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0436" y="1982149"/>
              <a:ext cx="1226912" cy="1400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We are</a:t>
              </a:r>
              <a:br>
                <a:rPr lang="en-US" dirty="0" smtClean="0"/>
              </a:br>
              <a:r>
                <a:rPr lang="en-US" dirty="0" smtClean="0"/>
                <a:t>here, but</a:t>
              </a:r>
              <a:br>
                <a:rPr lang="en-US" dirty="0" smtClean="0"/>
              </a:br>
              <a:r>
                <a:rPr lang="en-US" dirty="0" smtClean="0"/>
                <a:t>need more </a:t>
              </a:r>
              <a:br>
                <a:rPr lang="en-US" dirty="0" smtClean="0"/>
              </a:br>
              <a:r>
                <a:rPr lang="en-US" dirty="0" smtClean="0"/>
                <a:t>funds in</a:t>
              </a:r>
              <a:br>
                <a:rPr lang="en-US" dirty="0" smtClean="0"/>
              </a:br>
              <a:r>
                <a:rPr lang="en-US" dirty="0" smtClean="0"/>
                <a:t>Japan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052608" y="4807830"/>
            <a:ext cx="1172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Miyahara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26370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CC">
  <a:themeElements>
    <a:clrScheme name="LCC Colors 3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LCC.thmx</Template>
  <TotalTime>16111</TotalTime>
  <Words>1981</Words>
  <Application>Microsoft Macintosh PowerPoint</Application>
  <PresentationFormat>On-screen Show (16:10)</PresentationFormat>
  <Paragraphs>536</Paragraphs>
  <Slides>57</Slides>
  <Notes>1</Notes>
  <HiddenSlides>8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LCC</vt:lpstr>
      <vt:lpstr>PowerPoint Presentation</vt:lpstr>
      <vt:lpstr>Outline of for this talk</vt:lpstr>
      <vt:lpstr>The Kitakami Site</vt:lpstr>
      <vt:lpstr>Kitakami Site</vt:lpstr>
      <vt:lpstr>Geology and Topography</vt:lpstr>
      <vt:lpstr>Perspective View</vt:lpstr>
      <vt:lpstr>Candidates for the Interaction Point location</vt:lpstr>
      <vt:lpstr>Current / Recent Activities</vt:lpstr>
      <vt:lpstr>PowerPoint Presentation</vt:lpstr>
      <vt:lpstr>PowerPoint Presentation</vt:lpstr>
      <vt:lpstr>Options studied  </vt:lpstr>
      <vt:lpstr>(My personal) summary of the situation in Japan</vt:lpstr>
      <vt:lpstr>PowerPoint Presentation</vt:lpstr>
      <vt:lpstr>A Remark</vt:lpstr>
      <vt:lpstr>Motivation for a 250GeV 1st Stage</vt:lpstr>
      <vt:lpstr>PowerPoint Presentation</vt:lpstr>
      <vt:lpstr>Scope: What is the first stage exactly?</vt:lpstr>
      <vt:lpstr>Basic Configuration</vt:lpstr>
      <vt:lpstr>Report to the LCC Directorate</vt:lpstr>
      <vt:lpstr>Performance (Luminosity) Estimate</vt:lpstr>
      <vt:lpstr>Scope: Questions to the Parameters Group</vt:lpstr>
      <vt:lpstr>PowerPoint Presentation</vt:lpstr>
      <vt:lpstr>Main Linac Configuration</vt:lpstr>
      <vt:lpstr>PowerPoint Presentation</vt:lpstr>
      <vt:lpstr>PowerPoint Presentation</vt:lpstr>
      <vt:lpstr>Beam Dynamics: Emittance Growth</vt:lpstr>
      <vt:lpstr>PowerPoint Presentation</vt:lpstr>
      <vt:lpstr>PowerPoint Presentation</vt:lpstr>
      <vt:lpstr>Cryogenic Plants</vt:lpstr>
      <vt:lpstr>PowerPoint Presentation</vt:lpstr>
      <vt:lpstr>Installation</vt:lpstr>
      <vt:lpstr>Baseline Configuration</vt:lpstr>
      <vt:lpstr>Scenario C: Hybrid</vt:lpstr>
      <vt:lpstr>Cryomodule Production Schedule / Logistics</vt:lpstr>
      <vt:lpstr>Energy Overhead and Gradient</vt:lpstr>
      <vt:lpstr>PowerPoint Presentation</vt:lpstr>
      <vt:lpstr>Positron Source Overview</vt:lpstr>
      <vt:lpstr>Positron Production</vt:lpstr>
      <vt:lpstr>Positron Source: Operation at low energies</vt:lpstr>
      <vt:lpstr>Positron Source: Yield</vt:lpstr>
      <vt:lpstr>Positron Source: Summary</vt:lpstr>
      <vt:lpstr>Baseline Schedule</vt:lpstr>
      <vt:lpstr>Study for Staged Schedule (M. Gastaal, CERN)</vt:lpstr>
      <vt:lpstr>Major systems costs</vt:lpstr>
      <vt:lpstr>Spending Profile</vt:lpstr>
      <vt:lpstr>Conclusions</vt:lpstr>
      <vt:lpstr>Staging: My personal summary</vt:lpstr>
      <vt:lpstr>Summary</vt:lpstr>
      <vt:lpstr>PowerPoint Presentation</vt:lpstr>
      <vt:lpstr>Towards a design for a staged machine</vt:lpstr>
      <vt:lpstr>PowerPoint Presentation</vt:lpstr>
      <vt:lpstr>Helium Transfer Lines</vt:lpstr>
      <vt:lpstr>PowerPoint Presentation</vt:lpstr>
      <vt:lpstr>Baseline Configuration</vt:lpstr>
      <vt:lpstr>Scenario A: Install from Upstream End</vt:lpstr>
      <vt:lpstr>Beam Transfer Lines</vt:lpstr>
      <vt:lpstr>Summary Main Linac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Benno List</dc:creator>
  <cp:lastModifiedBy>Benno List</cp:lastModifiedBy>
  <cp:revision>94</cp:revision>
  <dcterms:created xsi:type="dcterms:W3CDTF">2014-03-19T15:09:24Z</dcterms:created>
  <dcterms:modified xsi:type="dcterms:W3CDTF">2014-04-29T07:51:08Z</dcterms:modified>
</cp:coreProperties>
</file>