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6" r:id="rId2"/>
    <p:sldId id="352" r:id="rId3"/>
    <p:sldId id="343" r:id="rId4"/>
    <p:sldId id="426" r:id="rId5"/>
    <p:sldId id="360" r:id="rId6"/>
    <p:sldId id="394" r:id="rId7"/>
    <p:sldId id="427" r:id="rId8"/>
    <p:sldId id="428" r:id="rId9"/>
    <p:sldId id="399" r:id="rId10"/>
    <p:sldId id="395" r:id="rId11"/>
    <p:sldId id="396" r:id="rId12"/>
    <p:sldId id="415" r:id="rId13"/>
    <p:sldId id="397" r:id="rId14"/>
    <p:sldId id="400" r:id="rId15"/>
    <p:sldId id="398" r:id="rId16"/>
    <p:sldId id="425" r:id="rId17"/>
    <p:sldId id="363" r:id="rId18"/>
    <p:sldId id="364" r:id="rId19"/>
    <p:sldId id="365" r:id="rId20"/>
    <p:sldId id="366" r:id="rId21"/>
    <p:sldId id="423" r:id="rId22"/>
    <p:sldId id="424" r:id="rId23"/>
    <p:sldId id="367" r:id="rId24"/>
    <p:sldId id="411" r:id="rId25"/>
    <p:sldId id="368" r:id="rId26"/>
    <p:sldId id="412" r:id="rId27"/>
    <p:sldId id="369" r:id="rId28"/>
    <p:sldId id="413" r:id="rId29"/>
    <p:sldId id="414" r:id="rId30"/>
    <p:sldId id="416" r:id="rId31"/>
    <p:sldId id="422" r:id="rId32"/>
    <p:sldId id="417" r:id="rId33"/>
    <p:sldId id="418" r:id="rId34"/>
    <p:sldId id="419" r:id="rId35"/>
    <p:sldId id="420" r:id="rId36"/>
    <p:sldId id="421" r:id="rId37"/>
    <p:sldId id="401" r:id="rId38"/>
    <p:sldId id="402" r:id="rId39"/>
    <p:sldId id="403" r:id="rId40"/>
    <p:sldId id="404" r:id="rId41"/>
    <p:sldId id="405" r:id="rId42"/>
    <p:sldId id="406" r:id="rId43"/>
    <p:sldId id="407" r:id="rId44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FF"/>
    <a:srgbClr val="0000FF"/>
    <a:srgbClr val="000066"/>
    <a:srgbClr val="FF0000"/>
    <a:srgbClr val="FF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2" autoAdjust="0"/>
    <p:restoredTop sz="94660"/>
  </p:normalViewPr>
  <p:slideViewPr>
    <p:cSldViewPr>
      <p:cViewPr varScale="1">
        <p:scale>
          <a:sx n="110" d="100"/>
          <a:sy n="110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Feedback results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10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6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82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11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2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12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13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Drift removal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Drift removed data may illustrate better what is achievable if slow orbit feedback were on</a:t>
            </a:r>
          </a:p>
          <a:p>
            <a:r>
              <a:rPr lang="en-GB" dirty="0" smtClean="0"/>
              <a:t>Results:</a:t>
            </a:r>
          </a:p>
          <a:p>
            <a:pPr lvl="1"/>
            <a:r>
              <a:rPr lang="en-GB" dirty="0" smtClean="0"/>
              <a:t>Smaller feedback off jitter with drift removal</a:t>
            </a:r>
          </a:p>
          <a:p>
            <a:pPr lvl="1"/>
            <a:r>
              <a:rPr lang="en-GB" dirty="0" smtClean="0"/>
              <a:t>Feedback on jitter unchanged </a:t>
            </a:r>
          </a:p>
          <a:p>
            <a:r>
              <a:rPr lang="en-GB" dirty="0" smtClean="0"/>
              <a:t>In general, no drift removal was used unless otherwise stated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5410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15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 rot="20785851">
            <a:off x="221527" y="779749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Drift removed</a:t>
            </a:r>
            <a:endParaRPr lang="en-GB" sz="32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1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loop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Conventional single loop feedback</a:t>
            </a:r>
          </a:p>
          <a:p>
            <a:pPr lvl="1"/>
            <a:r>
              <a:rPr lang="en-GB" dirty="0" smtClean="0"/>
              <a:t>K1P2</a:t>
            </a:r>
          </a:p>
          <a:p>
            <a:pPr lvl="1"/>
            <a:r>
              <a:rPr lang="en-GB" dirty="0" smtClean="0"/>
              <a:t>K2P3</a:t>
            </a:r>
          </a:p>
          <a:p>
            <a:r>
              <a:rPr lang="en-GB" dirty="0" smtClean="0"/>
              <a:t>Unconventional single loop feedback</a:t>
            </a:r>
            <a:endParaRPr lang="en-GB" dirty="0" smtClean="0"/>
          </a:p>
          <a:p>
            <a:pPr lvl="1"/>
            <a:r>
              <a:rPr lang="en-GB" dirty="0" smtClean="0"/>
              <a:t>K1P3</a:t>
            </a:r>
          </a:p>
          <a:p>
            <a:pPr lvl="1"/>
            <a:r>
              <a:rPr lang="en-GB" dirty="0" smtClean="0"/>
              <a:t>K2P2</a:t>
            </a:r>
          </a:p>
          <a:p>
            <a:pPr lvl="1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4891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17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fbRun2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18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fbRun3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19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fbRun4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from 31 Jan with P2, P3 &amp; MFB1FF</a:t>
            </a:r>
          </a:p>
          <a:p>
            <a:pPr lvl="1"/>
            <a:r>
              <a:rPr lang="en-GB" dirty="0" smtClean="0"/>
              <a:t>Resolution of jitter run</a:t>
            </a:r>
          </a:p>
          <a:p>
            <a:pPr lvl="1"/>
            <a:r>
              <a:rPr lang="en-GB" dirty="0" smtClean="0"/>
              <a:t>Resolution over kicker scan</a:t>
            </a:r>
          </a:p>
          <a:p>
            <a:pPr lvl="1"/>
            <a:r>
              <a:rPr lang="en-GB" dirty="0" smtClean="0"/>
              <a:t>‘Real’ vs. ‘predicted’ MFB1FF positions</a:t>
            </a:r>
            <a:endParaRPr lang="en-GB" dirty="0" smtClean="0"/>
          </a:p>
          <a:p>
            <a:pPr lvl="1"/>
            <a:r>
              <a:rPr lang="en-GB" dirty="0" smtClean="0"/>
              <a:t>Coupled feedback, nominal lattice</a:t>
            </a:r>
          </a:p>
          <a:p>
            <a:pPr lvl="1"/>
            <a:r>
              <a:rPr lang="en-GB" dirty="0" smtClean="0"/>
              <a:t>Single loop feedback, nominal lattice</a:t>
            </a:r>
          </a:p>
          <a:p>
            <a:pPr lvl="1"/>
            <a:r>
              <a:rPr lang="en-GB" dirty="0" smtClean="0"/>
              <a:t>Feedback, ‘stretched’ phase advance lattice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1338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20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fbRun5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to the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Feedback runs taken on 31 January: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213725"/>
              </p:ext>
            </p:extLst>
          </p:nvPr>
        </p:nvGraphicFramePr>
        <p:xfrm>
          <a:off x="539552" y="2413600"/>
          <a:ext cx="8064898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1080120"/>
                <a:gridCol w="3672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Setfile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QD12X-QF15X extra current</a:t>
                      </a: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fbRun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Description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0523</a:t>
                      </a:r>
                      <a:endParaRPr lang="en-GB" sz="2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 A</a:t>
                      </a:r>
                      <a:endParaRPr lang="en-GB" sz="2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Coupled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25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2-5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Single loop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8424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0713</a:t>
                      </a:r>
                      <a:endParaRPr lang="en-GB" sz="2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5 A</a:t>
                      </a:r>
                      <a:endParaRPr lang="en-GB" sz="2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Off-centre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8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Centred in P2 &amp; P3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0803</a:t>
                      </a:r>
                      <a:endParaRPr lang="en-GB" sz="2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 A</a:t>
                      </a:r>
                      <a:endParaRPr lang="en-GB" sz="2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9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Centred</a:t>
                      </a:r>
                      <a:r>
                        <a:rPr lang="en-GB" sz="2800" baseline="0" dirty="0" smtClean="0"/>
                        <a:t> in all 3 BPMs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1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707509"/>
              </p:ext>
            </p:extLst>
          </p:nvPr>
        </p:nvGraphicFramePr>
        <p:xfrm>
          <a:off x="539552" y="1772816"/>
          <a:ext cx="8064898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1"/>
                <a:gridCol w="3240361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BPM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Phase advance relative to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K1 (°)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setfile</a:t>
                      </a:r>
                    </a:p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set14jan31_0523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setfile</a:t>
                      </a:r>
                    </a:p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set14jan31_0713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K1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K2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152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152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P2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156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155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P3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174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194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MFB1FF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503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509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6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23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fbRun6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24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7" y="260349"/>
            <a:ext cx="6815264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fbRun6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8.13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1.82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1.23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2.1 um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25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fbRun8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26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7" y="260349"/>
            <a:ext cx="6815264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fbRun8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17.24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1.36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1.05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1.78 um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27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fbRun9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28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7" y="260349"/>
            <a:ext cx="6815264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fbRun9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0.288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0.282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0.290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</a:t>
            </a:r>
            <a:r>
              <a:rPr lang="en-GB" dirty="0" smtClean="0"/>
              <a:t>lusions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P2, P3, MFB1FF resolution</a:t>
            </a:r>
          </a:p>
          <a:p>
            <a:pPr lvl="1"/>
            <a:r>
              <a:rPr lang="en-GB" dirty="0" smtClean="0"/>
              <a:t>Fitting: </a:t>
            </a:r>
            <a:r>
              <a:rPr lang="en-GB" dirty="0" smtClean="0"/>
              <a:t>~0.25 um</a:t>
            </a:r>
          </a:p>
          <a:p>
            <a:pPr lvl="1"/>
            <a:r>
              <a:rPr lang="en-GB" dirty="0" smtClean="0"/>
              <a:t>Model: </a:t>
            </a:r>
            <a:r>
              <a:rPr lang="en-GB" dirty="0" smtClean="0"/>
              <a:t>~0.35 um</a:t>
            </a:r>
          </a:p>
          <a:p>
            <a:r>
              <a:rPr lang="en-GB" dirty="0" smtClean="0"/>
              <a:t>Coupled loop feedback</a:t>
            </a:r>
          </a:p>
          <a:p>
            <a:pPr lvl="1"/>
            <a:r>
              <a:rPr lang="en-GB" dirty="0" smtClean="0"/>
              <a:t>Correction to ~0.5 um at feedback BPMs</a:t>
            </a:r>
          </a:p>
          <a:p>
            <a:pPr lvl="1"/>
            <a:r>
              <a:rPr lang="en-GB" dirty="0" smtClean="0"/>
              <a:t>Factor 3 jitter drop propagates to MFB1FF</a:t>
            </a:r>
          </a:p>
          <a:p>
            <a:pPr lvl="1"/>
            <a:r>
              <a:rPr lang="en-GB" dirty="0" smtClean="0"/>
              <a:t>Effectively resolution limited; higher jitter reduction factor may be achieved if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GB" dirty="0" smtClean="0">
                <a:latin typeface="Arial"/>
                <a:cs typeface="Arial"/>
              </a:rPr>
              <a:t> were larger at feedback BPMs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9678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 phase correction</a:t>
            </a:r>
          </a:p>
          <a:p>
            <a:pPr lvl="1"/>
            <a:r>
              <a:rPr lang="en-GB" dirty="0" smtClean="0"/>
              <a:t>Stripline phase shifters used for online LO phase correction at P2, P3</a:t>
            </a:r>
          </a:p>
          <a:p>
            <a:pPr lvl="1"/>
            <a:r>
              <a:rPr lang="en-GB" dirty="0" smtClean="0"/>
              <a:t>Offline </a:t>
            </a:r>
            <a:r>
              <a:rPr lang="en-GB" dirty="0" smtClean="0"/>
              <a:t>LO phase correction </a:t>
            </a:r>
            <a:r>
              <a:rPr lang="en-GB" dirty="0" smtClean="0"/>
              <a:t>used at MFB1FF using phase sensitivity from LO </a:t>
            </a:r>
            <a:r>
              <a:rPr lang="en-GB" dirty="0" smtClean="0"/>
              <a:t>scan</a:t>
            </a:r>
            <a:endParaRPr lang="en-GB" dirty="0"/>
          </a:p>
          <a:p>
            <a:r>
              <a:rPr lang="en-GB" dirty="0" smtClean="0"/>
              <a:t>BPM calibration constants used:</a:t>
            </a:r>
          </a:p>
          <a:p>
            <a:pPr lvl="1"/>
            <a:r>
              <a:rPr lang="en-GB" dirty="0" smtClean="0"/>
              <a:t>P2: </a:t>
            </a:r>
            <a:r>
              <a:rPr lang="en-GB" dirty="0"/>
              <a:t>-</a:t>
            </a:r>
            <a:r>
              <a:rPr lang="en-GB" dirty="0" smtClean="0"/>
              <a:t>0.00236/um from BPM mover scan</a:t>
            </a:r>
          </a:p>
          <a:p>
            <a:pPr lvl="1"/>
            <a:r>
              <a:rPr lang="en-GB" dirty="0" smtClean="0"/>
              <a:t>P3: </a:t>
            </a:r>
            <a:r>
              <a:rPr lang="en-GB" dirty="0"/>
              <a:t>-</a:t>
            </a:r>
            <a:r>
              <a:rPr lang="en-GB" dirty="0" smtClean="0"/>
              <a:t>0.00254/um from BPM mover scan</a:t>
            </a:r>
          </a:p>
          <a:p>
            <a:pPr lvl="1"/>
            <a:r>
              <a:rPr lang="en-GB" dirty="0"/>
              <a:t>MFB1FF: -0.00175/um from ZV1FF </a:t>
            </a:r>
            <a:r>
              <a:rPr lang="en-GB" dirty="0" smtClean="0"/>
              <a:t>scans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21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</a:t>
            </a:r>
            <a:r>
              <a:rPr lang="en-GB" dirty="0" smtClean="0"/>
              <a:t>lusions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Drift removal</a:t>
            </a:r>
          </a:p>
          <a:p>
            <a:pPr lvl="1"/>
            <a:r>
              <a:rPr lang="en-GB" dirty="0" smtClean="0"/>
              <a:t>1/3 of jitter due to slow orbit oscillation</a:t>
            </a:r>
            <a:endParaRPr lang="en-GB" dirty="0" smtClean="0"/>
          </a:p>
          <a:p>
            <a:r>
              <a:rPr lang="en-GB" dirty="0" smtClean="0"/>
              <a:t>Single loop feedback studies</a:t>
            </a:r>
          </a:p>
          <a:p>
            <a:pPr lvl="1"/>
            <a:r>
              <a:rPr lang="en-GB" dirty="0" smtClean="0"/>
              <a:t>Excellent jitter reduction at target BPM</a:t>
            </a:r>
          </a:p>
          <a:p>
            <a:pPr lvl="1"/>
            <a:r>
              <a:rPr lang="en-GB" dirty="0" smtClean="0"/>
              <a:t>Poor performance at MFB1FF (except K1P2)</a:t>
            </a:r>
          </a:p>
          <a:p>
            <a:r>
              <a:rPr lang="en-GB" dirty="0" smtClean="0"/>
              <a:t>Feedback with ‘stretched’ phase advance</a:t>
            </a:r>
          </a:p>
          <a:p>
            <a:pPr lvl="1"/>
            <a:r>
              <a:rPr lang="en-GB" dirty="0" smtClean="0"/>
              <a:t>Lower bunch-to-bunch correlation (chance?) so worse feedback</a:t>
            </a:r>
          </a:p>
          <a:p>
            <a:pPr lvl="1"/>
            <a:r>
              <a:rPr lang="en-GB" dirty="0" smtClean="0"/>
              <a:t>Degraded resolution (MFB1FF saturation?)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2022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31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Bunch-to-bunch correlation for single loop feedback runs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191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32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260349"/>
            <a:ext cx="6815267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fbRun2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0.274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0.270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0.274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0.347 um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73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33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7" y="260349"/>
            <a:ext cx="6815264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fbRun3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0.348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0.336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0.344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0.445 um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2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34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7" y="260349"/>
            <a:ext cx="6815264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fbRun4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0.293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0.287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0.293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0.367 um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1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35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7" y="260349"/>
            <a:ext cx="6815264" cy="511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fbRun5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87824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MFB1FF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87824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0.290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43608" y="5372916"/>
            <a:ext cx="1944216" cy="57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Resolution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by fitting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43608" y="5949580"/>
            <a:ext cx="1944216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 resolution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0.281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00192" y="5372916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5660948"/>
            <a:ext cx="1656184" cy="2874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0.286 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987823" y="5948980"/>
            <a:ext cx="4968553" cy="28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0.339 um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36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Position vs. trigger</a:t>
            </a:r>
            <a:br>
              <a:rPr lang="en-GB" dirty="0" smtClean="0"/>
            </a:br>
            <a:r>
              <a:rPr lang="en-GB" dirty="0" smtClean="0"/>
              <a:t>for feedback runs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191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37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fbRun2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4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38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fbRun3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3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39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fbRun4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stripline attenuation removed</a:t>
            </a:r>
          </a:p>
          <a:p>
            <a:r>
              <a:rPr lang="en-GB" dirty="0" smtClean="0"/>
              <a:t>Charge: ~0.6 x 10</a:t>
            </a:r>
            <a:r>
              <a:rPr lang="en-GB" baseline="30000" dirty="0" smtClean="0"/>
              <a:t>10</a:t>
            </a:r>
            <a:r>
              <a:rPr lang="en-GB" dirty="0" smtClean="0"/>
              <a:t> / bunch</a:t>
            </a:r>
          </a:p>
          <a:p>
            <a:r>
              <a:rPr lang="en-GB" dirty="0" smtClean="0"/>
              <a:t>Sum peaks: 2400 ADC counts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8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04" t="10212" r="35951" b="62003"/>
          <a:stretch/>
        </p:blipFill>
        <p:spPr bwMode="auto">
          <a:xfrm>
            <a:off x="755576" y="4052154"/>
            <a:ext cx="2286000" cy="16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04" t="38235" r="35951" b="33980"/>
          <a:stretch/>
        </p:blipFill>
        <p:spPr bwMode="auto">
          <a:xfrm>
            <a:off x="3366120" y="4039273"/>
            <a:ext cx="2286000" cy="16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04" t="65755" r="35951" b="6754"/>
          <a:stretch/>
        </p:blipFill>
        <p:spPr bwMode="auto">
          <a:xfrm>
            <a:off x="6030416" y="4059548"/>
            <a:ext cx="2286000" cy="166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1187624" y="3645024"/>
            <a:ext cx="1728192" cy="3594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 </a:t>
            </a:r>
            <a:r>
              <a:rPr lang="el-GR" dirty="0" smtClean="0">
                <a:solidFill>
                  <a:schemeClr val="tx1"/>
                </a:solidFill>
              </a:rPr>
              <a:t>Σ</a:t>
            </a:r>
            <a:r>
              <a:rPr lang="en-GB" baseline="-25000" dirty="0" smtClean="0">
                <a:solidFill>
                  <a:schemeClr val="tx1"/>
                </a:solidFill>
              </a:rPr>
              <a:t>Q</a:t>
            </a:r>
            <a:endParaRPr lang="en-GB" baseline="-25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797164" y="3645024"/>
            <a:ext cx="1728192" cy="3594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 </a:t>
            </a:r>
            <a:r>
              <a:rPr lang="el-GR" dirty="0" smtClean="0">
                <a:solidFill>
                  <a:schemeClr val="tx1"/>
                </a:solidFill>
              </a:rPr>
              <a:t>Δ</a:t>
            </a:r>
            <a:endParaRPr lang="en-GB" baseline="-250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461460" y="3645024"/>
            <a:ext cx="1728192" cy="3594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P2 </a:t>
            </a:r>
            <a:r>
              <a:rPr lang="el-GR" dirty="0" smtClean="0">
                <a:solidFill>
                  <a:schemeClr val="tx1"/>
                </a:solidFill>
              </a:rPr>
              <a:t>Σ</a:t>
            </a:r>
            <a:r>
              <a:rPr lang="en-GB" baseline="-25000" dirty="0" smtClean="0">
                <a:solidFill>
                  <a:schemeClr val="tx1"/>
                </a:solidFill>
              </a:rPr>
              <a:t>I</a:t>
            </a:r>
            <a:endParaRPr lang="en-GB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1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40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fbRun5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4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41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fbRun6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42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fbRun8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9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43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fbRun9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8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Resolution for jitRun1: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Resolution over K1 kicker scan (next slide)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246512"/>
              </p:ext>
            </p:extLst>
          </p:nvPr>
        </p:nvGraphicFramePr>
        <p:xfrm>
          <a:off x="539552" y="2348880"/>
          <a:ext cx="806489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453650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Resolution (um)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Fitting</a:t>
                      </a:r>
                      <a:endParaRPr lang="en-GB" sz="2800" b="1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P2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0.248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P3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0.252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MFB1FF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0.254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Model</a:t>
                      </a:r>
                      <a:endParaRPr lang="en-GB" sz="28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0.354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61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6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1920" y="3430741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3333FF"/>
                </a:solidFill>
              </a:rPr>
              <a:t>b</a:t>
            </a:r>
            <a:r>
              <a:rPr lang="en-GB" dirty="0" smtClean="0">
                <a:solidFill>
                  <a:srgbClr val="3333FF"/>
                </a:solidFill>
              </a:rPr>
              <a:t>eam centred</a:t>
            </a:r>
            <a:br>
              <a:rPr lang="en-GB" dirty="0" smtClean="0">
                <a:solidFill>
                  <a:srgbClr val="3333FF"/>
                </a:solidFill>
              </a:rPr>
            </a:br>
            <a:r>
              <a:rPr lang="en-GB" dirty="0" smtClean="0">
                <a:solidFill>
                  <a:srgbClr val="3333FF"/>
                </a:solidFill>
              </a:rPr>
              <a:t>through MFB1FF</a:t>
            </a:r>
            <a:endParaRPr lang="en-GB" dirty="0">
              <a:solidFill>
                <a:srgbClr val="3333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16286" y="4077072"/>
            <a:ext cx="0" cy="864096"/>
          </a:xfrm>
          <a:prstGeom prst="straightConnector1">
            <a:avLst/>
          </a:prstGeom>
          <a:ln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73200" y="2444694"/>
            <a:ext cx="136815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3333FF"/>
                </a:solidFill>
              </a:rPr>
              <a:t>Beam at +1050 um</a:t>
            </a:r>
            <a:br>
              <a:rPr lang="en-GB" dirty="0" smtClean="0">
                <a:solidFill>
                  <a:srgbClr val="3333FF"/>
                </a:solidFill>
              </a:rPr>
            </a:br>
            <a:r>
              <a:rPr lang="en-GB" dirty="0" smtClean="0">
                <a:solidFill>
                  <a:srgbClr val="3333FF"/>
                </a:solidFill>
              </a:rPr>
              <a:t>in MFB1FF</a:t>
            </a:r>
            <a:endParaRPr lang="en-GB" dirty="0">
              <a:solidFill>
                <a:srgbClr val="3333FF"/>
              </a:solidFill>
            </a:endParaRPr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2557276" y="2204864"/>
            <a:ext cx="0" cy="239830"/>
          </a:xfrm>
          <a:prstGeom prst="straightConnector1">
            <a:avLst/>
          </a:prstGeom>
          <a:ln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41038" y="2444694"/>
            <a:ext cx="136815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3333FF"/>
                </a:solidFill>
              </a:rPr>
              <a:t>Beam at</a:t>
            </a:r>
            <a:br>
              <a:rPr lang="en-GB" dirty="0" smtClean="0">
                <a:solidFill>
                  <a:srgbClr val="3333FF"/>
                </a:solidFill>
              </a:rPr>
            </a:br>
            <a:r>
              <a:rPr lang="en-GB" dirty="0" smtClean="0">
                <a:solidFill>
                  <a:srgbClr val="3333FF"/>
                </a:solidFill>
              </a:rPr>
              <a:t>-950 um</a:t>
            </a:r>
            <a:br>
              <a:rPr lang="en-GB" dirty="0" smtClean="0">
                <a:solidFill>
                  <a:srgbClr val="3333FF"/>
                </a:solidFill>
              </a:rPr>
            </a:br>
            <a:r>
              <a:rPr lang="en-GB" dirty="0" smtClean="0">
                <a:solidFill>
                  <a:srgbClr val="3333FF"/>
                </a:solidFill>
              </a:rPr>
              <a:t>in MFB1FF</a:t>
            </a:r>
            <a:endParaRPr lang="en-GB" dirty="0">
              <a:solidFill>
                <a:srgbClr val="3333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725114" y="3284984"/>
            <a:ext cx="0" cy="239830"/>
          </a:xfrm>
          <a:prstGeom prst="straightConnector1">
            <a:avLst/>
          </a:prstGeom>
          <a:ln>
            <a:solidFill>
              <a:srgbClr val="3333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52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scan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 K1 scan, compare MFB1FF positions</a:t>
            </a:r>
          </a:p>
          <a:p>
            <a:pPr lvl="1"/>
            <a:r>
              <a:rPr lang="en-GB" dirty="0" smtClean="0"/>
              <a:t>‘Real’: assuming calibration constant</a:t>
            </a:r>
          </a:p>
          <a:p>
            <a:pPr lvl="1"/>
            <a:r>
              <a:rPr lang="en-GB" dirty="0" smtClean="0"/>
              <a:t>‘Predicted’: propagating P2 &amp; P3 positions</a:t>
            </a:r>
          </a:p>
          <a:p>
            <a:r>
              <a:rPr lang="en-GB" dirty="0" smtClean="0"/>
              <a:t>Kicker effect on P2 and P3 reproducible; kicker sensitivity at MFB1FF varies ~5 %</a:t>
            </a:r>
          </a:p>
          <a:p>
            <a:r>
              <a:rPr lang="en-GB" dirty="0" smtClean="0"/>
              <a:t>Slow drift oscillations of incoming beam</a:t>
            </a:r>
            <a:br>
              <a:rPr lang="en-GB" dirty="0" smtClean="0"/>
            </a:br>
            <a:r>
              <a:rPr lang="en-GB" dirty="0" smtClean="0"/>
              <a:t>(period ~60 seconds)</a:t>
            </a:r>
          </a:p>
          <a:p>
            <a:r>
              <a:rPr lang="en-GB" dirty="0" smtClean="0"/>
              <a:t>No offline phase correction on next slide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0453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8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71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Feedback run 1</a:t>
            </a:r>
          </a:p>
          <a:p>
            <a:pPr lvl="1"/>
            <a:r>
              <a:rPr lang="en-GB" dirty="0" smtClean="0"/>
              <a:t>Coupled loop feedback with nominal gains</a:t>
            </a:r>
          </a:p>
          <a:p>
            <a:pPr lvl="1"/>
            <a:r>
              <a:rPr lang="en-GB" dirty="0" smtClean="0"/>
              <a:t>Nominal lattice</a:t>
            </a:r>
          </a:p>
          <a:p>
            <a:r>
              <a:rPr lang="en-GB" dirty="0" smtClean="0"/>
              <a:t>Observations</a:t>
            </a:r>
            <a:endParaRPr lang="en-GB" dirty="0" smtClean="0"/>
          </a:p>
          <a:p>
            <a:pPr lvl="1"/>
            <a:r>
              <a:rPr lang="en-GB" dirty="0" smtClean="0"/>
              <a:t>Jitter correction down to ~0.5 um, which is the best possible result if resolution </a:t>
            </a:r>
            <a:r>
              <a:rPr lang="en-GB" dirty="0" smtClean="0"/>
              <a:t>is ~0.35 </a:t>
            </a:r>
            <a:r>
              <a:rPr lang="en-GB" dirty="0" smtClean="0"/>
              <a:t>um</a:t>
            </a:r>
          </a:p>
          <a:p>
            <a:pPr lvl="1"/>
            <a:r>
              <a:rPr lang="en-GB" dirty="0" smtClean="0"/>
              <a:t>Correction propagates well, with bunch 2 </a:t>
            </a:r>
            <a:r>
              <a:rPr lang="en-GB" dirty="0" smtClean="0"/>
              <a:t>feedback-on </a:t>
            </a:r>
            <a:r>
              <a:rPr lang="en-GB" dirty="0" smtClean="0"/>
              <a:t>model-method resolution of</a:t>
            </a:r>
            <a:br>
              <a:rPr lang="en-GB" dirty="0" smtClean="0"/>
            </a:br>
            <a:r>
              <a:rPr lang="en-GB" dirty="0" smtClean="0"/>
              <a:t>0.33 um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024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</TotalTime>
  <Words>898</Words>
  <Application>Microsoft Office PowerPoint</Application>
  <PresentationFormat>On-screen Show (4:3)</PresentationFormat>
  <Paragraphs>362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Arial</vt:lpstr>
      <vt:lpstr>Arial Narrow</vt:lpstr>
      <vt:lpstr>Default Design</vt:lpstr>
      <vt:lpstr>Feedback results</vt:lpstr>
      <vt:lpstr>Contents</vt:lpstr>
      <vt:lpstr>Notes</vt:lpstr>
      <vt:lpstr>Preliminary</vt:lpstr>
      <vt:lpstr>Resolution</vt:lpstr>
      <vt:lpstr>PowerPoint Presentation</vt:lpstr>
      <vt:lpstr>Kicker scan check</vt:lpstr>
      <vt:lpstr>PowerPoint Presentation</vt:lpstr>
      <vt:lpstr>Feedback</vt:lpstr>
      <vt:lpstr>PowerPoint Presentation</vt:lpstr>
      <vt:lpstr>PowerPoint Presentation</vt:lpstr>
      <vt:lpstr>PowerPoint Presentation</vt:lpstr>
      <vt:lpstr>PowerPoint Presentation</vt:lpstr>
      <vt:lpstr>Drift removal</vt:lpstr>
      <vt:lpstr>PowerPoint Presentation</vt:lpstr>
      <vt:lpstr>Single loop feedback</vt:lpstr>
      <vt:lpstr>PowerPoint Presentation</vt:lpstr>
      <vt:lpstr>PowerPoint Presentation</vt:lpstr>
      <vt:lpstr>PowerPoint Presentation</vt:lpstr>
      <vt:lpstr>PowerPoint Presentation</vt:lpstr>
      <vt:lpstr>Changes to the lattice</vt:lpstr>
      <vt:lpstr>Phase advance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(1)</vt:lpstr>
      <vt:lpstr>Conclusions (2)</vt:lpstr>
      <vt:lpstr>Appendix</vt:lpstr>
      <vt:lpstr>PowerPoint Presentation</vt:lpstr>
      <vt:lpstr>PowerPoint Presentation</vt:lpstr>
      <vt:lpstr>PowerPoint Presentation</vt:lpstr>
      <vt:lpstr>PowerPoint Presentation</vt:lpstr>
      <vt:lpstr>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219</cp:revision>
  <dcterms:created xsi:type="dcterms:W3CDTF">2009-05-21T13:39:04Z</dcterms:created>
  <dcterms:modified xsi:type="dcterms:W3CDTF">2014-02-10T00:33:49Z</dcterms:modified>
</cp:coreProperties>
</file>