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1" r:id="rId1"/>
  </p:sldMasterIdLst>
  <p:notesMasterIdLst>
    <p:notesMasterId r:id="rId15"/>
  </p:notesMasterIdLst>
  <p:handoutMasterIdLst>
    <p:handoutMasterId r:id="rId16"/>
  </p:handoutMasterIdLst>
  <p:sldIdLst>
    <p:sldId id="390" r:id="rId2"/>
    <p:sldId id="498" r:id="rId3"/>
    <p:sldId id="528" r:id="rId4"/>
    <p:sldId id="529" r:id="rId5"/>
    <p:sldId id="530" r:id="rId6"/>
    <p:sldId id="531" r:id="rId7"/>
    <p:sldId id="536" r:id="rId8"/>
    <p:sldId id="535" r:id="rId9"/>
    <p:sldId id="539" r:id="rId10"/>
    <p:sldId id="532" r:id="rId11"/>
    <p:sldId id="499" r:id="rId12"/>
    <p:sldId id="537" r:id="rId13"/>
    <p:sldId id="538" r:id="rId14"/>
  </p:sldIdLst>
  <p:sldSz cx="9144000" cy="6858000" type="screen4x3"/>
  <p:notesSz cx="7099300" cy="10234613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bg1"/>
        </a:solidFill>
        <a:latin typeface="Arial Unicode MS" panose="020B0604020202020204" pitchFamily="50" charset="-128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bg1"/>
        </a:solidFill>
        <a:latin typeface="Arial Unicode MS" panose="020B0604020202020204" pitchFamily="50" charset="-128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bg1"/>
        </a:solidFill>
        <a:latin typeface="Arial Unicode MS" panose="020B0604020202020204" pitchFamily="50" charset="-128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bg1"/>
        </a:solidFill>
        <a:latin typeface="Arial Unicode MS" panose="020B0604020202020204" pitchFamily="50" charset="-128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bg1"/>
        </a:solidFill>
        <a:latin typeface="Arial Unicode MS" panose="020B0604020202020204" pitchFamily="50" charset="-128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bg1"/>
        </a:solidFill>
        <a:latin typeface="Arial Unicode MS" panose="020B0604020202020204" pitchFamily="50" charset="-128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bg1"/>
        </a:solidFill>
        <a:latin typeface="Arial Unicode MS" panose="020B0604020202020204" pitchFamily="50" charset="-128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bg1"/>
        </a:solidFill>
        <a:latin typeface="Arial Unicode MS" panose="020B0604020202020204" pitchFamily="50" charset="-128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bg1"/>
        </a:solidFill>
        <a:latin typeface="Arial Unicode MS" panose="020B0604020202020204" pitchFamily="50" charset="-128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C00FF"/>
    <a:srgbClr val="FF9966"/>
    <a:srgbClr val="A50021"/>
    <a:srgbClr val="FFCCCC"/>
    <a:srgbClr val="993300"/>
    <a:srgbClr val="663300"/>
    <a:srgbClr val="FFFFCC"/>
    <a:srgbClr val="FFC07F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BC89EF96-8CEA-46FF-86C4-4CE0E7609802}" styleName="淡色スタイル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CF1AB2-1976-4502-BF36-3FF5EA218861}" styleName="中間スタイル 4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C083E6E3-FA7D-4D7B-A595-EF9225AFEA82}" styleName="淡色スタイル 1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8799B23B-EC83-4686-B30A-512413B5E67A}" styleName="淡色スタイル 3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104" autoAdjust="0"/>
    <p:restoredTop sz="82302" autoAdjust="0"/>
  </p:normalViewPr>
  <p:slideViewPr>
    <p:cSldViewPr>
      <p:cViewPr varScale="1">
        <p:scale>
          <a:sx n="59" d="100"/>
          <a:sy n="59" d="100"/>
        </p:scale>
        <p:origin x="764" y="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1" d="100"/>
          <a:sy n="71" d="100"/>
        </p:scale>
        <p:origin x="-2604" y="-120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4" tIns="49517" rIns="99034" bIns="49517" numCol="1" anchor="t" anchorCtr="0" compatLnSpc="1">
            <a:prstTxWarp prst="textNoShape">
              <a:avLst/>
            </a:prstTxWarp>
          </a:bodyPr>
          <a:lstStyle>
            <a:lvl1pPr defTabSz="990386" eaLnBrk="1" hangingPunct="1">
              <a:defRPr sz="13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4" tIns="49517" rIns="99034" bIns="49517" numCol="1" anchor="t" anchorCtr="0" compatLnSpc="1">
            <a:prstTxWarp prst="textNoShape">
              <a:avLst/>
            </a:prstTxWarp>
          </a:bodyPr>
          <a:lstStyle>
            <a:lvl1pPr algn="r" defTabSz="990386" eaLnBrk="1" hangingPunct="1">
              <a:defRPr sz="13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4" tIns="49517" rIns="99034" bIns="49517" numCol="1" anchor="b" anchorCtr="0" compatLnSpc="1">
            <a:prstTxWarp prst="textNoShape">
              <a:avLst/>
            </a:prstTxWarp>
          </a:bodyPr>
          <a:lstStyle>
            <a:lvl1pPr defTabSz="990386" eaLnBrk="1" hangingPunct="1">
              <a:defRPr sz="13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4" tIns="49517" rIns="99034" bIns="49517" numCol="1" anchor="b" anchorCtr="0" compatLnSpc="1">
            <a:prstTxWarp prst="textNoShape">
              <a:avLst/>
            </a:prstTxWarp>
          </a:bodyPr>
          <a:lstStyle>
            <a:lvl1pPr algn="r" defTabSz="989013" eaLnBrk="1" hangingPunct="1">
              <a:defRPr sz="1300" smtClean="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CDC2FAC4-C250-498A-88B8-6F8CA59696B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720095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8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>
            <a:lvl1pPr defTabSz="914075" eaLnBrk="1" hangingPunct="1">
              <a:defRPr sz="11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38600" y="0"/>
            <a:ext cx="3048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>
            <a:lvl1pPr algn="r" defTabSz="914075" eaLnBrk="1" hangingPunct="1">
              <a:defRPr sz="11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41400" y="762000"/>
            <a:ext cx="5081588" cy="3810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876800"/>
            <a:ext cx="52578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5360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7" tIns="45714" rIns="91427" bIns="45714" numCol="1" anchor="b" anchorCtr="0" compatLnSpc="1">
            <a:prstTxWarp prst="textNoShape">
              <a:avLst/>
            </a:prstTxWarp>
          </a:bodyPr>
          <a:lstStyle>
            <a:lvl1pPr defTabSz="914075" eaLnBrk="1" hangingPunct="1">
              <a:defRPr sz="11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38600" y="975360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7" tIns="45714" rIns="91427" bIns="45714" numCol="1" anchor="b" anchorCtr="0" compatLnSpc="1">
            <a:prstTxWarp prst="textNoShape">
              <a:avLst/>
            </a:prstTxWarp>
          </a:bodyPr>
          <a:lstStyle>
            <a:lvl1pPr algn="r" defTabSz="912813" eaLnBrk="1" hangingPunct="1">
              <a:defRPr sz="1100" smtClean="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57A1BF03-75BB-447B-9479-DF874FDAEDD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666971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7A1BF03-75BB-447B-9479-DF874FDAEDDE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016054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526458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205458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400800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400800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1822382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表プレースホルダ 2"/>
          <p:cNvSpPr>
            <a:spLocks noGrp="1"/>
          </p:cNvSpPr>
          <p:nvPr>
            <p:ph type="tbl" idx="1"/>
          </p:nvPr>
        </p:nvSpPr>
        <p:spPr>
          <a:xfrm>
            <a:off x="304800" y="1066800"/>
            <a:ext cx="8610600" cy="5334000"/>
          </a:xfrm>
        </p:spPr>
        <p:txBody>
          <a:bodyPr/>
          <a:lstStyle/>
          <a:p>
            <a:pPr lvl="0"/>
            <a:endParaRPr lang="ja-JP" altLang="en-US" noProof="0" smtClean="0"/>
          </a:p>
        </p:txBody>
      </p:sp>
    </p:spTree>
    <p:extLst>
      <p:ext uri="{BB962C8B-B14F-4D97-AF65-F5344CB8AC3E}">
        <p14:creationId xmlns:p14="http://schemas.microsoft.com/office/powerpoint/2010/main" val="10514486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タイトル、テキスト、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sz="half" idx="1"/>
          </p:nvPr>
        </p:nvSpPr>
        <p:spPr>
          <a:xfrm>
            <a:off x="304800" y="1066800"/>
            <a:ext cx="4229100" cy="53340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86300" y="1066800"/>
            <a:ext cx="4229100" cy="53340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060909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70231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610495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8860222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42291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86300" y="1066800"/>
            <a:ext cx="42291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641167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6637986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2145056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111597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805636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75717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1E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 smtClean="0"/>
              <a:t>マスタ タイトルの書式設定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066800"/>
            <a:ext cx="86106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</a:p>
        </p:txBody>
      </p:sp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339824" y="6462816"/>
            <a:ext cx="87153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en-US" altLang="ja-JP" sz="1600" dirty="0" smtClean="0">
                <a:solidFill>
                  <a:schemeClr val="hlink"/>
                </a:solidFill>
              </a:rPr>
              <a:t>Taikan Suehara, </a:t>
            </a:r>
            <a:r>
              <a:rPr lang="en-US" altLang="ja-JP" sz="1600" dirty="0" smtClean="0">
                <a:solidFill>
                  <a:schemeClr val="hlink"/>
                </a:solidFill>
              </a:rPr>
              <a:t>ILD</a:t>
            </a:r>
            <a:r>
              <a:rPr lang="en-US" altLang="ja-JP" sz="1600" baseline="0" dirty="0" smtClean="0">
                <a:solidFill>
                  <a:schemeClr val="hlink"/>
                </a:solidFill>
              </a:rPr>
              <a:t> Physics/Software </a:t>
            </a:r>
            <a:r>
              <a:rPr lang="en-US" altLang="ja-JP" sz="1600" dirty="0" smtClean="0">
                <a:solidFill>
                  <a:schemeClr val="hlink"/>
                </a:solidFill>
              </a:rPr>
              <a:t>Meeting, </a:t>
            </a:r>
            <a:r>
              <a:rPr lang="en-US" altLang="ja-JP" sz="1600" dirty="0" smtClean="0">
                <a:solidFill>
                  <a:schemeClr val="hlink"/>
                </a:solidFill>
              </a:rPr>
              <a:t>12</a:t>
            </a:r>
            <a:r>
              <a:rPr lang="en-US" altLang="ja-JP" sz="1600" baseline="0" dirty="0" smtClean="0">
                <a:solidFill>
                  <a:schemeClr val="hlink"/>
                </a:solidFill>
              </a:rPr>
              <a:t> Feb. </a:t>
            </a:r>
            <a:r>
              <a:rPr lang="en-US" altLang="ja-JP" sz="1600" baseline="0" dirty="0" smtClean="0">
                <a:solidFill>
                  <a:schemeClr val="hlink"/>
                </a:solidFill>
              </a:rPr>
              <a:t>2014</a:t>
            </a:r>
            <a:r>
              <a:rPr lang="en-US" altLang="ja-JP" sz="1600" dirty="0" smtClean="0">
                <a:solidFill>
                  <a:schemeClr val="hlink"/>
                </a:solidFill>
              </a:rPr>
              <a:t>  </a:t>
            </a:r>
            <a:r>
              <a:rPr lang="en-US" altLang="ja-JP" sz="1600" dirty="0" smtClean="0"/>
              <a:t>page </a:t>
            </a:r>
            <a:fld id="{29655132-E8D5-416B-8E9E-403D9D83FBB0}" type="slidenum">
              <a:rPr lang="en-US" altLang="ja-JP" sz="1800" smtClean="0"/>
              <a:pPr algn="r" eaLnBrk="1" hangingPunct="1">
                <a:spcBef>
                  <a:spcPct val="50000"/>
                </a:spcBef>
                <a:defRPr/>
              </a:pPr>
              <a:t>‹#›</a:t>
            </a:fld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21235729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  <p:sldLayoutId id="2147483703" r:id="rId12"/>
    <p:sldLayoutId id="2147483704" r:id="rId13"/>
    <p:sldLayoutId id="2147483705" r:id="rId14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accent2">
              <a:lumMod val="60000"/>
              <a:lumOff val="40000"/>
            </a:schemeClr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rgbClr val="FFFF00"/>
          </a:solidFill>
          <a:effectLst>
            <a:outerShdw blurRad="38100" dist="38100" dir="2700000" algn="tl">
              <a:srgbClr val="FFFFFF"/>
            </a:outerShdw>
          </a:effectLst>
          <a:latin typeface="Arial Unicode MS" pitchFamily="50" charset="-128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rgbClr val="FFFF00"/>
          </a:solidFill>
          <a:effectLst>
            <a:outerShdw blurRad="38100" dist="38100" dir="2700000" algn="tl">
              <a:srgbClr val="FFFFFF"/>
            </a:outerShdw>
          </a:effectLst>
          <a:latin typeface="Arial Unicode MS" pitchFamily="50" charset="-128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rgbClr val="FFFF00"/>
          </a:solidFill>
          <a:effectLst>
            <a:outerShdw blurRad="38100" dist="38100" dir="2700000" algn="tl">
              <a:srgbClr val="FFFFFF"/>
            </a:outerShdw>
          </a:effectLst>
          <a:latin typeface="Arial Unicode MS" pitchFamily="50" charset="-128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rgbClr val="FFFF00"/>
          </a:solidFill>
          <a:effectLst>
            <a:outerShdw blurRad="38100" dist="38100" dir="2700000" algn="tl">
              <a:srgbClr val="FFFFFF"/>
            </a:outerShdw>
          </a:effectLst>
          <a:latin typeface="Arial Unicode MS" pitchFamily="50" charset="-128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rgbClr val="FFFF00"/>
          </a:solidFill>
          <a:effectLst>
            <a:outerShdw blurRad="38100" dist="38100" dir="2700000" algn="tl">
              <a:srgbClr val="FFFFFF"/>
            </a:outerShdw>
          </a:effectLst>
          <a:latin typeface="Arial Unicode MS" pitchFamily="50" charset="-128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rgbClr val="FFFF00"/>
          </a:solidFill>
          <a:effectLst>
            <a:outerShdw blurRad="38100" dist="38100" dir="2700000" algn="tl">
              <a:srgbClr val="FFFFFF"/>
            </a:outerShdw>
          </a:effectLst>
          <a:latin typeface="Arial Unicode MS" pitchFamily="50" charset="-128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rgbClr val="FFFF00"/>
          </a:solidFill>
          <a:effectLst>
            <a:outerShdw blurRad="38100" dist="38100" dir="2700000" algn="tl">
              <a:srgbClr val="FFFFFF"/>
            </a:outerShdw>
          </a:effectLst>
          <a:latin typeface="Arial Unicode MS" pitchFamily="50" charset="-128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rgbClr val="FFFF00"/>
          </a:solidFill>
          <a:effectLst>
            <a:outerShdw blurRad="38100" dist="38100" dir="2700000" algn="tl">
              <a:srgbClr val="FFFFFF"/>
            </a:outerShdw>
          </a:effectLst>
          <a:latin typeface="Arial Unicode MS" pitchFamily="50" charset="-128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2153175" y="4797152"/>
            <a:ext cx="48301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3200" dirty="0" smtClean="0"/>
              <a:t>Taikan Suehara </a:t>
            </a:r>
            <a:r>
              <a:rPr kumimoji="1" lang="en-US" altLang="ja-JP" sz="3200" kern="1200" dirty="0" smtClean="0"/>
              <a:t>(</a:t>
            </a:r>
            <a:r>
              <a:rPr lang="en-US" altLang="ja-JP" sz="3200" dirty="0" smtClean="0"/>
              <a:t>Kyushu</a:t>
            </a:r>
            <a:r>
              <a:rPr kumimoji="1" lang="en-US" altLang="ja-JP" sz="3200" kern="1200" dirty="0" smtClean="0"/>
              <a:t>)</a:t>
            </a:r>
          </a:p>
        </p:txBody>
      </p:sp>
      <p:sp>
        <p:nvSpPr>
          <p:cNvPr id="13" name="タイトル 3"/>
          <p:cNvSpPr txBox="1">
            <a:spLocks/>
          </p:cNvSpPr>
          <p:nvPr/>
        </p:nvSpPr>
        <p:spPr bwMode="auto">
          <a:xfrm>
            <a:off x="611560" y="620688"/>
            <a:ext cx="8424936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Unicode MS" pitchFamily="50" charset="-128"/>
                <a:ea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Unicode MS" pitchFamily="50" charset="-128"/>
                <a:ea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Unicode MS" pitchFamily="50" charset="-128"/>
                <a:ea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Unicode MS" pitchFamily="50" charset="-128"/>
                <a:ea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Unicode MS" pitchFamily="50" charset="-128"/>
                <a:ea typeface="ＭＳ Ｐゴシック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Unicode MS" pitchFamily="50" charset="-128"/>
                <a:ea typeface="ＭＳ Ｐゴシック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Unicode MS" pitchFamily="50" charset="-128"/>
                <a:ea typeface="ＭＳ Ｐゴシック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Unicode MS" pitchFamily="50" charset="-128"/>
                <a:ea typeface="ＭＳ Ｐゴシック" charset="-128"/>
              </a:defRPr>
            </a:lvl9pPr>
          </a:lstStyle>
          <a:p>
            <a:r>
              <a:rPr lang="en-US" altLang="ja-JP" sz="6000" kern="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 </a:t>
            </a:r>
            <a:r>
              <a:rPr lang="en-US" altLang="ja-JP" sz="6000" kern="0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t</a:t>
            </a:r>
            <a:r>
              <a:rPr lang="en-US" altLang="ja-JP" sz="6000" kern="0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asklist</a:t>
            </a:r>
            <a:r>
              <a:rPr lang="en-US" altLang="ja-JP" sz="6000" kern="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for</a:t>
            </a:r>
            <a:br>
              <a:rPr lang="en-US" altLang="ja-JP" sz="6000" kern="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en-US" altLang="ja-JP" sz="6000" kern="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ILD optimization</a:t>
            </a:r>
            <a:br>
              <a:rPr lang="en-US" altLang="ja-JP" sz="6000" kern="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en-US" altLang="ja-JP" sz="6000" kern="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(incl. JSPS discussion)</a:t>
            </a:r>
            <a:endParaRPr lang="ja-JP" altLang="en-US" sz="4000" kern="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5301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147419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ILD optimization in TDR</a:t>
            </a:r>
            <a:endParaRPr kumimoji="1" lang="ja-JP" altLang="en-US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854547"/>
            <a:ext cx="7848872" cy="6003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53566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Cost: ECAL and size/B are concern</a:t>
            </a:r>
            <a:endParaRPr kumimoji="1" lang="ja-JP" altLang="en-US" dirty="0"/>
          </a:p>
        </p:txBody>
      </p:sp>
      <p:sp>
        <p:nvSpPr>
          <p:cNvPr id="6" name="円/楕円 5"/>
          <p:cNvSpPr/>
          <p:nvPr/>
        </p:nvSpPr>
        <p:spPr bwMode="auto">
          <a:xfrm>
            <a:off x="2843808" y="4509120"/>
            <a:ext cx="1512168" cy="648072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 Unicode MS" pitchFamily="50" charset="-128"/>
                <a:ea typeface="ＭＳ Ｐゴシック" charset="-128"/>
              </a:rPr>
              <a:t>Cost</a:t>
            </a:r>
            <a:endParaRPr kumimoji="1" lang="ja-JP" altLang="en-US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Unicode MS" pitchFamily="50" charset="-128"/>
              <a:ea typeface="ＭＳ Ｐゴシック" charset="-128"/>
            </a:endParaRPr>
          </a:p>
        </p:txBody>
      </p:sp>
      <p:sp>
        <p:nvSpPr>
          <p:cNvPr id="7" name="円/楕円 6"/>
          <p:cNvSpPr/>
          <p:nvPr/>
        </p:nvSpPr>
        <p:spPr bwMode="auto">
          <a:xfrm>
            <a:off x="683568" y="5661248"/>
            <a:ext cx="2803985" cy="648072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ja-JP" dirty="0" smtClean="0">
                <a:ea typeface="ＭＳ Ｐゴシック" charset="-128"/>
              </a:rPr>
              <a:t>Performance</a:t>
            </a:r>
            <a:endParaRPr kumimoji="1" lang="ja-JP" altLang="en-US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Unicode MS" pitchFamily="50" charset="-128"/>
              <a:ea typeface="ＭＳ Ｐゴシック" charset="-128"/>
            </a:endParaRPr>
          </a:p>
        </p:txBody>
      </p:sp>
      <p:sp>
        <p:nvSpPr>
          <p:cNvPr id="8" name="円/楕円 7"/>
          <p:cNvSpPr/>
          <p:nvPr/>
        </p:nvSpPr>
        <p:spPr bwMode="auto">
          <a:xfrm>
            <a:off x="4067944" y="5660234"/>
            <a:ext cx="2803985" cy="648072"/>
          </a:xfrm>
          <a:prstGeom prst="ellipse">
            <a:avLst/>
          </a:prstGeom>
          <a:solidFill>
            <a:srgbClr val="0000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ja-JP" dirty="0" smtClean="0">
                <a:ea typeface="ＭＳ Ｐゴシック" charset="-128"/>
              </a:rPr>
              <a:t>Maturity</a:t>
            </a:r>
            <a:endParaRPr kumimoji="1" lang="ja-JP" altLang="en-US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 Unicode MS" pitchFamily="50" charset="-128"/>
              <a:ea typeface="ＭＳ Ｐゴシック" charset="-128"/>
            </a:endParaRPr>
          </a:p>
        </p:txBody>
      </p:sp>
      <p:sp>
        <p:nvSpPr>
          <p:cNvPr id="9" name="左右矢印 8"/>
          <p:cNvSpPr/>
          <p:nvPr/>
        </p:nvSpPr>
        <p:spPr bwMode="auto">
          <a:xfrm rot="1588575">
            <a:off x="3936391" y="5093227"/>
            <a:ext cx="1584176" cy="504056"/>
          </a:xfrm>
          <a:prstGeom prst="leftRightArrow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 Unicode MS" pitchFamily="50" charset="-128"/>
              <a:ea typeface="ＭＳ Ｐゴシック" charset="-128"/>
            </a:endParaRPr>
          </a:p>
        </p:txBody>
      </p:sp>
      <p:sp>
        <p:nvSpPr>
          <p:cNvPr id="10" name="左右矢印 9"/>
          <p:cNvSpPr/>
          <p:nvPr/>
        </p:nvSpPr>
        <p:spPr bwMode="auto">
          <a:xfrm rot="19819301">
            <a:off x="1882497" y="5133900"/>
            <a:ext cx="1584176" cy="504056"/>
          </a:xfrm>
          <a:prstGeom prst="leftRightArrow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 Unicode MS" pitchFamily="50" charset="-128"/>
              <a:ea typeface="ＭＳ Ｐゴシック" charset="-128"/>
            </a:endParaRPr>
          </a:p>
        </p:txBody>
      </p:sp>
      <p:sp>
        <p:nvSpPr>
          <p:cNvPr id="11" name="左右矢印 10"/>
          <p:cNvSpPr/>
          <p:nvPr/>
        </p:nvSpPr>
        <p:spPr bwMode="auto">
          <a:xfrm>
            <a:off x="3206221" y="5719125"/>
            <a:ext cx="1240926" cy="576064"/>
          </a:xfrm>
          <a:prstGeom prst="leftRightArrow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 Unicode MS" pitchFamily="50" charset="-128"/>
              <a:ea typeface="ＭＳ Ｐゴシック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480481" y="4590563"/>
            <a:ext cx="27847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ECAL, Size, B only</a:t>
            </a:r>
            <a:endParaRPr kumimoji="1" lang="ja-JP" altLang="en-US" dirty="0"/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4983" y="1029396"/>
            <a:ext cx="5324327" cy="3353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45998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304800" y="908720"/>
            <a:ext cx="8610600" cy="5616624"/>
          </a:xfrm>
        </p:spPr>
        <p:txBody>
          <a:bodyPr/>
          <a:lstStyle/>
          <a:p>
            <a:r>
              <a:rPr kumimoji="1" lang="en-US" altLang="ja-JP" sz="2800" dirty="0" smtClean="0"/>
              <a:t>Smaller is cheaper, for sure.</a:t>
            </a:r>
            <a:br>
              <a:rPr kumimoji="1" lang="en-US" altLang="ja-JP" sz="2800" dirty="0" smtClean="0"/>
            </a:br>
            <a:r>
              <a:rPr kumimoji="1" lang="en-US" altLang="ja-JP" sz="2800" dirty="0" smtClean="0"/>
              <a:t>Smaller B is also cheaper.</a:t>
            </a:r>
          </a:p>
          <a:p>
            <a:pPr lvl="1"/>
            <a:r>
              <a:rPr lang="en-US" altLang="ja-JP" sz="2400" dirty="0" smtClean="0"/>
              <a:t>Smaller is better – apparently not!</a:t>
            </a:r>
          </a:p>
          <a:p>
            <a:pPr lvl="1"/>
            <a:r>
              <a:rPr kumimoji="1" lang="en-US" altLang="ja-JP" sz="2400" dirty="0" smtClean="0"/>
              <a:t>Expects significant degradation of PFA</a:t>
            </a:r>
          </a:p>
          <a:p>
            <a:pPr lvl="2"/>
            <a:r>
              <a:rPr lang="en-US" altLang="ja-JP" sz="2000" dirty="0" smtClean="0"/>
              <a:t>Have to address in critical physics analyses</a:t>
            </a:r>
          </a:p>
          <a:p>
            <a:pPr lvl="1"/>
            <a:r>
              <a:rPr lang="en-US" altLang="ja-JP" sz="2400" dirty="0" smtClean="0"/>
              <a:t>Expects degradation also in tracking</a:t>
            </a:r>
            <a:endParaRPr lang="en-US" altLang="ja-JP" dirty="0" smtClean="0"/>
          </a:p>
          <a:p>
            <a:r>
              <a:rPr kumimoji="1" lang="en-US" altLang="ja-JP" sz="2800" dirty="0" err="1" smtClean="0"/>
              <a:t>ScECAL</a:t>
            </a:r>
            <a:r>
              <a:rPr kumimoji="1" lang="en-US" altLang="ja-JP" sz="2800" dirty="0" smtClean="0"/>
              <a:t> is cheaper, for sure.</a:t>
            </a:r>
          </a:p>
          <a:p>
            <a:pPr lvl="1"/>
            <a:r>
              <a:rPr lang="en-US" altLang="ja-JP" sz="2400" dirty="0" err="1" smtClean="0"/>
              <a:t>ScECAL</a:t>
            </a:r>
            <a:r>
              <a:rPr lang="en-US" altLang="ja-JP" sz="2400" dirty="0" smtClean="0"/>
              <a:t> is better – maybe??</a:t>
            </a:r>
          </a:p>
          <a:p>
            <a:pPr lvl="1"/>
            <a:r>
              <a:rPr lang="en-US" altLang="ja-JP" sz="2400" dirty="0" smtClean="0"/>
              <a:t>Currently no significant degradation seen</a:t>
            </a:r>
          </a:p>
          <a:p>
            <a:pPr lvl="2"/>
            <a:r>
              <a:rPr lang="en-US" altLang="ja-JP" sz="2000" dirty="0" smtClean="0"/>
              <a:t>Have to address also</a:t>
            </a:r>
          </a:p>
          <a:p>
            <a:pPr lvl="1"/>
            <a:r>
              <a:rPr lang="en-US" altLang="ja-JP" sz="2400" dirty="0" smtClean="0"/>
              <a:t>Large </a:t>
            </a:r>
            <a:r>
              <a:rPr lang="en-US" altLang="ja-JP" sz="2400" dirty="0" err="1" smtClean="0"/>
              <a:t>ScECAL</a:t>
            </a:r>
            <a:r>
              <a:rPr lang="en-US" altLang="ja-JP" sz="2400" dirty="0" smtClean="0"/>
              <a:t> </a:t>
            </a:r>
            <a:r>
              <a:rPr lang="en-US" altLang="ja-JP" sz="2400" dirty="0" smtClean="0">
                <a:sym typeface="Wingdings" panose="05000000000000000000" pitchFamily="2" charset="2"/>
              </a:rPr>
              <a:t> </a:t>
            </a:r>
            <a:r>
              <a:rPr lang="en-US" altLang="ja-JP" sz="2400" dirty="0" err="1" smtClean="0">
                <a:sym typeface="Wingdings" panose="05000000000000000000" pitchFamily="2" charset="2"/>
              </a:rPr>
              <a:t>coil&amp;yoke</a:t>
            </a:r>
            <a:r>
              <a:rPr lang="en-US" altLang="ja-JP" sz="2400" dirty="0" smtClean="0">
                <a:sym typeface="Wingdings" panose="05000000000000000000" pitchFamily="2" charset="2"/>
              </a:rPr>
              <a:t> cost</a:t>
            </a:r>
          </a:p>
          <a:p>
            <a:pPr lvl="1"/>
            <a:r>
              <a:rPr lang="en-US" altLang="ja-JP" sz="2400" dirty="0" smtClean="0">
                <a:sym typeface="Wingdings" panose="05000000000000000000" pitchFamily="2" charset="2"/>
              </a:rPr>
              <a:t>Small </a:t>
            </a:r>
            <a:r>
              <a:rPr lang="en-US" altLang="ja-JP" sz="2400" dirty="0" err="1" smtClean="0">
                <a:sym typeface="Wingdings" panose="05000000000000000000" pitchFamily="2" charset="2"/>
              </a:rPr>
              <a:t>ScECAL</a:t>
            </a:r>
            <a:r>
              <a:rPr lang="en-US" altLang="ja-JP" sz="2400" dirty="0" smtClean="0">
                <a:sym typeface="Wingdings" panose="05000000000000000000" pitchFamily="2" charset="2"/>
              </a:rPr>
              <a:t> also possible (of course)</a:t>
            </a:r>
            <a:endParaRPr lang="en-US" altLang="ja-JP" sz="2400" dirty="0" smtClean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Cost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843232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ILD optimization in </a:t>
            </a:r>
            <a:r>
              <a:rPr kumimoji="1" lang="en-US" altLang="ja-JP" dirty="0" err="1" smtClean="0"/>
              <a:t>LoI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387022" y="6416383"/>
            <a:ext cx="6756978" cy="461665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It was rather just a decision than an optimization</a:t>
            </a:r>
            <a:endParaRPr kumimoji="1" lang="ja-JP" altLang="en-US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40" y="799437"/>
            <a:ext cx="6863815" cy="5476222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45212" y="914400"/>
            <a:ext cx="2411228" cy="2264832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76254" y="3179232"/>
            <a:ext cx="2333285" cy="2280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46899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Size / B</a:t>
            </a:r>
          </a:p>
          <a:p>
            <a:pPr lvl="1"/>
            <a:r>
              <a:rPr lang="en-US" altLang="ja-JP" dirty="0" smtClean="0"/>
              <a:t>r, z and B – 3 parameters</a:t>
            </a:r>
          </a:p>
          <a:p>
            <a:pPr lvl="1"/>
            <a:r>
              <a:rPr kumimoji="1" lang="en-US" altLang="ja-JP" dirty="0" smtClean="0"/>
              <a:t>affects tracking as well as PFA</a:t>
            </a:r>
          </a:p>
          <a:p>
            <a:endParaRPr lang="en-US" altLang="ja-JP" dirty="0"/>
          </a:p>
          <a:p>
            <a:r>
              <a:rPr lang="en-US" altLang="ja-JP" dirty="0" smtClean="0"/>
              <a:t>BUT not only size &amp; B!!</a:t>
            </a:r>
          </a:p>
          <a:p>
            <a:pPr lvl="1"/>
            <a:r>
              <a:rPr kumimoji="1" lang="en-US" altLang="ja-JP" dirty="0" err="1" smtClean="0"/>
              <a:t>SiECAL</a:t>
            </a:r>
            <a:r>
              <a:rPr kumimoji="1" lang="en-US" altLang="ja-JP" dirty="0" smtClean="0"/>
              <a:t> or </a:t>
            </a:r>
            <a:r>
              <a:rPr kumimoji="1" lang="en-US" altLang="ja-JP" dirty="0" err="1" smtClean="0"/>
              <a:t>ScECAL</a:t>
            </a:r>
            <a:r>
              <a:rPr kumimoji="1" lang="en-US" altLang="ja-JP" dirty="0" smtClean="0"/>
              <a:t> or Hybrid</a:t>
            </a:r>
            <a:br>
              <a:rPr kumimoji="1" lang="en-US" altLang="ja-JP" dirty="0" smtClean="0"/>
            </a:br>
            <a:r>
              <a:rPr kumimoji="1" lang="en-US" altLang="ja-JP" dirty="0" smtClean="0"/>
              <a:t>(very important for cost consideration)</a:t>
            </a:r>
          </a:p>
          <a:p>
            <a:pPr lvl="1"/>
            <a:r>
              <a:rPr lang="en-US" altLang="ja-JP" dirty="0" smtClean="0"/>
              <a:t>Pixel size (CAL, VTX), depth</a:t>
            </a:r>
          </a:p>
          <a:p>
            <a:pPr lvl="1"/>
            <a:r>
              <a:rPr kumimoji="1" lang="en-US" altLang="ja-JP" dirty="0" smtClean="0"/>
              <a:t>TPC or non-TPC (!)</a:t>
            </a:r>
          </a:p>
          <a:p>
            <a:pPr lvl="1"/>
            <a:r>
              <a:rPr lang="en-US" altLang="ja-JP" dirty="0" smtClean="0"/>
              <a:t>Forward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What to optimize?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163467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Should concentrate on critical physics</a:t>
            </a:r>
          </a:p>
          <a:p>
            <a:pPr lvl="1"/>
            <a:r>
              <a:rPr lang="en-US" altLang="ja-JP" dirty="0" smtClean="0"/>
              <a:t>Not as </a:t>
            </a:r>
            <a:r>
              <a:rPr lang="en-US" altLang="ja-JP" dirty="0" err="1" smtClean="0"/>
              <a:t>LoI</a:t>
            </a:r>
            <a:r>
              <a:rPr lang="en-US" altLang="ja-JP" dirty="0" smtClean="0"/>
              <a:t> time</a:t>
            </a:r>
          </a:p>
          <a:p>
            <a:r>
              <a:rPr kumimoji="1" lang="en-US" altLang="ja-JP" dirty="0" smtClean="0"/>
              <a:t>Critical physics</a:t>
            </a:r>
          </a:p>
          <a:p>
            <a:pPr lvl="1"/>
            <a:r>
              <a:rPr lang="en-US" altLang="ja-JP" dirty="0" smtClean="0"/>
              <a:t>250 </a:t>
            </a:r>
            <a:r>
              <a:rPr lang="en-US" altLang="ja-JP" dirty="0" err="1" smtClean="0"/>
              <a:t>GeV</a:t>
            </a:r>
            <a:r>
              <a:rPr lang="en-US" altLang="ja-JP" dirty="0" smtClean="0"/>
              <a:t>: Higgs total cross section</a:t>
            </a:r>
          </a:p>
          <a:p>
            <a:pPr lvl="1"/>
            <a:r>
              <a:rPr lang="en-US" altLang="ja-JP" dirty="0" smtClean="0"/>
              <a:t>350 </a:t>
            </a:r>
            <a:r>
              <a:rPr lang="en-US" altLang="ja-JP" dirty="0" err="1" smtClean="0"/>
              <a:t>GeV</a:t>
            </a:r>
            <a:r>
              <a:rPr lang="en-US" altLang="ja-JP" dirty="0" smtClean="0"/>
              <a:t>: top (seems easy for ILC detectors)</a:t>
            </a:r>
          </a:p>
          <a:p>
            <a:pPr lvl="1"/>
            <a:r>
              <a:rPr kumimoji="1" lang="en-US" altLang="ja-JP" dirty="0" smtClean="0"/>
              <a:t>500 </a:t>
            </a:r>
            <a:r>
              <a:rPr kumimoji="1" lang="en-US" altLang="ja-JP" dirty="0" err="1" smtClean="0"/>
              <a:t>GeV</a:t>
            </a:r>
            <a:r>
              <a:rPr kumimoji="1" lang="en-US" altLang="ja-JP" dirty="0" smtClean="0"/>
              <a:t>: Higgs BR, (</a:t>
            </a:r>
            <a:r>
              <a:rPr kumimoji="1" lang="en-US" altLang="ja-JP" dirty="0" err="1" smtClean="0"/>
              <a:t>ttH</a:t>
            </a:r>
            <a:r>
              <a:rPr kumimoji="1" lang="en-US" altLang="ja-JP" dirty="0" smtClean="0"/>
              <a:t>) + NP</a:t>
            </a:r>
          </a:p>
          <a:p>
            <a:pPr lvl="1"/>
            <a:r>
              <a:rPr lang="en-US" altLang="ja-JP" dirty="0" smtClean="0"/>
              <a:t>1000 </a:t>
            </a:r>
            <a:r>
              <a:rPr lang="en-US" altLang="ja-JP" dirty="0" err="1" smtClean="0"/>
              <a:t>GeV</a:t>
            </a:r>
            <a:r>
              <a:rPr lang="en-US" altLang="ja-JP" dirty="0" smtClean="0"/>
              <a:t>: Higgs self + NP</a:t>
            </a:r>
          </a:p>
          <a:p>
            <a:pPr lvl="1"/>
            <a:endParaRPr kumimoji="1" lang="en-US" altLang="ja-JP" dirty="0"/>
          </a:p>
          <a:p>
            <a:pPr lvl="1"/>
            <a:r>
              <a:rPr lang="en-US" altLang="ja-JP" dirty="0" smtClean="0"/>
              <a:t>New physics: very difficult to identify ‘important’ model/parameter now...</a:t>
            </a:r>
            <a:endParaRPr kumimoji="1" lang="en-US" altLang="ja-JP" dirty="0" smtClean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How to optimize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76703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250 </a:t>
            </a:r>
            <a:r>
              <a:rPr kumimoji="1" lang="en-US" altLang="ja-JP" dirty="0" err="1" smtClean="0"/>
              <a:t>GeV</a:t>
            </a:r>
            <a:r>
              <a:rPr kumimoji="1" lang="en-US" altLang="ja-JP" dirty="0" smtClean="0"/>
              <a:t>: mainly 4f</a:t>
            </a:r>
          </a:p>
          <a:p>
            <a:pPr lvl="1"/>
            <a:r>
              <a:rPr lang="en-US" altLang="ja-JP" dirty="0" smtClean="0"/>
              <a:t>63 </a:t>
            </a:r>
            <a:r>
              <a:rPr lang="en-US" altLang="ja-JP" dirty="0" err="1" smtClean="0"/>
              <a:t>GeV</a:t>
            </a:r>
            <a:r>
              <a:rPr lang="en-US" altLang="ja-JP" dirty="0" smtClean="0"/>
              <a:t> / fermion</a:t>
            </a:r>
          </a:p>
          <a:p>
            <a:r>
              <a:rPr kumimoji="1" lang="en-US" altLang="ja-JP" dirty="0" smtClean="0"/>
              <a:t>500 </a:t>
            </a:r>
            <a:r>
              <a:rPr kumimoji="1" lang="en-US" altLang="ja-JP" dirty="0" err="1" smtClean="0"/>
              <a:t>GeV</a:t>
            </a:r>
            <a:r>
              <a:rPr kumimoji="1" lang="en-US" altLang="ja-JP" dirty="0" smtClean="0"/>
              <a:t>: 4f – 8f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63 – 125 </a:t>
            </a:r>
            <a:r>
              <a:rPr lang="en-US" altLang="ja-JP" dirty="0" err="1" smtClean="0"/>
              <a:t>GeV</a:t>
            </a:r>
            <a:r>
              <a:rPr lang="en-US" altLang="ja-JP" dirty="0" smtClean="0"/>
              <a:t> / fermion</a:t>
            </a:r>
          </a:p>
          <a:p>
            <a:r>
              <a:rPr kumimoji="1" lang="en-US" altLang="ja-JP" dirty="0" smtClean="0"/>
              <a:t>1000 </a:t>
            </a:r>
            <a:r>
              <a:rPr kumimoji="1" lang="en-US" altLang="ja-JP" dirty="0" err="1" smtClean="0"/>
              <a:t>GeV</a:t>
            </a:r>
            <a:r>
              <a:rPr kumimoji="1" lang="en-US" altLang="ja-JP" dirty="0" smtClean="0"/>
              <a:t>: 4f – 8f</a:t>
            </a:r>
          </a:p>
          <a:p>
            <a:pPr lvl="1"/>
            <a:r>
              <a:rPr kumimoji="1" lang="en-US" altLang="ja-JP" dirty="0" smtClean="0"/>
              <a:t>125 – 250 </a:t>
            </a:r>
            <a:r>
              <a:rPr kumimoji="1" lang="en-US" altLang="ja-JP" dirty="0" err="1" smtClean="0"/>
              <a:t>GeV</a:t>
            </a:r>
            <a:r>
              <a:rPr kumimoji="1" lang="en-US" altLang="ja-JP" dirty="0" smtClean="0"/>
              <a:t> / fermion</a:t>
            </a:r>
          </a:p>
          <a:p>
            <a:pPr lvl="1"/>
            <a:endParaRPr lang="en-US" altLang="ja-JP" dirty="0"/>
          </a:p>
          <a:p>
            <a:r>
              <a:rPr kumimoji="1" lang="en-US" altLang="ja-JP" dirty="0" smtClean="0"/>
              <a:t>Note: we should not assume calorimeter replacement at 1 </a:t>
            </a:r>
            <a:r>
              <a:rPr kumimoji="1" lang="en-US" altLang="ja-JP" dirty="0" err="1" smtClean="0"/>
              <a:t>TeV</a:t>
            </a:r>
            <a:r>
              <a:rPr kumimoji="1" lang="en-US" altLang="ja-JP" dirty="0" smtClean="0"/>
              <a:t> run</a:t>
            </a:r>
          </a:p>
          <a:p>
            <a:pPr lvl="1"/>
            <a:r>
              <a:rPr lang="en-US" altLang="ja-JP" dirty="0" smtClean="0"/>
              <a:t>In contrast, vertex will be probably replaced</a:t>
            </a:r>
            <a:endParaRPr kumimoji="1" lang="en-US" altLang="ja-JP" dirty="0" smtClean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Energy of critical physics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875169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C</a:t>
            </a:r>
            <a:r>
              <a:rPr kumimoji="1" lang="en-US" altLang="ja-JP" dirty="0" smtClean="0"/>
              <a:t>onfusion and jet energy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68" y="914400"/>
            <a:ext cx="5976664" cy="5307402"/>
          </a:xfrm>
          <a:prstGeom prst="rect">
            <a:avLst/>
          </a:prstGeom>
        </p:spPr>
      </p:pic>
      <p:sp>
        <p:nvSpPr>
          <p:cNvPr id="7" name="下矢印 6"/>
          <p:cNvSpPr/>
          <p:nvPr/>
        </p:nvSpPr>
        <p:spPr bwMode="auto">
          <a:xfrm rot="10800000">
            <a:off x="3851920" y="4149080"/>
            <a:ext cx="360040" cy="720080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 Unicode MS" pitchFamily="50" charset="-128"/>
              <a:ea typeface="ＭＳ Ｐゴシック" charset="-128"/>
            </a:endParaRPr>
          </a:p>
        </p:txBody>
      </p:sp>
      <p:sp>
        <p:nvSpPr>
          <p:cNvPr id="9" name="下矢印 8"/>
          <p:cNvSpPr/>
          <p:nvPr/>
        </p:nvSpPr>
        <p:spPr bwMode="auto">
          <a:xfrm rot="10800000">
            <a:off x="3419872" y="4149080"/>
            <a:ext cx="360040" cy="720080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 Unicode MS" pitchFamily="50" charset="-128"/>
              <a:ea typeface="ＭＳ Ｐゴシック" charset="-128"/>
            </a:endParaRPr>
          </a:p>
        </p:txBody>
      </p:sp>
      <p:sp>
        <p:nvSpPr>
          <p:cNvPr id="10" name="下矢印 9"/>
          <p:cNvSpPr/>
          <p:nvPr/>
        </p:nvSpPr>
        <p:spPr bwMode="auto">
          <a:xfrm rot="10800000">
            <a:off x="5094058" y="4149080"/>
            <a:ext cx="360040" cy="720080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 Unicode MS" pitchFamily="50" charset="-128"/>
              <a:ea typeface="ＭＳ Ｐゴシック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221802" y="4850346"/>
            <a:ext cx="6992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tx1"/>
                </a:solidFill>
              </a:rPr>
              <a:t>250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3716881" y="4850345"/>
            <a:ext cx="6992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chemeClr val="tx1"/>
                </a:solidFill>
              </a:rPr>
              <a:t>50</a:t>
            </a:r>
            <a:r>
              <a:rPr kumimoji="1" lang="en-US" altLang="ja-JP" dirty="0" smtClean="0">
                <a:solidFill>
                  <a:schemeClr val="tx1"/>
                </a:solidFill>
              </a:rPr>
              <a:t>0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4788024" y="4850344"/>
            <a:ext cx="8707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chemeClr val="tx1"/>
                </a:solidFill>
              </a:rPr>
              <a:t>100</a:t>
            </a:r>
            <a:r>
              <a:rPr kumimoji="1" lang="en-US" altLang="ja-JP" dirty="0" smtClean="0">
                <a:solidFill>
                  <a:schemeClr val="tx1"/>
                </a:solidFill>
              </a:rPr>
              <a:t>0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6491631" y="914400"/>
            <a:ext cx="1075936" cy="461665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Hybrid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919304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Recoil mass for tracking – Shun</a:t>
            </a:r>
            <a:endParaRPr lang="en-US" altLang="ja-JP" dirty="0"/>
          </a:p>
          <a:p>
            <a:r>
              <a:rPr lang="en-US" altLang="ja-JP" dirty="0" err="1" smtClean="0"/>
              <a:t>qqH</a:t>
            </a:r>
            <a:r>
              <a:rPr lang="en-US" altLang="ja-JP" dirty="0" smtClean="0"/>
              <a:t>, invisible – </a:t>
            </a:r>
            <a:r>
              <a:rPr lang="en-US" altLang="ja-JP" dirty="0" err="1" smtClean="0"/>
              <a:t>Tatsuhiko</a:t>
            </a:r>
            <a:r>
              <a:rPr lang="en-US" altLang="ja-JP" dirty="0" smtClean="0"/>
              <a:t> &amp; more</a:t>
            </a:r>
          </a:p>
          <a:p>
            <a:r>
              <a:rPr lang="en-US" altLang="ja-JP" dirty="0" smtClean="0"/>
              <a:t>Higgs BR – Hiroaki? (not apparent)</a:t>
            </a:r>
          </a:p>
          <a:p>
            <a:r>
              <a:rPr lang="en-US" altLang="ja-JP" dirty="0" smtClean="0"/>
              <a:t>ZHH / </a:t>
            </a:r>
            <a:r>
              <a:rPr lang="en-US" altLang="ja-JP" dirty="0" err="1" smtClean="0"/>
              <a:t>nnHH</a:t>
            </a:r>
            <a:r>
              <a:rPr lang="en-US" altLang="ja-JP" dirty="0" smtClean="0"/>
              <a:t> - many</a:t>
            </a:r>
          </a:p>
          <a:p>
            <a:r>
              <a:rPr lang="en-US" altLang="ja-JP" dirty="0" err="1" smtClean="0"/>
              <a:t>ttH</a:t>
            </a:r>
            <a:r>
              <a:rPr lang="en-US" altLang="ja-JP" dirty="0" smtClean="0"/>
              <a:t> – Yuji</a:t>
            </a:r>
          </a:p>
          <a:p>
            <a:r>
              <a:rPr lang="en-US" altLang="ja-JP" dirty="0" smtClean="0"/>
              <a:t>H </a:t>
            </a:r>
            <a:r>
              <a:rPr lang="en-US" altLang="ja-JP" dirty="0" smtClean="0">
                <a:sym typeface="Wingdings" panose="05000000000000000000" pitchFamily="2" charset="2"/>
              </a:rPr>
              <a:t> </a:t>
            </a:r>
            <a:r>
              <a:rPr lang="en-US" altLang="ja-JP" dirty="0" err="1" smtClean="0">
                <a:sym typeface="Wingdings" panose="05000000000000000000" pitchFamily="2" charset="2"/>
              </a:rPr>
              <a:t>tautau</a:t>
            </a:r>
            <a:r>
              <a:rPr lang="en-US" altLang="ja-JP" dirty="0" smtClean="0">
                <a:sym typeface="Wingdings" panose="05000000000000000000" pitchFamily="2" charset="2"/>
              </a:rPr>
              <a:t> – will assign (for CAL study)</a:t>
            </a:r>
            <a:endParaRPr lang="en-US" altLang="ja-JP" dirty="0" smtClean="0"/>
          </a:p>
          <a:p>
            <a:endParaRPr lang="en-US" altLang="ja-JP" dirty="0"/>
          </a:p>
          <a:p>
            <a:r>
              <a:rPr lang="en-US" altLang="ja-JP" dirty="0" smtClean="0"/>
              <a:t>New physics?</a:t>
            </a:r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Physics: </a:t>
            </a:r>
            <a:r>
              <a:rPr kumimoji="1" lang="en-US" altLang="ja-JP" dirty="0" err="1" smtClean="0"/>
              <a:t>tasklist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550028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Actually, software is critical for optimization</a:t>
            </a:r>
          </a:p>
          <a:p>
            <a:r>
              <a:rPr lang="en-US" altLang="ja-JP" dirty="0" smtClean="0"/>
              <a:t>Optimization of software depends on detector configuration – need sophisticated tuning of software on each parameters</a:t>
            </a:r>
          </a:p>
          <a:p>
            <a:r>
              <a:rPr kumimoji="1" lang="en-US" altLang="ja-JP" dirty="0" smtClean="0"/>
              <a:t>Critical things</a:t>
            </a:r>
          </a:p>
          <a:p>
            <a:pPr lvl="1"/>
            <a:r>
              <a:rPr lang="en-US" altLang="ja-JP" dirty="0" smtClean="0"/>
              <a:t>Tracking?</a:t>
            </a:r>
          </a:p>
          <a:p>
            <a:pPr lvl="1"/>
            <a:r>
              <a:rPr kumimoji="1" lang="en-US" altLang="ja-JP" dirty="0" smtClean="0"/>
              <a:t>PFA</a:t>
            </a:r>
          </a:p>
          <a:p>
            <a:pPr lvl="1"/>
            <a:r>
              <a:rPr lang="en-US" altLang="ja-JP" dirty="0" smtClean="0"/>
              <a:t>Flavor tagging</a:t>
            </a:r>
          </a:p>
          <a:p>
            <a:pPr lvl="1"/>
            <a:r>
              <a:rPr kumimoji="1" lang="en-US" altLang="ja-JP" dirty="0" smtClean="0"/>
              <a:t>Jet Clustering?</a:t>
            </a:r>
          </a:p>
          <a:p>
            <a:r>
              <a:rPr lang="en-US" altLang="ja-JP" dirty="0" smtClean="0"/>
              <a:t>Need manpower of ‘experts’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Software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010463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Mature analysis for critical channels are essential</a:t>
            </a:r>
          </a:p>
          <a:p>
            <a:r>
              <a:rPr lang="en-US" altLang="ja-JP" dirty="0" smtClean="0"/>
              <a:t>Performance will be checked at several parameters – not only size but many others</a:t>
            </a:r>
          </a:p>
          <a:p>
            <a:pPr lvl="1"/>
            <a:r>
              <a:rPr lang="en-US" altLang="ja-JP" dirty="0" smtClean="0"/>
              <a:t>We are generally not so positive to go smaller</a:t>
            </a:r>
          </a:p>
          <a:p>
            <a:r>
              <a:rPr kumimoji="1" lang="en-US" altLang="ja-JP" dirty="0" smtClean="0"/>
              <a:t>We should collect manpower – we are discussing assignments</a:t>
            </a:r>
          </a:p>
          <a:p>
            <a:r>
              <a:rPr lang="en-US" altLang="ja-JP" dirty="0" smtClean="0"/>
              <a:t>Software is critical – we should keep improvements of our core software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General comments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43822494"/>
      </p:ext>
    </p:extLst>
  </p:cSld>
  <p:clrMapOvr>
    <a:masterClrMapping/>
  </p:clrMapOvr>
</p:sld>
</file>

<file path=ppt/theme/theme1.xml><?xml version="1.0" encoding="utf-8"?>
<a:theme xmlns:a="http://schemas.openxmlformats.org/drawingml/2006/main" name="3_標準デザイン">
  <a:themeElements>
    <a:clrScheme name="標準デザイン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標準デザイン">
      <a:majorFont>
        <a:latin typeface="Arial Unicode MS"/>
        <a:ea typeface="ＭＳ Ｐゴシック"/>
        <a:cs typeface=""/>
      </a:majorFont>
      <a:minorFont>
        <a:latin typeface="Arial Unicode MS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 Unicode MS" pitchFamily="50" charset="-128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 Unicode MS" pitchFamily="50" charset="-128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132737</TotalTime>
  <Words>351</Words>
  <Application>Microsoft Office PowerPoint</Application>
  <PresentationFormat>画面に合わせる (4:3)</PresentationFormat>
  <Paragraphs>82</Paragraphs>
  <Slides>13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13</vt:i4>
      </vt:variant>
    </vt:vector>
  </HeadingPairs>
  <TitlesOfParts>
    <vt:vector size="19" baseType="lpstr">
      <vt:lpstr>Arial Unicode MS</vt:lpstr>
      <vt:lpstr>ＭＳ Ｐゴシック</vt:lpstr>
      <vt:lpstr>ＭＳ Ｐ明朝</vt:lpstr>
      <vt:lpstr>Times New Roman</vt:lpstr>
      <vt:lpstr>Wingdings</vt:lpstr>
      <vt:lpstr>3_標準デザイン</vt:lpstr>
      <vt:lpstr>PowerPoint プレゼンテーション</vt:lpstr>
      <vt:lpstr>ILD optimization in LoI</vt:lpstr>
      <vt:lpstr>What to optimize?</vt:lpstr>
      <vt:lpstr>How to optimize</vt:lpstr>
      <vt:lpstr>Energy of critical physics</vt:lpstr>
      <vt:lpstr>Confusion and jet energy</vt:lpstr>
      <vt:lpstr>Physics: tasklist</vt:lpstr>
      <vt:lpstr>Software</vt:lpstr>
      <vt:lpstr>General comments</vt:lpstr>
      <vt:lpstr>PowerPoint プレゼンテーション</vt:lpstr>
      <vt:lpstr>ILD optimization in TDR</vt:lpstr>
      <vt:lpstr>Cost: ECAL and size/B are concern</vt:lpstr>
      <vt:lpstr>Cost</vt:lpstr>
    </vt:vector>
  </TitlesOfParts>
  <Company>The University of Tokyo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Shintake monitor in ATF2: status, performance and prospects</dc:title>
  <dc:creator>Taikan SUEHARA</dc:creator>
  <cp:lastModifiedBy>末原大幹</cp:lastModifiedBy>
  <cp:revision>2157</cp:revision>
  <dcterms:created xsi:type="dcterms:W3CDTF">2005-02-15T18:17:03Z</dcterms:created>
  <dcterms:modified xsi:type="dcterms:W3CDTF">2014-02-12T13:02:46Z</dcterms:modified>
</cp:coreProperties>
</file>