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0" r:id="rId3"/>
    <p:sldId id="268" r:id="rId4"/>
    <p:sldId id="273" r:id="rId5"/>
    <p:sldId id="275" r:id="rId6"/>
    <p:sldId id="258" r:id="rId7"/>
    <p:sldId id="265" r:id="rId8"/>
    <p:sldId id="257" r:id="rId9"/>
    <p:sldId id="263" r:id="rId10"/>
    <p:sldId id="259" r:id="rId11"/>
    <p:sldId id="264" r:id="rId12"/>
    <p:sldId id="260" r:id="rId13"/>
    <p:sldId id="261" r:id="rId14"/>
    <p:sldId id="262" r:id="rId15"/>
    <p:sldId id="266" r:id="rId16"/>
    <p:sldId id="267" r:id="rId17"/>
    <p:sldId id="274" r:id="rId18"/>
    <p:sldId id="271" r:id="rId19"/>
    <p:sldId id="272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0061" autoAdjust="0"/>
  </p:normalViewPr>
  <p:slideViewPr>
    <p:cSldViewPr>
      <p:cViewPr>
        <p:scale>
          <a:sx n="100" d="100"/>
          <a:sy n="100" d="100"/>
        </p:scale>
        <p:origin x="-522" y="7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126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19 Feb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19 Feb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19 Feb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19 Feb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19 Feb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19 Feb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19 Feb 2014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19 Feb 2014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19 Feb 2014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19 Feb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19 Feb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 19 Feb 2014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D. R. Bett</a:t>
            </a:r>
            <a:endParaRPr lang="en-US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19 Feb 2014</a:t>
            </a:r>
            <a:endParaRPr lang="en-US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Parasitic Studies</a:t>
            </a:r>
            <a:endParaRPr lang="en-US" b="1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D. R. Bett</a:t>
            </a:r>
            <a:endParaRPr lang="en-US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Shift 2 – 24/01/14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10 Feb 2014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Content Placeholder 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336605543"/>
                  </p:ext>
                </p:extLst>
              </p:nvPr>
            </p:nvGraphicFramePr>
            <p:xfrm>
              <a:off x="457200" y="1223797"/>
              <a:ext cx="8219256" cy="4292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 P2,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Phase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P2, P3,</a:t>
                          </a:r>
                          <a:r>
                            <a:rPr lang="en-GB" sz="1100" baseline="0" smtClean="0"/>
                            <a:t> 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 P2,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loPhaseScan2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P2, P3,</a:t>
                          </a:r>
                          <a:r>
                            <a:rPr lang="en-GB" sz="1100" baseline="0" smtClean="0"/>
                            <a:t> 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loPhaseScan3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P2, P3,</a:t>
                          </a:r>
                          <a:r>
                            <a:rPr lang="en-GB" sz="1100" baseline="0" smtClean="0"/>
                            <a:t> 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autoJitRun_1-6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autoJitRun_NewOptics_1-13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autoJitRun2_1-8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6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detailedLoPhaseScan1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100" b="0" i="0" smtClean="0">
                                      <a:latin typeface="Cambria Math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,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sz="1100" b="0" i="0" baseline="0" smtClean="0">
                                  <a:latin typeface="Cambria Math"/>
                                </a:rPr>
                                <m:t>Δ</m:t>
                              </m:r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100" b="0" i="0" smtClean="0">
                                      <a:latin typeface="Cambria Math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𝑄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function of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smtClean="0">
                                  <a:latin typeface="Cambria Math"/>
                                </a:rPr>
                                <m:t>𝜓</m:t>
                              </m:r>
                            </m:oMath>
                          </a14:m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moverCalibration_loPhase</a:t>
                          </a:r>
                          <a:endParaRPr lang="en-GB" sz="110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Investigate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smtClean="0">
                                  <a:latin typeface="Cambria Math"/>
                                </a:rPr>
                                <m:t>𝜓</m:t>
                              </m:r>
                            </m:oMath>
                          </a14:m>
                          <a:r>
                            <a:rPr lang="en-GB" sz="1100" smtClean="0"/>
                            <a:t> for P2 and</a:t>
                          </a:r>
                          <a:r>
                            <a:rPr lang="en-GB" sz="1100" baseline="0" smtClean="0"/>
                            <a:t> P3</a:t>
                          </a:r>
                          <a:endParaRPr lang="en-GB" sz="110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detailedPhaseAroundOptimum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Investigate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𝑅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baseline="0" smtClean="0">
                                  <a:latin typeface="Cambria Math"/>
                                </a:rPr>
                                <m:t>𝜓</m:t>
                              </m:r>
                            </m:oMath>
                          </a14:m>
                          <a:r>
                            <a:rPr lang="en-GB" sz="1100" i="0" smtClean="0"/>
                            <a:t> for P2,</a:t>
                          </a:r>
                          <a:r>
                            <a:rPr lang="en-GB" sz="1100" i="0" baseline="0" smtClean="0"/>
                            <a:t> P3 and MFB1FF</a:t>
                          </a:r>
                          <a:endParaRPr lang="en-GB" sz="1100" i="1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wideMoverCalibration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Investigate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baseline="0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GB" sz="1100" smtClean="0"/>
                            <a:t> for P2</a:t>
                          </a:r>
                          <a:r>
                            <a:rPr lang="en-GB" sz="1100" baseline="0" smtClean="0"/>
                            <a:t> and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wideAbsoluteMoverScan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Running out of ideas…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RCPSscanP2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Investigate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smtClean="0">
                                  <a:latin typeface="Cambria Math"/>
                                </a:rPr>
                                <m:t>𝜃</m:t>
                              </m:r>
                            </m:oMath>
                          </a14:m>
                          <a:r>
                            <a:rPr lang="en-GB" sz="1100" smtClean="0"/>
                            <a:t> for P2</a:t>
                          </a:r>
                          <a:r>
                            <a:rPr lang="en-GB" sz="1100" baseline="0" smtClean="0"/>
                            <a:t> (wrong scan to investigate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GB" sz="1100" smtClean="0"/>
                            <a:t>)</a:t>
                          </a:r>
                          <a:endParaRPr lang="en-GB" sz="110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Content Placeholder 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336605543"/>
                  </p:ext>
                </p:extLst>
              </p:nvPr>
            </p:nvGraphicFramePr>
            <p:xfrm>
              <a:off x="457200" y="1223797"/>
              <a:ext cx="8219256" cy="4292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93617" r="-102" b="-13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Phase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93617" r="-102" b="-12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293617" r="-102" b="-11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loPhaseScan2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385417" r="-102" b="-987500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loPhaseScan3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495745" r="-102" b="-9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autoJitRun_1-6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autoJitRun_NewOptics_1-13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autoJitRun2_1-8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6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detailedLoPhaseScan1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897872" r="-102" b="-5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moverCalibration_loPhase</a:t>
                          </a:r>
                          <a:endParaRPr lang="en-GB" sz="110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997872" r="-102" b="-4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detailedPhaseAroundOptimum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097872" r="-102" b="-3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wideMoverCalibration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172917" r="-102" b="-200000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wideAbsoluteMoverScan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Running out of ideas…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RCPSscanP2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400000" r="-102" b="-425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6508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moverCalibration_loPhase (1)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smtClean="0"/>
                  <a:t>Scan the master LO phase shifter from</a:t>
                </a:r>
                <a:br>
                  <a:rPr lang="en-GB" smtClean="0"/>
                </a:br>
                <a:r>
                  <a:rPr lang="en-GB" smtClean="0"/>
                  <a:t>-60° to 60° in steps of 15°</a:t>
                </a:r>
              </a:p>
              <a:p>
                <a:r>
                  <a:rPr lang="en-GB" smtClean="0"/>
                  <a:t>Perform a mover calibration at each LO phase setting</a:t>
                </a:r>
              </a:p>
              <a:p>
                <a:endParaRPr lang="en-GB"/>
              </a:p>
              <a:p>
                <a:r>
                  <a:rPr lang="en-GB" smtClean="0"/>
                  <a:t>From Rob’s thesis (p52):</a:t>
                </a:r>
                <a:r>
                  <a:rPr lang="en-GB"/>
                  <a:t/>
                </a:r>
                <a:br>
                  <a:rPr lang="en-GB"/>
                </a:br>
                <a:r>
                  <a:rPr lang="en-GB" smtClean="0"/>
                  <a:t>“</a:t>
                </a:r>
                <a:r>
                  <a:rPr lang="en-GB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𝑐𝑎𝑙</m:t>
                        </m:r>
                      </m:sub>
                    </m:sSub>
                  </m:oMath>
                </a14:m>
                <a:r>
                  <a:rPr lang="en-GB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varies by approximately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0.1%</m:t>
                    </m:r>
                  </m:oMath>
                </a14:m>
                <a:r>
                  <a:rPr lang="en-GB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every degree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𝐿𝑂</m:t>
                        </m:r>
                      </m:sub>
                    </m:sSub>
                  </m:oMath>
                </a14:m>
                <a:r>
                  <a:rPr lang="en-GB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varies.</a:t>
                </a:r>
                <a:r>
                  <a:rPr lang="en-GB" smtClean="0"/>
                  <a:t>”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FONT Meeting 19 Feb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15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moverCalibration_loPhase (II)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FONT Meeting 19 Feb 2014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90" y="1635161"/>
            <a:ext cx="8462382" cy="409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63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Shift 2 – 24/01/14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10 Feb 2014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Content Placeholder 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18071570"/>
                  </p:ext>
                </p:extLst>
              </p:nvPr>
            </p:nvGraphicFramePr>
            <p:xfrm>
              <a:off x="457200" y="1223797"/>
              <a:ext cx="8219256" cy="4292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 P2,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Phase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P2, P3,</a:t>
                          </a:r>
                          <a:r>
                            <a:rPr lang="en-GB" sz="1100" baseline="0" smtClean="0"/>
                            <a:t> 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 P2,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loPhaseScan2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P2, P3,</a:t>
                          </a:r>
                          <a:r>
                            <a:rPr lang="en-GB" sz="1100" baseline="0" smtClean="0"/>
                            <a:t> 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loPhaseScan3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P2, P3,</a:t>
                          </a:r>
                          <a:r>
                            <a:rPr lang="en-GB" sz="1100" baseline="0" smtClean="0"/>
                            <a:t> 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autoJitRun_1-6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autoJitRun_NewOptics_1-13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autoJitRun2_1-8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6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detailedLoPhaseScan1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100" b="0" i="0" smtClean="0">
                                      <a:latin typeface="Cambria Math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,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sz="1100" b="0" i="0" baseline="0" smtClean="0">
                                  <a:latin typeface="Cambria Math"/>
                                </a:rPr>
                                <m:t>Δ</m:t>
                              </m:r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100" b="0" i="0" smtClean="0">
                                      <a:latin typeface="Cambria Math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𝑄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function of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smtClean="0">
                                  <a:latin typeface="Cambria Math"/>
                                </a:rPr>
                                <m:t>𝜓</m:t>
                              </m:r>
                            </m:oMath>
                          </a14:m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moverCalibration_loPhase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Investigate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smtClean="0">
                                  <a:latin typeface="Cambria Math"/>
                                </a:rPr>
                                <m:t>𝜓</m:t>
                              </m:r>
                            </m:oMath>
                          </a14:m>
                          <a:r>
                            <a:rPr lang="en-GB" sz="1100" smtClean="0"/>
                            <a:t> for P2 and</a:t>
                          </a:r>
                          <a:r>
                            <a:rPr lang="en-GB" sz="1100" baseline="0" smtClean="0"/>
                            <a:t>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detailedPhaseAroundOptimum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Investigate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𝑅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baseline="0" smtClean="0">
                                  <a:latin typeface="Cambria Math"/>
                                </a:rPr>
                                <m:t>𝜓</m:t>
                              </m:r>
                            </m:oMath>
                          </a14:m>
                          <a:r>
                            <a:rPr lang="en-GB" sz="1100" i="0" smtClean="0"/>
                            <a:t> for P2,</a:t>
                          </a:r>
                          <a:r>
                            <a:rPr lang="en-GB" sz="1100" i="0" baseline="0" smtClean="0"/>
                            <a:t> P3 and MFB1FF</a:t>
                          </a:r>
                          <a:endParaRPr lang="en-GB" sz="1100" i="1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wideMoverCalibration</a:t>
                          </a:r>
                          <a:endParaRPr lang="en-GB" sz="110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Investigate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baseline="0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GB" sz="1100" smtClean="0"/>
                            <a:t> for P2</a:t>
                          </a:r>
                          <a:r>
                            <a:rPr lang="en-GB" sz="1100" baseline="0" smtClean="0"/>
                            <a:t> and P3</a:t>
                          </a:r>
                          <a:endParaRPr lang="en-GB" sz="110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wideAbsoluteMoverScan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Running out of ideas…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RCPSscanP2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Investigate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smtClean="0">
                                  <a:latin typeface="Cambria Math"/>
                                </a:rPr>
                                <m:t>𝜃</m:t>
                              </m:r>
                            </m:oMath>
                          </a14:m>
                          <a:r>
                            <a:rPr lang="en-GB" sz="1100" smtClean="0"/>
                            <a:t> for P2</a:t>
                          </a:r>
                          <a:r>
                            <a:rPr lang="en-GB" sz="1100" baseline="0" smtClean="0"/>
                            <a:t> (wrong scan to investigate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GB" sz="1100" smtClean="0"/>
                            <a:t>)</a:t>
                          </a:r>
                          <a:endParaRPr lang="en-GB" sz="110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Content Placeholder 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18071570"/>
                  </p:ext>
                </p:extLst>
              </p:nvPr>
            </p:nvGraphicFramePr>
            <p:xfrm>
              <a:off x="457200" y="1223797"/>
              <a:ext cx="8219256" cy="4292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93617" r="-102" b="-13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Phase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93617" r="-102" b="-12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293617" r="-102" b="-11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loPhaseScan2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385417" r="-102" b="-987500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loPhaseScan3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495745" r="-102" b="-9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autoJitRun_1-6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autoJitRun_NewOptics_1-13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autoJitRun2_1-8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6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detailedLoPhaseScan1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897872" r="-102" b="-5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moverCalibration_loPhase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997872" r="-102" b="-4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detailedPhaseAroundOptimum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097872" r="-102" b="-3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wideMoverCalibration</a:t>
                          </a:r>
                          <a:endParaRPr lang="en-GB" sz="110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172917" r="-102" b="-200000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wideAbsoluteMoverScan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Running out of ideas…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RCPSscanP2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400000" r="-102" b="-425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6508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wideMoverCalibration (I)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Scan the BPM movers from -500 µm to </a:t>
            </a:r>
            <a:r>
              <a:rPr lang="en-GB"/>
              <a:t>500 </a:t>
            </a:r>
            <a:r>
              <a:rPr lang="en-GB" smtClean="0"/>
              <a:t>µm in steps of 20 µm</a:t>
            </a:r>
          </a:p>
          <a:p>
            <a:r>
              <a:rPr lang="en-GB" smtClean="0"/>
              <a:t>Treat this data set as a sequence of mover calibrations </a:t>
            </a:r>
            <a:br>
              <a:rPr lang="en-GB" smtClean="0"/>
            </a:b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FONT Meeting 19 Feb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49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wideMoverCalibration (II)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FONT Meeting 19 Feb 2014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90" y="1635161"/>
            <a:ext cx="8462382" cy="409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12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Conclusions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EPICS added delay</a:t>
            </a:r>
          </a:p>
          <a:p>
            <a:pPr lvl="1"/>
            <a:r>
              <a:rPr lang="en-GB"/>
              <a:t>d</a:t>
            </a:r>
            <a:r>
              <a:rPr lang="en-GB" smtClean="0"/>
              <a:t>elaying seems to reduce duplication</a:t>
            </a:r>
          </a:p>
          <a:p>
            <a:pPr lvl="1"/>
            <a:r>
              <a:rPr lang="en-GB"/>
              <a:t>u</a:t>
            </a:r>
            <a:r>
              <a:rPr lang="en-GB" smtClean="0"/>
              <a:t>pdate time seems to differ from BPM to BPM</a:t>
            </a:r>
          </a:p>
          <a:p>
            <a:r>
              <a:rPr lang="en-GB" smtClean="0"/>
              <a:t>moverCalibration_loPhase</a:t>
            </a:r>
          </a:p>
          <a:p>
            <a:pPr lvl="1"/>
            <a:r>
              <a:rPr lang="en-GB" smtClean="0"/>
              <a:t>results in agreement with Rob’s value</a:t>
            </a:r>
          </a:p>
          <a:p>
            <a:r>
              <a:rPr lang="en-GB" smtClean="0"/>
              <a:t>wideMoverCalibration</a:t>
            </a:r>
          </a:p>
          <a:p>
            <a:pPr lvl="1"/>
            <a:r>
              <a:rPr lang="en-GB"/>
              <a:t>v</a:t>
            </a:r>
            <a:r>
              <a:rPr lang="en-GB" smtClean="0"/>
              <a:t>ariation in calibration constant values could be driven by beam drift</a:t>
            </a:r>
            <a:endParaRPr lang="en-GB"/>
          </a:p>
          <a:p>
            <a:endParaRPr lang="en-GB" smtClean="0"/>
          </a:p>
          <a:p>
            <a:pPr lvl="1"/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FONT Meeting 19 Feb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31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Extras (I)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FONT Meeting 19 Feb 2014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35161"/>
            <a:ext cx="8462382" cy="409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56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22" y="1340768"/>
            <a:ext cx="6403810" cy="36419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702967"/>
            <a:ext cx="3168352" cy="1534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Extras (II)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950" y="6309172"/>
            <a:ext cx="1295400" cy="288925"/>
          </a:xfrm>
        </p:spPr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59788" y="6309172"/>
            <a:ext cx="503237" cy="288925"/>
          </a:xfrm>
        </p:spPr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03350" y="6309172"/>
            <a:ext cx="6192838" cy="288925"/>
          </a:xfrm>
        </p:spPr>
        <p:txBody>
          <a:bodyPr/>
          <a:lstStyle/>
          <a:p>
            <a:pPr eaLnBrk="1" hangingPunct="1"/>
            <a:r>
              <a:rPr lang="en-GB" smtClean="0"/>
              <a:t>FONT Meeting 19 Feb 2014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6156176" y="2630129"/>
                <a:ext cx="1987980" cy="942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mtClean="0"/>
                  <a:t>Old P1 data: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/>
                      </a:rPr>
                      <m:t>Δ</m:t>
                    </m:r>
                  </m:oMath>
                </a14:m>
                <a:r>
                  <a:rPr lang="en-GB" smtClean="0"/>
                  <a:t> </a:t>
                </a:r>
                <a:r>
                  <a:rPr lang="en-GB"/>
                  <a:t>a</a:t>
                </a:r>
                <a:r>
                  <a:rPr lang="en-GB" smtClean="0"/>
                  <a:t>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</a:rPr>
                          <m:t>Σ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GB" smtClean="0"/>
                  <a:t> are</a:t>
                </a:r>
                <a:br>
                  <a:rPr lang="en-GB" smtClean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</a:rPr>
                          <m:t>180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GB" smtClean="0"/>
                  <a:t> </a:t>
                </a:r>
                <a:r>
                  <a:rPr lang="en-GB" smtClean="0"/>
                  <a:t>out of phase</a:t>
                </a:r>
                <a:endParaRPr lang="en-GB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2630129"/>
                <a:ext cx="1987980" cy="942887"/>
              </a:xfrm>
              <a:prstGeom prst="rect">
                <a:avLst/>
              </a:prstGeom>
              <a:blipFill rotWithShape="1">
                <a:blip r:embed="rId4"/>
                <a:stretch>
                  <a:fillRect l="-2761" t="-3226" r="-1534" b="-9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3341618" y="5139376"/>
                <a:ext cx="2454518" cy="665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/>
                  <a:t>c</a:t>
                </a:r>
                <a:r>
                  <a:rPr lang="en-GB" smtClean="0"/>
                  <a:t>f. new MFB1FF data: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/>
                      </a:rPr>
                      <m:t>Δ</m:t>
                    </m:r>
                  </m:oMath>
                </a14:m>
                <a:r>
                  <a:rPr lang="en-GB" smtClean="0"/>
                  <a:t> </a:t>
                </a:r>
                <a:r>
                  <a:rPr lang="en-GB"/>
                  <a:t>a</a:t>
                </a:r>
                <a:r>
                  <a:rPr lang="en-GB" smtClean="0"/>
                  <a:t>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</a:rPr>
                          <m:t>Σ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GB" smtClean="0"/>
                  <a:t> </a:t>
                </a:r>
                <a:r>
                  <a:rPr lang="en-GB" smtClean="0"/>
                  <a:t>are</a:t>
                </a:r>
                <a:r>
                  <a:rPr lang="en-GB"/>
                  <a:t> </a:t>
                </a:r>
                <a:r>
                  <a:rPr lang="en-GB" smtClean="0"/>
                  <a:t>in phase</a:t>
                </a:r>
                <a:endParaRPr lang="en-GB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1618" y="5139376"/>
                <a:ext cx="2454518" cy="665888"/>
              </a:xfrm>
              <a:prstGeom prst="rect">
                <a:avLst/>
              </a:prstGeom>
              <a:blipFill rotWithShape="1">
                <a:blip r:embed="rId5"/>
                <a:stretch>
                  <a:fillRect l="-1985" t="-4587" r="-1489" b="-110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548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Extras (III)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FONT Meeting 19 Feb 2014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90" y="1628800"/>
            <a:ext cx="8462382" cy="409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53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Shift 1 – 23/01/14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10 Feb 2014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Content Placeholder 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289291961"/>
                  </p:ext>
                </p:extLst>
              </p:nvPr>
            </p:nvGraphicFramePr>
            <p:xfrm>
              <a:off x="457200" y="1223797"/>
              <a:ext cx="8219256" cy="4868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for</a:t>
                          </a:r>
                          <a:r>
                            <a:rPr lang="en-GB" sz="1100" smtClean="0"/>
                            <a:t> P2,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P2, P3,</a:t>
                          </a:r>
                          <a:r>
                            <a:rPr lang="en-GB" sz="1100" baseline="0" smtClean="0"/>
                            <a:t> 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Large P3</a:t>
                          </a:r>
                          <a:r>
                            <a:rPr lang="en-GB" sz="1100" baseline="0" smtClean="0"/>
                            <a:t> offset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P3 zeroed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13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23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(flawed – K1 active while K2 scanned)</a:t>
                          </a:r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jitRun3-9</a:t>
                          </a:r>
                          <a:endParaRPr lang="en-GB" sz="110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Part</a:t>
                          </a:r>
                          <a:r>
                            <a:rPr lang="en-GB" sz="1100" baseline="0" smtClean="0"/>
                            <a:t> of EPICS added delay scan</a:t>
                          </a:r>
                          <a:endParaRPr lang="en-GB" sz="110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jitRun10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Companion</a:t>
                          </a:r>
                          <a:r>
                            <a:rPr lang="en-GB" sz="1100" baseline="0" smtClean="0"/>
                            <a:t> to 0431 set file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jitRun11-13</a:t>
                          </a:r>
                          <a:endParaRPr lang="en-GB" sz="110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Part</a:t>
                          </a:r>
                          <a:r>
                            <a:rPr lang="en-GB" sz="1100" baseline="0" smtClean="0"/>
                            <a:t> of EPICS added delay scan</a:t>
                          </a:r>
                          <a:endParaRPr lang="en-GB" sz="1100" smtClean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longJitRun1-2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 jitter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jitRun14</a:t>
                          </a:r>
                          <a:endParaRPr lang="en-GB" sz="110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Part of EPICS added delay scan</a:t>
                          </a:r>
                          <a:endParaRPr lang="en-GB" sz="110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longJitRun3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 jitter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autoLongJitRun1-23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overwritten_autoLongJitRun_1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Not sure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autoRunPostRetune_1-18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jitRun15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Companion to 0909</a:t>
                          </a:r>
                          <a:r>
                            <a:rPr lang="en-GB" sz="1100" baseline="0" smtClean="0"/>
                            <a:t> set file</a:t>
                          </a:r>
                          <a:endParaRPr lang="en-GB" sz="110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9" name="Content Placeholder 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289291961"/>
                  </p:ext>
                </p:extLst>
              </p:nvPr>
            </p:nvGraphicFramePr>
            <p:xfrm>
              <a:off x="457200" y="1223797"/>
              <a:ext cx="8219256" cy="4868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93617" r="-102" b="-15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93617" r="-102" b="-14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Large P3</a:t>
                          </a:r>
                          <a:r>
                            <a:rPr lang="en-GB" sz="1100" baseline="0" smtClean="0"/>
                            <a:t> offset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P3 zeroed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K1Cal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495745" r="-102" b="-11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K2Cal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595745" r="-102" b="-10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jitRun3-9</a:t>
                          </a:r>
                          <a:endParaRPr lang="en-GB" sz="110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Part</a:t>
                          </a:r>
                          <a:r>
                            <a:rPr lang="en-GB" sz="1100" baseline="0" smtClean="0"/>
                            <a:t> of EPICS added delay scan</a:t>
                          </a:r>
                          <a:endParaRPr lang="en-GB" sz="110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jitRun10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Companion</a:t>
                          </a:r>
                          <a:r>
                            <a:rPr lang="en-GB" sz="1100" baseline="0" smtClean="0"/>
                            <a:t> to 0431 set file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jitRun11-13</a:t>
                          </a:r>
                          <a:endParaRPr lang="en-GB" sz="110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Part</a:t>
                          </a:r>
                          <a:r>
                            <a:rPr lang="en-GB" sz="1100" baseline="0" smtClean="0"/>
                            <a:t> of EPICS added delay scan</a:t>
                          </a:r>
                          <a:endParaRPr lang="en-GB" sz="1100" smtClean="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longJitRun1-2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 jitter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jitRun14</a:t>
                          </a:r>
                          <a:endParaRPr lang="en-GB" sz="110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Part of EPICS added delay scan</a:t>
                          </a:r>
                          <a:endParaRPr lang="en-GB" sz="110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longJitRun3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Long jitter run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autoLongJitRun1-23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overwritten_autoLongJitRun_1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Not sure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autoRunPostRetune_1-18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jitRun15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Companion to 0909</a:t>
                          </a:r>
                          <a:r>
                            <a:rPr lang="en-GB" sz="1100" baseline="0" smtClean="0"/>
                            <a:t> set file</a:t>
                          </a:r>
                          <a:endParaRPr lang="en-GB" sz="110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4803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EPICS added delay (I)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Instead of harvesting data from EPICS immediately after data is received from the FONT5 board, the DAQ first waits for the time specified by the added delay parameter 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FONT Meeting 19 Feb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4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EPICS added delay (II)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FONT Meeting 19 Feb 2014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GB" smtClean="0"/>
              <a:t>Scan the added delay from 0 ms to 300 ms in steps of 50 ms</a:t>
            </a:r>
          </a:p>
          <a:p>
            <a:r>
              <a:rPr lang="en-GB" smtClean="0"/>
              <a:t>Count the number of times any BPM reports the same position for two consecutive triggers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26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EPICS added delay (III)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FONT Meeting 19 Feb 2014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98" y="1563153"/>
            <a:ext cx="8462382" cy="40980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294685" y="3184132"/>
            <a:ext cx="851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mtClean="0"/>
              <a:t>Added</a:t>
            </a:r>
            <a:br>
              <a:rPr lang="en-GB" smtClean="0"/>
            </a:br>
            <a:r>
              <a:rPr lang="en-GB" smtClean="0"/>
              <a:t>delay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3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Shift 2 – 24/01/14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10 Feb 2014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Content Placeholder 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294936378"/>
                  </p:ext>
                </p:extLst>
              </p:nvPr>
            </p:nvGraphicFramePr>
            <p:xfrm>
              <a:off x="457200" y="1223797"/>
              <a:ext cx="8219256" cy="4292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 P2,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Phase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P2, P3,</a:t>
                          </a:r>
                          <a:r>
                            <a:rPr lang="en-GB" sz="1100" baseline="0" smtClean="0"/>
                            <a:t> 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Get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for P2,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loPhaseScan2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P2, P3,</a:t>
                          </a:r>
                          <a:r>
                            <a:rPr lang="en-GB" sz="1100" baseline="0" smtClean="0"/>
                            <a:t> 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loPhaseScan3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smtClean="0"/>
                            <a:t>Get</a:t>
                          </a:r>
                          <a:r>
                            <a:rPr lang="en-GB" sz="1100" b="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0" smtClean="0"/>
                            <a:t> </a:t>
                          </a:r>
                          <a:r>
                            <a:rPr lang="en-GB" sz="1100" smtClean="0"/>
                            <a:t>for P2, P3,</a:t>
                          </a:r>
                          <a:r>
                            <a:rPr lang="en-GB" sz="1100" baseline="0" smtClean="0"/>
                            <a:t> MFB1FF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autoJitRun_1-6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autoJitRun_NewOptics_1-13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autoJitRun2_1-8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6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detailedLoPhaseScan1</a:t>
                          </a:r>
                          <a:endParaRPr lang="en-GB" sz="110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100" b="0" i="0" smtClean="0">
                                      <a:latin typeface="Cambria Math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,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sz="1100" b="0" i="0" baseline="0" smtClean="0">
                                  <a:latin typeface="Cambria Math"/>
                                </a:rPr>
                                <m:t>Δ</m:t>
                              </m:r>
                            </m:oMath>
                          </a14:m>
                          <a:r>
                            <a:rPr lang="en-GB" sz="110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100" b="0" i="0" smtClean="0">
                                      <a:latin typeface="Cambria Math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𝑄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function of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smtClean="0">
                                  <a:latin typeface="Cambria Math"/>
                                </a:rPr>
                                <m:t>𝜓</m:t>
                              </m:r>
                            </m:oMath>
                          </a14:m>
                          <a:endParaRPr lang="en-GB" sz="110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moverCalibration_loPhase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Investigate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smtClean="0">
                                  <a:latin typeface="Cambria Math"/>
                                </a:rPr>
                                <m:t>𝜓</m:t>
                              </m:r>
                            </m:oMath>
                          </a14:m>
                          <a:r>
                            <a:rPr lang="en-GB" sz="1100" smtClean="0"/>
                            <a:t> for P2 and</a:t>
                          </a:r>
                          <a:r>
                            <a:rPr lang="en-GB" sz="1100" baseline="0" smtClean="0"/>
                            <a:t>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detailedPhaseAroundOptimum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Investigate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𝑅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baseline="0" smtClean="0">
                                  <a:latin typeface="Cambria Math"/>
                                </a:rPr>
                                <m:t>𝜓</m:t>
                              </m:r>
                            </m:oMath>
                          </a14:m>
                          <a:r>
                            <a:rPr lang="en-GB" sz="1100" i="0" smtClean="0"/>
                            <a:t> for P2,</a:t>
                          </a:r>
                          <a:r>
                            <a:rPr lang="en-GB" sz="1100" i="0" baseline="0" smtClean="0"/>
                            <a:t> P3 and MFB1FF</a:t>
                          </a:r>
                          <a:endParaRPr lang="en-GB" sz="1100" i="1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wideMoverCalibration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Investigate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baseline="0" smtClean="0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</a:t>
                          </a:r>
                          <a:r>
                            <a:rPr lang="en-GB" sz="1100" baseline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baseline="0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GB" sz="1100" smtClean="0"/>
                            <a:t> for P2</a:t>
                          </a:r>
                          <a:r>
                            <a:rPr lang="en-GB" sz="1100" baseline="0" smtClean="0"/>
                            <a:t> and P3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wideAbsoluteMoverScan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Running out of ideas…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RCPSscanP2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Investigate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smtClean="0">
                                  <a:latin typeface="Cambria Math"/>
                                </a:rPr>
                                <m:t>𝜃</m:t>
                              </m:r>
                            </m:oMath>
                          </a14:m>
                          <a:r>
                            <a:rPr lang="en-GB" sz="1100" smtClean="0"/>
                            <a:t> for P2</a:t>
                          </a:r>
                          <a:r>
                            <a:rPr lang="en-GB" sz="1100" baseline="0" smtClean="0"/>
                            <a:t> (wrong scan to investigate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100" b="0" i="1" smtClean="0">
                                      <a:latin typeface="Cambria Math"/>
                                    </a:rPr>
                                    <m:t>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smtClean="0"/>
                            <a:t> as a function of </a:t>
                          </a:r>
                          <a14:m>
                            <m:oMath xmlns:m="http://schemas.openxmlformats.org/officeDocument/2006/math">
                              <m:r>
                                <a:rPr lang="en-GB" sz="1100" b="0" i="1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GB" sz="1100" smtClean="0"/>
                            <a:t>)</a:t>
                          </a:r>
                          <a:endParaRPr lang="en-GB" sz="110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Content Placeholder 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294936378"/>
                  </p:ext>
                </p:extLst>
              </p:nvPr>
            </p:nvGraphicFramePr>
            <p:xfrm>
              <a:off x="457200" y="1223797"/>
              <a:ext cx="8219256" cy="4292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42592"/>
                    <a:gridCol w="5976664"/>
                  </a:tblGrid>
                  <a:tr h="260987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Run/scan name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Description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moverCal1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93617" r="-102" b="-13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Phase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93617" r="-102" b="-12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293617" r="-102" b="-1110638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loPhaseScan2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385417" r="-102" b="-987500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loPhaseScan3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495745" r="-102" b="-908511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autoJitRun_1-6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autoJitRun_NewOptics_1-13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autoJitRun2_1-8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smtClean="0"/>
                            <a:t>DAQ</a:t>
                          </a:r>
                          <a:r>
                            <a:rPr lang="en-GB" sz="1100" baseline="0" smtClean="0"/>
                            <a:t> in automatic jitter run mode</a:t>
                          </a:r>
                          <a:endParaRPr lang="en-GB" sz="1600" smtClean="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detailedLoPhaseScan1</a:t>
                          </a:r>
                          <a:endParaRPr lang="en-GB" sz="1100"/>
                        </a:p>
                      </a:txBody>
                      <a:tcP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897872" r="-102" b="-5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moverCalibration_loPhase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997872" r="-102" b="-4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detailedPhaseAroundOptimum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097872" r="-102" b="-306383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wideMoverCalibration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172917" r="-102" b="-200000"/>
                          </a:stretch>
                        </a:blipFill>
                      </a:tcPr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wideAbsoluteMoverScan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Running out of ideas…</a:t>
                          </a:r>
                          <a:endParaRPr lang="en-GB" sz="1100"/>
                        </a:p>
                      </a:txBody>
                      <a:tcPr/>
                    </a:tc>
                  </a:tr>
                  <a:tr h="288000">
                    <a:tc>
                      <a:txBody>
                        <a:bodyPr/>
                        <a:lstStyle/>
                        <a:p>
                          <a:r>
                            <a:rPr lang="en-GB" sz="1100" smtClean="0"/>
                            <a:t>RCPSscanP2</a:t>
                          </a:r>
                          <a:endParaRPr lang="en-GB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7551" t="-1400000" r="-102" b="-425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7408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detailedLoPhaseScan1 (I)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Scan the individual channel phase shifters from 0° to 180° in steps of 5°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FONT Meeting 19 Feb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16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detailedLoPhaseScan1 (II)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FONT Meeting 19 Feb 2014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90" y="1635161"/>
            <a:ext cx="8462382" cy="409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88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detailedLoPhaseScan1 (III)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FONT Meeting 19 Feb 2014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90" y="1635161"/>
            <a:ext cx="8462382" cy="409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97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1079</TotalTime>
  <Words>1157</Words>
  <Application>Microsoft Office PowerPoint</Application>
  <PresentationFormat>On-screen Show (4:3)</PresentationFormat>
  <Paragraphs>224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Parasitic Studies</vt:lpstr>
      <vt:lpstr>Shift 1 – 23/01/14</vt:lpstr>
      <vt:lpstr>EPICS added delay (I)</vt:lpstr>
      <vt:lpstr>EPICS added delay (II)</vt:lpstr>
      <vt:lpstr>EPICS added delay (III)</vt:lpstr>
      <vt:lpstr>Shift 2 – 24/01/14</vt:lpstr>
      <vt:lpstr>detailedLoPhaseScan1 (I)</vt:lpstr>
      <vt:lpstr>detailedLoPhaseScan1 (II)</vt:lpstr>
      <vt:lpstr>detailedLoPhaseScan1 (III)</vt:lpstr>
      <vt:lpstr>Shift 2 – 24/01/14</vt:lpstr>
      <vt:lpstr>moverCalibration_loPhase (1)</vt:lpstr>
      <vt:lpstr>moverCalibration_loPhase (II)</vt:lpstr>
      <vt:lpstr>Shift 2 – 24/01/14</vt:lpstr>
      <vt:lpstr>wideMoverCalibration (I)</vt:lpstr>
      <vt:lpstr>wideMoverCalibration (II)</vt:lpstr>
      <vt:lpstr>Conclusions</vt:lpstr>
      <vt:lpstr>Extras (I)</vt:lpstr>
      <vt:lpstr>Extras (II)</vt:lpstr>
      <vt:lpstr>Extras (III)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91</cp:revision>
  <dcterms:created xsi:type="dcterms:W3CDTF">2009-05-21T13:39:04Z</dcterms:created>
  <dcterms:modified xsi:type="dcterms:W3CDTF">2014-02-20T00:08:29Z</dcterms:modified>
</cp:coreProperties>
</file>