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71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715000" type="screen16x10"/>
  <p:notesSz cx="67945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704" y="-21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"/>
            <a:ext cx="9144000" cy="1045104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4737365"/>
            <a:ext cx="1149350" cy="85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6" y="4966230"/>
            <a:ext cx="1647825" cy="48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2003426" y="2067719"/>
            <a:ext cx="28559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smtClean="0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1" y="1136386"/>
            <a:ext cx="8520113" cy="404813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de-DE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6" y="0"/>
            <a:ext cx="8520113" cy="1055688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de-DE" noProof="0" smtClean="0"/>
              <a:t>Click to edit Master 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130666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69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1" y="85990"/>
            <a:ext cx="2132013" cy="4722813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6" y="85990"/>
            <a:ext cx="6245225" cy="4722813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583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709083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057011"/>
            <a:ext cx="4038600" cy="404812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57011"/>
            <a:ext cx="4038600" cy="404812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204354"/>
            <a:ext cx="2895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5204354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39938-E47B-A741-8EC0-6A0DE58CD6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51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709083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057011"/>
            <a:ext cx="4038600" cy="4048125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057011"/>
            <a:ext cx="4038600" cy="1960563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144574"/>
            <a:ext cx="4038600" cy="1960563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204354"/>
            <a:ext cx="2895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5204354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E2C53-C598-244A-BCE6-B79A44DD71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76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 marL="450000">
              <a:defRPr sz="1400"/>
            </a:lvl2pPr>
            <a:lvl3pPr marL="648000" indent="-158400">
              <a:buFont typeface="Wingdings" charset="2"/>
              <a:buChar char="§"/>
              <a:defRPr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615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499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6" y="814917"/>
            <a:ext cx="4183063" cy="3993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814917"/>
            <a:ext cx="4184650" cy="3993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6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28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63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31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285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95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62044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6" y="814917"/>
            <a:ext cx="8520113" cy="399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1" y="85990"/>
            <a:ext cx="8520113" cy="45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6" y="5233458"/>
            <a:ext cx="75930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/>
            <a:r>
              <a:rPr lang="en-GB" sz="900" b="1">
                <a:solidFill>
                  <a:schemeClr val="bg2"/>
                </a:solidFill>
              </a:rPr>
              <a:t>Vorname Name </a:t>
            </a:r>
            <a:r>
              <a:rPr lang="en-GB" sz="900">
                <a:solidFill>
                  <a:schemeClr val="bg2"/>
                </a:solidFill>
              </a:rPr>
              <a:t> |  Titel der Veranstaltung  |  Datum  |  </a:t>
            </a:r>
            <a:r>
              <a:rPr lang="en-GB" sz="900" b="1">
                <a:solidFill>
                  <a:schemeClr val="bg2"/>
                </a:solidFill>
              </a:rPr>
              <a:t>Seite </a:t>
            </a:r>
            <a:fld id="{EA9FB43F-C98D-1545-80BC-32492D678130}" type="slidenum">
              <a:rPr lang="en-GB" sz="900" b="1">
                <a:solidFill>
                  <a:schemeClr val="bg2"/>
                </a:solidFill>
              </a:rPr>
              <a:pPr algn="r"/>
              <a:t>‹#›</a:t>
            </a:fld>
            <a:endParaRPr lang="en-GB" sz="900" b="1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5082646"/>
            <a:ext cx="776288" cy="60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8" r:id="rId12"/>
    <p:sldLayoutId id="21474837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timing issues constrain the ILC parameters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  <a:br>
              <a:rPr lang="en-US" dirty="0" smtClean="0"/>
            </a:br>
            <a:r>
              <a:rPr lang="en-US" dirty="0" smtClean="0"/>
              <a:t>Constraints.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77556" y="2469444"/>
            <a:ext cx="285044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2"/>
                </a:solidFill>
              </a:rPr>
              <a:t>Benno List</a:t>
            </a:r>
          </a:p>
          <a:p>
            <a:pPr algn="r"/>
            <a:r>
              <a:rPr lang="en-US" sz="1800" dirty="0" smtClean="0">
                <a:solidFill>
                  <a:schemeClr val="bg2"/>
                </a:solidFill>
              </a:rPr>
              <a:t>DESY – IPP</a:t>
            </a:r>
          </a:p>
          <a:p>
            <a:pPr algn="r"/>
            <a:endParaRPr lang="en-US" sz="1800" dirty="0">
              <a:solidFill>
                <a:schemeClr val="bg2"/>
              </a:solidFill>
            </a:endParaRPr>
          </a:p>
          <a:p>
            <a:pPr algn="r"/>
            <a:r>
              <a:rPr lang="en-US" sz="1800" dirty="0" smtClean="0">
                <a:solidFill>
                  <a:schemeClr val="bg2"/>
                </a:solidFill>
              </a:rPr>
              <a:t>ILC@DESY Project Meeting</a:t>
            </a:r>
          </a:p>
          <a:p>
            <a:pPr algn="r"/>
            <a:r>
              <a:rPr lang="en-US" sz="1800" dirty="0" smtClean="0">
                <a:solidFill>
                  <a:schemeClr val="bg2"/>
                </a:solidFill>
              </a:rPr>
              <a:t>25.4.2014</a:t>
            </a:r>
            <a:endParaRPr lang="en-US" sz="1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5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solutions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5278175"/>
              </p:ext>
            </p:extLst>
          </p:nvPr>
        </p:nvGraphicFramePr>
        <p:xfrm>
          <a:off x="282569" y="804334"/>
          <a:ext cx="8339320" cy="4491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932"/>
                <a:gridCol w="833932"/>
                <a:gridCol w="833932"/>
                <a:gridCol w="833932"/>
                <a:gridCol w="833932"/>
                <a:gridCol w="833932"/>
                <a:gridCol w="833932"/>
                <a:gridCol w="833932"/>
                <a:gridCol w="833932"/>
                <a:gridCol w="833932"/>
              </a:tblGrid>
              <a:tr h="211666"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Baseline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Full Power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Harmonic number h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Circumf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.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 (m)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DR bucket spacing kb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ML bunch spacing (ns)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ML current (mA)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Max bunches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DR bucket spacing kb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ML bunch spacing (ns)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ML current (mA)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Max bunches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7022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3238.7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360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553.8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5.79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1263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238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366.2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8.75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2731</a:t>
                      </a:r>
                    </a:p>
                  </a:txBody>
                  <a:tcPr marL="12700" marR="12700" marT="1270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7126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3286.6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380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584.6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5.48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1197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250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384.6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8.33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2600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7240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3339.2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547.7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390.8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8.20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2559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7372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3400.1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364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560.0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5.72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1250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234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360.0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8.90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2777</a:t>
                      </a:r>
                    </a:p>
                  </a:txBody>
                  <a:tcPr marL="12700" marR="12700" marT="12700" marB="0" anchor="b">
                    <a:solidFill>
                      <a:srgbClr val="F28E00"/>
                    </a:solidFill>
                  </a:tcPr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7382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3404.7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553.8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1263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372.3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8.61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2685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7498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3458.2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532.3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6.02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1315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366.2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8.75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2731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7606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3508.0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575.4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5.57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8.90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2777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381.5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8.40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2620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7736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3568.0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523.1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6.13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1338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366.2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8.75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2731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560.0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7906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3646.4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523.1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6.13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1338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372.3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2685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572.3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8005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3692.1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566.2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356.9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2801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3736.8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553.8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1263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381.5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2620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3739.6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584.6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1197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8.61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2685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3747.9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563.1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384.6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2600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3758.0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578.5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8.61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2685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3769.1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584.6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1197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366.2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8.75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2731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3773.7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556.9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5.75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363.1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8.83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2754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3777.8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553.8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1263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387.7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2579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8237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3799.1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563.1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356.9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2801</a:t>
                      </a:r>
                    </a:p>
                  </a:txBody>
                  <a:tcPr marL="12700" marR="12700" marT="12700" marB="0" anchor="b"/>
                </a:tc>
              </a:tr>
              <a:tr h="159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8308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3831.8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541.5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2777</a:t>
                      </a:r>
                    </a:p>
                  </a:txBody>
                  <a:tcPr marL="12700" marR="12700" marT="12700" marB="0" anchor="b"/>
                </a:tc>
              </a:tr>
              <a:tr h="150812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547.7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1550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8378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3864.1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550.8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5.82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1270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375.4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8.54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2663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0640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 of an increased bunch spacing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Nominal bunch spacing:  554ns -&gt; 5.8mA at 3.2nC bunch charge</a:t>
            </a:r>
          </a:p>
          <a:p>
            <a:r>
              <a:rPr lang="en-US" dirty="0" smtClean="0"/>
              <a:t>Increase bunch spacing by 5%:</a:t>
            </a:r>
          </a:p>
          <a:p>
            <a:r>
              <a:rPr lang="en-US" dirty="0" smtClean="0"/>
              <a:t>-&gt; current down by 5%, RF power down by 5% </a:t>
            </a:r>
            <a:br>
              <a:rPr lang="en-US" dirty="0" smtClean="0"/>
            </a:br>
            <a:r>
              <a:rPr lang="en-US" dirty="0" smtClean="0"/>
              <a:t>-&gt; </a:t>
            </a:r>
            <a:r>
              <a:rPr lang="en-US" dirty="0" err="1" smtClean="0"/>
              <a:t>moreRF</a:t>
            </a:r>
            <a:r>
              <a:rPr lang="en-US" dirty="0" smtClean="0"/>
              <a:t>  margin (e.g. for higher gradient)</a:t>
            </a:r>
          </a:p>
          <a:p>
            <a:r>
              <a:rPr lang="en-US" dirty="0" smtClean="0"/>
              <a:t>Bunches in 700us pulse: down by 5% -&gt; </a:t>
            </a:r>
            <a:r>
              <a:rPr lang="en-US" dirty="0" err="1" smtClean="0"/>
              <a:t>lumi</a:t>
            </a:r>
            <a:r>
              <a:rPr lang="en-US" dirty="0" smtClean="0"/>
              <a:t> down by 5%</a:t>
            </a:r>
          </a:p>
          <a:p>
            <a:r>
              <a:rPr lang="en-US" dirty="0" smtClean="0"/>
              <a:t>Cavity fill time up by 5% -&gt; need to reduce pulse time -&gt; </a:t>
            </a:r>
            <a:r>
              <a:rPr lang="en-US" dirty="0" err="1" smtClean="0"/>
              <a:t>lumi</a:t>
            </a:r>
            <a:r>
              <a:rPr lang="en-US" dirty="0" smtClean="0"/>
              <a:t> further down</a:t>
            </a:r>
          </a:p>
          <a:p>
            <a:r>
              <a:rPr lang="en-US" dirty="0"/>
              <a:t>5% </a:t>
            </a:r>
            <a:r>
              <a:rPr lang="en-US" dirty="0" err="1"/>
              <a:t>lumi</a:t>
            </a:r>
            <a:r>
              <a:rPr lang="en-US" dirty="0"/>
              <a:t> loss can be compensated by increase of 2.5% bunch charge increase</a:t>
            </a:r>
          </a:p>
          <a:p>
            <a:endParaRPr lang="en-US" dirty="0"/>
          </a:p>
          <a:p>
            <a:r>
              <a:rPr lang="en-US" dirty="0" smtClean="0"/>
              <a:t>Changing the bunch spacing by more than 1-2% reduces luminosity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39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timing constraint</a:t>
            </a:r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/>
          <a:srcRect l="-2760" t="12933" r="-2760" b="11201"/>
          <a:stretch/>
        </p:blipFill>
        <p:spPr bwMode="auto">
          <a:xfrm>
            <a:off x="578556" y="3428999"/>
            <a:ext cx="7775221" cy="210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Positron bunches are produced from their “partner” electron bunches</a:t>
            </a:r>
          </a:p>
          <a:p>
            <a:r>
              <a:rPr lang="en-US" dirty="0" smtClean="0"/>
              <a:t>-&gt; new positron bunches are injected into DR while old (damped) positrons are still in</a:t>
            </a:r>
          </a:p>
          <a:p>
            <a:r>
              <a:rPr lang="en-US" dirty="0" smtClean="0"/>
              <a:t>Simplest solution: each e+ bunch goes into exactly the same bucket that was occupied by colliding e+ bunch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e+ bunch is ejected from DR, travels down RTML and Main Linac, while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</a:t>
            </a:r>
            <a:r>
              <a:rPr lang="en-US" dirty="0" smtClean="0"/>
              <a:t>mpty bucket left by e+ bunch rotates around DR several times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Partner e- bunch creates new e+ bunch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e+ arrives exactly at DR in time to fill rotating void bucket, while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e- and e+ bunches collide at 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35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numerical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 (DR ejection -&gt; IP) – length (target -&gt; IP) + length (target -&gt; DR injection) = </a:t>
            </a:r>
            <a:br>
              <a:rPr lang="en-US" dirty="0" smtClean="0"/>
            </a:br>
            <a:r>
              <a:rPr lang="en-US" dirty="0" smtClean="0"/>
              <a:t>n * DR circumference</a:t>
            </a:r>
          </a:p>
          <a:p>
            <a:r>
              <a:rPr lang="en-US" dirty="0" smtClean="0"/>
              <a:t>For a given DR circumference: </a:t>
            </a:r>
            <a:br>
              <a:rPr lang="en-US" dirty="0" smtClean="0"/>
            </a:br>
            <a:r>
              <a:rPr lang="en-US" dirty="0" smtClean="0"/>
              <a:t>ML length is quantized by ½ DR circumference (</a:t>
            </a:r>
            <a:r>
              <a:rPr lang="en-US" dirty="0" smtClean="0"/>
              <a:t>~1.5km: 35GeV)</a:t>
            </a:r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/>
          <a:srcRect l="-2760" r="-2760"/>
          <a:stretch>
            <a:fillRect/>
          </a:stretch>
        </p:blipFill>
        <p:spPr bwMode="auto">
          <a:xfrm>
            <a:off x="564006" y="2114906"/>
            <a:ext cx="7817994" cy="360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07602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calculation for the TDR baseline design (Asian site)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278505"/>
              </p:ext>
            </p:extLst>
          </p:nvPr>
        </p:nvGraphicFramePr>
        <p:xfrm>
          <a:off x="282575" y="814388"/>
          <a:ext cx="8663868" cy="386737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910032"/>
                <a:gridCol w="909286"/>
                <a:gridCol w="922275"/>
                <a:gridCol w="922275"/>
              </a:tblGrid>
              <a:tr h="245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Undulator</a:t>
                      </a:r>
                      <a:r>
                        <a:rPr lang="en-US" sz="1400" b="0" u="none" strike="noStrike" dirty="0">
                          <a:effectLst/>
                        </a:rPr>
                        <a:t> Photon Transport UPT (BEGEDOGL -&gt; PTARGET)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372.0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Positron to DR injection PTARGET -&gt; MPDRINJ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2232.4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INJ straight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89.3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Photons/positrons to z=0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2693.7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45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Electron dogleg EDOGL </a:t>
                      </a:r>
                      <a:r>
                        <a:rPr lang="en-US" sz="1400" u="none" strike="noStrike" dirty="0" smtClean="0">
                          <a:effectLst/>
                        </a:rPr>
                        <a:t>(BEGDOGL </a:t>
                      </a:r>
                      <a:r>
                        <a:rPr lang="en-US" sz="1400" u="none" strike="noStrike" dirty="0">
                          <a:effectLst/>
                        </a:rPr>
                        <a:t>-&gt; TPS2BDS)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-423.6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Electron </a:t>
                      </a:r>
                      <a:r>
                        <a:rPr lang="en-US" sz="1400" u="none" strike="noStrike" dirty="0" smtClean="0">
                          <a:effectLst/>
                        </a:rPr>
                        <a:t>BDS to IP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-2253.5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Electrons to z=0, i.e. IP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-2677.1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Difference Positrons-Electrons to z=0: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 smtClean="0">
                          <a:effectLst/>
                        </a:rPr>
                        <a:t>16.6</a:t>
                      </a:r>
                      <a:endParaRPr lang="en-US" sz="1400" b="1" i="0" u="none" strike="noStrike" dirty="0" smtClean="0"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Positrons to DR extraction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107.9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Positron RTML </a:t>
                      </a:r>
                      <a:r>
                        <a:rPr lang="en-US" sz="1400" u="none" strike="noStrike" dirty="0" smtClean="0">
                          <a:effectLst/>
                        </a:rPr>
                        <a:t>(DKS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version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15993.0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ML length (</a:t>
                      </a:r>
                      <a:r>
                        <a:rPr lang="en-US" sz="1400" u="none" strike="noStrike" dirty="0" smtClean="0">
                          <a:effectLst/>
                        </a:rPr>
                        <a:t>DKS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11071.7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01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Positron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+mn-lt"/>
                        </a:rPr>
                        <a:t> BDS to IP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2252.6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5528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Positron Path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29425.2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552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Total Sum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29441.8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5528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9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/ 10*</a:t>
                      </a:r>
                      <a:r>
                        <a:rPr lang="en-US" sz="1400" u="none" strike="noStrike" dirty="0" smtClean="0">
                          <a:effectLst/>
                        </a:rPr>
                        <a:t>DR </a:t>
                      </a:r>
                      <a:r>
                        <a:rPr lang="en-US" sz="1400" u="none" strike="noStrike" dirty="0">
                          <a:effectLst/>
                        </a:rPr>
                        <a:t>circumference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3238.7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29148.1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32386.8</a:t>
                      </a:r>
                      <a:endParaRPr lang="en-US" sz="1400" dirty="0"/>
                    </a:p>
                  </a:txBody>
                  <a:tcPr marL="12700" marR="12700" marT="12700" marB="0" anchor="b"/>
                </a:tc>
              </a:tr>
              <a:tr h="2552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Mismatch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u="none" strike="noStrike" dirty="0">
                          <a:effectLst/>
                        </a:rPr>
                        <a:t>-</a:t>
                      </a:r>
                      <a:r>
                        <a:rPr lang="en-US" sz="1800" b="1" u="none" strike="noStrike" dirty="0" smtClean="0">
                          <a:effectLst/>
                        </a:rPr>
                        <a:t>293.6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2945.0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5428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changed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ML and/or BDS length by 147m </a:t>
            </a:r>
            <a:br>
              <a:rPr lang="en-US" dirty="0" smtClean="0"/>
            </a:br>
            <a:r>
              <a:rPr lang="en-US" dirty="0" smtClean="0"/>
              <a:t>(can probably be done in BDS)</a:t>
            </a:r>
          </a:p>
          <a:p>
            <a:r>
              <a:rPr lang="en-US" dirty="0" smtClean="0"/>
              <a:t>Or increase ML length by 1473m: </a:t>
            </a:r>
            <a:br>
              <a:rPr lang="en-US" dirty="0" smtClean="0"/>
            </a:br>
            <a:r>
              <a:rPr lang="en-US" dirty="0" smtClean="0"/>
              <a:t>room for </a:t>
            </a:r>
            <a:r>
              <a:rPr lang="en-US" dirty="0" smtClean="0"/>
              <a:t>12 more </a:t>
            </a:r>
            <a:r>
              <a:rPr lang="en-US" dirty="0" err="1" smtClean="0"/>
              <a:t>cryostrings</a:t>
            </a:r>
            <a:r>
              <a:rPr lang="en-US" dirty="0" smtClean="0"/>
              <a:t> a 2.54GeV / 116m: 250 -&gt; 280.5 GeV beam energy</a:t>
            </a:r>
          </a:p>
          <a:p>
            <a:r>
              <a:rPr lang="en-US" dirty="0" smtClean="0"/>
              <a:t>Or change DR circumference -&gt; Try different viable DR circumferences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440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909172"/>
              </p:ext>
            </p:extLst>
          </p:nvPr>
        </p:nvGraphicFramePr>
        <p:xfrm>
          <a:off x="959908" y="814388"/>
          <a:ext cx="6758870" cy="4339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892"/>
                <a:gridCol w="984867"/>
                <a:gridCol w="564444"/>
                <a:gridCol w="1326445"/>
                <a:gridCol w="1166684"/>
                <a:gridCol w="1081769"/>
                <a:gridCol w="1081769"/>
              </a:tblGrid>
              <a:tr h="2861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Circumference (m)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N*circumference (m)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Mismatch (m)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Beam energy (GeV)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CM </a:t>
                      </a:r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energy (GeV)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7022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3238.7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29148.1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-293.6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244.9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489.8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7906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3646.4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29171.2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-270.6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244.9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489.8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8005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3692.1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29536.5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94.7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500.0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7126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3286.6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29579.8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138.1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250.0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500.0</a:t>
                      </a:r>
                    </a:p>
                  </a:txBody>
                  <a:tcPr marL="12700" marR="12700" marT="12700" marB="0" anchor="b">
                    <a:solidFill>
                      <a:srgbClr val="FFBD5E"/>
                    </a:solidFill>
                  </a:tcPr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3736.8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29894.4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452.6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505.1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3739.6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29916.5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474.8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510.2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3747.9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29982.9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541.2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510.2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7240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3339.2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30053.0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611.3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510.2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3758.0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30064.1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622.3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510.2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3769.1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30152.7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710.9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257.6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515.2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3773.7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30189.6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747.8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257.6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515.2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8191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3777.8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30222.8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781.0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257.6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515.2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8237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3799.1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30392.5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950.7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520.3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7372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3400.1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30601.0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1159.2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260.2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520.3</a:t>
                      </a:r>
                    </a:p>
                  </a:txBody>
                  <a:tcPr marL="12700" marR="12700" marT="12700" marB="0" anchor="b">
                    <a:solidFill>
                      <a:schemeClr val="accent2"/>
                    </a:solidFill>
                  </a:tcPr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7382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3404.7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30642.5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1200.7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262.7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525.4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8308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3831.8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30654.5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1212.7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525.4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8378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3864.1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30912.8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1471.0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265.2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530.5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7498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3458.2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31124.0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1682.2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267.8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535.6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7606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3508.0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31572.3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2130.5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272.9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545.7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7736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3568.0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32111.9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2670.2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277.9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555.9</a:t>
                      </a:r>
                    </a:p>
                  </a:txBody>
                  <a:tcPr marL="12700" marR="12700" marT="12700" marB="0" anchor="b"/>
                </a:tc>
              </a:tr>
              <a:tr h="191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7022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3238.7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32386.8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effectLst/>
                          <a:latin typeface="Arial"/>
                        </a:rPr>
                        <a:t>2945.0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280.5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561.0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967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of possible DR harmonic numbers / circumferences exist,</a:t>
            </a:r>
            <a:br>
              <a:rPr lang="en-US" dirty="0" smtClean="0"/>
            </a:br>
            <a:r>
              <a:rPr lang="en-US" dirty="0" smtClean="0"/>
              <a:t>with different tradeoffs -&gt; needs more checking</a:t>
            </a:r>
          </a:p>
          <a:p>
            <a:r>
              <a:rPr lang="en-US" dirty="0" smtClean="0"/>
              <a:t>Solutions for ML length exist with a few 100m spacing </a:t>
            </a:r>
          </a:p>
          <a:p>
            <a:endParaRPr lang="en-US" dirty="0"/>
          </a:p>
          <a:p>
            <a:r>
              <a:rPr lang="en-US" dirty="0" smtClean="0"/>
              <a:t>To fulfill global timing constraint requires change of ML length and/or DR circumference</a:t>
            </a:r>
          </a:p>
          <a:p>
            <a:r>
              <a:rPr lang="en-US" dirty="0" smtClean="0"/>
              <a:t>Many solutions are viable -&gt; choose the required CM energy and energy reserve first, then fix DR and ML lengths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90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timing problems</a:t>
            </a:r>
          </a:p>
          <a:p>
            <a:r>
              <a:rPr lang="en-US" dirty="0" smtClean="0"/>
              <a:t>The Damping Ring harmonic problem</a:t>
            </a:r>
          </a:p>
          <a:p>
            <a:r>
              <a:rPr lang="en-US" dirty="0" smtClean="0"/>
              <a:t>The global timing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21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timing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“local” timing problem: How to fit a 300km long bunch train into a 3km damping ring</a:t>
            </a:r>
          </a:p>
          <a:p>
            <a:r>
              <a:rPr lang="en-US" dirty="0" smtClean="0"/>
              <a:t>Constrains the damping ring “harmonic number” (number of RF buckets) -&gt; DR circumference</a:t>
            </a:r>
          </a:p>
          <a:p>
            <a:r>
              <a:rPr lang="en-US" dirty="0" smtClean="0"/>
              <a:t>Constrains also the bunch spacing in the Main Linac -&gt; beam current -&gt; RF power</a:t>
            </a:r>
          </a:p>
          <a:p>
            <a:endParaRPr lang="en-US" dirty="0"/>
          </a:p>
          <a:p>
            <a:r>
              <a:rPr lang="en-US" dirty="0" smtClean="0"/>
              <a:t>The “global” timing problem: Find an empty RF bucket in the DR for a new positron bunch</a:t>
            </a:r>
          </a:p>
          <a:p>
            <a:r>
              <a:rPr lang="en-US" dirty="0" smtClean="0"/>
              <a:t>Reason: Positrons are generated from main electron beam </a:t>
            </a:r>
          </a:p>
          <a:p>
            <a:r>
              <a:rPr lang="en-US" dirty="0" smtClean="0"/>
              <a:t>Constrains the ratio of (</a:t>
            </a:r>
            <a:r>
              <a:rPr lang="en-US" dirty="0" err="1" smtClean="0"/>
              <a:t>RTML+Main</a:t>
            </a:r>
            <a:r>
              <a:rPr lang="en-US" dirty="0" smtClean="0"/>
              <a:t> </a:t>
            </a:r>
            <a:r>
              <a:rPr lang="en-US" dirty="0" err="1" smtClean="0"/>
              <a:t>Linac+BDS</a:t>
            </a:r>
            <a:r>
              <a:rPr lang="en-US" dirty="0" smtClean="0"/>
              <a:t>)/DR to an integer number</a:t>
            </a:r>
          </a:p>
          <a:p>
            <a:r>
              <a:rPr lang="en-US" dirty="0" smtClean="0"/>
              <a:t>-&gt; Constrains the Main Linac Length -&gt; beam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929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Damping Ring timing constraint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problem: Fit a 1ms bunch train of 300km length into a 3km damping ring</a:t>
            </a:r>
          </a:p>
          <a:p>
            <a:r>
              <a:rPr lang="en-US" dirty="0" smtClean="0"/>
              <a:t>Imagine a thread with beads, wound around a roll</a:t>
            </a:r>
          </a:p>
          <a:p>
            <a:r>
              <a:rPr lang="en-US" dirty="0" smtClean="0"/>
              <a:t>Each bunch has to have its own bucket</a:t>
            </a:r>
          </a:p>
          <a:p>
            <a:r>
              <a:rPr lang="en-US" dirty="0" smtClean="0"/>
              <a:t>Bunches have to have a &gt;3ns separation (kicker rise time)</a:t>
            </a:r>
          </a:p>
          <a:p>
            <a:r>
              <a:rPr lang="en-US" dirty="0" smtClean="0"/>
              <a:t>Bunches have to form “</a:t>
            </a:r>
            <a:r>
              <a:rPr lang="en-US" dirty="0" err="1" smtClean="0"/>
              <a:t>minitrains</a:t>
            </a:r>
            <a:r>
              <a:rPr lang="en-US" dirty="0" smtClean="0"/>
              <a:t>” with 40ns gaps in between to allow clearing pulse for ion / electron clouds</a:t>
            </a:r>
          </a:p>
          <a:p>
            <a:r>
              <a:rPr lang="en-US" dirty="0" err="1" smtClean="0"/>
              <a:t>Minitrains</a:t>
            </a:r>
            <a:r>
              <a:rPr lang="en-US" dirty="0" smtClean="0"/>
              <a:t> should not be more than 50 bunches long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5650" y="3302449"/>
            <a:ext cx="4192814" cy="1875522"/>
            <a:chOff x="1745343" y="1560285"/>
            <a:chExt cx="5965371" cy="2612572"/>
          </a:xfrm>
        </p:grpSpPr>
        <p:sp>
          <p:nvSpPr>
            <p:cNvPr id="5" name="Block Arc 4"/>
            <p:cNvSpPr/>
            <p:nvPr/>
          </p:nvSpPr>
          <p:spPr bwMode="auto">
            <a:xfrm>
              <a:off x="1745343" y="1560286"/>
              <a:ext cx="2431143" cy="2594429"/>
            </a:xfrm>
            <a:prstGeom prst="blockArc">
              <a:avLst>
                <a:gd name="adj1" fmla="val 5420655"/>
                <a:gd name="adj2" fmla="val 21536930"/>
                <a:gd name="adj3" fmla="val 932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6" name="Block Arc 5"/>
            <p:cNvSpPr/>
            <p:nvPr/>
          </p:nvSpPr>
          <p:spPr bwMode="auto">
            <a:xfrm flipV="1">
              <a:off x="1995714" y="1560285"/>
              <a:ext cx="2180772" cy="2431144"/>
            </a:xfrm>
            <a:prstGeom prst="blockArc">
              <a:avLst>
                <a:gd name="adj1" fmla="val 10842006"/>
                <a:gd name="adj2" fmla="val 21536930"/>
                <a:gd name="adj3" fmla="val 932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7" name="Block Arc 6"/>
            <p:cNvSpPr/>
            <p:nvPr/>
          </p:nvSpPr>
          <p:spPr bwMode="auto">
            <a:xfrm>
              <a:off x="1995714" y="1705428"/>
              <a:ext cx="1985368" cy="2286001"/>
            </a:xfrm>
            <a:prstGeom prst="blockArc">
              <a:avLst>
                <a:gd name="adj1" fmla="val 10842006"/>
                <a:gd name="adj2" fmla="val 21536930"/>
                <a:gd name="adj3" fmla="val 932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8" name="Block Arc 7"/>
            <p:cNvSpPr/>
            <p:nvPr/>
          </p:nvSpPr>
          <p:spPr bwMode="auto">
            <a:xfrm flipV="1">
              <a:off x="2148114" y="1712684"/>
              <a:ext cx="1832968" cy="2097315"/>
            </a:xfrm>
            <a:prstGeom prst="blockArc">
              <a:avLst>
                <a:gd name="adj1" fmla="val 10842006"/>
                <a:gd name="adj2" fmla="val 21536930"/>
                <a:gd name="adj3" fmla="val 932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975429" y="3991429"/>
              <a:ext cx="4735285" cy="16328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7200900" y="3973287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5938157" y="3991429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4842916" y="3991429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3719285" y="3991429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2656114" y="3962401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832428" y="3119955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914071" y="2147772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2737757" y="1560285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3637642" y="1894113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3981082" y="2829805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3555999" y="3628571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2564145" y="3690257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2482502" y="3447143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2025374" y="2938527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2148114" y="2721507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2188660" y="2115907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90157" y="1712685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3616285" y="2147772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761530" y="2982205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3377988" y="3537857"/>
              <a:ext cx="163286" cy="18142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 Unicode MS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072304" y="3225844"/>
            <a:ext cx="1924242" cy="1975944"/>
            <a:chOff x="5072304" y="3225844"/>
            <a:chExt cx="1924242" cy="1975944"/>
          </a:xfrm>
        </p:grpSpPr>
        <p:sp>
          <p:nvSpPr>
            <p:cNvPr id="31" name="Donut 30"/>
            <p:cNvSpPr/>
            <p:nvPr/>
          </p:nvSpPr>
          <p:spPr bwMode="auto">
            <a:xfrm>
              <a:off x="5072304" y="3225844"/>
              <a:ext cx="1924242" cy="1975944"/>
            </a:xfrm>
            <a:prstGeom prst="donut">
              <a:avLst>
                <a:gd name="adj" fmla="val 8106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822482" y="3242679"/>
              <a:ext cx="415560" cy="128050"/>
              <a:chOff x="5822482" y="3242679"/>
              <a:chExt cx="415560" cy="128050"/>
            </a:xfrm>
          </p:grpSpPr>
          <p:sp>
            <p:nvSpPr>
              <p:cNvPr id="32" name="Oval 31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 rot="6062413">
              <a:off x="6696365" y="4271169"/>
              <a:ext cx="415560" cy="128050"/>
              <a:chOff x="5822482" y="3242679"/>
              <a:chExt cx="415560" cy="128050"/>
            </a:xfrm>
          </p:grpSpPr>
          <p:sp>
            <p:nvSpPr>
              <p:cNvPr id="42" name="Oval 41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 rot="18679087">
              <a:off x="5176482" y="3532021"/>
              <a:ext cx="415560" cy="128050"/>
              <a:chOff x="5822482" y="3242679"/>
              <a:chExt cx="415560" cy="128050"/>
            </a:xfrm>
          </p:grpSpPr>
          <p:sp>
            <p:nvSpPr>
              <p:cNvPr id="46" name="Oval 45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 rot="16200000">
              <a:off x="4968702" y="4189287"/>
              <a:ext cx="415560" cy="128050"/>
              <a:chOff x="5822482" y="3242679"/>
              <a:chExt cx="415560" cy="128050"/>
            </a:xfrm>
          </p:grpSpPr>
          <p:sp>
            <p:nvSpPr>
              <p:cNvPr id="50" name="Oval 49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51" name="Oval 50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 rot="13036653">
              <a:off x="5291249" y="4860609"/>
              <a:ext cx="415560" cy="128050"/>
              <a:chOff x="5822482" y="3242679"/>
              <a:chExt cx="415560" cy="128050"/>
            </a:xfrm>
          </p:grpSpPr>
          <p:sp>
            <p:nvSpPr>
              <p:cNvPr id="54" name="Oval 53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55" name="Oval 54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56" name="Oval 55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 rot="8613544">
              <a:off x="6327454" y="4887712"/>
              <a:ext cx="415560" cy="128050"/>
              <a:chOff x="5822482" y="3242679"/>
              <a:chExt cx="415560" cy="128050"/>
            </a:xfrm>
          </p:grpSpPr>
          <p:sp>
            <p:nvSpPr>
              <p:cNvPr id="58" name="Oval 57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 rot="2667717">
              <a:off x="6469852" y="3524594"/>
              <a:ext cx="415560" cy="128050"/>
              <a:chOff x="5822482" y="3242679"/>
              <a:chExt cx="415560" cy="128050"/>
            </a:xfrm>
          </p:grpSpPr>
          <p:sp>
            <p:nvSpPr>
              <p:cNvPr id="62" name="Oval 61"/>
              <p:cNvSpPr/>
              <p:nvPr/>
            </p:nvSpPr>
            <p:spPr bwMode="auto">
              <a:xfrm>
                <a:off x="5970875" y="324267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 bwMode="auto">
              <a:xfrm>
                <a:off x="6123275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 bwMode="auto">
              <a:xfrm>
                <a:off x="5822482" y="3256449"/>
                <a:ext cx="114767" cy="1142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ctr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 Unicode M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019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formal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Bunches are ejected from back of DR trains: avoid disturbance of damped bunches by kicker field</a:t>
            </a:r>
          </a:p>
          <a:p>
            <a:r>
              <a:rPr lang="en-US" dirty="0"/>
              <a:t>Bunch spacing in DR at least </a:t>
            </a:r>
            <a:r>
              <a:rPr lang="en-US" dirty="0" err="1"/>
              <a:t>n</a:t>
            </a:r>
            <a:r>
              <a:rPr lang="en-US" baseline="-25000" dirty="0" err="1"/>
              <a:t>b</a:t>
            </a:r>
            <a:r>
              <a:rPr lang="en-US" dirty="0"/>
              <a:t>=2 RF buckets at 650MHz (3ns): limited by kicker speed</a:t>
            </a:r>
          </a:p>
          <a:p>
            <a:r>
              <a:rPr lang="en-US" dirty="0"/>
              <a:t>Gap size g between trains at least 25 buckets (40ns): needed for fast ion / electron cloud clearing</a:t>
            </a:r>
          </a:p>
          <a:p>
            <a:r>
              <a:rPr lang="en-US" dirty="0"/>
              <a:t>ML bunch spacing is multiple of 4 or 6ML RF buckets: required by electron source </a:t>
            </a:r>
            <a:r>
              <a:rPr lang="en-US" dirty="0" err="1"/>
              <a:t>subharmonic</a:t>
            </a:r>
            <a:r>
              <a:rPr lang="en-US" dirty="0"/>
              <a:t> </a:t>
            </a:r>
            <a:r>
              <a:rPr lang="en-US" dirty="0" err="1"/>
              <a:t>buncher</a:t>
            </a:r>
            <a:endParaRPr lang="en-US" dirty="0"/>
          </a:p>
          <a:p>
            <a:r>
              <a:rPr lang="en-US" dirty="0"/>
              <a:t>DR trains must be at most 50 bunches long: from fast ion instabilities</a:t>
            </a:r>
          </a:p>
          <a:p>
            <a:r>
              <a:rPr lang="en-US" dirty="0"/>
              <a:t>ML bunch spacing should be close to SB2009 </a:t>
            </a:r>
            <a:r>
              <a:rPr lang="en-US" dirty="0" smtClean="0"/>
              <a:t>value </a:t>
            </a:r>
            <a:r>
              <a:rPr lang="en-US" dirty="0"/>
              <a:t>(</a:t>
            </a:r>
            <a:r>
              <a:rPr lang="en-US" dirty="0" err="1"/>
              <a:t>tb</a:t>
            </a:r>
            <a:r>
              <a:rPr lang="en-US" dirty="0"/>
              <a:t>=534ns), and RDR value (</a:t>
            </a:r>
            <a:r>
              <a:rPr lang="en-US" dirty="0" err="1"/>
              <a:t>tb</a:t>
            </a:r>
            <a:r>
              <a:rPr lang="en-US" dirty="0"/>
              <a:t>=356ns) should be viable for </a:t>
            </a:r>
            <a:r>
              <a:rPr lang="en-US" dirty="0" err="1"/>
              <a:t>lumi</a:t>
            </a:r>
            <a:r>
              <a:rPr lang="en-US" dirty="0"/>
              <a:t> upgrade: factor ~1.5 </a:t>
            </a:r>
            <a:r>
              <a:rPr lang="en-US" dirty="0" smtClean="0"/>
              <a:t>-&gt; </a:t>
            </a:r>
            <a:r>
              <a:rPr lang="en-US" dirty="0"/>
              <a:t>difficult</a:t>
            </a:r>
            <a:r>
              <a:rPr lang="en-US" dirty="0" smtClean="0"/>
              <a:t>!</a:t>
            </a:r>
          </a:p>
          <a:p>
            <a:r>
              <a:rPr lang="en-US" dirty="0" smtClean="0"/>
              <a:t>Pulse must be less than 700us / 1000us long for baseline / full power</a:t>
            </a:r>
          </a:p>
          <a:p>
            <a:r>
              <a:rPr lang="en-US" dirty="0" smtClean="0"/>
              <a:t>Current must be close to 6mA / 9mA </a:t>
            </a:r>
            <a:r>
              <a:rPr lang="en-US" dirty="0"/>
              <a:t>for baseline / full power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16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formal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Bunches are ejected from back of DR trains: avoid disturbance of damped bunches by kicker field</a:t>
            </a:r>
          </a:p>
          <a:p>
            <a:r>
              <a:rPr lang="en-US" dirty="0"/>
              <a:t>Bunch spacing in DR at least </a:t>
            </a:r>
            <a:r>
              <a:rPr lang="en-US" dirty="0" err="1"/>
              <a:t>n</a:t>
            </a:r>
            <a:r>
              <a:rPr lang="en-US" baseline="-25000" dirty="0" err="1"/>
              <a:t>b</a:t>
            </a:r>
            <a:r>
              <a:rPr lang="en-US" dirty="0"/>
              <a:t>=2 RF buckets at 650MHz (3ns): limited by kicker speed</a:t>
            </a:r>
          </a:p>
          <a:p>
            <a:r>
              <a:rPr lang="en-US" dirty="0"/>
              <a:t>Gap size g between trains at least 25 buckets (40ns): needed for fast ion / electron cloud clearing</a:t>
            </a:r>
          </a:p>
          <a:p>
            <a:r>
              <a:rPr lang="en-US" dirty="0"/>
              <a:t>ML bunch spacing is multiple of 4 or 6ML RF buckets: required by electron source </a:t>
            </a:r>
            <a:r>
              <a:rPr lang="en-US" dirty="0" err="1"/>
              <a:t>subharmonic</a:t>
            </a:r>
            <a:r>
              <a:rPr lang="en-US" dirty="0"/>
              <a:t> </a:t>
            </a:r>
            <a:r>
              <a:rPr lang="en-US" dirty="0" err="1"/>
              <a:t>buncher</a:t>
            </a:r>
            <a:endParaRPr lang="en-US" dirty="0"/>
          </a:p>
          <a:p>
            <a:r>
              <a:rPr lang="en-US" dirty="0"/>
              <a:t>DR trains must be at most 50 bunches long: from fast ion instabilities</a:t>
            </a:r>
          </a:p>
          <a:p>
            <a:r>
              <a:rPr lang="en-US" dirty="0"/>
              <a:t>ML bunch spacing should be close to SB2009 </a:t>
            </a:r>
            <a:r>
              <a:rPr lang="en-US" dirty="0" smtClean="0"/>
              <a:t>value </a:t>
            </a:r>
            <a:r>
              <a:rPr lang="en-US" dirty="0"/>
              <a:t>(</a:t>
            </a:r>
            <a:r>
              <a:rPr lang="en-US" dirty="0" err="1"/>
              <a:t>tb</a:t>
            </a:r>
            <a:r>
              <a:rPr lang="en-US" dirty="0"/>
              <a:t>=534ns), and RDR value (</a:t>
            </a:r>
            <a:r>
              <a:rPr lang="en-US" dirty="0" err="1"/>
              <a:t>tb</a:t>
            </a:r>
            <a:r>
              <a:rPr lang="en-US" dirty="0"/>
              <a:t>=356ns) should be viable for </a:t>
            </a:r>
            <a:r>
              <a:rPr lang="en-US" dirty="0" err="1"/>
              <a:t>lumi</a:t>
            </a:r>
            <a:r>
              <a:rPr lang="en-US" dirty="0"/>
              <a:t> upgrade: factor ~1.5 </a:t>
            </a:r>
            <a:r>
              <a:rPr lang="en-US" dirty="0" smtClean="0"/>
              <a:t>-&gt; </a:t>
            </a:r>
            <a:r>
              <a:rPr lang="en-US" dirty="0"/>
              <a:t>difficult</a:t>
            </a:r>
            <a:r>
              <a:rPr lang="en-US" dirty="0" smtClean="0"/>
              <a:t>!</a:t>
            </a:r>
          </a:p>
          <a:p>
            <a:r>
              <a:rPr lang="en-US" dirty="0" smtClean="0"/>
              <a:t>Pulse must be less than 700us / 1000us long for baseline / full power</a:t>
            </a:r>
          </a:p>
          <a:p>
            <a:r>
              <a:rPr lang="en-US" dirty="0" smtClean="0"/>
              <a:t>Current must be close to 6mA / 9mA </a:t>
            </a:r>
            <a:r>
              <a:rPr lang="en-US" dirty="0"/>
              <a:t>for baseline / full power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8544" y="2083787"/>
            <a:ext cx="5215456" cy="954107"/>
          </a:xfrm>
          <a:prstGeom prst="rect">
            <a:avLst/>
          </a:prstGeom>
          <a:solidFill>
            <a:srgbClr val="F28E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Minimum for 2625 bunches:</a:t>
            </a:r>
          </a:p>
          <a:p>
            <a:r>
              <a:rPr lang="en-US" sz="1400" dirty="0" smtClean="0"/>
              <a:t>53 trains at 50 bunches x 2 buckets: 	5300</a:t>
            </a:r>
          </a:p>
          <a:p>
            <a:r>
              <a:rPr lang="en-US" sz="1400" dirty="0" smtClean="0"/>
              <a:t>+ 53 gaps at 25 buckets: 		1325</a:t>
            </a:r>
          </a:p>
          <a:p>
            <a:r>
              <a:rPr lang="en-US" sz="1400" dirty="0" smtClean="0"/>
              <a:t>Minimum size:			6625 buckets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5591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baseline solution</a:t>
            </a:r>
            <a:endParaRPr lang="en-US" dirty="0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1589463"/>
              </p:ext>
            </p:extLst>
          </p:nvPr>
        </p:nvGraphicFramePr>
        <p:xfrm>
          <a:off x="605972" y="1596995"/>
          <a:ext cx="5969806" cy="3170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4664"/>
                <a:gridCol w="1020480"/>
                <a:gridCol w="1243709"/>
                <a:gridCol w="1230953"/>
              </a:tblGrid>
              <a:tr h="4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Nominal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Lumi</a:t>
                      </a:r>
                      <a:r>
                        <a:rPr lang="en-US" sz="1400" dirty="0" smtClean="0"/>
                        <a:t> upgrade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Short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ML</a:t>
                      </a:r>
                      <a:r>
                        <a:rPr lang="en-US" sz="1400" baseline="0" dirty="0" smtClean="0"/>
                        <a:t> bunch spacing </a:t>
                      </a:r>
                      <a:r>
                        <a:rPr lang="en-US" sz="1400" baseline="0" dirty="0" err="1" smtClean="0"/>
                        <a:t>tb</a:t>
                      </a:r>
                      <a:r>
                        <a:rPr lang="en-US" sz="1400" baseline="0" dirty="0" smtClean="0"/>
                        <a:t> [ns]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277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 In DR RF buckets k</a:t>
                      </a:r>
                      <a:r>
                        <a:rPr lang="en-US" sz="1200" dirty="0" smtClean="0"/>
                        <a:t>b</a:t>
                      </a:r>
                      <a:r>
                        <a:rPr lang="en-US" sz="1400" dirty="0" smtClean="0"/>
                        <a:t>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180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DR bunch spacing (e-/e+)*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/ 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/ 4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Gap size*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Bunches per train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 / 23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68</a:t>
                      </a:r>
                      <a:r>
                        <a:rPr lang="en-US" sz="1400" dirty="0" smtClean="0"/>
                        <a:t> / 34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bunches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2625 / 1312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2625 / 1312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charge [1E10]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1.74</a:t>
                      </a:r>
                      <a:endParaRPr lang="en-US" sz="1400" dirty="0"/>
                    </a:p>
                  </a:txBody>
                  <a:tcPr/>
                </a:tc>
              </a:tr>
              <a:tr h="3315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ML Current [mA]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10.0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5972" y="4843094"/>
            <a:ext cx="2981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*: measured in DR RF buckets (650MHz)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05972" y="914400"/>
            <a:ext cx="29672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 harmonic number: h=7022</a:t>
            </a:r>
            <a:br>
              <a:rPr lang="en-US" dirty="0" smtClean="0"/>
            </a:br>
            <a:r>
              <a:rPr lang="en-US" dirty="0" smtClean="0"/>
              <a:t>DR circumference: 3238.681m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097557" y="1451422"/>
            <a:ext cx="2245079" cy="341691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7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Pattern, Baseline configuration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25" r="-2562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1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Pattern, full power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25" r="-2562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281784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DESY.thmx</Template>
  <TotalTime>842</TotalTime>
  <Words>1447</Words>
  <Application>Microsoft Macintosh PowerPoint</Application>
  <PresentationFormat>On-screen Show (16:10)</PresentationFormat>
  <Paragraphs>544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DESY</vt:lpstr>
      <vt:lpstr>Timing Constraints.</vt:lpstr>
      <vt:lpstr>Overview</vt:lpstr>
      <vt:lpstr>Two timing problems</vt:lpstr>
      <vt:lpstr>The Damping Ring timing constraint </vt:lpstr>
      <vt:lpstr>The formal constraints</vt:lpstr>
      <vt:lpstr>The formal constraints</vt:lpstr>
      <vt:lpstr>The baseline solution</vt:lpstr>
      <vt:lpstr>Bunch Pattern, Baseline configuration</vt:lpstr>
      <vt:lpstr>Bunch Pattern, full power</vt:lpstr>
      <vt:lpstr>Some other solutions</vt:lpstr>
      <vt:lpstr>Consequence of an increased bunch spacing</vt:lpstr>
      <vt:lpstr>The Global timing constraint</vt:lpstr>
      <vt:lpstr>The numerical condition</vt:lpstr>
      <vt:lpstr>The calculation for the TDR baseline design (Asian site)</vt:lpstr>
      <vt:lpstr>What needs to be changed</vt:lpstr>
      <vt:lpstr>Possible Solutions</vt:lpstr>
      <vt:lpstr>Conclusion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 Constraints.</dc:title>
  <dc:creator>Benno List</dc:creator>
  <cp:lastModifiedBy>Benno List</cp:lastModifiedBy>
  <cp:revision>21</cp:revision>
  <dcterms:created xsi:type="dcterms:W3CDTF">2014-04-24T18:52:10Z</dcterms:created>
  <dcterms:modified xsi:type="dcterms:W3CDTF">2014-04-25T08:54:47Z</dcterms:modified>
</cp:coreProperties>
</file>