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34" r:id="rId2"/>
    <p:sldId id="301" r:id="rId3"/>
    <p:sldId id="329" r:id="rId4"/>
    <p:sldId id="311" r:id="rId5"/>
    <p:sldId id="318" r:id="rId6"/>
    <p:sldId id="327" r:id="rId7"/>
    <p:sldId id="332" r:id="rId8"/>
    <p:sldId id="328" r:id="rId9"/>
    <p:sldId id="330" r:id="rId10"/>
    <p:sldId id="331" r:id="rId11"/>
    <p:sldId id="333" r:id="rId1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3525" autoAdjust="0"/>
    <p:restoredTop sz="94562" autoAdjust="0"/>
  </p:normalViewPr>
  <p:slideViewPr>
    <p:cSldViewPr snapToGrid="0" snapToObjects="1">
      <p:cViewPr varScale="1">
        <p:scale>
          <a:sx n="108" d="100"/>
          <a:sy n="108" d="100"/>
        </p:scale>
        <p:origin x="-9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91DF2-B13B-704E-88C4-4A3C4FEFECFB}" type="datetimeFigureOut">
              <a:rPr kumimoji="1" lang="ja-JP" altLang="en-US" smtClean="0"/>
              <a:pPr/>
              <a:t>2/25/14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C5721-1F4E-B547-8C5C-8FD5EAC7B1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77795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C1C9C-B296-7541-8589-745AD8B1E42D}" type="datetimeFigureOut">
              <a:rPr kumimoji="1" lang="ja-JP" altLang="en-US" smtClean="0"/>
              <a:pPr/>
              <a:t>2/25/14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834A-A1A1-CA4C-B106-F7C8D83C13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97861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5ADC9-51A7-A64D-90C3-E437AC7F355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304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5600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P5@BNL Mike Harrison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3031D-AE92-294E-9286-7E362106E5B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0430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D736D-8971-E942-865E-5239BAD812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2279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28BCF-3D9C-CE43-A98D-61D4AADC8F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861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9DF3BFF-0C73-8647-984D-DF7091C1D2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243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096F05A-F0A2-C048-8D8A-D1D2824F935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010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8FB11-0B1D-B641-ABAB-CD3C4B8B60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1179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122A-C0E4-3943-83E6-3A9A286693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750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C2A4A-B746-CD44-B299-FF9E4D0E2D4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933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A6801D2A-1FA8-1244-A7C9-4E9BA948D5F7}" type="slidenum">
              <a:rPr lang="en-US" altLang="ja-JP">
                <a:latin typeface="Arial" charset="0"/>
                <a:ea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3091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60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fontAlgn="base">
        <a:spcBef>
          <a:spcPct val="20000"/>
        </a:spcBef>
        <a:spcAft>
          <a:spcPct val="0"/>
        </a:spcAft>
        <a:buFont typeface="Lucida Grande" charset="0"/>
        <a:buChar char="‒"/>
        <a:defRPr kumimoji="1"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40" y="1578735"/>
            <a:ext cx="7417288" cy="4652281"/>
          </a:xfrm>
        </p:spPr>
        <p:txBody>
          <a:bodyPr/>
          <a:lstStyle/>
          <a:p>
            <a:pPr lvl="1" algn="ctr">
              <a:buNone/>
            </a:pPr>
            <a:r>
              <a:rPr lang="en-US" altLang="ja-JP" sz="2000" dirty="0" smtClean="0"/>
              <a:t>LCB Meeting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 algn="ctr">
              <a:buNone/>
            </a:pPr>
            <a:r>
              <a:rPr lang="en-US" altLang="ja-JP" sz="2000" dirty="0" smtClean="0"/>
              <a:t>CFS-ADI meeting 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 algn="ctr">
              <a:buNone/>
            </a:pPr>
            <a:r>
              <a:rPr lang="en-US" altLang="ja-JP" sz="2000" dirty="0" smtClean="0"/>
              <a:t>Parameter Joint WG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 algn="ctr">
              <a:buNone/>
            </a:pPr>
            <a:r>
              <a:rPr lang="en-US" altLang="ja-JP" sz="2000" dirty="0" smtClean="0"/>
              <a:t>ALCW 14</a:t>
            </a:r>
            <a:endParaRPr lang="en-US" altLang="ja-JP" sz="16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474377" cy="365125"/>
          </a:xfrm>
        </p:spPr>
        <p:txBody>
          <a:bodyPr/>
          <a:lstStyle/>
          <a:p>
            <a:fld id="{C303031D-AE92-294E-9286-7E362106E5B9}" type="slidenum">
              <a:rPr lang="en-US" altLang="ja-JP" sz="1600" smtClean="0"/>
              <a:pPr/>
              <a:t>1</a:t>
            </a:fld>
            <a:endParaRPr lang="en-US" altLang="ja-JP" sz="1600" dirty="0"/>
          </a:p>
        </p:txBody>
      </p:sp>
      <p:sp>
        <p:nvSpPr>
          <p:cNvPr id="5" name="Rectangle 4"/>
          <p:cNvSpPr/>
          <p:nvPr/>
        </p:nvSpPr>
        <p:spPr>
          <a:xfrm>
            <a:off x="4572000" y="154312"/>
            <a:ext cx="4285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800000"/>
                </a:solidFill>
              </a:rPr>
              <a:t>TB </a:t>
            </a:r>
            <a:r>
              <a:rPr lang="en-US" altLang="ja-JP" sz="2800" b="1" dirty="0" err="1" smtClean="0">
                <a:solidFill>
                  <a:srgbClr val="800000"/>
                </a:solidFill>
              </a:rPr>
              <a:t>Fuze</a:t>
            </a:r>
            <a:r>
              <a:rPr lang="en-US" altLang="ja-JP" sz="2800" b="1" dirty="0" smtClean="0">
                <a:solidFill>
                  <a:srgbClr val="800000"/>
                </a:solidFill>
              </a:rPr>
              <a:t> Meeting – Feb 25th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39" y="1163278"/>
            <a:ext cx="7662501" cy="5067738"/>
          </a:xfrm>
        </p:spPr>
        <p:txBody>
          <a:bodyPr/>
          <a:lstStyle/>
          <a:p>
            <a:pPr lvl="1"/>
            <a:r>
              <a:rPr lang="en-US" altLang="ja-JP" sz="2000" dirty="0" smtClean="0"/>
              <a:t>Jim </a:t>
            </a:r>
            <a:r>
              <a:rPr lang="en-US" altLang="ja-JP" sz="2000" dirty="0" err="1" smtClean="0"/>
              <a:t>Brau</a:t>
            </a:r>
            <a:r>
              <a:rPr lang="en-US" altLang="ja-JP" sz="2000" dirty="0" smtClean="0"/>
              <a:t> – co-convener</a:t>
            </a:r>
          </a:p>
          <a:p>
            <a:pPr lvl="1"/>
            <a:r>
              <a:rPr lang="en-US" altLang="ja-JP" sz="2000" dirty="0" smtClean="0"/>
              <a:t>Jenny List</a:t>
            </a:r>
          </a:p>
          <a:p>
            <a:pPr lvl="1"/>
            <a:r>
              <a:rPr lang="en-US" altLang="ja-JP" sz="2000" dirty="0" err="1" smtClean="0"/>
              <a:t>Fujii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Keisuke</a:t>
            </a:r>
          </a:p>
          <a:p>
            <a:pPr lvl="1"/>
            <a:r>
              <a:rPr lang="en-US" altLang="ja-JP" sz="2000" dirty="0" smtClean="0"/>
              <a:t>Tim </a:t>
            </a:r>
            <a:r>
              <a:rPr lang="en-US" altLang="ja-JP" sz="2000" dirty="0" err="1" smtClean="0"/>
              <a:t>Barklow</a:t>
            </a:r>
            <a:endParaRPr lang="en-US" altLang="ja-JP" sz="2000" dirty="0" smtClean="0"/>
          </a:p>
          <a:p>
            <a:pPr lvl="1"/>
            <a:endParaRPr lang="en-US" altLang="ja-JP" sz="2000" dirty="0" smtClean="0"/>
          </a:p>
          <a:p>
            <a:pPr lvl="1"/>
            <a:r>
              <a:rPr lang="en-US" altLang="ja-JP" sz="2000" dirty="0" smtClean="0"/>
              <a:t>Nick – co-convener</a:t>
            </a:r>
          </a:p>
          <a:p>
            <a:pPr lvl="1"/>
            <a:r>
              <a:rPr lang="en-US" altLang="ja-JP" sz="2000" dirty="0" smtClean="0"/>
              <a:t>Kaoru</a:t>
            </a:r>
          </a:p>
          <a:p>
            <a:pPr lvl="1"/>
            <a:r>
              <a:rPr lang="en-US" altLang="ja-JP" sz="2000" dirty="0" err="1" smtClean="0"/>
              <a:t>Jie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Gao</a:t>
            </a:r>
            <a:endParaRPr lang="en-US" altLang="ja-JP" sz="2000" dirty="0" smtClean="0"/>
          </a:p>
          <a:p>
            <a:pPr lvl="1"/>
            <a:endParaRPr lang="en-US" altLang="ja-JP" sz="2000" dirty="0" smtClean="0"/>
          </a:p>
          <a:p>
            <a:pPr lvl="1">
              <a:buNone/>
            </a:pPr>
            <a:r>
              <a:rPr lang="en-US" altLang="ja-JP" sz="2000" dirty="0" smtClean="0"/>
              <a:t>Sort out energy phasing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719653" cy="365125"/>
          </a:xfrm>
        </p:spPr>
        <p:txBody>
          <a:bodyPr/>
          <a:lstStyle/>
          <a:p>
            <a:fld id="{C303031D-AE92-294E-9286-7E362106E5B9}" type="slidenum">
              <a:rPr lang="en-US" altLang="ja-JP" sz="2000" smtClean="0"/>
              <a:pPr/>
              <a:t>10</a:t>
            </a:fld>
            <a:endParaRPr lang="en-US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4424547" y="154312"/>
            <a:ext cx="2860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Parameters Joint WG</a:t>
            </a:r>
            <a:endParaRPr lang="en-US" sz="2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39" y="1762282"/>
            <a:ext cx="7662501" cy="4468734"/>
          </a:xfrm>
        </p:spPr>
        <p:txBody>
          <a:bodyPr/>
          <a:lstStyle/>
          <a:p>
            <a:pPr lvl="1"/>
            <a:r>
              <a:rPr lang="en-US" altLang="ja-JP" sz="2000" dirty="0" smtClean="0"/>
              <a:t>Fermilab May 12-16</a:t>
            </a:r>
          </a:p>
          <a:p>
            <a:pPr lvl="1"/>
            <a:endParaRPr lang="en-US" altLang="ja-JP" sz="2000" dirty="0" smtClean="0"/>
          </a:p>
          <a:p>
            <a:pPr lvl="1"/>
            <a:r>
              <a:rPr lang="en-US" altLang="ja-JP" sz="2000" dirty="0" smtClean="0"/>
              <a:t>Machine conveners MH &amp; </a:t>
            </a:r>
            <a:r>
              <a:rPr lang="en-US" altLang="ja-JP" sz="2000" dirty="0" err="1" smtClean="0"/>
              <a:t>Steinar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Stapnes</a:t>
            </a:r>
            <a:endParaRPr lang="en-US" altLang="ja-JP" sz="2000" dirty="0" smtClean="0"/>
          </a:p>
          <a:p>
            <a:pPr lvl="1"/>
            <a:endParaRPr lang="en-US" altLang="ja-JP" sz="2000" dirty="0" smtClean="0"/>
          </a:p>
          <a:p>
            <a:pPr lvl="1"/>
            <a:r>
              <a:rPr lang="en-US" altLang="ja-JP" sz="2000" dirty="0" smtClean="0"/>
              <a:t>How shall we determine the ILC program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719653" cy="365125"/>
          </a:xfrm>
        </p:spPr>
        <p:txBody>
          <a:bodyPr/>
          <a:lstStyle/>
          <a:p>
            <a:fld id="{C303031D-AE92-294E-9286-7E362106E5B9}" type="slidenum">
              <a:rPr lang="en-US" altLang="ja-JP" sz="2000" smtClean="0"/>
              <a:pPr/>
              <a:t>11</a:t>
            </a:fld>
            <a:endParaRPr lang="en-US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4424547" y="154312"/>
            <a:ext cx="1320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ALCW 14</a:t>
            </a:r>
            <a:endParaRPr lang="en-US" sz="2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40" y="1078168"/>
            <a:ext cx="7417288" cy="4652281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1. Linear Collider Overview (Evans) </a:t>
            </a:r>
          </a:p>
          <a:p>
            <a:r>
              <a:rPr lang="en-US" sz="2000" dirty="0" smtClean="0"/>
              <a:t>2. ILC Status (Harrison) </a:t>
            </a:r>
          </a:p>
          <a:p>
            <a:r>
              <a:rPr lang="en-US" sz="2000" dirty="0" smtClean="0"/>
              <a:t>3. CLIC Status (</a:t>
            </a:r>
            <a:r>
              <a:rPr lang="en-US" sz="2000" dirty="0" err="1" smtClean="0"/>
              <a:t>Stapnes</a:t>
            </a:r>
            <a:r>
              <a:rPr lang="en-US" sz="2000" dirty="0" smtClean="0"/>
              <a:t>) </a:t>
            </a:r>
          </a:p>
          <a:p>
            <a:r>
              <a:rPr lang="en-US" sz="2000" dirty="0" smtClean="0"/>
              <a:t>4. Linear Collider Detector Status (Yamamoto)</a:t>
            </a:r>
          </a:p>
          <a:p>
            <a:r>
              <a:rPr lang="en-US" sz="2000" dirty="0" smtClean="0"/>
              <a:t>5. ILC Laboratory Structure and Management (</a:t>
            </a:r>
            <a:r>
              <a:rPr lang="en-US" sz="2000" dirty="0" err="1" smtClean="0"/>
              <a:t>Komamiya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6. PAC Status (</a:t>
            </a:r>
            <a:r>
              <a:rPr lang="en-US" sz="2000" dirty="0" err="1" smtClean="0"/>
              <a:t>Komamiya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7. LCC </a:t>
            </a:r>
            <a:r>
              <a:rPr lang="en-US" sz="2000" dirty="0" err="1" smtClean="0"/>
              <a:t>MOUs</a:t>
            </a:r>
            <a:r>
              <a:rPr lang="en-US" sz="2000" dirty="0" smtClean="0"/>
              <a:t> (</a:t>
            </a:r>
            <a:r>
              <a:rPr lang="en-US" sz="2000" dirty="0" err="1" smtClean="0"/>
              <a:t>Komamiya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8. Regional Reports (Bagger, </a:t>
            </a:r>
            <a:r>
              <a:rPr lang="en-US" sz="2000" dirty="0" err="1" smtClean="0"/>
              <a:t>Gao</a:t>
            </a:r>
            <a:r>
              <a:rPr lang="en-US" sz="2000" dirty="0" smtClean="0"/>
              <a:t>, Le </a:t>
            </a:r>
            <a:r>
              <a:rPr lang="en-US" sz="2000" dirty="0" err="1" smtClean="0"/>
              <a:t>Diberder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9. Future LCB Meetings</a:t>
            </a:r>
          </a:p>
          <a:p>
            <a:r>
              <a:rPr lang="en-US" sz="2000" dirty="0" smtClean="0"/>
              <a:t>10. Any Other Business</a:t>
            </a:r>
            <a:endParaRPr 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474377" cy="365125"/>
          </a:xfrm>
        </p:spPr>
        <p:txBody>
          <a:bodyPr/>
          <a:lstStyle/>
          <a:p>
            <a:fld id="{C303031D-AE92-294E-9286-7E362106E5B9}" type="slidenum">
              <a:rPr lang="en-US" altLang="ja-JP" sz="1600" smtClean="0"/>
              <a:pPr/>
              <a:t>2</a:t>
            </a:fld>
            <a:endParaRPr lang="en-US" altLang="ja-JP" sz="1600" dirty="0"/>
          </a:p>
        </p:txBody>
      </p:sp>
      <p:sp>
        <p:nvSpPr>
          <p:cNvPr id="5" name="Rectangle 4"/>
          <p:cNvSpPr/>
          <p:nvPr/>
        </p:nvSpPr>
        <p:spPr>
          <a:xfrm>
            <a:off x="4572000" y="154312"/>
            <a:ext cx="1624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800000"/>
                </a:solidFill>
              </a:rPr>
              <a:t>ILC Status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40" y="1578735"/>
            <a:ext cx="7417288" cy="4652281"/>
          </a:xfrm>
        </p:spPr>
        <p:txBody>
          <a:bodyPr/>
          <a:lstStyle/>
          <a:p>
            <a:pPr lvl="1" algn="ctr">
              <a:buNone/>
            </a:pPr>
            <a:r>
              <a:rPr lang="en-US" altLang="ja-JP" sz="2000" dirty="0" smtClean="0"/>
              <a:t>Management activities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 algn="ctr">
              <a:buNone/>
            </a:pPr>
            <a:r>
              <a:rPr lang="en-US" altLang="ja-JP" sz="2000" dirty="0" smtClean="0"/>
              <a:t>An Energy Phased Project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 algn="ctr">
              <a:buNone/>
            </a:pPr>
            <a:r>
              <a:rPr lang="en-US" altLang="ja-JP" sz="2000" dirty="0" smtClean="0"/>
              <a:t>Schedule comments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 algn="ctr">
              <a:buNone/>
            </a:pPr>
            <a:r>
              <a:rPr lang="en-US" altLang="ja-JP" sz="2000" dirty="0" smtClean="0"/>
              <a:t>SRF</a:t>
            </a:r>
            <a:endParaRPr lang="en-US" altLang="ja-JP" sz="16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474377" cy="365125"/>
          </a:xfrm>
        </p:spPr>
        <p:txBody>
          <a:bodyPr/>
          <a:lstStyle/>
          <a:p>
            <a:fld id="{C303031D-AE92-294E-9286-7E362106E5B9}" type="slidenum">
              <a:rPr lang="en-US" altLang="ja-JP" sz="1600" smtClean="0"/>
              <a:pPr/>
              <a:t>3</a:t>
            </a:fld>
            <a:endParaRPr lang="en-US" altLang="ja-JP" sz="1600" dirty="0"/>
          </a:p>
        </p:txBody>
      </p:sp>
      <p:sp>
        <p:nvSpPr>
          <p:cNvPr id="5" name="Rectangle 4"/>
          <p:cNvSpPr/>
          <p:nvPr/>
        </p:nvSpPr>
        <p:spPr>
          <a:xfrm>
            <a:off x="4572000" y="154312"/>
            <a:ext cx="1624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800000"/>
                </a:solidFill>
              </a:rPr>
              <a:t>ILC Status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430638" y="5365324"/>
            <a:ext cx="2282724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LCB DESY March 2014</a:t>
            </a:r>
          </a:p>
          <a:p>
            <a:r>
              <a:rPr lang="en-US" dirty="0" smtClean="0"/>
              <a:t> Mike Harrison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4488669" y="82634"/>
            <a:ext cx="3627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Energy Phasing - Summary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LCB DESY March 2014 Mike Harrison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831269" y="795302"/>
            <a:ext cx="7584235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phased energy implementation results in a minimal change to the construction project costs and shortens the first-phase construction schedule slightly, allowing physics at 250 </a:t>
            </a:r>
            <a:r>
              <a:rPr lang="en-GB" dirty="0" err="1" smtClean="0"/>
              <a:t>GeV</a:t>
            </a:r>
            <a:r>
              <a:rPr lang="en-GB" dirty="0" smtClean="0"/>
              <a:t> centre of mass to begin up to 1 year earlier.</a:t>
            </a:r>
          </a:p>
          <a:p>
            <a:endParaRPr lang="en-GB" dirty="0" smtClean="0"/>
          </a:p>
          <a:p>
            <a:r>
              <a:rPr lang="en-GB" dirty="0" smtClean="0"/>
              <a:t>The complete tunnel construction and injector systems are necessary in the first stage to achieve this state of affairs.   </a:t>
            </a:r>
          </a:p>
          <a:p>
            <a:endParaRPr lang="en-GB" dirty="0" smtClean="0"/>
          </a:p>
          <a:p>
            <a:r>
              <a:rPr lang="en-GB" dirty="0" smtClean="0"/>
              <a:t>Beam dynamics considerations argue for an initial accelerating stage and a hybrid scheme involving three linac sections is somewhat more favourable for luminosity upgrade schemes at 250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CoM</a:t>
            </a:r>
            <a:r>
              <a:rPr lang="en-GB" dirty="0" smtClean="0"/>
              <a:t> energies.  </a:t>
            </a:r>
          </a:p>
          <a:p>
            <a:endParaRPr lang="en-GB" dirty="0" smtClean="0"/>
          </a:p>
          <a:p>
            <a:r>
              <a:rPr lang="en-GB" dirty="0" smtClean="0"/>
              <a:t>We estimate that one-year of commissioning and 4 years of operation at 250 </a:t>
            </a:r>
            <a:r>
              <a:rPr lang="en-GB" dirty="0" err="1" smtClean="0"/>
              <a:t>GeV</a:t>
            </a:r>
            <a:r>
              <a:rPr lang="en-GB" dirty="0" smtClean="0"/>
              <a:t> is necessary for 250 fb-1 of integrated luminosity. A subsequent shutdown of one year will be needed to attain 500 </a:t>
            </a:r>
            <a:r>
              <a:rPr lang="en-GB" dirty="0" err="1" smtClean="0"/>
              <a:t>GeV</a:t>
            </a:r>
            <a:r>
              <a:rPr lang="en-GB" dirty="0" smtClean="0"/>
              <a:t>. </a:t>
            </a:r>
          </a:p>
          <a:p>
            <a:endParaRPr lang="en-GB" dirty="0" smtClean="0"/>
          </a:p>
          <a:p>
            <a:r>
              <a:rPr lang="en-GB" dirty="0" smtClean="0"/>
              <a:t>The most significant change involves the cryomodule/HLRF production rate and the corresponding project funding profile.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07954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XFEL-cavity-yield-Jan2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5648"/>
            <a:ext cx="9144000" cy="680235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437377" y="2253832"/>
            <a:ext cx="163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ILC (&gt;28MV/m)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6786015" y="2623164"/>
            <a:ext cx="0" cy="6517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420361" y="2475854"/>
            <a:ext cx="6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~65%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61916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719653" cy="365125"/>
          </a:xfrm>
        </p:spPr>
        <p:txBody>
          <a:bodyPr/>
          <a:lstStyle/>
          <a:p>
            <a:fld id="{C303031D-AE92-294E-9286-7E362106E5B9}" type="slidenum">
              <a:rPr lang="en-US" altLang="ja-JP" sz="2000" smtClean="0"/>
              <a:pPr/>
              <a:t>6</a:t>
            </a:fld>
            <a:endParaRPr lang="en-US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4424547" y="154312"/>
            <a:ext cx="2112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JLAB Single cell</a:t>
            </a:r>
            <a:endParaRPr lang="en-US" sz="2400" b="1" dirty="0"/>
          </a:p>
        </p:txBody>
      </p:sp>
      <p:pic>
        <p:nvPicPr>
          <p:cNvPr id="7" name="Content Placeholder 6" descr="PJ1-2 14feb14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22956" r="-22956"/>
              <a:stretch>
                <a:fillRect/>
              </a:stretch>
            </p:blipFill>
          </mc:Choice>
          <mc:Fallback>
            <p:blipFill>
              <a:blip r:embed="rId3"/>
              <a:srcRect l="-22956" r="-22956"/>
              <a:stretch>
                <a:fillRect/>
              </a:stretch>
            </p:blipFill>
          </mc:Fallback>
        </mc:AlternateContent>
        <p:spPr>
          <a:xfrm>
            <a:off x="0" y="1010721"/>
            <a:ext cx="8618777" cy="4429093"/>
          </a:xfrm>
        </p:spPr>
      </p:pic>
      <p:sp>
        <p:nvSpPr>
          <p:cNvPr id="8" name="TextBox 7"/>
          <p:cNvSpPr txBox="1"/>
          <p:nvPr/>
        </p:nvSpPr>
        <p:spPr>
          <a:xfrm>
            <a:off x="1814221" y="5617245"/>
            <a:ext cx="212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 MV/</a:t>
            </a:r>
            <a:r>
              <a:rPr lang="en-US" dirty="0" err="1" smtClean="0"/>
              <a:t>m</a:t>
            </a:r>
            <a:r>
              <a:rPr lang="en-US" dirty="0" smtClean="0"/>
              <a:t> @ 2 10e10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719653" cy="365125"/>
          </a:xfrm>
        </p:spPr>
        <p:txBody>
          <a:bodyPr/>
          <a:lstStyle/>
          <a:p>
            <a:fld id="{C303031D-AE92-294E-9286-7E362106E5B9}" type="slidenum">
              <a:rPr lang="en-US" altLang="ja-JP" sz="2000" smtClean="0"/>
              <a:pPr/>
              <a:t>7</a:t>
            </a:fld>
            <a:endParaRPr lang="en-US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4424547" y="154312"/>
            <a:ext cx="211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Surface Doping</a:t>
            </a:r>
            <a:endParaRPr lang="en-US" sz="2400" b="1" dirty="0"/>
          </a:p>
        </p:txBody>
      </p:sp>
      <p:pic>
        <p:nvPicPr>
          <p:cNvPr id="9" name="Content Placeholder 8" descr="Screen Shot 2014-02-24 at 4.01.22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7378" r="-27378"/>
          <a:stretch>
            <a:fillRect/>
          </a:stretch>
        </p:blipFill>
        <p:spPr>
          <a:xfrm>
            <a:off x="-406911" y="1153258"/>
            <a:ext cx="8719639" cy="4480925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39" y="1163278"/>
            <a:ext cx="7662501" cy="5067738"/>
          </a:xfrm>
        </p:spPr>
        <p:txBody>
          <a:bodyPr/>
          <a:lstStyle/>
          <a:p>
            <a:pPr lvl="1"/>
            <a:r>
              <a:rPr lang="en-US" altLang="ja-JP" sz="2000" dirty="0" smtClean="0"/>
              <a:t>Almost any energy staging scenario is feasible with some cost and schedule implications.  Multiple installation stop-starts is inefficient, cryomodule production stop-starts are very disruptive.</a:t>
            </a:r>
          </a:p>
          <a:p>
            <a:pPr lvl="1"/>
            <a:endParaRPr lang="en-US" altLang="ja-JP" sz="2000" dirty="0" smtClean="0"/>
          </a:p>
          <a:p>
            <a:pPr lvl="1"/>
            <a:r>
              <a:rPr lang="en-US" altLang="ja-JP" sz="2000" dirty="0" smtClean="0"/>
              <a:t>LCB needs to take the lead in officially updating machine parameters.</a:t>
            </a:r>
          </a:p>
          <a:p>
            <a:pPr lvl="1"/>
            <a:endParaRPr lang="en-US" altLang="ja-JP" sz="2000" dirty="0" smtClean="0"/>
          </a:p>
          <a:p>
            <a:pPr lvl="1"/>
            <a:r>
              <a:rPr lang="en-US" altLang="ja-JP" sz="2000" dirty="0" smtClean="0"/>
              <a:t>CFS pre-project schedule will drive the accelerator design work and the overall project schedule at this point.</a:t>
            </a:r>
            <a:endParaRPr lang="en-US" altLang="ja-JP" sz="1600" dirty="0" smtClean="0"/>
          </a:p>
          <a:p>
            <a:pPr lvl="2"/>
            <a:endParaRPr lang="en-US" altLang="ja-JP" sz="1600" dirty="0" smtClean="0"/>
          </a:p>
          <a:p>
            <a:pPr lvl="1"/>
            <a:r>
              <a:rPr lang="en-US" altLang="ja-JP" sz="2000" dirty="0" smtClean="0"/>
              <a:t>Some level of pre-project funding is needed for CFS work in Japan.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719653" cy="365125"/>
          </a:xfrm>
        </p:spPr>
        <p:txBody>
          <a:bodyPr/>
          <a:lstStyle/>
          <a:p>
            <a:fld id="{C303031D-AE92-294E-9286-7E362106E5B9}" type="slidenum">
              <a:rPr lang="en-US" altLang="ja-JP" sz="2000" smtClean="0"/>
              <a:pPr/>
              <a:t>8</a:t>
            </a:fld>
            <a:endParaRPr lang="en-US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4424547" y="154312"/>
            <a:ext cx="140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Summary</a:t>
            </a:r>
            <a:endParaRPr lang="en-US" sz="2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39" y="1163278"/>
            <a:ext cx="7662501" cy="5067738"/>
          </a:xfrm>
        </p:spPr>
        <p:txBody>
          <a:bodyPr/>
          <a:lstStyle/>
          <a:p>
            <a:pPr lvl="1"/>
            <a:r>
              <a:rPr lang="en-US" altLang="ja-JP" sz="2000" dirty="0" smtClean="0"/>
              <a:t>U. of Tokyo – April 8-9-10</a:t>
            </a:r>
          </a:p>
          <a:p>
            <a:pPr lvl="1"/>
            <a:endParaRPr lang="en-US" altLang="ja-JP" sz="2000" dirty="0" smtClean="0"/>
          </a:p>
          <a:p>
            <a:pPr lvl="1"/>
            <a:r>
              <a:rPr lang="en-US" altLang="ja-JP" sz="2000" dirty="0" smtClean="0"/>
              <a:t>Meeting Charge by March 11</a:t>
            </a:r>
            <a:r>
              <a:rPr lang="en-US" altLang="ja-JP" sz="2000" baseline="30000" dirty="0" smtClean="0"/>
              <a:t>th</a:t>
            </a:r>
          </a:p>
          <a:p>
            <a:pPr lvl="1"/>
            <a:endParaRPr lang="en-US" altLang="ja-JP" sz="2000" baseline="30000" dirty="0" smtClean="0"/>
          </a:p>
          <a:p>
            <a:pPr lvl="1"/>
            <a:r>
              <a:rPr lang="en-US" altLang="ja-JP" sz="3200" baseline="30000" dirty="0" smtClean="0"/>
              <a:t>Need to sort out attendees</a:t>
            </a:r>
            <a:r>
              <a:rPr lang="en-US" altLang="ja-JP" sz="3200" dirty="0" smtClean="0"/>
              <a:t> </a:t>
            </a:r>
            <a:r>
              <a:rPr lang="en-US" altLang="ja-JP" sz="2400" dirty="0" smtClean="0"/>
              <a:t>(~15)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719653" cy="365125"/>
          </a:xfrm>
        </p:spPr>
        <p:txBody>
          <a:bodyPr/>
          <a:lstStyle/>
          <a:p>
            <a:fld id="{C303031D-AE92-294E-9286-7E362106E5B9}" type="slidenum">
              <a:rPr lang="en-US" altLang="ja-JP" sz="2000" smtClean="0"/>
              <a:pPr/>
              <a:t>9</a:t>
            </a:fld>
            <a:endParaRPr lang="en-US" altLang="ja-JP" sz="2000" dirty="0"/>
          </a:p>
        </p:txBody>
      </p:sp>
      <p:sp>
        <p:nvSpPr>
          <p:cNvPr id="5" name="Rectangle 4"/>
          <p:cNvSpPr/>
          <p:nvPr/>
        </p:nvSpPr>
        <p:spPr>
          <a:xfrm>
            <a:off x="4424547" y="154312"/>
            <a:ext cx="3034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CFS-ADI joint  meeting</a:t>
            </a:r>
            <a:endParaRPr lang="en-US" sz="2400" b="1" dirty="0"/>
          </a:p>
        </p:txBody>
      </p:sp>
      <p:pic>
        <p:nvPicPr>
          <p:cNvPr id="6" name="Picture 5" descr="Screen Shot 2014-02-25 at 8.17.2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243" y="3230904"/>
            <a:ext cx="5492895" cy="30001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1950623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3780</TotalTime>
  <Words>462</Words>
  <Application>Microsoft Macintosh PowerPoint</Application>
  <PresentationFormat>On-screen Show (4:3)</PresentationFormat>
  <Paragraphs>87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LLC_PowerPoint_example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 Status</dc:title>
  <dc:creator>Nobuhiro Terunuma</dc:creator>
  <cp:lastModifiedBy>Mike Harrison</cp:lastModifiedBy>
  <cp:revision>168</cp:revision>
  <dcterms:created xsi:type="dcterms:W3CDTF">2014-02-25T14:04:30Z</dcterms:created>
  <dcterms:modified xsi:type="dcterms:W3CDTF">2014-02-25T15:03:48Z</dcterms:modified>
</cp:coreProperties>
</file>